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0DE884-503B-46C8-B354-EA2BC39EEE1B}"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49F2328-FAE2-44F7-8F50-1D75DBB5B408}" type="slidenum">
              <a:rPr lang="en-US" smtClean="0"/>
              <a:t>‹#›</a:t>
            </a:fld>
            <a:endParaRPr lang="en-US"/>
          </a:p>
        </p:txBody>
      </p:sp>
    </p:spTree>
    <p:extLst>
      <p:ext uri="{BB962C8B-B14F-4D97-AF65-F5344CB8AC3E}">
        <p14:creationId xmlns:p14="http://schemas.microsoft.com/office/powerpoint/2010/main" val="2272595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DE884-503B-46C8-B354-EA2BC39EEE1B}"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9F2328-FAE2-44F7-8F50-1D75DBB5B408}" type="slidenum">
              <a:rPr lang="en-US" smtClean="0"/>
              <a:t>‹#›</a:t>
            </a:fld>
            <a:endParaRPr lang="en-US"/>
          </a:p>
        </p:txBody>
      </p:sp>
    </p:spTree>
    <p:extLst>
      <p:ext uri="{BB962C8B-B14F-4D97-AF65-F5344CB8AC3E}">
        <p14:creationId xmlns:p14="http://schemas.microsoft.com/office/powerpoint/2010/main" val="301367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DE884-503B-46C8-B354-EA2BC39EEE1B}"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9F2328-FAE2-44F7-8F50-1D75DBB5B40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9079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40DE884-503B-46C8-B354-EA2BC39EEE1B}"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9F2328-FAE2-44F7-8F50-1D75DBB5B408}" type="slidenum">
              <a:rPr lang="en-US" smtClean="0"/>
              <a:t>‹#›</a:t>
            </a:fld>
            <a:endParaRPr lang="en-US"/>
          </a:p>
        </p:txBody>
      </p:sp>
    </p:spTree>
    <p:extLst>
      <p:ext uri="{BB962C8B-B14F-4D97-AF65-F5344CB8AC3E}">
        <p14:creationId xmlns:p14="http://schemas.microsoft.com/office/powerpoint/2010/main" val="427277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40DE884-503B-46C8-B354-EA2BC39EEE1B}"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9F2328-FAE2-44F7-8F50-1D75DBB5B40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15341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40DE884-503B-46C8-B354-EA2BC39EEE1B}"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9F2328-FAE2-44F7-8F50-1D75DBB5B408}" type="slidenum">
              <a:rPr lang="en-US" smtClean="0"/>
              <a:t>‹#›</a:t>
            </a:fld>
            <a:endParaRPr lang="en-US"/>
          </a:p>
        </p:txBody>
      </p:sp>
    </p:spTree>
    <p:extLst>
      <p:ext uri="{BB962C8B-B14F-4D97-AF65-F5344CB8AC3E}">
        <p14:creationId xmlns:p14="http://schemas.microsoft.com/office/powerpoint/2010/main" val="11985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DE884-503B-46C8-B354-EA2BC39EEE1B}"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9F2328-FAE2-44F7-8F50-1D75DBB5B408}" type="slidenum">
              <a:rPr lang="en-US" smtClean="0"/>
              <a:t>‹#›</a:t>
            </a:fld>
            <a:endParaRPr lang="en-US"/>
          </a:p>
        </p:txBody>
      </p:sp>
    </p:spTree>
    <p:extLst>
      <p:ext uri="{BB962C8B-B14F-4D97-AF65-F5344CB8AC3E}">
        <p14:creationId xmlns:p14="http://schemas.microsoft.com/office/powerpoint/2010/main" val="2432442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DE884-503B-46C8-B354-EA2BC39EEE1B}"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9F2328-FAE2-44F7-8F50-1D75DBB5B408}" type="slidenum">
              <a:rPr lang="en-US" smtClean="0"/>
              <a:t>‹#›</a:t>
            </a:fld>
            <a:endParaRPr lang="en-US"/>
          </a:p>
        </p:txBody>
      </p:sp>
    </p:spTree>
    <p:extLst>
      <p:ext uri="{BB962C8B-B14F-4D97-AF65-F5344CB8AC3E}">
        <p14:creationId xmlns:p14="http://schemas.microsoft.com/office/powerpoint/2010/main" val="163018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DE884-503B-46C8-B354-EA2BC39EEE1B}"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9F2328-FAE2-44F7-8F50-1D75DBB5B408}" type="slidenum">
              <a:rPr lang="en-US" smtClean="0"/>
              <a:t>‹#›</a:t>
            </a:fld>
            <a:endParaRPr lang="en-US"/>
          </a:p>
        </p:txBody>
      </p:sp>
    </p:spTree>
    <p:extLst>
      <p:ext uri="{BB962C8B-B14F-4D97-AF65-F5344CB8AC3E}">
        <p14:creationId xmlns:p14="http://schemas.microsoft.com/office/powerpoint/2010/main" val="1041400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DE884-503B-46C8-B354-EA2BC39EEE1B}"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9F2328-FAE2-44F7-8F50-1D75DBB5B408}" type="slidenum">
              <a:rPr lang="en-US" smtClean="0"/>
              <a:t>‹#›</a:t>
            </a:fld>
            <a:endParaRPr lang="en-US"/>
          </a:p>
        </p:txBody>
      </p:sp>
    </p:spTree>
    <p:extLst>
      <p:ext uri="{BB962C8B-B14F-4D97-AF65-F5344CB8AC3E}">
        <p14:creationId xmlns:p14="http://schemas.microsoft.com/office/powerpoint/2010/main" val="4149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0DE884-503B-46C8-B354-EA2BC39EEE1B}"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49F2328-FAE2-44F7-8F50-1D75DBB5B408}" type="slidenum">
              <a:rPr lang="en-US" smtClean="0"/>
              <a:t>‹#›</a:t>
            </a:fld>
            <a:endParaRPr lang="en-US"/>
          </a:p>
        </p:txBody>
      </p:sp>
    </p:spTree>
    <p:extLst>
      <p:ext uri="{BB962C8B-B14F-4D97-AF65-F5344CB8AC3E}">
        <p14:creationId xmlns:p14="http://schemas.microsoft.com/office/powerpoint/2010/main" val="105655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0DE884-503B-46C8-B354-EA2BC39EEE1B}"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49F2328-FAE2-44F7-8F50-1D75DBB5B408}" type="slidenum">
              <a:rPr lang="en-US" smtClean="0"/>
              <a:t>‹#›</a:t>
            </a:fld>
            <a:endParaRPr lang="en-US"/>
          </a:p>
        </p:txBody>
      </p:sp>
    </p:spTree>
    <p:extLst>
      <p:ext uri="{BB962C8B-B14F-4D97-AF65-F5344CB8AC3E}">
        <p14:creationId xmlns:p14="http://schemas.microsoft.com/office/powerpoint/2010/main" val="142810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0DE884-503B-46C8-B354-EA2BC39EEE1B}"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49F2328-FAE2-44F7-8F50-1D75DBB5B408}" type="slidenum">
              <a:rPr lang="en-US" smtClean="0"/>
              <a:t>‹#›</a:t>
            </a:fld>
            <a:endParaRPr lang="en-US"/>
          </a:p>
        </p:txBody>
      </p:sp>
    </p:spTree>
    <p:extLst>
      <p:ext uri="{BB962C8B-B14F-4D97-AF65-F5344CB8AC3E}">
        <p14:creationId xmlns:p14="http://schemas.microsoft.com/office/powerpoint/2010/main" val="13464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DE884-503B-46C8-B354-EA2BC39EEE1B}"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49F2328-FAE2-44F7-8F50-1D75DBB5B408}" type="slidenum">
              <a:rPr lang="en-US" smtClean="0"/>
              <a:t>‹#›</a:t>
            </a:fld>
            <a:endParaRPr lang="en-US"/>
          </a:p>
        </p:txBody>
      </p:sp>
    </p:spTree>
    <p:extLst>
      <p:ext uri="{BB962C8B-B14F-4D97-AF65-F5344CB8AC3E}">
        <p14:creationId xmlns:p14="http://schemas.microsoft.com/office/powerpoint/2010/main" val="3571289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0DE884-503B-46C8-B354-EA2BC39EEE1B}"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49F2328-FAE2-44F7-8F50-1D75DBB5B408}" type="slidenum">
              <a:rPr lang="en-US" smtClean="0"/>
              <a:t>‹#›</a:t>
            </a:fld>
            <a:endParaRPr lang="en-US"/>
          </a:p>
        </p:txBody>
      </p:sp>
    </p:spTree>
    <p:extLst>
      <p:ext uri="{BB962C8B-B14F-4D97-AF65-F5344CB8AC3E}">
        <p14:creationId xmlns:p14="http://schemas.microsoft.com/office/powerpoint/2010/main" val="1475059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0DE884-503B-46C8-B354-EA2BC39EEE1B}"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9F2328-FAE2-44F7-8F50-1D75DBB5B408}" type="slidenum">
              <a:rPr lang="en-US" smtClean="0"/>
              <a:t>‹#›</a:t>
            </a:fld>
            <a:endParaRPr lang="en-US"/>
          </a:p>
        </p:txBody>
      </p:sp>
    </p:spTree>
    <p:extLst>
      <p:ext uri="{BB962C8B-B14F-4D97-AF65-F5344CB8AC3E}">
        <p14:creationId xmlns:p14="http://schemas.microsoft.com/office/powerpoint/2010/main" val="1537020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40DE884-503B-46C8-B354-EA2BC39EEE1B}" type="datetimeFigureOut">
              <a:rPr lang="en-US" smtClean="0"/>
              <a:t>3/25/2024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49F2328-FAE2-44F7-8F50-1D75DBB5B408}" type="slidenum">
              <a:rPr lang="en-US" smtClean="0"/>
              <a:t>‹#›</a:t>
            </a:fld>
            <a:endParaRPr lang="en-US"/>
          </a:p>
        </p:txBody>
      </p:sp>
    </p:spTree>
    <p:extLst>
      <p:ext uri="{BB962C8B-B14F-4D97-AF65-F5344CB8AC3E}">
        <p14:creationId xmlns:p14="http://schemas.microsoft.com/office/powerpoint/2010/main" val="318983779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8AC9-56C4-E084-F97A-8289F5063ECD}"/>
              </a:ext>
            </a:extLst>
          </p:cNvPr>
          <p:cNvSpPr>
            <a:spLocks noGrp="1"/>
          </p:cNvSpPr>
          <p:nvPr>
            <p:ph type="ctrTitle"/>
          </p:nvPr>
        </p:nvSpPr>
        <p:spPr>
          <a:xfrm>
            <a:off x="2417779" y="802298"/>
            <a:ext cx="8637073" cy="2524498"/>
          </a:xfrm>
        </p:spPr>
        <p:txBody>
          <a:bodyPr>
            <a:normAutofit fontScale="90000"/>
          </a:bodyPr>
          <a:lstStyle/>
          <a:p>
            <a:r>
              <a:rPr lang="en-US" b="0" i="0" dirty="0">
                <a:effectLst/>
                <a:latin typeface="Söhne"/>
              </a:rPr>
              <a:t>The Role of Gender Awareness in African Oral Traditions</a:t>
            </a:r>
            <a:endParaRPr lang="en-US" dirty="0"/>
          </a:p>
        </p:txBody>
      </p:sp>
      <p:sp>
        <p:nvSpPr>
          <p:cNvPr id="3" name="Subtitle 2">
            <a:extLst>
              <a:ext uri="{FF2B5EF4-FFF2-40B4-BE49-F238E27FC236}">
                <a16:creationId xmlns:a16="http://schemas.microsoft.com/office/drawing/2014/main" id="{4D4961F9-6BFA-F5D9-C6CB-836681781CA9}"/>
              </a:ext>
            </a:extLst>
          </p:cNvPr>
          <p:cNvSpPr>
            <a:spLocks noGrp="1"/>
          </p:cNvSpPr>
          <p:nvPr>
            <p:ph type="subTitle" idx="1"/>
          </p:nvPr>
        </p:nvSpPr>
        <p:spPr/>
        <p:txBody>
          <a:bodyPr/>
          <a:lstStyle/>
          <a:p>
            <a:pPr algn="ctr"/>
            <a:r>
              <a:rPr lang="en-US" dirty="0"/>
              <a:t>COLLINS JOSEPH MUNYAO MWAURA</a:t>
            </a:r>
          </a:p>
          <a:p>
            <a:pPr algn="ctr"/>
            <a:r>
              <a:rPr lang="en-US" dirty="0"/>
              <a:t>C025-01-0638/2020</a:t>
            </a:r>
          </a:p>
        </p:txBody>
      </p:sp>
    </p:spTree>
    <p:extLst>
      <p:ext uri="{BB962C8B-B14F-4D97-AF65-F5344CB8AC3E}">
        <p14:creationId xmlns:p14="http://schemas.microsoft.com/office/powerpoint/2010/main" val="278016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84AD-7A69-DB59-A6D6-C96F8EA94524}"/>
              </a:ext>
            </a:extLst>
          </p:cNvPr>
          <p:cNvSpPr>
            <a:spLocks noGrp="1"/>
          </p:cNvSpPr>
          <p:nvPr>
            <p:ph type="title"/>
          </p:nvPr>
        </p:nvSpPr>
        <p:spPr>
          <a:xfrm>
            <a:off x="2592925" y="246606"/>
            <a:ext cx="8911687" cy="625850"/>
          </a:xfrm>
        </p:spPr>
        <p:txBody>
          <a:bodyPr>
            <a:normAutofit fontScale="90000"/>
          </a:bodyPr>
          <a:lstStyle/>
          <a:p>
            <a:r>
              <a:rPr lang="en-US" dirty="0"/>
              <a:t>CASE STUDY: GHANA</a:t>
            </a:r>
          </a:p>
        </p:txBody>
      </p:sp>
      <p:sp>
        <p:nvSpPr>
          <p:cNvPr id="3" name="Content Placeholder 2">
            <a:extLst>
              <a:ext uri="{FF2B5EF4-FFF2-40B4-BE49-F238E27FC236}">
                <a16:creationId xmlns:a16="http://schemas.microsoft.com/office/drawing/2014/main" id="{8DA87282-43DE-BE5F-8B8D-F672B5F8DECA}"/>
              </a:ext>
            </a:extLst>
          </p:cNvPr>
          <p:cNvSpPr>
            <a:spLocks noGrp="1"/>
          </p:cNvSpPr>
          <p:nvPr>
            <p:ph idx="1"/>
          </p:nvPr>
        </p:nvSpPr>
        <p:spPr>
          <a:xfrm>
            <a:off x="2589212" y="872456"/>
            <a:ext cx="8915400" cy="5528344"/>
          </a:xfrm>
        </p:spPr>
        <p:txBody>
          <a:bodyPr>
            <a:normAutofit lnSpcReduction="10000"/>
          </a:bodyPr>
          <a:lstStyle/>
          <a:p>
            <a:pPr marL="0" indent="0" algn="l">
              <a:buNone/>
            </a:pPr>
            <a:r>
              <a:rPr lang="en-US" b="0" i="0" u="sng" dirty="0">
                <a:solidFill>
                  <a:schemeClr val="tx1"/>
                </a:solidFill>
                <a:effectLst/>
                <a:latin typeface="Söhne"/>
              </a:rPr>
              <a:t>The Adaptation of </a:t>
            </a:r>
            <a:r>
              <a:rPr lang="en-US" b="0" i="0" u="sng" dirty="0" err="1">
                <a:solidFill>
                  <a:schemeClr val="tx1"/>
                </a:solidFill>
                <a:effectLst/>
                <a:latin typeface="Söhne"/>
              </a:rPr>
              <a:t>Ananse</a:t>
            </a:r>
            <a:r>
              <a:rPr lang="en-US" b="0" i="0" u="sng" dirty="0">
                <a:solidFill>
                  <a:schemeClr val="tx1"/>
                </a:solidFill>
                <a:effectLst/>
                <a:latin typeface="Söhne"/>
              </a:rPr>
              <a:t> Stories</a:t>
            </a:r>
          </a:p>
          <a:p>
            <a:pPr algn="l"/>
            <a:r>
              <a:rPr lang="en-US" b="0" i="0" dirty="0">
                <a:solidFill>
                  <a:schemeClr val="tx1"/>
                </a:solidFill>
                <a:effectLst/>
                <a:latin typeface="Söhne"/>
              </a:rPr>
              <a:t>The traditional </a:t>
            </a:r>
            <a:r>
              <a:rPr lang="en-US" b="0" i="0" dirty="0" err="1">
                <a:solidFill>
                  <a:schemeClr val="tx1"/>
                </a:solidFill>
                <a:effectLst/>
                <a:latin typeface="Söhne"/>
              </a:rPr>
              <a:t>Ananse</a:t>
            </a:r>
            <a:r>
              <a:rPr lang="en-US" b="0" i="0" dirty="0">
                <a:solidFill>
                  <a:schemeClr val="tx1"/>
                </a:solidFill>
                <a:effectLst/>
                <a:latin typeface="Söhne"/>
              </a:rPr>
              <a:t> stories often depict male characters in roles of power and cunning, with female characters playing secondary or supportive roles. Recognizing the need to foster gender equality from a young age, storytellers, writers, and educators in Ghana have begun to reimagine these tales, placing female characters at the forefront of the narratives.</a:t>
            </a:r>
          </a:p>
          <a:p>
            <a:pPr marL="0" indent="0" algn="l">
              <a:buNone/>
            </a:pPr>
            <a:r>
              <a:rPr lang="en-US" b="0" i="0" u="sng" dirty="0">
                <a:solidFill>
                  <a:schemeClr val="tx1"/>
                </a:solidFill>
                <a:effectLst/>
                <a:latin typeface="Söhne"/>
              </a:rPr>
              <a:t>Impact on Young Audiences and Gender Perceptions</a:t>
            </a:r>
          </a:p>
          <a:p>
            <a:pPr algn="l"/>
            <a:r>
              <a:rPr lang="en-US" b="0" i="0" dirty="0">
                <a:solidFill>
                  <a:schemeClr val="tx1"/>
                </a:solidFill>
                <a:effectLst/>
                <a:latin typeface="Söhne"/>
              </a:rPr>
              <a:t>The impact of these adapted </a:t>
            </a:r>
            <a:r>
              <a:rPr lang="en-US" b="0" i="0" dirty="0" err="1">
                <a:solidFill>
                  <a:schemeClr val="tx1"/>
                </a:solidFill>
                <a:effectLst/>
                <a:latin typeface="Söhne"/>
              </a:rPr>
              <a:t>Ananse</a:t>
            </a:r>
            <a:r>
              <a:rPr lang="en-US" b="0" i="0" dirty="0">
                <a:solidFill>
                  <a:schemeClr val="tx1"/>
                </a:solidFill>
                <a:effectLst/>
                <a:latin typeface="Söhne"/>
              </a:rPr>
              <a:t> stories on young audiences in Ghana has been profound. Children are exposed to narratives that break away from traditional gender stereotypes, promoting a more inclusive and equitable view of gender roles. Girls can see reflections of themselves as heroes, problem-solvers, and leaders, which is instrumental in building self-confidence and aspirations.</a:t>
            </a:r>
          </a:p>
          <a:p>
            <a:pPr marL="0" indent="0" algn="l">
              <a:buNone/>
            </a:pPr>
            <a:r>
              <a:rPr lang="en-US" b="0" i="0" u="sng" dirty="0">
                <a:solidFill>
                  <a:schemeClr val="tx1"/>
                </a:solidFill>
                <a:effectLst/>
                <a:latin typeface="Söhne"/>
              </a:rPr>
              <a:t>Visual: Illustrations of </a:t>
            </a:r>
            <a:r>
              <a:rPr lang="en-US" b="0" i="0" u="sng" dirty="0" err="1">
                <a:solidFill>
                  <a:schemeClr val="tx1"/>
                </a:solidFill>
                <a:effectLst/>
                <a:latin typeface="Söhne"/>
              </a:rPr>
              <a:t>Ananse</a:t>
            </a:r>
            <a:r>
              <a:rPr lang="en-US" b="0" i="0" u="sng" dirty="0">
                <a:solidFill>
                  <a:schemeClr val="tx1"/>
                </a:solidFill>
                <a:effectLst/>
                <a:latin typeface="Söhne"/>
              </a:rPr>
              <a:t> Stories with Female Protagonists</a:t>
            </a:r>
          </a:p>
          <a:p>
            <a:pPr algn="l"/>
            <a:r>
              <a:rPr lang="en-US" b="0" i="0" dirty="0">
                <a:solidFill>
                  <a:schemeClr val="tx1"/>
                </a:solidFill>
                <a:effectLst/>
                <a:latin typeface="Söhne"/>
              </a:rPr>
              <a:t>The visual representation of these adapted </a:t>
            </a:r>
            <a:r>
              <a:rPr lang="en-US" b="0" i="0" dirty="0" err="1">
                <a:solidFill>
                  <a:schemeClr val="tx1"/>
                </a:solidFill>
                <a:effectLst/>
                <a:latin typeface="Söhne"/>
              </a:rPr>
              <a:t>Ananse</a:t>
            </a:r>
            <a:r>
              <a:rPr lang="en-US" b="0" i="0" dirty="0">
                <a:solidFill>
                  <a:schemeClr val="tx1"/>
                </a:solidFill>
                <a:effectLst/>
                <a:latin typeface="Söhne"/>
              </a:rPr>
              <a:t> stories plays a crucial role in their impact. Illustrations that accompany these tales often feature vibrant and engaging depictions of female protagonists in action—whether they are outsmarting an opponent, embarking on a daring adventure, or solving complex problems. These illustrations not only capture the imagination of young readers but also reinforce the message of female empowerment.</a:t>
            </a:r>
          </a:p>
          <a:p>
            <a:endParaRPr lang="en-US" dirty="0">
              <a:solidFill>
                <a:schemeClr val="tx1"/>
              </a:solidFill>
            </a:endParaRPr>
          </a:p>
        </p:txBody>
      </p:sp>
    </p:spTree>
    <p:extLst>
      <p:ext uri="{BB962C8B-B14F-4D97-AF65-F5344CB8AC3E}">
        <p14:creationId xmlns:p14="http://schemas.microsoft.com/office/powerpoint/2010/main" val="302264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D960-7A2B-FFD7-6855-CB6F1FD3AAD3}"/>
              </a:ext>
            </a:extLst>
          </p:cNvPr>
          <p:cNvSpPr>
            <a:spLocks noGrp="1"/>
          </p:cNvSpPr>
          <p:nvPr>
            <p:ph type="title"/>
          </p:nvPr>
        </p:nvSpPr>
        <p:spPr>
          <a:xfrm>
            <a:off x="2592925" y="238217"/>
            <a:ext cx="8911687" cy="1280890"/>
          </a:xfrm>
        </p:spPr>
        <p:txBody>
          <a:bodyPr/>
          <a:lstStyle/>
          <a:p>
            <a:r>
              <a:rPr lang="en-US" dirty="0"/>
              <a:t>REVITALIZING TRADITIONS THROUGH GENDER AWARENESS.</a:t>
            </a:r>
          </a:p>
        </p:txBody>
      </p:sp>
      <p:sp>
        <p:nvSpPr>
          <p:cNvPr id="3" name="Content Placeholder 2">
            <a:extLst>
              <a:ext uri="{FF2B5EF4-FFF2-40B4-BE49-F238E27FC236}">
                <a16:creationId xmlns:a16="http://schemas.microsoft.com/office/drawing/2014/main" id="{0DA17E06-4734-6FD2-EA7B-72E5A75AB5C4}"/>
              </a:ext>
            </a:extLst>
          </p:cNvPr>
          <p:cNvSpPr>
            <a:spLocks noGrp="1"/>
          </p:cNvSpPr>
          <p:nvPr>
            <p:ph idx="1"/>
          </p:nvPr>
        </p:nvSpPr>
        <p:spPr>
          <a:xfrm>
            <a:off x="2589212" y="1417739"/>
            <a:ext cx="8915400" cy="5066951"/>
          </a:xfrm>
        </p:spPr>
        <p:txBody>
          <a:bodyPr>
            <a:normAutofit fontScale="85000" lnSpcReduction="10000"/>
          </a:bodyPr>
          <a:lstStyle/>
          <a:p>
            <a:pPr marL="0" indent="0" algn="l">
              <a:buNone/>
            </a:pPr>
            <a:r>
              <a:rPr lang="en-US" b="0" i="0" u="sng" dirty="0">
                <a:solidFill>
                  <a:schemeClr val="tx1"/>
                </a:solidFill>
                <a:effectLst/>
                <a:latin typeface="Söhne"/>
              </a:rPr>
              <a:t>The Role of Storytelling in Fostering a More Equitable Society</a:t>
            </a:r>
          </a:p>
          <a:p>
            <a:pPr algn="l"/>
            <a:r>
              <a:rPr lang="en-US" b="0" i="0" dirty="0">
                <a:solidFill>
                  <a:schemeClr val="tx1"/>
                </a:solidFill>
                <a:effectLst/>
                <a:latin typeface="Söhne"/>
              </a:rPr>
              <a:t>Storytelling is a powerful medium for social change; it can influence perceptions, shape identities, and inspire actions. When oral traditions evolve to promote gender awareness, they play a crucial role in fostering a more equitable society in several ways:</a:t>
            </a:r>
          </a:p>
          <a:p>
            <a:pPr algn="l">
              <a:buFont typeface="+mj-lt"/>
              <a:buAutoNum type="arabicPeriod"/>
            </a:pPr>
            <a:r>
              <a:rPr lang="en-US" b="1" i="0" dirty="0">
                <a:solidFill>
                  <a:schemeClr val="tx1"/>
                </a:solidFill>
                <a:effectLst/>
                <a:latin typeface="Söhne"/>
              </a:rPr>
              <a:t>Challenging Gender Stereotypes</a:t>
            </a:r>
            <a:r>
              <a:rPr lang="en-US" b="0" i="0" dirty="0">
                <a:solidFill>
                  <a:schemeClr val="tx1"/>
                </a:solidFill>
                <a:effectLst/>
                <a:latin typeface="Söhne"/>
              </a:rPr>
              <a:t>: Introducing stories that feature strong, intelligent, and diverse female and non-binary characters challenges societal norms and encourages the abandonment of rigid gender roles. This broadens the aspirations and possibilities seen by children and adults alike, allowing them to imagine a world where gender does not limit one’s potential.</a:t>
            </a:r>
          </a:p>
          <a:p>
            <a:pPr algn="l">
              <a:buFont typeface="+mj-lt"/>
              <a:buAutoNum type="arabicPeriod"/>
            </a:pPr>
            <a:r>
              <a:rPr lang="en-US" b="1" i="0" dirty="0">
                <a:solidFill>
                  <a:schemeClr val="tx1"/>
                </a:solidFill>
                <a:effectLst/>
                <a:latin typeface="Söhne"/>
              </a:rPr>
              <a:t>Promoting Gender Equality</a:t>
            </a:r>
            <a:r>
              <a:rPr lang="en-US" b="0" i="0" dirty="0">
                <a:solidFill>
                  <a:schemeClr val="tx1"/>
                </a:solidFill>
                <a:effectLst/>
                <a:latin typeface="Söhne"/>
              </a:rPr>
              <a:t>: By highlighting the achievements and struggles of women and gender-diverse individuals through storytelling, oral traditions can educate and inspire. These stories often emphasize themes of fairness, justice, and equality, serving as catalysts for discussions on gender equality in broader societal contexts.</a:t>
            </a:r>
          </a:p>
          <a:p>
            <a:pPr algn="l">
              <a:buFont typeface="+mj-lt"/>
              <a:buAutoNum type="arabicPeriod"/>
            </a:pPr>
            <a:r>
              <a:rPr lang="en-US" b="1" i="0" dirty="0">
                <a:solidFill>
                  <a:schemeClr val="tx1"/>
                </a:solidFill>
                <a:effectLst/>
                <a:latin typeface="Söhne"/>
              </a:rPr>
              <a:t>Encouraging Empathy and Understanding</a:t>
            </a:r>
            <a:r>
              <a:rPr lang="en-US" b="0" i="0" dirty="0">
                <a:solidFill>
                  <a:schemeClr val="tx1"/>
                </a:solidFill>
                <a:effectLst/>
                <a:latin typeface="Söhne"/>
              </a:rPr>
              <a:t>: Stories have the unique ability to foster empathy by allowing listeners to experience the world through someone else’s eyes. Gender-aware storytelling promotes understanding and respect for diverse experiences and challenges, which are fundamental for building inclusive communities.</a:t>
            </a:r>
          </a:p>
          <a:p>
            <a:pPr algn="l">
              <a:buFont typeface="+mj-lt"/>
              <a:buAutoNum type="arabicPeriod"/>
            </a:pPr>
            <a:r>
              <a:rPr lang="en-US" b="1" i="0" dirty="0">
                <a:solidFill>
                  <a:schemeClr val="tx1"/>
                </a:solidFill>
                <a:effectLst/>
                <a:latin typeface="Söhne"/>
              </a:rPr>
              <a:t>Inspiring Action and Change</a:t>
            </a:r>
            <a:r>
              <a:rPr lang="en-US" b="0" i="0" dirty="0">
                <a:solidFill>
                  <a:schemeClr val="tx1"/>
                </a:solidFill>
                <a:effectLst/>
                <a:latin typeface="Söhne"/>
              </a:rPr>
              <a:t>: Finally, storytelling can motivate individuals and communities to take action. By showcasing tales of resilience, resistance, and revolution, oral traditions can galvanize listeners to advocate for gender equality and participate in societal transformation efforts.</a:t>
            </a:r>
          </a:p>
          <a:p>
            <a:pPr lvl="1"/>
            <a:endParaRPr lang="en-US" b="0" i="0" dirty="0">
              <a:solidFill>
                <a:schemeClr val="tx1"/>
              </a:solidFill>
              <a:effectLst/>
              <a:latin typeface="Söhne"/>
            </a:endParaRPr>
          </a:p>
          <a:p>
            <a:endParaRPr lang="en-US" dirty="0">
              <a:solidFill>
                <a:schemeClr val="tx1"/>
              </a:solidFill>
            </a:endParaRPr>
          </a:p>
        </p:txBody>
      </p:sp>
    </p:spTree>
    <p:extLst>
      <p:ext uri="{BB962C8B-B14F-4D97-AF65-F5344CB8AC3E}">
        <p14:creationId xmlns:p14="http://schemas.microsoft.com/office/powerpoint/2010/main" val="3809350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557F2-93D9-9ACA-6751-0CCA7ECD0F23}"/>
              </a:ext>
            </a:extLst>
          </p:cNvPr>
          <p:cNvSpPr>
            <a:spLocks noGrp="1"/>
          </p:cNvSpPr>
          <p:nvPr>
            <p:ph type="title"/>
          </p:nvPr>
        </p:nvSpPr>
        <p:spPr>
          <a:xfrm>
            <a:off x="2592925" y="278983"/>
            <a:ext cx="8911687" cy="667795"/>
          </a:xfrm>
        </p:spPr>
        <p:txBody>
          <a:bodyPr/>
          <a:lstStyle/>
          <a:p>
            <a:r>
              <a:rPr lang="en-US" dirty="0"/>
              <a:t>CONCLUSION</a:t>
            </a:r>
          </a:p>
        </p:txBody>
      </p:sp>
      <p:sp>
        <p:nvSpPr>
          <p:cNvPr id="3" name="Content Placeholder 2">
            <a:extLst>
              <a:ext uri="{FF2B5EF4-FFF2-40B4-BE49-F238E27FC236}">
                <a16:creationId xmlns:a16="http://schemas.microsoft.com/office/drawing/2014/main" id="{FFF07FBB-F282-5D77-57FF-B25FF65AB4B2}"/>
              </a:ext>
            </a:extLst>
          </p:cNvPr>
          <p:cNvSpPr>
            <a:spLocks noGrp="1"/>
          </p:cNvSpPr>
          <p:nvPr>
            <p:ph idx="1"/>
          </p:nvPr>
        </p:nvSpPr>
        <p:spPr>
          <a:xfrm>
            <a:off x="2589212" y="946778"/>
            <a:ext cx="8915400" cy="4964444"/>
          </a:xfrm>
        </p:spPr>
        <p:txBody>
          <a:bodyPr>
            <a:normAutofit lnSpcReduction="10000"/>
          </a:bodyPr>
          <a:lstStyle/>
          <a:p>
            <a:pPr algn="l"/>
            <a:r>
              <a:rPr lang="en-US" b="0" i="0" dirty="0">
                <a:solidFill>
                  <a:schemeClr val="tx1"/>
                </a:solidFill>
                <a:effectLst/>
                <a:latin typeface="Söhne"/>
              </a:rPr>
              <a:t>The journey of culture and oral traditions through the ages is a testament to their resilience and dynamism. Far from being static relics of the past, these traditions evolve, absorbing and reflecting the shifts in societal values and norms. In the contemporary era, where awareness of gender equality and inclusivity is on the rise, oral traditions are undergoing a transformative phase. This adaptation signifies not only the survival of these traditions but also their relevance and power in today's world.</a:t>
            </a:r>
          </a:p>
          <a:p>
            <a:pPr algn="l"/>
            <a:r>
              <a:rPr lang="en-US" b="0" i="0" dirty="0">
                <a:solidFill>
                  <a:schemeClr val="tx1"/>
                </a:solidFill>
                <a:effectLst/>
                <a:latin typeface="Söhne"/>
              </a:rPr>
              <a:t>The inclusion of gender-aware narratives within oral traditions and storytelling practices marks a pivotal shift towards embracing diversity and equity. By reimagining heroes and protagonists, challenging stereotypes, and highlighting diverse experiences, inclusive storytelling has the potential to mold perceptions and influence the social fabric. It offers a mirror to the world as it should be—free of the constraints of gender bias and inequality.</a:t>
            </a:r>
          </a:p>
          <a:p>
            <a:r>
              <a:rPr lang="en-US" b="0" i="0" dirty="0">
                <a:solidFill>
                  <a:schemeClr val="tx1"/>
                </a:solidFill>
                <a:effectLst/>
                <a:latin typeface="Söhne"/>
              </a:rPr>
              <a:t>As we move forward, the integration of gender awareness and inclusivity into oral traditions and storytelling practices presents an opportunity to redefine cultural narratives. This evolution reflects a conscious choice to honor the past while also critiquing and improving upon its shortcomings. It is a commitment to a future where everyone’s story is valued, and diversity is not just accepted but celebrated.</a:t>
            </a:r>
            <a:endParaRPr lang="en-US" dirty="0">
              <a:solidFill>
                <a:schemeClr val="tx1"/>
              </a:solidFill>
            </a:endParaRPr>
          </a:p>
        </p:txBody>
      </p:sp>
    </p:spTree>
    <p:extLst>
      <p:ext uri="{BB962C8B-B14F-4D97-AF65-F5344CB8AC3E}">
        <p14:creationId xmlns:p14="http://schemas.microsoft.com/office/powerpoint/2010/main" val="54644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yellow background with white text&#10;&#10;Description automatically generated">
            <a:extLst>
              <a:ext uri="{FF2B5EF4-FFF2-40B4-BE49-F238E27FC236}">
                <a16:creationId xmlns:a16="http://schemas.microsoft.com/office/drawing/2014/main" id="{6D43AF1F-D90C-A5D3-F12C-CE68AE853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023" y="712830"/>
            <a:ext cx="10775263" cy="5671191"/>
          </a:xfrm>
          <a:prstGeom prst="rect">
            <a:avLst/>
          </a:prstGeom>
        </p:spPr>
      </p:pic>
    </p:spTree>
    <p:extLst>
      <p:ext uri="{BB962C8B-B14F-4D97-AF65-F5344CB8AC3E}">
        <p14:creationId xmlns:p14="http://schemas.microsoft.com/office/powerpoint/2010/main" val="671732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D5C2-5B68-71EE-5674-501593F08652}"/>
              </a:ext>
            </a:extLst>
          </p:cNvPr>
          <p:cNvSpPr>
            <a:spLocks noGrp="1"/>
          </p:cNvSpPr>
          <p:nvPr>
            <p:ph type="title"/>
          </p:nvPr>
        </p:nvSpPr>
        <p:spPr>
          <a:xfrm>
            <a:off x="1451578" y="218115"/>
            <a:ext cx="9603275" cy="1283515"/>
          </a:xfrm>
        </p:spPr>
        <p:txBody>
          <a:bodyPr>
            <a:normAutofit fontScale="90000"/>
          </a:bodyPr>
          <a:lstStyle/>
          <a:p>
            <a:r>
              <a:rPr lang="en-US" b="1" i="0" dirty="0">
                <a:effectLst/>
                <a:latin typeface="Google Sans"/>
              </a:rPr>
              <a:t>Introduction to African Oral Traditions: A Legacy of Storytelling</a:t>
            </a:r>
            <a:br>
              <a:rPr lang="en-US" b="1" i="0" dirty="0">
                <a:solidFill>
                  <a:srgbClr val="E3E3E3"/>
                </a:solidFill>
                <a:effectLst/>
                <a:latin typeface="Google Sans"/>
              </a:rPr>
            </a:br>
            <a:endParaRPr lang="en-US" dirty="0"/>
          </a:p>
        </p:txBody>
      </p:sp>
      <p:sp>
        <p:nvSpPr>
          <p:cNvPr id="3" name="Content Placeholder 2">
            <a:extLst>
              <a:ext uri="{FF2B5EF4-FFF2-40B4-BE49-F238E27FC236}">
                <a16:creationId xmlns:a16="http://schemas.microsoft.com/office/drawing/2014/main" id="{F088D84A-378B-A32A-3437-8B4B95805830}"/>
              </a:ext>
            </a:extLst>
          </p:cNvPr>
          <p:cNvSpPr>
            <a:spLocks noGrp="1"/>
          </p:cNvSpPr>
          <p:nvPr>
            <p:ph idx="1"/>
          </p:nvPr>
        </p:nvSpPr>
        <p:spPr>
          <a:xfrm>
            <a:off x="1451578" y="1501630"/>
            <a:ext cx="9603275" cy="4493222"/>
          </a:xfrm>
        </p:spPr>
        <p:txBody>
          <a:bodyPr/>
          <a:lstStyle/>
          <a:p>
            <a:pPr marL="0" indent="0" algn="l">
              <a:buNone/>
            </a:pPr>
            <a:r>
              <a:rPr lang="en-US" b="0" i="0" dirty="0">
                <a:solidFill>
                  <a:schemeClr val="tx1"/>
                </a:solidFill>
                <a:effectLst/>
                <a:latin typeface="Google Sans"/>
              </a:rPr>
              <a:t>Africa boasts a rich and vibrant tapestry of cultures, and woven into the very fabric of these cultures are </a:t>
            </a:r>
            <a:r>
              <a:rPr lang="en-US" b="1" i="0" dirty="0">
                <a:solidFill>
                  <a:schemeClr val="tx1"/>
                </a:solidFill>
                <a:effectLst/>
                <a:latin typeface="Google Sans"/>
              </a:rPr>
              <a:t>oral traditions</a:t>
            </a:r>
            <a:r>
              <a:rPr lang="en-US" b="0" i="0" dirty="0">
                <a:solidFill>
                  <a:schemeClr val="tx1"/>
                </a:solidFill>
                <a:effectLst/>
                <a:latin typeface="Google Sans"/>
              </a:rPr>
              <a:t>. These traditions encompass a vast array of creative expressions passed down through generations, not through written word, but through the power of the spoken word, memory, and performance.</a:t>
            </a:r>
          </a:p>
          <a:p>
            <a:pPr marL="0" indent="0" algn="l">
              <a:buNone/>
            </a:pPr>
            <a:r>
              <a:rPr lang="en-US" b="1" i="0" dirty="0">
                <a:solidFill>
                  <a:schemeClr val="tx1"/>
                </a:solidFill>
                <a:effectLst/>
                <a:latin typeface="Google Sans"/>
              </a:rPr>
              <a:t>What are Oral Traditions?</a:t>
            </a:r>
            <a:endParaRPr lang="en-US" b="0" i="0" dirty="0">
              <a:solidFill>
                <a:schemeClr val="tx1"/>
              </a:solidFill>
              <a:effectLst/>
              <a:latin typeface="Google Sans"/>
            </a:endParaRPr>
          </a:p>
          <a:p>
            <a:pPr algn="l"/>
            <a:r>
              <a:rPr lang="en-US" b="0" i="0" dirty="0">
                <a:solidFill>
                  <a:schemeClr val="tx1"/>
                </a:solidFill>
                <a:effectLst/>
                <a:latin typeface="Google Sans"/>
              </a:rPr>
              <a:t>Imagine a vibrant storyteller captivating an audience with tales of brave warriors, cunning tricksters, and majestic spirits. This is the essence of oral traditions, which include: folklore, myth, proverbs, songs etc.</a:t>
            </a:r>
          </a:p>
          <a:p>
            <a:pPr marL="0" indent="0">
              <a:buNone/>
            </a:pPr>
            <a:r>
              <a:rPr lang="en-US" b="0" i="0" dirty="0">
                <a:solidFill>
                  <a:schemeClr val="tx1"/>
                </a:solidFill>
                <a:effectLst/>
                <a:latin typeface="Google Sans"/>
              </a:rPr>
              <a:t>In the absence of widespread written languages throughout much of African history, oral traditions served as the primary means of preserving history, customs, and cultural values. These stories, songs, and proverbs were not merely entertainment; they were the textbooks, libraries, and archives of African societies.</a:t>
            </a:r>
            <a:endParaRPr lang="en-US" dirty="0">
              <a:solidFill>
                <a:schemeClr val="tx1"/>
              </a:solidFill>
            </a:endParaRPr>
          </a:p>
        </p:txBody>
      </p:sp>
    </p:spTree>
    <p:extLst>
      <p:ext uri="{BB962C8B-B14F-4D97-AF65-F5344CB8AC3E}">
        <p14:creationId xmlns:p14="http://schemas.microsoft.com/office/powerpoint/2010/main" val="1347608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132EA-C84C-D31D-7505-3A3E550A4902}"/>
              </a:ext>
            </a:extLst>
          </p:cNvPr>
          <p:cNvSpPr>
            <a:spLocks noGrp="1"/>
          </p:cNvSpPr>
          <p:nvPr>
            <p:ph type="title"/>
          </p:nvPr>
        </p:nvSpPr>
        <p:spPr/>
        <p:txBody>
          <a:bodyPr/>
          <a:lstStyle/>
          <a:p>
            <a:r>
              <a:rPr lang="en-US" dirty="0"/>
              <a:t>ESSENCE OF ORAL TRADITIONS</a:t>
            </a:r>
          </a:p>
        </p:txBody>
      </p:sp>
      <p:sp>
        <p:nvSpPr>
          <p:cNvPr id="3" name="Content Placeholder 2">
            <a:extLst>
              <a:ext uri="{FF2B5EF4-FFF2-40B4-BE49-F238E27FC236}">
                <a16:creationId xmlns:a16="http://schemas.microsoft.com/office/drawing/2014/main" id="{B6CC245E-B449-35A7-4B93-6920C496E887}"/>
              </a:ext>
            </a:extLst>
          </p:cNvPr>
          <p:cNvSpPr>
            <a:spLocks noGrp="1"/>
          </p:cNvSpPr>
          <p:nvPr>
            <p:ph idx="1"/>
          </p:nvPr>
        </p:nvSpPr>
        <p:spPr/>
        <p:txBody>
          <a:bodyPr>
            <a:normAutofit fontScale="92500" lnSpcReduction="20000"/>
          </a:bodyPr>
          <a:lstStyle/>
          <a:p>
            <a:pPr marL="0" indent="0" algn="l">
              <a:buNone/>
            </a:pPr>
            <a:r>
              <a:rPr lang="en-US" b="1" i="0" dirty="0">
                <a:solidFill>
                  <a:schemeClr val="tx1"/>
                </a:solidFill>
                <a:effectLst/>
                <a:latin typeface="Google Sans"/>
              </a:rPr>
              <a:t>Oral traditions encompass a multitude of expressions:</a:t>
            </a:r>
            <a:r>
              <a:rPr lang="en-US" b="0" i="0" dirty="0">
                <a:solidFill>
                  <a:schemeClr val="tx1"/>
                </a:solidFill>
                <a:effectLst/>
                <a:latin typeface="Google Sans"/>
              </a:rPr>
              <a:t> captivating folktales passed down through generations, myths explaining the origins of the universe, proverbs offering nuggets of wisdom in concise phrases, and songs that weave history, religion, and social commentary into their melodies.</a:t>
            </a:r>
          </a:p>
          <a:p>
            <a:pPr marL="0" indent="0" algn="l">
              <a:buNone/>
            </a:pPr>
            <a:r>
              <a:rPr lang="en-US" b="1" i="0" dirty="0">
                <a:solidFill>
                  <a:schemeClr val="tx1"/>
                </a:solidFill>
                <a:effectLst/>
                <a:latin typeface="Google Sans"/>
              </a:rPr>
              <a:t>But the true essence of oral traditions lies not just in the form, but in their function.</a:t>
            </a:r>
            <a:r>
              <a:rPr lang="en-US" b="0" i="0" dirty="0">
                <a:solidFill>
                  <a:schemeClr val="tx1"/>
                </a:solidFill>
                <a:effectLst/>
                <a:latin typeface="Google Sans"/>
              </a:rPr>
              <a:t> They serve as:</a:t>
            </a:r>
          </a:p>
          <a:p>
            <a:pPr algn="l">
              <a:buFont typeface="Arial" panose="020B0604020202020204" pitchFamily="34" charset="0"/>
              <a:buChar char="•"/>
            </a:pPr>
            <a:r>
              <a:rPr lang="en-US" b="1" i="0" dirty="0">
                <a:solidFill>
                  <a:schemeClr val="tx1"/>
                </a:solidFill>
                <a:effectLst/>
                <a:latin typeface="Google Sans"/>
              </a:rPr>
              <a:t>A Bridge Between Past and Present:</a:t>
            </a:r>
            <a:r>
              <a:rPr lang="en-US" b="0" i="0" dirty="0">
                <a:solidFill>
                  <a:schemeClr val="tx1"/>
                </a:solidFill>
                <a:effectLst/>
                <a:latin typeface="Google Sans"/>
              </a:rPr>
              <a:t> In the absence of widespread written languages for much of African history, oral traditions became the custodians of history. Stories recounted by elders transported listeners back in time, preserving historical events, cultural practices, and the triumphs and struggles of previous generations. These narratives ensured that the past remained alive, shaping the identities and guiding the actions of those who came after.</a:t>
            </a:r>
          </a:p>
          <a:p>
            <a:pPr algn="l">
              <a:buFont typeface="Arial" panose="020B0604020202020204" pitchFamily="34" charset="0"/>
              <a:buChar char="•"/>
            </a:pPr>
            <a:r>
              <a:rPr lang="en-US" b="1" i="0" dirty="0">
                <a:solidFill>
                  <a:schemeClr val="tx1"/>
                </a:solidFill>
                <a:effectLst/>
                <a:latin typeface="Google Sans"/>
              </a:rPr>
              <a:t>Transmission of Values and Knowledge:</a:t>
            </a:r>
            <a:r>
              <a:rPr lang="en-US" b="0" i="0" dirty="0">
                <a:solidFill>
                  <a:schemeClr val="tx1"/>
                </a:solidFill>
                <a:effectLst/>
                <a:latin typeface="Google Sans"/>
              </a:rPr>
              <a:t> Oral traditions were not simply chronicles of the past; they were the textbooks of African societies. Moral lessons were woven into folktales, proverbs offered practical wisdom for everyday life, and songs transmitted religious beliefs and social norms. Through storytelling, songs, and chants, knowledge and values were passed down seamlessly, ensuring the cultural continuity of African societies.</a:t>
            </a:r>
          </a:p>
          <a:p>
            <a:endParaRPr lang="en-US" dirty="0"/>
          </a:p>
        </p:txBody>
      </p:sp>
    </p:spTree>
    <p:extLst>
      <p:ext uri="{BB962C8B-B14F-4D97-AF65-F5344CB8AC3E}">
        <p14:creationId xmlns:p14="http://schemas.microsoft.com/office/powerpoint/2010/main" val="810554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097D-DB0C-4205-DBAA-8EDFF8B22D9C}"/>
              </a:ext>
            </a:extLst>
          </p:cNvPr>
          <p:cNvSpPr>
            <a:spLocks noGrp="1"/>
          </p:cNvSpPr>
          <p:nvPr>
            <p:ph type="title"/>
          </p:nvPr>
        </p:nvSpPr>
        <p:spPr/>
        <p:txBody>
          <a:bodyPr/>
          <a:lstStyle/>
          <a:p>
            <a:r>
              <a:rPr lang="en-US" dirty="0"/>
              <a:t>TRADITIONAL GENDER ROLES IN ORAL TRADITIONS</a:t>
            </a:r>
          </a:p>
        </p:txBody>
      </p:sp>
      <p:sp>
        <p:nvSpPr>
          <p:cNvPr id="3" name="Content Placeholder 2">
            <a:extLst>
              <a:ext uri="{FF2B5EF4-FFF2-40B4-BE49-F238E27FC236}">
                <a16:creationId xmlns:a16="http://schemas.microsoft.com/office/drawing/2014/main" id="{0E75F56A-261C-0BB0-C4D5-1B56CFDA8335}"/>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chemeClr val="tx1"/>
                </a:solidFill>
                <a:effectLst/>
                <a:latin typeface="Google Sans"/>
              </a:rPr>
              <a:t>Men as Public Storytellers:</a:t>
            </a:r>
            <a:r>
              <a:rPr lang="en-US" b="0" i="0" dirty="0">
                <a:solidFill>
                  <a:schemeClr val="tx1"/>
                </a:solidFill>
                <a:effectLst/>
                <a:latin typeface="Google Sans"/>
              </a:rPr>
              <a:t> Storytelling held a prominent place in African societies, and men were often the designated storytellers. They were seen as custodians of history and knowledge, entrusted with passing down tales of bravery, hunting exploits, and encounters with the spirit world. These narratives often reinforced masculine ideals like strength, courage, and leadership. Gathering places like village squares or men's huts became stages for these performances, fostering a sense of male camaraderie and cultural transmission.</a:t>
            </a:r>
          </a:p>
          <a:p>
            <a:pPr algn="l">
              <a:buFont typeface="Arial" panose="020B0604020202020204" pitchFamily="34" charset="0"/>
              <a:buChar char="•"/>
            </a:pPr>
            <a:r>
              <a:rPr lang="en-US" b="1" i="0" dirty="0">
                <a:solidFill>
                  <a:schemeClr val="tx1"/>
                </a:solidFill>
                <a:effectLst/>
                <a:latin typeface="Google Sans"/>
              </a:rPr>
              <a:t>Women and the Domestic Sphere:</a:t>
            </a:r>
            <a:r>
              <a:rPr lang="en-US" b="0" i="0" dirty="0">
                <a:solidFill>
                  <a:schemeClr val="tx1"/>
                </a:solidFill>
                <a:effectLst/>
                <a:latin typeface="Google Sans"/>
              </a:rPr>
              <a:t> Women's roles in oral traditions were often centered around the domestic sphere. They might contribute to lullabies sung to children, passing down cultural values and morals through these tender melodies. Additionally, women might have participated in storytelling within the family unit, sharing folktales and proverbs that emphasized themes of family harmony, domestic skills, and nurturing. However, their contributions were often less visible in public storytelling settings.</a:t>
            </a:r>
          </a:p>
          <a:p>
            <a:endParaRPr lang="en-US" dirty="0">
              <a:solidFill>
                <a:schemeClr val="tx1"/>
              </a:solidFill>
            </a:endParaRPr>
          </a:p>
        </p:txBody>
      </p:sp>
    </p:spTree>
    <p:extLst>
      <p:ext uri="{BB962C8B-B14F-4D97-AF65-F5344CB8AC3E}">
        <p14:creationId xmlns:p14="http://schemas.microsoft.com/office/powerpoint/2010/main" val="525344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770D1-82B9-C3A3-A1BF-0E61C2D5D7B7}"/>
              </a:ext>
            </a:extLst>
          </p:cNvPr>
          <p:cNvSpPr>
            <a:spLocks noGrp="1"/>
          </p:cNvSpPr>
          <p:nvPr>
            <p:ph type="title"/>
          </p:nvPr>
        </p:nvSpPr>
        <p:spPr/>
        <p:txBody>
          <a:bodyPr/>
          <a:lstStyle/>
          <a:p>
            <a:r>
              <a:rPr lang="en-US" dirty="0"/>
              <a:t>GENDER DYNAMICS AND EXPRESSION</a:t>
            </a:r>
          </a:p>
        </p:txBody>
      </p:sp>
      <p:sp>
        <p:nvSpPr>
          <p:cNvPr id="3" name="Content Placeholder 2">
            <a:extLst>
              <a:ext uri="{FF2B5EF4-FFF2-40B4-BE49-F238E27FC236}">
                <a16:creationId xmlns:a16="http://schemas.microsoft.com/office/drawing/2014/main" id="{02FE4112-3078-6580-2FB2-B13BE8885012}"/>
              </a:ext>
            </a:extLst>
          </p:cNvPr>
          <p:cNvSpPr>
            <a:spLocks noGrp="1"/>
          </p:cNvSpPr>
          <p:nvPr>
            <p:ph idx="1"/>
          </p:nvPr>
        </p:nvSpPr>
        <p:spPr/>
        <p:txBody>
          <a:bodyPr>
            <a:normAutofit fontScale="92500" lnSpcReduction="20000"/>
          </a:bodyPr>
          <a:lstStyle/>
          <a:p>
            <a:pPr marL="0" indent="0" algn="l">
              <a:buNone/>
            </a:pPr>
            <a:r>
              <a:rPr lang="en-US" b="1" i="0" dirty="0">
                <a:solidFill>
                  <a:schemeClr val="tx1"/>
                </a:solidFill>
                <a:effectLst/>
                <a:latin typeface="Google Sans"/>
              </a:rPr>
              <a:t>Women: Finding Voice Through Narrative</a:t>
            </a:r>
            <a:endParaRPr lang="en-US" b="0" i="0" dirty="0">
              <a:solidFill>
                <a:schemeClr val="tx1"/>
              </a:solidFill>
              <a:effectLst/>
              <a:latin typeface="Google Sans"/>
            </a:endParaRPr>
          </a:p>
          <a:p>
            <a:pPr algn="l"/>
            <a:r>
              <a:rPr lang="en-US" b="0" i="0" dirty="0">
                <a:solidFill>
                  <a:schemeClr val="tx1"/>
                </a:solidFill>
                <a:effectLst/>
                <a:latin typeface="Google Sans"/>
              </a:rPr>
              <a:t>While traditional roles often positioned men as the primary storytellers, women have always found ways to assert their voices and influence through oral traditions:</a:t>
            </a:r>
          </a:p>
          <a:p>
            <a:pPr algn="l">
              <a:buFont typeface="Arial" panose="020B0604020202020204" pitchFamily="34" charset="0"/>
              <a:buChar char="•"/>
            </a:pPr>
            <a:r>
              <a:rPr lang="en-US" b="1" i="0" dirty="0">
                <a:solidFill>
                  <a:schemeClr val="tx1"/>
                </a:solidFill>
                <a:effectLst/>
                <a:latin typeface="Google Sans"/>
              </a:rPr>
              <a:t>The Power of Proverbs:</a:t>
            </a:r>
            <a:r>
              <a:rPr lang="en-US" b="0" i="0" dirty="0">
                <a:solidFill>
                  <a:schemeClr val="tx1"/>
                </a:solidFill>
                <a:effectLst/>
                <a:latin typeface="Google Sans"/>
              </a:rPr>
              <a:t> Proverbs, those pithy sayings packed with wisdom, were often passed down through mothers and grandmothers. These proverbs could subtly address issues relevant to women's lives, like navigating family dynamics, maintaining social harmony, and imparting moral lessons to younger generations.</a:t>
            </a:r>
          </a:p>
          <a:p>
            <a:pPr algn="l">
              <a:buFont typeface="Arial" panose="020B0604020202020204" pitchFamily="34" charset="0"/>
              <a:buChar char="•"/>
            </a:pPr>
            <a:r>
              <a:rPr lang="en-US" b="1" i="0" dirty="0">
                <a:solidFill>
                  <a:schemeClr val="tx1"/>
                </a:solidFill>
                <a:effectLst/>
                <a:latin typeface="Google Sans"/>
              </a:rPr>
              <a:t>Lullabies and Songs:</a:t>
            </a:r>
            <a:r>
              <a:rPr lang="en-US" b="0" i="0" dirty="0">
                <a:solidFill>
                  <a:schemeClr val="tx1"/>
                </a:solidFill>
                <a:effectLst/>
                <a:latin typeface="Google Sans"/>
              </a:rPr>
              <a:t> The intimate space between mother and child became a stage for storytelling. Lullabies sung by mothers weren't just soothing melodies; they could contain veiled messages, cultural values, and even historical narratives passed down through generations.</a:t>
            </a:r>
          </a:p>
          <a:p>
            <a:pPr algn="l">
              <a:buFont typeface="Arial" panose="020B0604020202020204" pitchFamily="34" charset="0"/>
              <a:buChar char="•"/>
            </a:pPr>
            <a:r>
              <a:rPr lang="en-US" b="1" i="0" dirty="0">
                <a:solidFill>
                  <a:schemeClr val="tx1"/>
                </a:solidFill>
                <a:effectLst/>
                <a:latin typeface="Google Sans"/>
              </a:rPr>
              <a:t>Challenging Norms Through Storytelling:</a:t>
            </a:r>
            <a:r>
              <a:rPr lang="en-US" b="0" i="0" dirty="0">
                <a:solidFill>
                  <a:schemeClr val="tx1"/>
                </a:solidFill>
                <a:effectLst/>
                <a:latin typeface="Google Sans"/>
              </a:rPr>
              <a:t> In some cultures, women might use storytelling to subtly challenge societal expectations. Folktales with clever female protagonists or proverbs that emphasized female resourcefulness could chip away at rigid gender roles.</a:t>
            </a:r>
          </a:p>
          <a:p>
            <a:endParaRPr lang="en-US" dirty="0">
              <a:solidFill>
                <a:schemeClr val="tx1"/>
              </a:solidFill>
            </a:endParaRPr>
          </a:p>
        </p:txBody>
      </p:sp>
    </p:spTree>
    <p:extLst>
      <p:ext uri="{BB962C8B-B14F-4D97-AF65-F5344CB8AC3E}">
        <p14:creationId xmlns:p14="http://schemas.microsoft.com/office/powerpoint/2010/main" val="102236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76D2-4A36-7B22-CC9D-9E51F55E0ACA}"/>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6C8B93D9-E948-3A36-49EC-5356B0914445}"/>
              </a:ext>
            </a:extLst>
          </p:cNvPr>
          <p:cNvSpPr>
            <a:spLocks noGrp="1"/>
          </p:cNvSpPr>
          <p:nvPr>
            <p:ph idx="1"/>
          </p:nvPr>
        </p:nvSpPr>
        <p:spPr/>
        <p:txBody>
          <a:bodyPr/>
          <a:lstStyle/>
          <a:p>
            <a:pPr marL="0" indent="0" algn="l">
              <a:buNone/>
            </a:pPr>
            <a:r>
              <a:rPr lang="en-US" b="1" i="0" dirty="0">
                <a:solidFill>
                  <a:schemeClr val="tx1"/>
                </a:solidFill>
                <a:effectLst/>
                <a:latin typeface="Google Sans"/>
              </a:rPr>
              <a:t>Men's Narratives: Reinforcing or Reshaping Power Dynamics?</a:t>
            </a:r>
            <a:endParaRPr lang="en-US" b="0" i="0" dirty="0">
              <a:solidFill>
                <a:schemeClr val="tx1"/>
              </a:solidFill>
              <a:effectLst/>
              <a:latin typeface="Google Sans"/>
            </a:endParaRPr>
          </a:p>
          <a:p>
            <a:pPr algn="l"/>
            <a:r>
              <a:rPr lang="en-US" b="0" i="0" dirty="0">
                <a:solidFill>
                  <a:schemeClr val="tx1"/>
                </a:solidFill>
                <a:effectLst/>
                <a:latin typeface="Google Sans"/>
              </a:rPr>
              <a:t>Men's roles in storytelling have also played a significant part in shaping gender dynamics:</a:t>
            </a:r>
          </a:p>
          <a:p>
            <a:pPr algn="l">
              <a:buFont typeface="Arial" panose="020B0604020202020204" pitchFamily="34" charset="0"/>
              <a:buChar char="•"/>
            </a:pPr>
            <a:r>
              <a:rPr lang="en-US" b="1" i="0" dirty="0">
                <a:solidFill>
                  <a:schemeClr val="tx1"/>
                </a:solidFill>
                <a:effectLst/>
                <a:latin typeface="Google Sans"/>
              </a:rPr>
              <a:t>Preserving Traditions and Power Structures:</a:t>
            </a:r>
            <a:r>
              <a:rPr lang="en-US" b="0" i="0" dirty="0">
                <a:solidFill>
                  <a:schemeClr val="tx1"/>
                </a:solidFill>
                <a:effectLst/>
                <a:latin typeface="Google Sans"/>
              </a:rPr>
              <a:t> Traditional narratives often reinforced existing power structures. Stories celebrating male heroes and warriors could solidify societal expectations of masculinity and leadership roles.</a:t>
            </a:r>
          </a:p>
          <a:p>
            <a:pPr algn="l">
              <a:buFont typeface="Arial" panose="020B0604020202020204" pitchFamily="34" charset="0"/>
              <a:buChar char="•"/>
            </a:pPr>
            <a:r>
              <a:rPr lang="en-US" b="1" i="0" dirty="0">
                <a:solidFill>
                  <a:schemeClr val="tx1"/>
                </a:solidFill>
                <a:effectLst/>
                <a:latin typeface="Google Sans"/>
              </a:rPr>
              <a:t>Challenging Norms Through Narrative:</a:t>
            </a:r>
            <a:r>
              <a:rPr lang="en-US" b="0" i="0" dirty="0">
                <a:solidFill>
                  <a:schemeClr val="tx1"/>
                </a:solidFill>
                <a:effectLst/>
                <a:latin typeface="Google Sans"/>
              </a:rPr>
              <a:t> Not all stories were one-dimensional. Folktales might feature wise women or cautionary tales about the misuse of power, offering subtle critiques of societal norms.</a:t>
            </a:r>
          </a:p>
          <a:p>
            <a:pPr algn="l">
              <a:buFont typeface="Arial" panose="020B0604020202020204" pitchFamily="34" charset="0"/>
              <a:buChar char="•"/>
            </a:pPr>
            <a:r>
              <a:rPr lang="en-US" b="1" i="0" dirty="0">
                <a:solidFill>
                  <a:schemeClr val="tx1"/>
                </a:solidFill>
                <a:effectLst/>
                <a:latin typeface="Google Sans"/>
              </a:rPr>
              <a:t>The Rise of Female Storytellers:</a:t>
            </a:r>
            <a:r>
              <a:rPr lang="en-US" b="0" i="0" dirty="0">
                <a:solidFill>
                  <a:schemeClr val="tx1"/>
                </a:solidFill>
                <a:effectLst/>
                <a:latin typeface="Google Sans"/>
              </a:rPr>
              <a:t> Today, the landscape of storytelling is changing. An increasing number of women are taking center stage, reclaiming their voices, and actively shaping the content and themes of contemporary oral traditions.</a:t>
            </a:r>
          </a:p>
          <a:p>
            <a:endParaRPr lang="en-US" dirty="0">
              <a:solidFill>
                <a:schemeClr val="tx1"/>
              </a:solidFill>
            </a:endParaRPr>
          </a:p>
        </p:txBody>
      </p:sp>
    </p:spTree>
    <p:extLst>
      <p:ext uri="{BB962C8B-B14F-4D97-AF65-F5344CB8AC3E}">
        <p14:creationId xmlns:p14="http://schemas.microsoft.com/office/powerpoint/2010/main" val="1233868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EF81-4AA9-3F96-964E-22227EF90A78}"/>
              </a:ext>
            </a:extLst>
          </p:cNvPr>
          <p:cNvSpPr>
            <a:spLocks noGrp="1"/>
          </p:cNvSpPr>
          <p:nvPr>
            <p:ph type="title"/>
          </p:nvPr>
        </p:nvSpPr>
        <p:spPr/>
        <p:txBody>
          <a:bodyPr/>
          <a:lstStyle/>
          <a:p>
            <a:r>
              <a:rPr lang="en-US" dirty="0"/>
              <a:t>IMPORTANCE OF GENDER AWARENESS</a:t>
            </a:r>
          </a:p>
        </p:txBody>
      </p:sp>
      <p:sp>
        <p:nvSpPr>
          <p:cNvPr id="3" name="Content Placeholder 2">
            <a:extLst>
              <a:ext uri="{FF2B5EF4-FFF2-40B4-BE49-F238E27FC236}">
                <a16:creationId xmlns:a16="http://schemas.microsoft.com/office/drawing/2014/main" id="{F4F46BDE-D7EB-174B-3BF8-A2DEE6BEE212}"/>
              </a:ext>
            </a:extLst>
          </p:cNvPr>
          <p:cNvSpPr>
            <a:spLocks noGrp="1"/>
          </p:cNvSpPr>
          <p:nvPr>
            <p:ph idx="1"/>
          </p:nvPr>
        </p:nvSpPr>
        <p:spPr>
          <a:xfrm>
            <a:off x="2589212" y="1577828"/>
            <a:ext cx="8915400" cy="4839750"/>
          </a:xfrm>
        </p:spPr>
        <p:txBody>
          <a:bodyPr>
            <a:normAutofit fontScale="92500" lnSpcReduction="10000"/>
          </a:bodyPr>
          <a:lstStyle/>
          <a:p>
            <a:pPr marL="0" indent="0" algn="l">
              <a:buNone/>
            </a:pPr>
            <a:r>
              <a:rPr lang="en-US" b="0" i="0" u="sng" dirty="0">
                <a:solidFill>
                  <a:schemeClr val="tx1"/>
                </a:solidFill>
                <a:effectLst/>
                <a:latin typeface="Söhne"/>
              </a:rPr>
              <a:t>Acknowledging Contributions Beyond Gender Roles</a:t>
            </a:r>
          </a:p>
          <a:p>
            <a:pPr algn="l"/>
            <a:r>
              <a:rPr lang="en-US" b="0" i="0" dirty="0">
                <a:solidFill>
                  <a:schemeClr val="tx1"/>
                </a:solidFill>
                <a:effectLst/>
                <a:latin typeface="Söhne"/>
              </a:rPr>
              <a:t>The journey towards gender equality begins with acknowledging and valuing the contributions of individuals beyond the traditional gender roles prescribed by society. Historically, many achievements and contributions, especially by women and gender-nonconforming individuals, have been overshadowed by the limitations of these roles. Gender awareness urges us to look beyond these confines and recognize the diverse capabilities and accomplishments of all individuals, irrespective of their gender. This recognition is not just about giving credit where it's due; it's about reshaping our understanding of competence, leadership, and creativity as qualities unbounded by gender.</a:t>
            </a:r>
          </a:p>
          <a:p>
            <a:pPr marL="0" indent="0" algn="l">
              <a:buNone/>
            </a:pPr>
            <a:r>
              <a:rPr lang="en-US" b="0" i="0" u="sng" dirty="0">
                <a:solidFill>
                  <a:schemeClr val="tx1"/>
                </a:solidFill>
                <a:effectLst/>
                <a:latin typeface="Söhne"/>
              </a:rPr>
              <a:t>Adapting Stories for Contemporary Relevance</a:t>
            </a:r>
          </a:p>
          <a:p>
            <a:pPr algn="l"/>
            <a:r>
              <a:rPr lang="en-US" b="0" i="0" dirty="0">
                <a:solidFill>
                  <a:schemeClr val="tx1"/>
                </a:solidFill>
                <a:effectLst/>
                <a:latin typeface="Söhne"/>
              </a:rPr>
              <a:t>As our society progresses, so too must the stories we tell. Adapting narratives to reflect contemporary issues of gender awareness is crucial for maintaining their relevance and impact. This involves not only creating new stories that address these themes directly but also reinterpreting and retelling traditional stories through a modern, inclusive lens. By doing so, we can challenge outdated stereotypes and norms, offering fresh perspectives that reflect the diverse reality of today's world. Contemporary storytelling that embraces gender awareness can inspire change, encourage dialogue, and contribute to the ongoing fight for gender equality.</a:t>
            </a:r>
          </a:p>
          <a:p>
            <a:endParaRPr lang="en-US" dirty="0">
              <a:solidFill>
                <a:schemeClr val="tx1"/>
              </a:solidFill>
            </a:endParaRPr>
          </a:p>
        </p:txBody>
      </p:sp>
    </p:spTree>
    <p:extLst>
      <p:ext uri="{BB962C8B-B14F-4D97-AF65-F5344CB8AC3E}">
        <p14:creationId xmlns:p14="http://schemas.microsoft.com/office/powerpoint/2010/main" val="429394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EC8F0-E9A5-9076-7FCF-F613F06647AC}"/>
              </a:ext>
            </a:extLst>
          </p:cNvPr>
          <p:cNvSpPr>
            <a:spLocks noGrp="1"/>
          </p:cNvSpPr>
          <p:nvPr>
            <p:ph type="title"/>
          </p:nvPr>
        </p:nvSpPr>
        <p:spPr>
          <a:xfrm>
            <a:off x="2592925" y="624110"/>
            <a:ext cx="8911687" cy="676184"/>
          </a:xfrm>
        </p:spPr>
        <p:txBody>
          <a:bodyPr/>
          <a:lstStyle/>
          <a:p>
            <a:r>
              <a:rPr lang="en-US" dirty="0"/>
              <a:t>CONT….</a:t>
            </a:r>
          </a:p>
        </p:txBody>
      </p:sp>
      <p:sp>
        <p:nvSpPr>
          <p:cNvPr id="3" name="Content Placeholder 2">
            <a:extLst>
              <a:ext uri="{FF2B5EF4-FFF2-40B4-BE49-F238E27FC236}">
                <a16:creationId xmlns:a16="http://schemas.microsoft.com/office/drawing/2014/main" id="{7A8434D8-DB4F-450E-6EEF-66C574D60647}"/>
              </a:ext>
            </a:extLst>
          </p:cNvPr>
          <p:cNvSpPr>
            <a:spLocks noGrp="1"/>
          </p:cNvSpPr>
          <p:nvPr>
            <p:ph idx="1"/>
          </p:nvPr>
        </p:nvSpPr>
        <p:spPr>
          <a:xfrm>
            <a:off x="2589212" y="1300294"/>
            <a:ext cx="8915400" cy="4610928"/>
          </a:xfrm>
        </p:spPr>
        <p:txBody>
          <a:bodyPr/>
          <a:lstStyle/>
          <a:p>
            <a:pPr marL="0" indent="0" algn="l">
              <a:buNone/>
            </a:pPr>
            <a:r>
              <a:rPr lang="en-US" b="0" i="0" u="sng" dirty="0">
                <a:solidFill>
                  <a:schemeClr val="tx1"/>
                </a:solidFill>
                <a:effectLst/>
                <a:latin typeface="Söhne"/>
              </a:rPr>
              <a:t>Promoting Inclusive Culture and Equality Through Storytelling</a:t>
            </a:r>
          </a:p>
          <a:p>
            <a:pPr algn="l"/>
            <a:r>
              <a:rPr lang="en-US" b="0" i="0" dirty="0">
                <a:solidFill>
                  <a:schemeClr val="tx1"/>
                </a:solidFill>
                <a:effectLst/>
                <a:latin typeface="Söhne"/>
              </a:rPr>
              <a:t>Storytelling is a potent tool for cultural transmission, shaping perceptions, and fostering empathy. By incorporating gender awareness into our narratives, we can dismantle stereotypes, highlight the rich diversity of human experience, and promote a culture of inclusivity and equality. Stories have the unique ability to humanize issues, making the abstract tangibly emotional and relatable. Through stories, we can showcase the myriad ways people navigate their gender identity in the face of societal expectations, thereby fostering a deeper understanding and acceptance of gender diversity.</a:t>
            </a:r>
          </a:p>
          <a:p>
            <a:endParaRPr lang="en-US" dirty="0">
              <a:solidFill>
                <a:schemeClr val="tx1"/>
              </a:solidFill>
            </a:endParaRPr>
          </a:p>
        </p:txBody>
      </p:sp>
    </p:spTree>
    <p:extLst>
      <p:ext uri="{BB962C8B-B14F-4D97-AF65-F5344CB8AC3E}">
        <p14:creationId xmlns:p14="http://schemas.microsoft.com/office/powerpoint/2010/main" val="1161873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BEE55-03DD-B9E7-7B82-CB8C796031C7}"/>
              </a:ext>
            </a:extLst>
          </p:cNvPr>
          <p:cNvSpPr>
            <a:spLocks noGrp="1"/>
          </p:cNvSpPr>
          <p:nvPr>
            <p:ph type="title"/>
          </p:nvPr>
        </p:nvSpPr>
        <p:spPr>
          <a:xfrm>
            <a:off x="2592925" y="624110"/>
            <a:ext cx="8911687" cy="768462"/>
          </a:xfrm>
        </p:spPr>
        <p:txBody>
          <a:bodyPr/>
          <a:lstStyle/>
          <a:p>
            <a:r>
              <a:rPr lang="en-US" dirty="0"/>
              <a:t>CASE STUDY: RWANDA</a:t>
            </a:r>
          </a:p>
        </p:txBody>
      </p:sp>
      <p:sp>
        <p:nvSpPr>
          <p:cNvPr id="3" name="Content Placeholder 2">
            <a:extLst>
              <a:ext uri="{FF2B5EF4-FFF2-40B4-BE49-F238E27FC236}">
                <a16:creationId xmlns:a16="http://schemas.microsoft.com/office/drawing/2014/main" id="{10B1B779-19AF-0145-F944-778726D3BEEA}"/>
              </a:ext>
            </a:extLst>
          </p:cNvPr>
          <p:cNvSpPr>
            <a:spLocks noGrp="1"/>
          </p:cNvSpPr>
          <p:nvPr>
            <p:ph idx="1"/>
          </p:nvPr>
        </p:nvSpPr>
        <p:spPr>
          <a:xfrm>
            <a:off x="2589212" y="1317072"/>
            <a:ext cx="8915400" cy="5368954"/>
          </a:xfrm>
        </p:spPr>
        <p:txBody>
          <a:bodyPr>
            <a:normAutofit lnSpcReduction="10000"/>
          </a:bodyPr>
          <a:lstStyle/>
          <a:p>
            <a:pPr marL="0" indent="0" algn="l">
              <a:buNone/>
            </a:pPr>
            <a:r>
              <a:rPr lang="en-US" b="0" i="0" u="sng" dirty="0">
                <a:solidFill>
                  <a:schemeClr val="tx1"/>
                </a:solidFill>
                <a:effectLst/>
                <a:latin typeface="Söhne"/>
              </a:rPr>
              <a:t>The Rise of Women in Post-Genocide Rwanda</a:t>
            </a:r>
          </a:p>
          <a:p>
            <a:pPr algn="l"/>
            <a:r>
              <a:rPr lang="en-US" b="0" i="0" dirty="0">
                <a:solidFill>
                  <a:schemeClr val="tx1"/>
                </a:solidFill>
                <a:effectLst/>
                <a:latin typeface="Söhne"/>
              </a:rPr>
              <a:t>In post-genocide Rwanda, women not only had to rebuild their lives but also took on the monumental task of reconstructing their country. With the male population drastically reduced by the genocide, women stepped into roles that were previously reserved for men, becoming the backbone of Rwanda's recovery. They ventured into politics, with Rwanda now leading the world in female parliamentary representation, entrepreneurship, and community leadership.</a:t>
            </a:r>
          </a:p>
          <a:p>
            <a:pPr marL="0" indent="0" algn="l">
              <a:buNone/>
            </a:pPr>
            <a:r>
              <a:rPr lang="en-US" b="0" i="0" u="sng" dirty="0">
                <a:solidFill>
                  <a:schemeClr val="tx1"/>
                </a:solidFill>
                <a:effectLst/>
                <a:latin typeface="Söhne"/>
              </a:rPr>
              <a:t>Storytelling as Healing and Unity</a:t>
            </a:r>
          </a:p>
          <a:p>
            <a:pPr algn="l"/>
            <a:r>
              <a:rPr lang="en-US" b="0" i="0" dirty="0">
                <a:solidFill>
                  <a:schemeClr val="tx1"/>
                </a:solidFill>
                <a:effectLst/>
                <a:latin typeface="Söhne"/>
              </a:rPr>
              <a:t>Central to Rwanda’s healing process has been the use of storytelling, where women have played a crucial role. Storytelling sessions, known locally as "</a:t>
            </a:r>
            <a:r>
              <a:rPr lang="en-US" b="0" i="0" dirty="0" err="1">
                <a:solidFill>
                  <a:schemeClr val="tx1"/>
                </a:solidFill>
                <a:effectLst/>
                <a:latin typeface="Söhne"/>
              </a:rPr>
              <a:t>Ubumwe</a:t>
            </a:r>
            <a:r>
              <a:rPr lang="en-US" b="0" i="0" dirty="0">
                <a:solidFill>
                  <a:schemeClr val="tx1"/>
                </a:solidFill>
                <a:effectLst/>
                <a:latin typeface="Söhne"/>
              </a:rPr>
              <a:t>" (unity) gatherings, have become a common sight across the country. In these gatherings, women share stories of loss, survival, forgiveness, and reconciliation, weaving a tapestry of collective memory that confronts the horrors of the past while envisioning a united future.</a:t>
            </a:r>
          </a:p>
          <a:p>
            <a:pPr marL="0" indent="0" algn="l">
              <a:buNone/>
            </a:pPr>
            <a:r>
              <a:rPr lang="en-US" b="0" i="0" u="sng" dirty="0">
                <a:solidFill>
                  <a:schemeClr val="tx1"/>
                </a:solidFill>
                <a:effectLst/>
                <a:latin typeface="Söhne"/>
              </a:rPr>
              <a:t>Themes of Unity and Resilience in Modern Narratives</a:t>
            </a:r>
          </a:p>
          <a:p>
            <a:pPr algn="l"/>
            <a:r>
              <a:rPr lang="en-US" b="0" i="0" dirty="0">
                <a:solidFill>
                  <a:schemeClr val="tx1"/>
                </a:solidFill>
                <a:effectLst/>
                <a:latin typeface="Söhne"/>
              </a:rPr>
              <a:t>The narratives that emerge from these storytelling sessions are characterized by themes of unity and resilience. They reflect a conscious effort to move beyond ethnic divisions, focusing instead on shared experiences of suffering and the collective will to rebuild the nation.</a:t>
            </a:r>
          </a:p>
          <a:p>
            <a:endParaRPr lang="en-US" dirty="0">
              <a:solidFill>
                <a:schemeClr val="tx1"/>
              </a:solidFill>
            </a:endParaRPr>
          </a:p>
        </p:txBody>
      </p:sp>
    </p:spTree>
    <p:extLst>
      <p:ext uri="{BB962C8B-B14F-4D97-AF65-F5344CB8AC3E}">
        <p14:creationId xmlns:p14="http://schemas.microsoft.com/office/powerpoint/2010/main" val="5621756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87</TotalTime>
  <Words>2127</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Google Sans</vt:lpstr>
      <vt:lpstr>Söhne</vt:lpstr>
      <vt:lpstr>Wingdings 3</vt:lpstr>
      <vt:lpstr>Wisp</vt:lpstr>
      <vt:lpstr>The Role of Gender Awareness in African Oral Traditions</vt:lpstr>
      <vt:lpstr>Introduction to African Oral Traditions: A Legacy of Storytelling </vt:lpstr>
      <vt:lpstr>ESSENCE OF ORAL TRADITIONS</vt:lpstr>
      <vt:lpstr>TRADITIONAL GENDER ROLES IN ORAL TRADITIONS</vt:lpstr>
      <vt:lpstr>GENDER DYNAMICS AND EXPRESSION</vt:lpstr>
      <vt:lpstr>CONT…</vt:lpstr>
      <vt:lpstr>IMPORTANCE OF GENDER AWARENESS</vt:lpstr>
      <vt:lpstr>CONT….</vt:lpstr>
      <vt:lpstr>CASE STUDY: RWANDA</vt:lpstr>
      <vt:lpstr>CASE STUDY: GHANA</vt:lpstr>
      <vt:lpstr>REVITALIZING TRADITIONS THROUGH GENDER AWARENESS.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Gender Awareness in African Oral Traditions</dc:title>
  <dc:creator>Collins Munyao</dc:creator>
  <cp:lastModifiedBy>Collins Munyao</cp:lastModifiedBy>
  <cp:revision>7</cp:revision>
  <dcterms:created xsi:type="dcterms:W3CDTF">2024-03-25T12:29:57Z</dcterms:created>
  <dcterms:modified xsi:type="dcterms:W3CDTF">2024-03-25T14:15:47Z</dcterms:modified>
</cp:coreProperties>
</file>