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7BDA7FF-5910-4036-A4C4-45F24E18C093}" type="datetimeFigureOut">
              <a:rPr lang="en-US" smtClean="0"/>
              <a:t>3/25/2024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101814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BDA7FF-5910-4036-A4C4-45F24E18C093}"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59811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BDA7FF-5910-4036-A4C4-45F24E18C093}" type="datetimeFigureOut">
              <a:rPr lang="en-US" smtClean="0"/>
              <a:t>3/25/2024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2037218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BDA7FF-5910-4036-A4C4-45F24E18C093}" type="datetimeFigureOut">
              <a:rPr lang="en-US" smtClean="0"/>
              <a:t>3/25/2024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FB83A73-E7F7-443E-97AD-462822F6BBE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1230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7BDA7FF-5910-4036-A4C4-45F24E18C093}" type="datetimeFigureOut">
              <a:rPr lang="en-US" smtClean="0"/>
              <a:t>3/25/2024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3246127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BDA7FF-5910-4036-A4C4-45F24E18C093}"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2276838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BDA7FF-5910-4036-A4C4-45F24E18C093}"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956762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DA7FF-5910-4036-A4C4-45F24E18C093}"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3489477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7BDA7FF-5910-4036-A4C4-45F24E18C093}" type="datetimeFigureOut">
              <a:rPr lang="en-US" smtClean="0"/>
              <a:t>3/25/2024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374147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DA7FF-5910-4036-A4C4-45F24E18C093}"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380006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7BDA7FF-5910-4036-A4C4-45F24E18C093}" type="datetimeFigureOut">
              <a:rPr lang="en-US" smtClean="0"/>
              <a:t>3/25/2024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13079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DA7FF-5910-4036-A4C4-45F24E18C093}"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378592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DA7FF-5910-4036-A4C4-45F24E18C093}"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374085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DA7FF-5910-4036-A4C4-45F24E18C093}"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1777320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DA7FF-5910-4036-A4C4-45F24E18C093}"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1368854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BDA7FF-5910-4036-A4C4-45F24E18C093}"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3584329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BDA7FF-5910-4036-A4C4-45F24E18C093}"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83A73-E7F7-443E-97AD-462822F6BBEF}" type="slidenum">
              <a:rPr lang="en-US" smtClean="0"/>
              <a:t>‹#›</a:t>
            </a:fld>
            <a:endParaRPr lang="en-US"/>
          </a:p>
        </p:txBody>
      </p:sp>
    </p:spTree>
    <p:extLst>
      <p:ext uri="{BB962C8B-B14F-4D97-AF65-F5344CB8AC3E}">
        <p14:creationId xmlns:p14="http://schemas.microsoft.com/office/powerpoint/2010/main" val="304756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BDA7FF-5910-4036-A4C4-45F24E18C093}" type="datetimeFigureOut">
              <a:rPr lang="en-US" smtClean="0"/>
              <a:t>3/25/2024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B83A73-E7F7-443E-97AD-462822F6BBEF}" type="slidenum">
              <a:rPr lang="en-US" smtClean="0"/>
              <a:t>‹#›</a:t>
            </a:fld>
            <a:endParaRPr lang="en-US"/>
          </a:p>
        </p:txBody>
      </p:sp>
    </p:spTree>
    <p:extLst>
      <p:ext uri="{BB962C8B-B14F-4D97-AF65-F5344CB8AC3E}">
        <p14:creationId xmlns:p14="http://schemas.microsoft.com/office/powerpoint/2010/main" val="14452322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55C2-DCC1-DE99-C5A1-260F4E5540AA}"/>
              </a:ext>
            </a:extLst>
          </p:cNvPr>
          <p:cNvSpPr>
            <a:spLocks noGrp="1"/>
          </p:cNvSpPr>
          <p:nvPr>
            <p:ph type="ctrTitle"/>
          </p:nvPr>
        </p:nvSpPr>
        <p:spPr/>
        <p:txBody>
          <a:bodyPr/>
          <a:lstStyle/>
          <a:p>
            <a:pPr algn="ctr"/>
            <a:r>
              <a:rPr lang="en-US" dirty="0"/>
              <a:t>CLOUD COMPUTING</a:t>
            </a:r>
          </a:p>
        </p:txBody>
      </p:sp>
      <p:sp>
        <p:nvSpPr>
          <p:cNvPr id="3" name="Subtitle 2">
            <a:extLst>
              <a:ext uri="{FF2B5EF4-FFF2-40B4-BE49-F238E27FC236}">
                <a16:creationId xmlns:a16="http://schemas.microsoft.com/office/drawing/2014/main" id="{1E42F50A-FF95-7604-FA1D-5A30848B2219}"/>
              </a:ext>
            </a:extLst>
          </p:cNvPr>
          <p:cNvSpPr>
            <a:spLocks noGrp="1"/>
          </p:cNvSpPr>
          <p:nvPr>
            <p:ph type="subTitle" idx="1"/>
          </p:nvPr>
        </p:nvSpPr>
        <p:spPr/>
        <p:txBody>
          <a:bodyPr>
            <a:normAutofit fontScale="92500" lnSpcReduction="10000"/>
          </a:bodyPr>
          <a:lstStyle/>
          <a:p>
            <a:pPr algn="ctr"/>
            <a:r>
              <a:rPr lang="en-US" dirty="0"/>
              <a:t>COLLINS JOSEPH MUNYAO MWAURA</a:t>
            </a:r>
          </a:p>
          <a:p>
            <a:pPr algn="ctr"/>
            <a:r>
              <a:rPr lang="en-US" dirty="0"/>
              <a:t>C025-01-0638/2020</a:t>
            </a:r>
          </a:p>
        </p:txBody>
      </p:sp>
    </p:spTree>
    <p:extLst>
      <p:ext uri="{BB962C8B-B14F-4D97-AF65-F5344CB8AC3E}">
        <p14:creationId xmlns:p14="http://schemas.microsoft.com/office/powerpoint/2010/main" val="93714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703B-9C97-EB9F-E569-2EC2F8EDB63A}"/>
              </a:ext>
            </a:extLst>
          </p:cNvPr>
          <p:cNvSpPr>
            <a:spLocks noGrp="1"/>
          </p:cNvSpPr>
          <p:nvPr>
            <p:ph type="title"/>
          </p:nvPr>
        </p:nvSpPr>
        <p:spPr>
          <a:xfrm>
            <a:off x="2895600" y="219089"/>
            <a:ext cx="8610600" cy="661755"/>
          </a:xfrm>
        </p:spPr>
        <p:txBody>
          <a:bodyPr/>
          <a:lstStyle/>
          <a:p>
            <a:r>
              <a:rPr lang="en-US" dirty="0"/>
              <a:t>CONT…</a:t>
            </a:r>
          </a:p>
        </p:txBody>
      </p:sp>
      <p:sp>
        <p:nvSpPr>
          <p:cNvPr id="3" name="Content Placeholder 2">
            <a:extLst>
              <a:ext uri="{FF2B5EF4-FFF2-40B4-BE49-F238E27FC236}">
                <a16:creationId xmlns:a16="http://schemas.microsoft.com/office/drawing/2014/main" id="{E2B26DCC-42BC-FCDC-9958-66593124A86B}"/>
              </a:ext>
            </a:extLst>
          </p:cNvPr>
          <p:cNvSpPr>
            <a:spLocks noGrp="1"/>
          </p:cNvSpPr>
          <p:nvPr>
            <p:ph idx="1"/>
          </p:nvPr>
        </p:nvSpPr>
        <p:spPr>
          <a:xfrm>
            <a:off x="786468" y="1409350"/>
            <a:ext cx="10820400" cy="4429387"/>
          </a:xfrm>
        </p:spPr>
        <p:txBody>
          <a:bodyPr/>
          <a:lstStyle/>
          <a:p>
            <a:pPr marL="0" indent="0" algn="l">
              <a:buNone/>
            </a:pPr>
            <a:r>
              <a:rPr lang="en-US" b="1" i="0" dirty="0">
                <a:solidFill>
                  <a:srgbClr val="E3E3E3"/>
                </a:solidFill>
                <a:effectLst/>
                <a:latin typeface="Google Sans"/>
              </a:rPr>
              <a:t>Vendor Lock-In:</a:t>
            </a: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Challenge:</a:t>
            </a:r>
            <a:r>
              <a:rPr lang="en-US" b="0" i="0" dirty="0">
                <a:solidFill>
                  <a:srgbClr val="E3E3E3"/>
                </a:solidFill>
                <a:effectLst/>
                <a:latin typeface="Google Sans"/>
              </a:rPr>
              <a:t> Over-reliance on a single cloud provider can make it difficult and expensive to switch in the future. Vendor lock-in can restrict your options and limit your negotiating power for pricing and services.</a:t>
            </a:r>
          </a:p>
          <a:p>
            <a:pPr marL="0" indent="0" algn="l">
              <a:buNone/>
            </a:pPr>
            <a:r>
              <a:rPr lang="en-US" b="1" i="0" dirty="0">
                <a:solidFill>
                  <a:srgbClr val="E3E3E3"/>
                </a:solidFill>
                <a:effectLst/>
                <a:latin typeface="Google Sans"/>
              </a:rPr>
              <a:t>Mitigating Strategies:</a:t>
            </a: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Hybrid Cloud Approach:</a:t>
            </a:r>
            <a:r>
              <a:rPr lang="en-US" b="0" i="0" dirty="0">
                <a:solidFill>
                  <a:srgbClr val="E3E3E3"/>
                </a:solidFill>
                <a:effectLst/>
                <a:latin typeface="Google Sans"/>
              </a:rPr>
              <a:t> Consider a hybrid cloud strategy, where you utilize a combination of public cloud services and your own on-premise infrastructure. This reduces dependency on a single vendor.</a:t>
            </a:r>
          </a:p>
          <a:p>
            <a:pPr algn="l">
              <a:buFont typeface="Arial" panose="020B0604020202020204" pitchFamily="34" charset="0"/>
              <a:buChar char="•"/>
            </a:pPr>
            <a:r>
              <a:rPr lang="en-US" b="1" i="0" dirty="0">
                <a:solidFill>
                  <a:srgbClr val="E3E3E3"/>
                </a:solidFill>
                <a:effectLst/>
                <a:latin typeface="Google Sans"/>
              </a:rPr>
              <a:t>Maintain Data Portability:</a:t>
            </a:r>
            <a:r>
              <a:rPr lang="en-US" b="0" i="0" dirty="0">
                <a:solidFill>
                  <a:srgbClr val="E3E3E3"/>
                </a:solidFill>
                <a:effectLst/>
                <a:latin typeface="Google Sans"/>
              </a:rPr>
              <a:t> Ensure your chosen cloud provider offers data portability features, allowing you to easily migrate your data to another provider if needed.</a:t>
            </a:r>
          </a:p>
          <a:p>
            <a:endParaRPr lang="en-US" dirty="0"/>
          </a:p>
        </p:txBody>
      </p:sp>
    </p:spTree>
    <p:extLst>
      <p:ext uri="{BB962C8B-B14F-4D97-AF65-F5344CB8AC3E}">
        <p14:creationId xmlns:p14="http://schemas.microsoft.com/office/powerpoint/2010/main" val="154241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5403-7101-82DB-F022-01B529F86703}"/>
              </a:ext>
            </a:extLst>
          </p:cNvPr>
          <p:cNvSpPr>
            <a:spLocks noGrp="1"/>
          </p:cNvSpPr>
          <p:nvPr>
            <p:ph type="title"/>
          </p:nvPr>
        </p:nvSpPr>
        <p:spPr>
          <a:xfrm>
            <a:off x="3071769" y="168755"/>
            <a:ext cx="8610600" cy="1081205"/>
          </a:xfrm>
        </p:spPr>
        <p:txBody>
          <a:bodyPr>
            <a:normAutofit fontScale="90000"/>
          </a:bodyPr>
          <a:lstStyle/>
          <a:p>
            <a:r>
              <a:rPr lang="en-US" dirty="0"/>
              <a:t>THE FUTURE OF CLOUD COMPUTING</a:t>
            </a:r>
          </a:p>
        </p:txBody>
      </p:sp>
      <p:sp>
        <p:nvSpPr>
          <p:cNvPr id="3" name="Content Placeholder 2">
            <a:extLst>
              <a:ext uri="{FF2B5EF4-FFF2-40B4-BE49-F238E27FC236}">
                <a16:creationId xmlns:a16="http://schemas.microsoft.com/office/drawing/2014/main" id="{6AA59970-6CE0-1451-2032-CFEEBB6A27EB}"/>
              </a:ext>
            </a:extLst>
          </p:cNvPr>
          <p:cNvSpPr>
            <a:spLocks noGrp="1"/>
          </p:cNvSpPr>
          <p:nvPr>
            <p:ph idx="1"/>
          </p:nvPr>
        </p:nvSpPr>
        <p:spPr>
          <a:xfrm>
            <a:off x="685800" y="1057014"/>
            <a:ext cx="10820400" cy="4798502"/>
          </a:xfrm>
        </p:spPr>
        <p:txBody>
          <a:bodyPr/>
          <a:lstStyle/>
          <a:p>
            <a:pPr marL="0" indent="0" algn="l">
              <a:buNone/>
            </a:pPr>
            <a:r>
              <a:rPr lang="en-US" b="1" i="0" dirty="0">
                <a:solidFill>
                  <a:srgbClr val="E3E3E3"/>
                </a:solidFill>
                <a:effectLst/>
                <a:latin typeface="Google Sans"/>
              </a:rPr>
              <a:t>1. The Rise of Edge Computing: A Powerful Ally</a:t>
            </a:r>
            <a:endParaRPr lang="en-US" b="0" i="0" dirty="0">
              <a:solidFill>
                <a:srgbClr val="E3E3E3"/>
              </a:solidFill>
              <a:effectLst/>
              <a:latin typeface="Google Sans"/>
            </a:endParaRPr>
          </a:p>
          <a:p>
            <a:pPr algn="l"/>
            <a:r>
              <a:rPr lang="en-US" b="0" i="0" dirty="0">
                <a:solidFill>
                  <a:srgbClr val="E3E3E3"/>
                </a:solidFill>
                <a:effectLst/>
                <a:latin typeface="Google Sans"/>
              </a:rPr>
              <a:t>Edge computing brings processing power closer to the source of data, often at the network's "edge." Imagine smart devices in factories or self-driving cars – edge computing allows them to process time-sensitive data locally before relaying it to the cloud for further analysis.</a:t>
            </a:r>
          </a:p>
          <a:p>
            <a:pPr marL="0" indent="0" algn="l">
              <a:buNone/>
            </a:pPr>
            <a:r>
              <a:rPr lang="en-US" b="1" i="0" dirty="0">
                <a:solidFill>
                  <a:srgbClr val="E3E3E3"/>
                </a:solidFill>
                <a:effectLst/>
                <a:latin typeface="Google Sans"/>
              </a:rPr>
              <a:t>2. Quantum Computing: Disruption on the Horizon</a:t>
            </a:r>
            <a:endParaRPr lang="en-US" b="0" i="0" dirty="0">
              <a:solidFill>
                <a:srgbClr val="E3E3E3"/>
              </a:solidFill>
              <a:effectLst/>
              <a:latin typeface="Google Sans"/>
            </a:endParaRPr>
          </a:p>
          <a:p>
            <a:pPr algn="l"/>
            <a:r>
              <a:rPr lang="en-US" b="0" i="0" dirty="0">
                <a:solidFill>
                  <a:srgbClr val="E3E3E3"/>
                </a:solidFill>
                <a:effectLst/>
                <a:latin typeface="Google Sans"/>
              </a:rPr>
              <a:t>Quantum computing harnesses the bizarre properties of quantum mechanics to perform calculations beyond the reach of traditional computers. While still in its infancy, quantum computing has the potential to disrupt cloud services.</a:t>
            </a:r>
          </a:p>
          <a:p>
            <a:pPr marL="0" indent="0" algn="l">
              <a:buNone/>
            </a:pPr>
            <a:r>
              <a:rPr lang="en-US" b="1" i="0" dirty="0">
                <a:solidFill>
                  <a:srgbClr val="E3E3E3"/>
                </a:solidFill>
                <a:effectLst/>
                <a:latin typeface="Google Sans"/>
              </a:rPr>
              <a:t>3. AI and Machine Learning: Powering the Intelligent Cloud</a:t>
            </a:r>
            <a:endParaRPr lang="en-US" b="0" i="0" dirty="0">
              <a:solidFill>
                <a:srgbClr val="E3E3E3"/>
              </a:solidFill>
              <a:effectLst/>
              <a:latin typeface="Google Sans"/>
            </a:endParaRPr>
          </a:p>
          <a:p>
            <a:pPr algn="l"/>
            <a:r>
              <a:rPr lang="en-US" b="0" i="0" dirty="0">
                <a:solidFill>
                  <a:srgbClr val="E3E3E3"/>
                </a:solidFill>
                <a:effectLst/>
                <a:latin typeface="Google Sans"/>
              </a:rPr>
              <a:t>Artificial intelligence (AI) and machine learning (ML) are already embedded in many cloud platforms. Looking ahead, we can expect even deeper integration</a:t>
            </a:r>
          </a:p>
          <a:p>
            <a:pPr algn="l"/>
            <a:endParaRPr lang="en-US" b="0" i="0" dirty="0">
              <a:solidFill>
                <a:srgbClr val="E3E3E3"/>
              </a:solidFill>
              <a:effectLst/>
              <a:latin typeface="Google Sans"/>
            </a:endParaRPr>
          </a:p>
          <a:p>
            <a:pPr algn="l"/>
            <a:endParaRPr lang="en-US" b="0" i="0" dirty="0">
              <a:solidFill>
                <a:srgbClr val="E3E3E3"/>
              </a:solidFill>
              <a:effectLst/>
              <a:latin typeface="Google Sans"/>
            </a:endParaRPr>
          </a:p>
          <a:p>
            <a:endParaRPr lang="en-US" dirty="0"/>
          </a:p>
        </p:txBody>
      </p:sp>
    </p:spTree>
    <p:extLst>
      <p:ext uri="{BB962C8B-B14F-4D97-AF65-F5344CB8AC3E}">
        <p14:creationId xmlns:p14="http://schemas.microsoft.com/office/powerpoint/2010/main" val="328114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342A-C475-2161-A1C6-E73A22D183F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92B1C7E-DDCE-BF68-9954-4B62678171CE}"/>
              </a:ext>
            </a:extLst>
          </p:cNvPr>
          <p:cNvSpPr>
            <a:spLocks noGrp="1"/>
          </p:cNvSpPr>
          <p:nvPr>
            <p:ph idx="1"/>
          </p:nvPr>
        </p:nvSpPr>
        <p:spPr/>
        <p:txBody>
          <a:bodyPr/>
          <a:lstStyle/>
          <a:p>
            <a:r>
              <a:rPr lang="en-US" b="0" i="0" dirty="0">
                <a:solidFill>
                  <a:srgbClr val="E3E3E3"/>
                </a:solidFill>
                <a:effectLst/>
                <a:latin typeface="Google Sans"/>
              </a:rPr>
              <a:t>Cloud computing has fundamentally reshaped the IT landscape, propelling businesses towards greater agility, scalability, and cost-efficiency. Gone are the days of cumbersome on-premise infrastructure; the cloud offers a dynamic and adaptable environment that caters to the ever-evolving needs of modern businesses.</a:t>
            </a:r>
          </a:p>
          <a:p>
            <a:r>
              <a:rPr lang="en-US" b="0" i="0" dirty="0">
                <a:solidFill>
                  <a:srgbClr val="E3E3E3"/>
                </a:solidFill>
                <a:effectLst/>
                <a:latin typeface="Google Sans"/>
              </a:rPr>
              <a:t>As we delve into the future, cloud computing remains a key driver of innovation. Emerging trends like edge computing, quantum computing, and the continued integration of AI/ML promise to further revolutionize how businesses operate and interact with data.</a:t>
            </a:r>
            <a:endParaRPr lang="en-US" dirty="0">
              <a:solidFill>
                <a:srgbClr val="E3E3E3"/>
              </a:solidFill>
              <a:latin typeface="Google Sans"/>
            </a:endParaRPr>
          </a:p>
          <a:p>
            <a:r>
              <a:rPr lang="en-US" b="0" i="0" dirty="0">
                <a:solidFill>
                  <a:srgbClr val="E3E3E3"/>
                </a:solidFill>
                <a:effectLst/>
                <a:latin typeface="Google Sans"/>
              </a:rPr>
              <a:t>The question isn't whether to embrace cloud computing, but how. By understanding the different service models, mitigating potential challenges, and staying informed about future trends, you can leverage the immense power of cloud computing to propel your business towards success.</a:t>
            </a:r>
            <a:endParaRPr lang="en-US" dirty="0"/>
          </a:p>
        </p:txBody>
      </p:sp>
    </p:spTree>
    <p:extLst>
      <p:ext uri="{BB962C8B-B14F-4D97-AF65-F5344CB8AC3E}">
        <p14:creationId xmlns:p14="http://schemas.microsoft.com/office/powerpoint/2010/main" val="162850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toon tiger with a paw on its paw">
            <a:extLst>
              <a:ext uri="{FF2B5EF4-FFF2-40B4-BE49-F238E27FC236}">
                <a16:creationId xmlns:a16="http://schemas.microsoft.com/office/drawing/2014/main" id="{FA02B321-956B-0441-C29D-957E60316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56" y="671508"/>
            <a:ext cx="10608719" cy="5424492"/>
          </a:xfrm>
          <a:prstGeom prst="rect">
            <a:avLst/>
          </a:prstGeom>
        </p:spPr>
      </p:pic>
    </p:spTree>
    <p:extLst>
      <p:ext uri="{BB962C8B-B14F-4D97-AF65-F5344CB8AC3E}">
        <p14:creationId xmlns:p14="http://schemas.microsoft.com/office/powerpoint/2010/main" val="46806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C37E-F841-4262-693E-066CAEFA80DD}"/>
              </a:ext>
            </a:extLst>
          </p:cNvPr>
          <p:cNvSpPr>
            <a:spLocks noGrp="1"/>
          </p:cNvSpPr>
          <p:nvPr>
            <p:ph type="title"/>
          </p:nvPr>
        </p:nvSpPr>
        <p:spPr>
          <a:xfrm>
            <a:off x="2895600" y="764373"/>
            <a:ext cx="8610600" cy="770812"/>
          </a:xfrm>
        </p:spPr>
        <p:txBody>
          <a:bodyPr/>
          <a:lstStyle/>
          <a:p>
            <a:r>
              <a:rPr lang="en-US" dirty="0"/>
              <a:t>WHAT IS CLOUD COMPUTING ?</a:t>
            </a:r>
          </a:p>
        </p:txBody>
      </p:sp>
      <p:sp>
        <p:nvSpPr>
          <p:cNvPr id="3" name="Content Placeholder 2">
            <a:extLst>
              <a:ext uri="{FF2B5EF4-FFF2-40B4-BE49-F238E27FC236}">
                <a16:creationId xmlns:a16="http://schemas.microsoft.com/office/drawing/2014/main" id="{25B83053-4E50-626D-102E-012B02B5593C}"/>
              </a:ext>
            </a:extLst>
          </p:cNvPr>
          <p:cNvSpPr>
            <a:spLocks noGrp="1"/>
          </p:cNvSpPr>
          <p:nvPr>
            <p:ph idx="1"/>
          </p:nvPr>
        </p:nvSpPr>
        <p:spPr>
          <a:xfrm>
            <a:off x="685800" y="1954636"/>
            <a:ext cx="10820400" cy="4264050"/>
          </a:xfrm>
        </p:spPr>
        <p:txBody>
          <a:bodyPr/>
          <a:lstStyle/>
          <a:p>
            <a:r>
              <a:rPr lang="en-US" b="0" i="0" dirty="0">
                <a:solidFill>
                  <a:srgbClr val="ECECEC"/>
                </a:solidFill>
                <a:effectLst/>
                <a:latin typeface="Times New Roman" panose="02020603050405020304" pitchFamily="18" charset="0"/>
                <a:cs typeface="Times New Roman" panose="02020603050405020304" pitchFamily="18" charset="0"/>
              </a:rPr>
              <a:t>Cloud computing is a technology that allows individuals and organizations to access and use computing resources (like servers, storage, databases, networking, software, analytics, and more) over the internet, which is often referred to as "the cloud." This model enables users to avoid the upfront cost and complexity of owning and maintaining their own IT infrastructure, and instead, they can simply rent or subscribe to the computing resources they need from a cloud service provider.</a:t>
            </a:r>
          </a:p>
          <a:p>
            <a:r>
              <a:rPr lang="en-US" b="0" i="0" dirty="0">
                <a:solidFill>
                  <a:srgbClr val="E3E3E3"/>
                </a:solidFill>
                <a:effectLst/>
                <a:latin typeface="Google Sans"/>
              </a:rPr>
              <a:t>Traditionally, companies owned and maintained their physical IT infrastructure, including servers, storage, and software. This approach required a dedicated IT team for installation, maintenance, and updates while Cloud-based solutions offer a compelling alternative. Instead of owning the infrastructure, companies access servers, storage, and applications remotely over the internet. This pay-as-you-go model allows businesses to only pay for the resources they use, resulting in significant cost savings.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49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A072-7574-B525-DF61-33B1AB03E751}"/>
              </a:ext>
            </a:extLst>
          </p:cNvPr>
          <p:cNvSpPr>
            <a:spLocks noGrp="1"/>
          </p:cNvSpPr>
          <p:nvPr>
            <p:ph type="title"/>
          </p:nvPr>
        </p:nvSpPr>
        <p:spPr/>
        <p:txBody>
          <a:bodyPr/>
          <a:lstStyle/>
          <a:p>
            <a:r>
              <a:rPr lang="en-US" dirty="0"/>
              <a:t>EVOLUTION OF CLOUD COMPUTING</a:t>
            </a:r>
          </a:p>
        </p:txBody>
      </p:sp>
      <p:sp>
        <p:nvSpPr>
          <p:cNvPr id="3" name="Content Placeholder 2">
            <a:extLst>
              <a:ext uri="{FF2B5EF4-FFF2-40B4-BE49-F238E27FC236}">
                <a16:creationId xmlns:a16="http://schemas.microsoft.com/office/drawing/2014/main" id="{4300375A-9EBD-1208-B4C1-73AE4476F023}"/>
              </a:ext>
            </a:extLst>
          </p:cNvPr>
          <p:cNvSpPr>
            <a:spLocks noGrp="1"/>
          </p:cNvSpPr>
          <p:nvPr>
            <p:ph idx="1"/>
          </p:nvPr>
        </p:nvSpPr>
        <p:spPr>
          <a:xfrm>
            <a:off x="685800" y="2194560"/>
            <a:ext cx="10820400" cy="4214629"/>
          </a:xfrm>
        </p:spPr>
        <p:txBody>
          <a:bodyPr>
            <a:normAutofit fontScale="77500" lnSpcReduction="20000"/>
          </a:bodyPr>
          <a:lstStyle/>
          <a:p>
            <a:pPr algn="l">
              <a:buFont typeface="+mj-lt"/>
              <a:buAutoNum type="arabicPeriod"/>
            </a:pPr>
            <a:r>
              <a:rPr lang="en-US" b="1" i="0" dirty="0">
                <a:solidFill>
                  <a:srgbClr val="ECECEC"/>
                </a:solidFill>
                <a:effectLst/>
                <a:latin typeface="Söhne"/>
              </a:rPr>
              <a:t>Early 2000s - The Concept Emerges</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Brief mention of the transition from dedicated server models to an on-demand model.</a:t>
            </a:r>
          </a:p>
          <a:p>
            <a:pPr marL="742950" lvl="1" indent="-285750" algn="l">
              <a:buFont typeface="+mj-lt"/>
              <a:buAutoNum type="arabicPeriod"/>
            </a:pPr>
            <a:r>
              <a:rPr lang="en-US" b="0" i="0" dirty="0">
                <a:solidFill>
                  <a:srgbClr val="ECECEC"/>
                </a:solidFill>
                <a:effectLst/>
                <a:latin typeface="Söhne"/>
              </a:rPr>
              <a:t>The term "cloud computing" starts gaining traction, symbolizing the shift towards internet-based computing.</a:t>
            </a:r>
          </a:p>
          <a:p>
            <a:pPr algn="l">
              <a:buFont typeface="+mj-lt"/>
              <a:buAutoNum type="arabicPeriod"/>
            </a:pPr>
            <a:r>
              <a:rPr lang="en-US" b="1" i="0" dirty="0">
                <a:solidFill>
                  <a:srgbClr val="ECECEC"/>
                </a:solidFill>
                <a:effectLst/>
                <a:latin typeface="Söhne"/>
              </a:rPr>
              <a:t>2006 - Commercialization Begins</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Introduction of Amazon Web Services (AWS), providing a suite of cloud services including storage and computation.</a:t>
            </a:r>
          </a:p>
          <a:p>
            <a:pPr marL="742950" lvl="1" indent="-285750" algn="l">
              <a:buFont typeface="+mj-lt"/>
              <a:buAutoNum type="arabicPeriod"/>
            </a:pPr>
            <a:r>
              <a:rPr lang="en-US" b="0" i="0" dirty="0">
                <a:solidFill>
                  <a:srgbClr val="ECECEC"/>
                </a:solidFill>
                <a:effectLst/>
                <a:latin typeface="Söhne"/>
              </a:rPr>
              <a:t>Google Docs launches, offering cloud-based productivity tools for the masses.</a:t>
            </a:r>
          </a:p>
          <a:p>
            <a:pPr algn="l">
              <a:buFont typeface="+mj-lt"/>
              <a:buAutoNum type="arabicPeriod"/>
            </a:pPr>
            <a:r>
              <a:rPr lang="en-US" b="1" i="0" dirty="0">
                <a:solidFill>
                  <a:srgbClr val="ECECEC"/>
                </a:solidFill>
                <a:effectLst/>
                <a:latin typeface="Söhne"/>
              </a:rPr>
              <a:t>2010 - The Cloud Expands</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Widespread adoption by companies of all sizes, driven by the scalability, efficiency, and cost-effectiveness of cloud solutions.</a:t>
            </a:r>
          </a:p>
          <a:p>
            <a:pPr marL="742950" lvl="1" indent="-285750" algn="l">
              <a:buFont typeface="+mj-lt"/>
              <a:buAutoNum type="arabicPeriod"/>
            </a:pPr>
            <a:r>
              <a:rPr lang="en-US" b="0" i="0" dirty="0">
                <a:solidFill>
                  <a:srgbClr val="ECECEC"/>
                </a:solidFill>
                <a:effectLst/>
                <a:latin typeface="Söhne"/>
              </a:rPr>
              <a:t>Emergence of Infrastructure as a Service (IaaS), Platform as a Service (PaaS), and Software as a Service (SaaS) models.</a:t>
            </a:r>
          </a:p>
          <a:p>
            <a:pPr algn="l">
              <a:buFont typeface="+mj-lt"/>
              <a:buAutoNum type="arabicPeriod"/>
            </a:pPr>
            <a:r>
              <a:rPr lang="en-US" b="1" i="0" dirty="0">
                <a:solidFill>
                  <a:srgbClr val="ECECEC"/>
                </a:solidFill>
                <a:effectLst/>
                <a:latin typeface="Söhne"/>
              </a:rPr>
              <a:t>2016 - Cloud and AI Integration</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Major cloud service providers begin integrating artificial intelligence and machine learning capabilities, offering advanced analytics and improved efficiency.</a:t>
            </a:r>
          </a:p>
          <a:p>
            <a:pPr algn="l">
              <a:buFont typeface="+mj-lt"/>
              <a:buAutoNum type="arabicPeriod"/>
            </a:pPr>
            <a:r>
              <a:rPr lang="en-US" b="1" i="0" dirty="0">
                <a:solidFill>
                  <a:srgbClr val="ECECEC"/>
                </a:solidFill>
                <a:effectLst/>
                <a:latin typeface="Söhne"/>
              </a:rPr>
              <a:t>2020 and Beyond - The Era of Hybrid and Multi-Cloud</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Growth in the adoption of hybrid and multi-cloud strategies to optimize service delivery.</a:t>
            </a:r>
          </a:p>
          <a:p>
            <a:pPr marL="742950" lvl="1" indent="-285750" algn="l">
              <a:buFont typeface="+mj-lt"/>
              <a:buAutoNum type="arabicPeriod"/>
            </a:pPr>
            <a:r>
              <a:rPr lang="en-US" b="0" i="0" dirty="0">
                <a:solidFill>
                  <a:srgbClr val="ECECEC"/>
                </a:solidFill>
                <a:effectLst/>
                <a:latin typeface="Söhne"/>
              </a:rPr>
              <a:t>Focus on enhancing security, compliance, and workload management across various cloud environments.</a:t>
            </a:r>
          </a:p>
          <a:p>
            <a:endParaRPr lang="en-US" dirty="0"/>
          </a:p>
        </p:txBody>
      </p:sp>
    </p:spTree>
    <p:extLst>
      <p:ext uri="{BB962C8B-B14F-4D97-AF65-F5344CB8AC3E}">
        <p14:creationId xmlns:p14="http://schemas.microsoft.com/office/powerpoint/2010/main" val="353319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0B13-40D3-D58A-743C-043379033083}"/>
              </a:ext>
            </a:extLst>
          </p:cNvPr>
          <p:cNvSpPr>
            <a:spLocks noGrp="1"/>
          </p:cNvSpPr>
          <p:nvPr>
            <p:ph type="title"/>
          </p:nvPr>
        </p:nvSpPr>
        <p:spPr/>
        <p:txBody>
          <a:bodyPr/>
          <a:lstStyle/>
          <a:p>
            <a:r>
              <a:rPr lang="en-US" dirty="0"/>
              <a:t>KEY FEATURES OF CLOUD COMPUTING</a:t>
            </a:r>
          </a:p>
        </p:txBody>
      </p:sp>
      <p:sp>
        <p:nvSpPr>
          <p:cNvPr id="3" name="Content Placeholder 2">
            <a:extLst>
              <a:ext uri="{FF2B5EF4-FFF2-40B4-BE49-F238E27FC236}">
                <a16:creationId xmlns:a16="http://schemas.microsoft.com/office/drawing/2014/main" id="{82AA2EB3-55C7-43D0-9A03-140C97B35769}"/>
              </a:ext>
            </a:extLst>
          </p:cNvPr>
          <p:cNvSpPr>
            <a:spLocks noGrp="1"/>
          </p:cNvSpPr>
          <p:nvPr>
            <p:ph idx="1"/>
          </p:nvPr>
        </p:nvSpPr>
        <p:spPr/>
        <p:txBody>
          <a:bodyPr>
            <a:normAutofit lnSpcReduction="10000"/>
          </a:bodyPr>
          <a:lstStyle/>
          <a:p>
            <a:pPr marL="0" indent="0" algn="l">
              <a:buNone/>
            </a:pPr>
            <a:r>
              <a:rPr lang="en-US" b="1" i="0" dirty="0">
                <a:solidFill>
                  <a:srgbClr val="E3E3E3"/>
                </a:solidFill>
                <a:effectLst/>
                <a:latin typeface="Google Sans"/>
              </a:rPr>
              <a:t>1. Scalability: On-Demand Resources for Dynamic Needs</a:t>
            </a:r>
            <a:endParaRPr lang="en-US" b="0" i="0" dirty="0">
              <a:solidFill>
                <a:srgbClr val="E3E3E3"/>
              </a:solidFill>
              <a:effectLst/>
              <a:latin typeface="Google Sans"/>
            </a:endParaRPr>
          </a:p>
          <a:p>
            <a:pPr algn="l"/>
            <a:r>
              <a:rPr lang="en-US" b="0" i="0" dirty="0">
                <a:solidFill>
                  <a:srgbClr val="E3E3E3"/>
                </a:solidFill>
                <a:effectLst/>
                <a:latin typeface="Google Sans"/>
              </a:rPr>
              <a:t>Traditional computing often involves significant upfront investments in hardware and software. These resources may become underutilized or overloaded as business needs fluctuate. Cloud computing eliminates this rigidity.</a:t>
            </a:r>
          </a:p>
          <a:p>
            <a:pPr marL="0" indent="0" algn="l">
              <a:buNone/>
            </a:pPr>
            <a:r>
              <a:rPr lang="en-US" b="1" i="0" dirty="0">
                <a:solidFill>
                  <a:srgbClr val="E3E3E3"/>
                </a:solidFill>
                <a:effectLst/>
                <a:latin typeface="Google Sans"/>
              </a:rPr>
              <a:t>2. Cost-Effectiveness: Pay-As-You-Go Model for Budget Optimization</a:t>
            </a:r>
            <a:endParaRPr lang="en-US" b="0" i="0" dirty="0">
              <a:solidFill>
                <a:srgbClr val="E3E3E3"/>
              </a:solidFill>
              <a:effectLst/>
              <a:latin typeface="Google Sans"/>
            </a:endParaRPr>
          </a:p>
          <a:p>
            <a:pPr algn="l"/>
            <a:r>
              <a:rPr lang="en-US" b="0" i="0" dirty="0">
                <a:solidFill>
                  <a:srgbClr val="E3E3E3"/>
                </a:solidFill>
                <a:effectLst/>
                <a:latin typeface="Google Sans"/>
              </a:rPr>
              <a:t>Traditional computing requires significant upfront capital expenditure for hardware, software licenses, and ongoing maintenance costs. Cloud computing offers a more flexible and cost-effective approach.</a:t>
            </a:r>
          </a:p>
          <a:p>
            <a:pPr marL="0" indent="0" algn="l">
              <a:buNone/>
            </a:pPr>
            <a:r>
              <a:rPr lang="en-US" b="1" i="0" dirty="0">
                <a:solidFill>
                  <a:srgbClr val="E3E3E3"/>
                </a:solidFill>
                <a:effectLst/>
                <a:latin typeface="Google Sans"/>
              </a:rPr>
              <a:t>3. Accessibility: Global Reach and Anytime, Anywhere Access</a:t>
            </a:r>
            <a:endParaRPr lang="en-US" b="0" i="0" dirty="0">
              <a:solidFill>
                <a:srgbClr val="E3E3E3"/>
              </a:solidFill>
              <a:effectLst/>
              <a:latin typeface="Google Sans"/>
            </a:endParaRPr>
          </a:p>
          <a:p>
            <a:pPr algn="l"/>
            <a:r>
              <a:rPr lang="en-US" b="0" i="0" dirty="0">
                <a:solidFill>
                  <a:srgbClr val="E3E3E3"/>
                </a:solidFill>
                <a:effectLst/>
                <a:latin typeface="Google Sans"/>
              </a:rPr>
              <a:t>Traditional computing restricts access to applications and data to physical locations with the on-premise infrastructure. Cloud computing breaks down these geographical barriers.</a:t>
            </a:r>
          </a:p>
          <a:p>
            <a:endParaRPr lang="en-US" dirty="0"/>
          </a:p>
        </p:txBody>
      </p:sp>
    </p:spTree>
    <p:extLst>
      <p:ext uri="{BB962C8B-B14F-4D97-AF65-F5344CB8AC3E}">
        <p14:creationId xmlns:p14="http://schemas.microsoft.com/office/powerpoint/2010/main" val="350717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6975E1-581D-9614-AF07-8B2A0B086276}"/>
              </a:ext>
            </a:extLst>
          </p:cNvPr>
          <p:cNvSpPr>
            <a:spLocks noGrp="1"/>
          </p:cNvSpPr>
          <p:nvPr>
            <p:ph type="title"/>
          </p:nvPr>
        </p:nvSpPr>
        <p:spPr/>
        <p:txBody>
          <a:bodyPr/>
          <a:lstStyle/>
          <a:p>
            <a:r>
              <a:rPr lang="en-US" dirty="0"/>
              <a:t>TYPES OF CLOUD SERVICE</a:t>
            </a:r>
          </a:p>
        </p:txBody>
      </p:sp>
      <p:sp>
        <p:nvSpPr>
          <p:cNvPr id="6" name="Content Placeholder 5">
            <a:extLst>
              <a:ext uri="{FF2B5EF4-FFF2-40B4-BE49-F238E27FC236}">
                <a16:creationId xmlns:a16="http://schemas.microsoft.com/office/drawing/2014/main" id="{F75FF681-5F51-41AF-125B-7D7526F59FBA}"/>
              </a:ext>
            </a:extLst>
          </p:cNvPr>
          <p:cNvSpPr>
            <a:spLocks noGrp="1"/>
          </p:cNvSpPr>
          <p:nvPr>
            <p:ph idx="1"/>
          </p:nvPr>
        </p:nvSpPr>
        <p:spPr/>
        <p:txBody>
          <a:bodyPr>
            <a:normAutofit lnSpcReduction="10000"/>
          </a:bodyPr>
          <a:lstStyle/>
          <a:p>
            <a:pPr marL="0" indent="0" algn="l">
              <a:buNone/>
            </a:pPr>
            <a:r>
              <a:rPr lang="en-US" b="1" i="0" dirty="0">
                <a:solidFill>
                  <a:srgbClr val="E3E3E3"/>
                </a:solidFill>
                <a:effectLst/>
                <a:latin typeface="Google Sans"/>
              </a:rPr>
              <a:t>1. Infrastructure as a Service (IaaS): The Building Blocks</a:t>
            </a:r>
            <a:endParaRPr lang="en-US" b="0" i="0" dirty="0">
              <a:solidFill>
                <a:srgbClr val="E3E3E3"/>
              </a:solidFill>
              <a:effectLst/>
              <a:latin typeface="Google Sans"/>
            </a:endParaRPr>
          </a:p>
          <a:p>
            <a:pPr algn="l">
              <a:buFont typeface="Arial" panose="020B0604020202020204" pitchFamily="34" charset="0"/>
              <a:buChar char="•"/>
            </a:pPr>
            <a:r>
              <a:rPr lang="en-US" b="0" i="0" dirty="0">
                <a:solidFill>
                  <a:srgbClr val="E3E3E3"/>
                </a:solidFill>
                <a:effectLst/>
                <a:latin typeface="Google Sans"/>
              </a:rPr>
              <a:t>IaaS provides the fundamental building blocks of IT infrastructure – servers, storage, networking equipment, and virtualization software. Users have full control over the operating system, applications, and data deployed on these resources.</a:t>
            </a:r>
          </a:p>
          <a:p>
            <a:pPr marL="0" indent="0" algn="l">
              <a:buNone/>
            </a:pPr>
            <a:r>
              <a:rPr lang="en-US" b="1" i="0" dirty="0">
                <a:solidFill>
                  <a:srgbClr val="E3E3E3"/>
                </a:solidFill>
                <a:effectLst/>
                <a:latin typeface="Google Sans"/>
              </a:rPr>
              <a:t>2. Platform as a Service (PaaS): The Development Playground</a:t>
            </a:r>
            <a:endParaRPr lang="en-US" b="0" i="0" dirty="0">
              <a:solidFill>
                <a:srgbClr val="E3E3E3"/>
              </a:solidFill>
              <a:effectLst/>
              <a:latin typeface="Google Sans"/>
            </a:endParaRPr>
          </a:p>
          <a:p>
            <a:pPr algn="l">
              <a:buFont typeface="Arial" panose="020B0604020202020204" pitchFamily="34" charset="0"/>
              <a:buChar char="•"/>
            </a:pPr>
            <a:r>
              <a:rPr lang="en-US" b="0" i="0" dirty="0">
                <a:solidFill>
                  <a:srgbClr val="E3E3E3"/>
                </a:solidFill>
                <a:effectLst/>
                <a:latin typeface="Google Sans"/>
              </a:rPr>
              <a:t>PaaS offers a complete development stack, including operating systems, programming languages, databases, and development tools. Developers can focus on building applications without managing servers, storage, or network configuration.</a:t>
            </a:r>
          </a:p>
          <a:p>
            <a:pPr marL="0" indent="0" algn="l">
              <a:buNone/>
            </a:pPr>
            <a:r>
              <a:rPr lang="en-US" b="1" i="0" dirty="0">
                <a:solidFill>
                  <a:srgbClr val="E3E3E3"/>
                </a:solidFill>
                <a:effectLst/>
                <a:latin typeface="Google Sans"/>
              </a:rPr>
              <a:t>3. Software as a Service (SaaS): The Ready-to-Use Applications</a:t>
            </a:r>
            <a:endParaRPr lang="en-US" b="0" i="0" dirty="0">
              <a:solidFill>
                <a:srgbClr val="E3E3E3"/>
              </a:solidFill>
              <a:effectLst/>
              <a:latin typeface="Google Sans"/>
            </a:endParaRPr>
          </a:p>
          <a:p>
            <a:pPr algn="l"/>
            <a:r>
              <a:rPr lang="en-US" b="0" i="0" dirty="0">
                <a:solidFill>
                  <a:srgbClr val="E3E3E3"/>
                </a:solidFill>
                <a:effectLst/>
                <a:latin typeface="Google Sans"/>
              </a:rPr>
              <a:t>SaaS provides access to pre-built, ready-to-use applications like customer relationship management (CRM), enterprise resource planning (ERP), or email services. Users simply pay a subscription fee to access the software and its features.</a:t>
            </a:r>
          </a:p>
          <a:p>
            <a:pPr algn="l">
              <a:buFont typeface="Arial" panose="020B0604020202020204" pitchFamily="34" charset="0"/>
              <a:buChar char="•"/>
            </a:pPr>
            <a:endParaRPr lang="en-US" b="0" i="0" dirty="0">
              <a:solidFill>
                <a:srgbClr val="E3E3E3"/>
              </a:solidFill>
              <a:effectLst/>
              <a:latin typeface="Google Sans"/>
            </a:endParaRPr>
          </a:p>
          <a:p>
            <a:endParaRPr lang="en-US" dirty="0"/>
          </a:p>
        </p:txBody>
      </p:sp>
    </p:spTree>
    <p:extLst>
      <p:ext uri="{BB962C8B-B14F-4D97-AF65-F5344CB8AC3E}">
        <p14:creationId xmlns:p14="http://schemas.microsoft.com/office/powerpoint/2010/main" val="83444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3164-3868-D9AE-4853-11BEF0C20BC2}"/>
              </a:ext>
            </a:extLst>
          </p:cNvPr>
          <p:cNvSpPr>
            <a:spLocks noGrp="1"/>
          </p:cNvSpPr>
          <p:nvPr>
            <p:ph type="title"/>
          </p:nvPr>
        </p:nvSpPr>
        <p:spPr>
          <a:xfrm>
            <a:off x="2895600" y="185533"/>
            <a:ext cx="8610600" cy="1293028"/>
          </a:xfrm>
        </p:spPr>
        <p:txBody>
          <a:bodyPr/>
          <a:lstStyle/>
          <a:p>
            <a:r>
              <a:rPr lang="en-US" dirty="0"/>
              <a:t>IMPACT ON IT INDUSTRY</a:t>
            </a:r>
          </a:p>
        </p:txBody>
      </p:sp>
      <p:sp>
        <p:nvSpPr>
          <p:cNvPr id="3" name="Content Placeholder 2">
            <a:extLst>
              <a:ext uri="{FF2B5EF4-FFF2-40B4-BE49-F238E27FC236}">
                <a16:creationId xmlns:a16="http://schemas.microsoft.com/office/drawing/2014/main" id="{2354ECBA-1C1D-22BE-22D8-B067AC2E8030}"/>
              </a:ext>
            </a:extLst>
          </p:cNvPr>
          <p:cNvSpPr>
            <a:spLocks noGrp="1"/>
          </p:cNvSpPr>
          <p:nvPr>
            <p:ph idx="1"/>
          </p:nvPr>
        </p:nvSpPr>
        <p:spPr>
          <a:xfrm>
            <a:off x="744523" y="1355661"/>
            <a:ext cx="10820400" cy="5019972"/>
          </a:xfrm>
        </p:spPr>
        <p:txBody>
          <a:bodyPr/>
          <a:lstStyle/>
          <a:p>
            <a:pPr marL="0" indent="0" algn="l">
              <a:buNone/>
            </a:pPr>
            <a:r>
              <a:rPr lang="en-US" b="1" i="0" dirty="0">
                <a:solidFill>
                  <a:srgbClr val="E3E3E3"/>
                </a:solidFill>
                <a:effectLst/>
                <a:latin typeface="Google Sans"/>
              </a:rPr>
              <a:t>Transforming Business Operations:</a:t>
            </a: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Increased Agility and Scalability:</a:t>
            </a:r>
            <a:r>
              <a:rPr lang="en-US" b="0" i="0" dirty="0">
                <a:solidFill>
                  <a:srgbClr val="E3E3E3"/>
                </a:solidFill>
                <a:effectLst/>
                <a:latin typeface="Google Sans"/>
              </a:rPr>
              <a:t> Cloud computing empowers businesses to scale resources (storage, processing power) up or down on-demand. This agility allows companies to adapt to changing market conditions, launch new products and services faster, and optimize costs.</a:t>
            </a:r>
          </a:p>
          <a:p>
            <a:pPr marL="0" indent="0" algn="l">
              <a:buNone/>
            </a:pPr>
            <a:r>
              <a:rPr lang="en-US" b="1" i="0" dirty="0">
                <a:solidFill>
                  <a:srgbClr val="E3E3E3"/>
                </a:solidFill>
                <a:effectLst/>
                <a:latin typeface="Google Sans"/>
              </a:rPr>
              <a:t>Revolutionizing IT Infrastructure:</a:t>
            </a: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Shift from On-Premise to Off-Premise:</a:t>
            </a:r>
            <a:r>
              <a:rPr lang="en-US" b="0" i="0" dirty="0">
                <a:solidFill>
                  <a:srgbClr val="E3E3E3"/>
                </a:solidFill>
                <a:effectLst/>
                <a:latin typeface="Google Sans"/>
              </a:rPr>
              <a:t> Cloud computing has led to a significant decline in on-premise data centers. Businesses are increasingly relying on cloud providers for their IT infrastructure, reducing the burden of maintenance and upgrades.</a:t>
            </a:r>
          </a:p>
          <a:p>
            <a:pPr marL="0" indent="0">
              <a:buNone/>
            </a:pPr>
            <a:r>
              <a:rPr lang="en-US" b="1" i="0" dirty="0">
                <a:solidFill>
                  <a:srgbClr val="E3E3E3"/>
                </a:solidFill>
                <a:effectLst/>
                <a:latin typeface="Google Sans"/>
              </a:rPr>
              <a:t>Evolving Software Development Practices:</a:t>
            </a:r>
          </a:p>
          <a:p>
            <a:r>
              <a:rPr lang="en-US" b="1" i="0" dirty="0">
                <a:solidFill>
                  <a:srgbClr val="E3E3E3"/>
                </a:solidFill>
                <a:effectLst/>
                <a:latin typeface="Google Sans"/>
              </a:rPr>
              <a:t>Microservices Architecture:</a:t>
            </a:r>
            <a:r>
              <a:rPr lang="en-US" b="0" i="0" dirty="0">
                <a:solidFill>
                  <a:srgbClr val="E3E3E3"/>
                </a:solidFill>
                <a:effectLst/>
                <a:latin typeface="Google Sans"/>
              </a:rPr>
              <a:t> Cloud computing facilitates the adoption of microservices architecture, where applications are broken down into smaller, independent services. This improves development agility and enables faster deployment of new features.</a:t>
            </a:r>
          </a:p>
          <a:p>
            <a:pPr marL="0" indent="0" algn="l">
              <a:buNone/>
            </a:pPr>
            <a:endParaRPr lang="en-US" b="1" i="0" dirty="0">
              <a:solidFill>
                <a:srgbClr val="E3E3E3"/>
              </a:solidFill>
              <a:effectLst/>
              <a:latin typeface="Google Sans"/>
            </a:endParaRPr>
          </a:p>
          <a:p>
            <a:pPr marL="0" indent="0" algn="l">
              <a:buNone/>
            </a:pPr>
            <a:endParaRPr lang="en-US" b="0" i="0" dirty="0">
              <a:solidFill>
                <a:srgbClr val="E3E3E3"/>
              </a:solidFill>
              <a:effectLst/>
              <a:latin typeface="Google Sans"/>
            </a:endParaRPr>
          </a:p>
          <a:p>
            <a:endParaRPr lang="en-US" dirty="0"/>
          </a:p>
        </p:txBody>
      </p:sp>
    </p:spTree>
    <p:extLst>
      <p:ext uri="{BB962C8B-B14F-4D97-AF65-F5344CB8AC3E}">
        <p14:creationId xmlns:p14="http://schemas.microsoft.com/office/powerpoint/2010/main" val="286600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2BFC-CD89-CE01-CB1B-AD9F1AA710F0}"/>
              </a:ext>
            </a:extLst>
          </p:cNvPr>
          <p:cNvSpPr>
            <a:spLocks noGrp="1"/>
          </p:cNvSpPr>
          <p:nvPr>
            <p:ph type="title"/>
          </p:nvPr>
        </p:nvSpPr>
        <p:spPr>
          <a:xfrm>
            <a:off x="2895600" y="202311"/>
            <a:ext cx="8610600" cy="863091"/>
          </a:xfrm>
        </p:spPr>
        <p:txBody>
          <a:bodyPr/>
          <a:lstStyle/>
          <a:p>
            <a:r>
              <a:rPr lang="en-US" dirty="0"/>
              <a:t>Case studies</a:t>
            </a:r>
          </a:p>
        </p:txBody>
      </p:sp>
      <p:sp>
        <p:nvSpPr>
          <p:cNvPr id="3" name="Content Placeholder 2">
            <a:extLst>
              <a:ext uri="{FF2B5EF4-FFF2-40B4-BE49-F238E27FC236}">
                <a16:creationId xmlns:a16="http://schemas.microsoft.com/office/drawing/2014/main" id="{007E6D74-B040-6212-25BE-D9276C19E6CF}"/>
              </a:ext>
            </a:extLst>
          </p:cNvPr>
          <p:cNvSpPr>
            <a:spLocks noGrp="1"/>
          </p:cNvSpPr>
          <p:nvPr>
            <p:ph idx="1"/>
          </p:nvPr>
        </p:nvSpPr>
        <p:spPr>
          <a:xfrm>
            <a:off x="685800" y="1065402"/>
            <a:ext cx="10820400" cy="5153283"/>
          </a:xfrm>
        </p:spPr>
        <p:txBody>
          <a:bodyPr>
            <a:normAutofit fontScale="92500" lnSpcReduction="10000"/>
          </a:bodyPr>
          <a:lstStyle/>
          <a:p>
            <a:pPr marL="0" indent="0" algn="l">
              <a:buNone/>
            </a:pPr>
            <a:r>
              <a:rPr lang="en-US" b="1" i="0" dirty="0">
                <a:solidFill>
                  <a:srgbClr val="E3E3E3"/>
                </a:solidFill>
                <a:effectLst/>
                <a:latin typeface="Google Sans"/>
              </a:rPr>
              <a:t>Case Study 1: Scaling Up a Dream - The Boutique Bakery Chain</a:t>
            </a:r>
            <a:endParaRPr lang="en-US" b="0" i="0" dirty="0">
              <a:solidFill>
                <a:srgbClr val="E3E3E3"/>
              </a:solidFill>
              <a:effectLst/>
              <a:latin typeface="Google Sans"/>
            </a:endParaRPr>
          </a:p>
          <a:p>
            <a:pPr marL="0" indent="0" algn="l">
              <a:buNone/>
            </a:pPr>
            <a:r>
              <a:rPr lang="en-US" b="1" i="0" dirty="0">
                <a:solidFill>
                  <a:srgbClr val="E3E3E3"/>
                </a:solidFill>
                <a:effectLst/>
                <a:latin typeface="Google Sans"/>
              </a:rPr>
              <a:t>Before Cloud:</a:t>
            </a: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The Challenge:</a:t>
            </a:r>
            <a:r>
              <a:rPr lang="en-US" b="0" i="0" dirty="0">
                <a:solidFill>
                  <a:srgbClr val="E3E3E3"/>
                </a:solidFill>
                <a:effectLst/>
                <a:latin typeface="Google Sans"/>
              </a:rPr>
              <a:t> "Sugar Rush," a charming bakery chain with three locations, struggled to manage its operations as it grew. Their on-premise server couldn't handle increasing customer data, online ordering, and inventory management. Scaling infrastructure was complex and expensive.</a:t>
            </a:r>
          </a:p>
          <a:p>
            <a:pPr marL="0" indent="0" algn="l">
              <a:buNone/>
            </a:pPr>
            <a:r>
              <a:rPr lang="en-US" b="1" i="0" dirty="0">
                <a:solidFill>
                  <a:srgbClr val="E3E3E3"/>
                </a:solidFill>
                <a:effectLst/>
                <a:latin typeface="Google Sans"/>
              </a:rPr>
              <a:t>After Cloud:</a:t>
            </a: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The Solution:</a:t>
            </a:r>
            <a:r>
              <a:rPr lang="en-US" b="0" i="0" dirty="0">
                <a:solidFill>
                  <a:srgbClr val="E3E3E3"/>
                </a:solidFill>
                <a:effectLst/>
                <a:latin typeface="Google Sans"/>
              </a:rPr>
              <a:t> Sugar Rush migrated its operations to a cloud-based solution. They adopted a cloud-based point-of-sale (POS) system, inventory management software, and customer relationship management (CRM) tools.</a:t>
            </a:r>
          </a:p>
          <a:p>
            <a:pPr marL="0" indent="0" algn="l">
              <a:buNone/>
            </a:pPr>
            <a:r>
              <a:rPr lang="en-US" b="1" i="0" dirty="0">
                <a:solidFill>
                  <a:srgbClr val="E3E3E3"/>
                </a:solidFill>
                <a:effectLst/>
                <a:latin typeface="Google Sans"/>
              </a:rPr>
              <a:t>The Sweet Outcomes:</a:t>
            </a:r>
            <a:endParaRPr lang="en-US" b="0" i="0" dirty="0">
              <a:solidFill>
                <a:srgbClr val="E3E3E3"/>
              </a:solidFill>
              <a:effectLst/>
              <a:latin typeface="Google Sans"/>
            </a:endParaRPr>
          </a:p>
          <a:p>
            <a:pPr algn="l">
              <a:buFont typeface="Arial" panose="020B0604020202020204" pitchFamily="34" charset="0"/>
              <a:buChar char="•"/>
            </a:pPr>
            <a:r>
              <a:rPr lang="en-US" b="0" i="0" dirty="0">
                <a:solidFill>
                  <a:srgbClr val="E3E3E3"/>
                </a:solidFill>
                <a:effectLst/>
                <a:latin typeface="Google Sans"/>
              </a:rPr>
              <a:t>Improved scalability – Sugar Rush can easily add new locations and resources as needed.</a:t>
            </a:r>
          </a:p>
          <a:p>
            <a:pPr algn="l">
              <a:buFont typeface="Arial" panose="020B0604020202020204" pitchFamily="34" charset="0"/>
              <a:buChar char="•"/>
            </a:pPr>
            <a:r>
              <a:rPr lang="en-US" b="0" i="0" dirty="0">
                <a:solidFill>
                  <a:srgbClr val="E3E3E3"/>
                </a:solidFill>
                <a:effectLst/>
                <a:latin typeface="Google Sans"/>
              </a:rPr>
              <a:t>Enhanced data accessibility – Real-time inventory tracking across all locations allows for optimized ordering and reduced stockouts.</a:t>
            </a:r>
          </a:p>
          <a:p>
            <a:pPr algn="l">
              <a:buFont typeface="Arial" panose="020B0604020202020204" pitchFamily="34" charset="0"/>
              <a:buChar char="•"/>
            </a:pPr>
            <a:r>
              <a:rPr lang="en-US" b="0" i="0" dirty="0">
                <a:solidFill>
                  <a:srgbClr val="E3E3E3"/>
                </a:solidFill>
                <a:effectLst/>
                <a:latin typeface="Google Sans"/>
              </a:rPr>
              <a:t>Data-driven decision making – Cloud-based analytics provide insights into customer behavior and sales trends, enabling data-driven marketing strategies</a:t>
            </a:r>
          </a:p>
          <a:p>
            <a:pPr algn="l">
              <a:buFont typeface="Arial" panose="020B0604020202020204" pitchFamily="34" charset="0"/>
              <a:buChar char="•"/>
            </a:pPr>
            <a:endParaRPr lang="en-US" b="0" i="0" dirty="0">
              <a:solidFill>
                <a:srgbClr val="E3E3E3"/>
              </a:solidFill>
              <a:effectLst/>
              <a:latin typeface="Google Sans"/>
            </a:endParaRPr>
          </a:p>
          <a:p>
            <a:endParaRPr lang="en-US" dirty="0"/>
          </a:p>
        </p:txBody>
      </p:sp>
    </p:spTree>
    <p:extLst>
      <p:ext uri="{BB962C8B-B14F-4D97-AF65-F5344CB8AC3E}">
        <p14:creationId xmlns:p14="http://schemas.microsoft.com/office/powerpoint/2010/main" val="303813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D5CF-1ECE-FEBF-27C4-E0493C164B52}"/>
              </a:ext>
            </a:extLst>
          </p:cNvPr>
          <p:cNvSpPr>
            <a:spLocks noGrp="1"/>
          </p:cNvSpPr>
          <p:nvPr>
            <p:ph type="title"/>
          </p:nvPr>
        </p:nvSpPr>
        <p:spPr>
          <a:xfrm>
            <a:off x="2895600" y="235867"/>
            <a:ext cx="8610600" cy="779201"/>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66A1BE29-AD01-EA6D-FA0E-3B9EE00D47EB}"/>
              </a:ext>
            </a:extLst>
          </p:cNvPr>
          <p:cNvSpPr>
            <a:spLocks noGrp="1"/>
          </p:cNvSpPr>
          <p:nvPr>
            <p:ph idx="1"/>
          </p:nvPr>
        </p:nvSpPr>
        <p:spPr>
          <a:xfrm>
            <a:off x="685800" y="1015068"/>
            <a:ext cx="10820400" cy="5203617"/>
          </a:xfrm>
        </p:spPr>
        <p:txBody>
          <a:bodyPr/>
          <a:lstStyle/>
          <a:p>
            <a:pPr marL="0" indent="0" algn="l">
              <a:buNone/>
            </a:pPr>
            <a:r>
              <a:rPr lang="en-US" b="1" i="0" dirty="0">
                <a:solidFill>
                  <a:srgbClr val="E3E3E3"/>
                </a:solidFill>
                <a:effectLst/>
                <a:latin typeface="Google Sans"/>
              </a:rPr>
              <a:t>Case Study 2: Bridging the Gap - The Global Fashion Brand</a:t>
            </a:r>
            <a:endParaRPr lang="en-US" b="0" i="0" dirty="0">
              <a:solidFill>
                <a:srgbClr val="E3E3E3"/>
              </a:solidFill>
              <a:effectLst/>
              <a:latin typeface="Google Sans"/>
            </a:endParaRPr>
          </a:p>
          <a:p>
            <a:pPr marL="0" indent="0" algn="l">
              <a:buNone/>
            </a:pPr>
            <a:r>
              <a:rPr lang="en-US" b="1" i="0" dirty="0">
                <a:solidFill>
                  <a:srgbClr val="E3E3E3"/>
                </a:solidFill>
                <a:effectLst/>
                <a:latin typeface="Google Sans"/>
              </a:rPr>
              <a:t>Before Cloud:</a:t>
            </a: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The Challenge:</a:t>
            </a:r>
            <a:r>
              <a:rPr lang="en-US" b="0" i="0" dirty="0">
                <a:solidFill>
                  <a:srgbClr val="E3E3E3"/>
                </a:solidFill>
                <a:effectLst/>
                <a:latin typeface="Google Sans"/>
              </a:rPr>
              <a:t> "Global Fashion Inc.," a multinational clothing retailer, faced communication and collaboration hurdles between its headquarters and international offices. Legacy file-sharing systems were cumbersome and lacked real-time collaboration features.</a:t>
            </a:r>
          </a:p>
          <a:p>
            <a:pPr marL="0" indent="0" algn="l">
              <a:buNone/>
            </a:pPr>
            <a:r>
              <a:rPr lang="en-US" b="1" i="0" dirty="0">
                <a:solidFill>
                  <a:srgbClr val="E3E3E3"/>
                </a:solidFill>
                <a:effectLst/>
                <a:latin typeface="Google Sans"/>
              </a:rPr>
              <a:t>After Cloud:</a:t>
            </a: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The Solution:</a:t>
            </a:r>
            <a:r>
              <a:rPr lang="en-US" b="0" i="0" dirty="0">
                <a:solidFill>
                  <a:srgbClr val="E3E3E3"/>
                </a:solidFill>
                <a:effectLst/>
                <a:latin typeface="Google Sans"/>
              </a:rPr>
              <a:t> Global Fashion adopted a cloud-based collaboration platform with features like file sharing, document editing, and video conferencing.</a:t>
            </a:r>
          </a:p>
          <a:p>
            <a:pPr marL="0" indent="0" algn="l">
              <a:buNone/>
            </a:pPr>
            <a:r>
              <a:rPr lang="en-US" b="1" i="0" dirty="0">
                <a:solidFill>
                  <a:srgbClr val="E3E3E3"/>
                </a:solidFill>
                <a:effectLst/>
                <a:latin typeface="Google Sans"/>
              </a:rPr>
              <a:t>Stitching Together Success:</a:t>
            </a: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Seamless collaboration – Teams can work on documents simultaneously, regardless of location.</a:t>
            </a:r>
          </a:p>
          <a:p>
            <a:pPr marL="742950" lvl="1" indent="-285750" algn="l">
              <a:buFont typeface="Arial" panose="020B0604020202020204" pitchFamily="34" charset="0"/>
              <a:buChar char="•"/>
            </a:pPr>
            <a:r>
              <a:rPr lang="en-US" b="0" i="0" dirty="0">
                <a:solidFill>
                  <a:srgbClr val="E3E3E3"/>
                </a:solidFill>
                <a:effectLst/>
                <a:latin typeface="Google Sans"/>
              </a:rPr>
              <a:t>Improved communication – Real-time project updates and discussions streamline communication.</a:t>
            </a:r>
          </a:p>
          <a:p>
            <a:pPr marL="742950" lvl="1" indent="-285750" algn="l">
              <a:buFont typeface="Arial" panose="020B0604020202020204" pitchFamily="34" charset="0"/>
              <a:buChar char="•"/>
            </a:pPr>
            <a:r>
              <a:rPr lang="en-US" b="0" i="0" dirty="0">
                <a:solidFill>
                  <a:srgbClr val="E3E3E3"/>
                </a:solidFill>
                <a:effectLst/>
                <a:latin typeface="Google Sans"/>
              </a:rPr>
              <a:t>Enhanced version control – Cloud-based storage eliminates version confusion and ensures everyone works on the latest version.</a:t>
            </a:r>
          </a:p>
          <a:p>
            <a:endParaRPr lang="en-US" dirty="0"/>
          </a:p>
        </p:txBody>
      </p:sp>
    </p:spTree>
    <p:extLst>
      <p:ext uri="{BB962C8B-B14F-4D97-AF65-F5344CB8AC3E}">
        <p14:creationId xmlns:p14="http://schemas.microsoft.com/office/powerpoint/2010/main" val="63423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87AB-5D04-4753-5939-93945C1E7ED0}"/>
              </a:ext>
            </a:extLst>
          </p:cNvPr>
          <p:cNvSpPr>
            <a:spLocks noGrp="1"/>
          </p:cNvSpPr>
          <p:nvPr>
            <p:ph type="title"/>
          </p:nvPr>
        </p:nvSpPr>
        <p:spPr>
          <a:xfrm>
            <a:off x="2895600" y="337798"/>
            <a:ext cx="8610600" cy="603033"/>
          </a:xfrm>
        </p:spPr>
        <p:txBody>
          <a:bodyPr>
            <a:normAutofit fontScale="90000"/>
          </a:bodyPr>
          <a:lstStyle/>
          <a:p>
            <a:r>
              <a:rPr lang="en-US" dirty="0"/>
              <a:t>CHALLENGES AND CONSIDERATIONS</a:t>
            </a:r>
          </a:p>
        </p:txBody>
      </p:sp>
      <p:sp>
        <p:nvSpPr>
          <p:cNvPr id="3" name="Content Placeholder 2">
            <a:extLst>
              <a:ext uri="{FF2B5EF4-FFF2-40B4-BE49-F238E27FC236}">
                <a16:creationId xmlns:a16="http://schemas.microsoft.com/office/drawing/2014/main" id="{BC2D78E5-FB6C-BA88-8611-6DECC8BC6D48}"/>
              </a:ext>
            </a:extLst>
          </p:cNvPr>
          <p:cNvSpPr>
            <a:spLocks noGrp="1"/>
          </p:cNvSpPr>
          <p:nvPr>
            <p:ph idx="1"/>
          </p:nvPr>
        </p:nvSpPr>
        <p:spPr>
          <a:xfrm>
            <a:off x="685800" y="1098958"/>
            <a:ext cx="10820400" cy="5119727"/>
          </a:xfrm>
        </p:spPr>
        <p:txBody>
          <a:bodyPr/>
          <a:lstStyle/>
          <a:p>
            <a:pPr marL="0" indent="0" algn="l">
              <a:buNone/>
            </a:pPr>
            <a:r>
              <a:rPr lang="en-US" b="1" i="0" dirty="0">
                <a:solidFill>
                  <a:srgbClr val="E3E3E3"/>
                </a:solidFill>
                <a:effectLst/>
                <a:latin typeface="Google Sans"/>
              </a:rPr>
              <a:t>Security Concerns:</a:t>
            </a: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Data Breaches:</a:t>
            </a:r>
            <a:r>
              <a:rPr lang="en-US" b="0" i="0" dirty="0">
                <a:solidFill>
                  <a:srgbClr val="E3E3E3"/>
                </a:solidFill>
                <a:effectLst/>
                <a:latin typeface="Google Sans"/>
              </a:rPr>
              <a:t> Cloud-based data storage raises security concerns. Businesses must ensure their chosen cloud provider implements robust security measures like encryption, access controls, and intrusion detection systems.</a:t>
            </a:r>
          </a:p>
          <a:p>
            <a:pPr algn="l">
              <a:buFont typeface="Arial" panose="020B0604020202020204" pitchFamily="34" charset="0"/>
              <a:buChar char="•"/>
            </a:pPr>
            <a:r>
              <a:rPr lang="en-US" b="1" i="0" dirty="0">
                <a:solidFill>
                  <a:srgbClr val="E3E3E3"/>
                </a:solidFill>
                <a:effectLst/>
                <a:latin typeface="Google Sans"/>
              </a:rPr>
              <a:t>Data Privacy:</a:t>
            </a:r>
            <a:r>
              <a:rPr lang="en-US" b="0" i="0" dirty="0">
                <a:solidFill>
                  <a:srgbClr val="E3E3E3"/>
                </a:solidFill>
                <a:effectLst/>
                <a:latin typeface="Google Sans"/>
              </a:rPr>
              <a:t> Data privacy regulations like GDPR and CCPA require careful consideration. Businesses need to understand where their data is stored and how it's managed by the cloud provider to ensure compliance.</a:t>
            </a:r>
          </a:p>
          <a:p>
            <a:pPr marL="0" indent="0" algn="l">
              <a:buNone/>
            </a:pPr>
            <a:r>
              <a:rPr lang="en-US" b="1" i="0" dirty="0">
                <a:solidFill>
                  <a:srgbClr val="E3E3E3"/>
                </a:solidFill>
                <a:effectLst/>
                <a:latin typeface="Google Sans"/>
              </a:rPr>
              <a:t>Strategies for Security Mitigation:</a:t>
            </a: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Choose a Reputable Cloud Provider:</a:t>
            </a:r>
            <a:r>
              <a:rPr lang="en-US" b="0" i="0" dirty="0">
                <a:solidFill>
                  <a:srgbClr val="E3E3E3"/>
                </a:solidFill>
                <a:effectLst/>
                <a:latin typeface="Google Sans"/>
              </a:rPr>
              <a:t> Select a provider with a strong track record of security and compliance with relevant regulations.</a:t>
            </a:r>
          </a:p>
          <a:p>
            <a:pPr algn="l">
              <a:buFont typeface="Arial" panose="020B0604020202020204" pitchFamily="34" charset="0"/>
              <a:buChar char="•"/>
            </a:pPr>
            <a:r>
              <a:rPr lang="en-US" b="1" i="0" dirty="0">
                <a:solidFill>
                  <a:srgbClr val="E3E3E3"/>
                </a:solidFill>
                <a:effectLst/>
                <a:latin typeface="Google Sans"/>
              </a:rPr>
              <a:t>Implement Strong Authentication Protocols:</a:t>
            </a:r>
            <a:r>
              <a:rPr lang="en-US" b="0" i="0" dirty="0">
                <a:solidFill>
                  <a:srgbClr val="E3E3E3"/>
                </a:solidFill>
                <a:effectLst/>
                <a:latin typeface="Google Sans"/>
              </a:rPr>
              <a:t> Enforce multi-factor authentication and access controls to prevent unauthorized access to sensitive data.</a:t>
            </a:r>
          </a:p>
          <a:p>
            <a:pPr algn="l">
              <a:buFont typeface="Arial" panose="020B0604020202020204" pitchFamily="34" charset="0"/>
              <a:buChar char="•"/>
            </a:pPr>
            <a:r>
              <a:rPr lang="en-US" b="1" i="0" dirty="0">
                <a:solidFill>
                  <a:srgbClr val="E3E3E3"/>
                </a:solidFill>
                <a:effectLst/>
                <a:latin typeface="Google Sans"/>
              </a:rPr>
              <a:t>Encrypt Data at Rest and in Transit:</a:t>
            </a:r>
            <a:r>
              <a:rPr lang="en-US" b="0" i="0" dirty="0">
                <a:solidFill>
                  <a:srgbClr val="E3E3E3"/>
                </a:solidFill>
                <a:effectLst/>
                <a:latin typeface="Google Sans"/>
              </a:rPr>
              <a:t> Encryption safeguards data both within the cloud storage and during transfer.</a:t>
            </a:r>
          </a:p>
          <a:p>
            <a:endParaRPr lang="en-US" dirty="0"/>
          </a:p>
        </p:txBody>
      </p:sp>
    </p:spTree>
    <p:extLst>
      <p:ext uri="{BB962C8B-B14F-4D97-AF65-F5344CB8AC3E}">
        <p14:creationId xmlns:p14="http://schemas.microsoft.com/office/powerpoint/2010/main" val="409315001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48</TotalTime>
  <Words>1593</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Google Sans</vt:lpstr>
      <vt:lpstr>Söhne</vt:lpstr>
      <vt:lpstr>Times New Roman</vt:lpstr>
      <vt:lpstr>Vapor Trail</vt:lpstr>
      <vt:lpstr>CLOUD COMPUTING</vt:lpstr>
      <vt:lpstr>WHAT IS CLOUD COMPUTING ?</vt:lpstr>
      <vt:lpstr>EVOLUTION OF CLOUD COMPUTING</vt:lpstr>
      <vt:lpstr>KEY FEATURES OF CLOUD COMPUTING</vt:lpstr>
      <vt:lpstr>TYPES OF CLOUD SERVICE</vt:lpstr>
      <vt:lpstr>IMPACT ON IT INDUSTRY</vt:lpstr>
      <vt:lpstr>Case studies</vt:lpstr>
      <vt:lpstr>Cont….</vt:lpstr>
      <vt:lpstr>CHALLENGES AND CONSIDERATIONS</vt:lpstr>
      <vt:lpstr>CONT…</vt:lpstr>
      <vt:lpstr>THE FUTURE OF CLOUD COMPUTING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Collins Munyao</dc:creator>
  <cp:lastModifiedBy>Collins Munyao</cp:lastModifiedBy>
  <cp:revision>2</cp:revision>
  <dcterms:created xsi:type="dcterms:W3CDTF">2024-03-25T11:40:42Z</dcterms:created>
  <dcterms:modified xsi:type="dcterms:W3CDTF">2024-03-25T12:28:57Z</dcterms:modified>
</cp:coreProperties>
</file>