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2"/>
  </p:notesMasterIdLst>
  <p:sldIdLst>
    <p:sldId id="281" r:id="rId2"/>
    <p:sldId id="265" r:id="rId3"/>
    <p:sldId id="268" r:id="rId4"/>
    <p:sldId id="267" r:id="rId5"/>
    <p:sldId id="266" r:id="rId6"/>
    <p:sldId id="271" r:id="rId7"/>
    <p:sldId id="272" r:id="rId8"/>
    <p:sldId id="273" r:id="rId9"/>
    <p:sldId id="274" r:id="rId10"/>
    <p:sldId id="275" r:id="rId11"/>
    <p:sldId id="276" r:id="rId12"/>
    <p:sldId id="277" r:id="rId13"/>
    <p:sldId id="278" r:id="rId14"/>
    <p:sldId id="279" r:id="rId15"/>
    <p:sldId id="280" r:id="rId16"/>
    <p:sldId id="282" r:id="rId17"/>
    <p:sldId id="283" r:id="rId18"/>
    <p:sldId id="284" r:id="rId19"/>
    <p:sldId id="285"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Зайцев Станислав Дмитриевич" initials="ЗСД" lastIdx="1" clrIdx="0">
    <p:extLst>
      <p:ext uri="{19B8F6BF-5375-455C-9EA6-DF929625EA0E}">
        <p15:presenceInfo xmlns:p15="http://schemas.microsoft.com/office/powerpoint/2012/main" userId="S-1-5-21-885190686-2150402424-1814126941-61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5319" autoAdjust="0"/>
  </p:normalViewPr>
  <p:slideViewPr>
    <p:cSldViewPr snapToGrid="0">
      <p:cViewPr varScale="1">
        <p:scale>
          <a:sx n="57" d="100"/>
          <a:sy n="57" d="100"/>
        </p:scale>
        <p:origin x="1109" y="6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17E7B-93BD-46BC-9851-E5637DE84C16}" type="datetimeFigureOut">
              <a:rPr lang="ru-RU" smtClean="0"/>
              <a:t>27.02.2020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1FAB6-C2CE-452B-ADDB-D333BE28D5FD}" type="slidenum">
              <a:rPr lang="ru-RU" smtClean="0"/>
              <a:t>‹#›</a:t>
            </a:fld>
            <a:endParaRPr lang="ru-RU"/>
          </a:p>
        </p:txBody>
      </p:sp>
    </p:spTree>
    <p:extLst>
      <p:ext uri="{BB962C8B-B14F-4D97-AF65-F5344CB8AC3E}">
        <p14:creationId xmlns:p14="http://schemas.microsoft.com/office/powerpoint/2010/main" val="2934538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abeljs.io/repl/#?browsers=&amp;build=&amp;builtIns=false&amp;spec=false&amp;loose=false&amp;code_lz=IYZwngdgxgBAZgV2gFwJYHsIwEYAoCUMA3gFAwwCQIApsgCqoC216CyuBMAvAHwxSYQ6ADbUAdMPQBzXAEYATAGZ8AGhiyADBvwBuEgF89JUJFiIUGLME6lyAiENETpcpbrIxgAd2CpkOAj19IA&amp;debug=false&amp;forceAllTransforms=false&amp;shippedProposals=false&amp;circleciRepo=&amp;evaluate=false&amp;fileSize=false&amp;timeTravel=false&amp;sourceType=module&amp;lineWrap=true&amp;presets=es2017&amp;prettier=true&amp;targets=&amp;version=7.8.4&amp;externalPlugi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jsonplaceholder.typicode.com/posts?userId=10"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atentflip.com/loupe/?code=JC5vbignYnV0dG9uJywgJ2NsaWNrJywgZnVuY3Rpb24gb25DbGljaygpIHsKICAgIHNldFRpbWVvdXQoZnVuY3Rpb24gdGltZXIoKSB7CiAgICAgICAgY29uc29sZS5sb2coJ1lvdSBjbGlja2VkIHRoZSBidXR0b24hJyk7ICAgIAogICAgfSwgMCk7Cn0pOwoKY29uc29sZS5sb2coIkhpISIpOwoKc2V0VGltZW91dChmdW5jdGlvbiB0aW1lb3V0KCkgewogICAgY29uc29sZS5sb2coIkNsaWNrIHRoZSBidXR0b24hIik7Cn0sIDUwMDApOwoKY29uc29sZS5sb2coIldlbGNvbWUgdG8gbG91cGUuIik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p>
        </p:txBody>
      </p:sp>
      <p:sp>
        <p:nvSpPr>
          <p:cNvPr id="4" name="Номер слайда 3"/>
          <p:cNvSpPr>
            <a:spLocks noGrp="1"/>
          </p:cNvSpPr>
          <p:nvPr>
            <p:ph type="sldNum" sz="quarter" idx="5"/>
          </p:nvPr>
        </p:nvSpPr>
        <p:spPr/>
        <p:txBody>
          <a:bodyPr/>
          <a:lstStyle/>
          <a:p>
            <a:fld id="{52D1FAB6-C2CE-452B-ADDB-D333BE28D5FD}" type="slidenum">
              <a:rPr lang="ru-RU" smtClean="0"/>
              <a:t>1</a:t>
            </a:fld>
            <a:endParaRPr lang="ru-RU" dirty="0"/>
          </a:p>
        </p:txBody>
      </p:sp>
    </p:spTree>
    <p:extLst>
      <p:ext uri="{BB962C8B-B14F-4D97-AF65-F5344CB8AC3E}">
        <p14:creationId xmlns:p14="http://schemas.microsoft.com/office/powerpoint/2010/main" val="2472093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Может быть что-то одно: либо результат, либо ошибка</a:t>
            </a:r>
          </a:p>
          <a:p>
            <a:r>
              <a:rPr lang="ru-RU" sz="1200" b="0" kern="1200" dirty="0">
                <a:solidFill>
                  <a:schemeClr val="tx1"/>
                </a:solidFill>
                <a:effectLst/>
                <a:latin typeface="+mn-lt"/>
                <a:ea typeface="+mn-ea"/>
                <a:cs typeface="+mn-cs"/>
              </a:rPr>
              <a:t>Исполнитель должен вызвать что-то одно: </a:t>
            </a:r>
            <a:r>
              <a:rPr lang="ru-RU" sz="1200" b="0" kern="1200" dirty="0" err="1">
                <a:solidFill>
                  <a:schemeClr val="tx1"/>
                </a:solidFill>
                <a:effectLst/>
                <a:latin typeface="+mn-lt"/>
                <a:ea typeface="+mn-ea"/>
                <a:cs typeface="+mn-cs"/>
              </a:rPr>
              <a:t>resolve</a:t>
            </a:r>
            <a:r>
              <a:rPr lang="ru-RU" sz="1200" b="0" kern="1200" dirty="0">
                <a:solidFill>
                  <a:schemeClr val="tx1"/>
                </a:solidFill>
                <a:effectLst/>
                <a:latin typeface="+mn-lt"/>
                <a:ea typeface="+mn-ea"/>
                <a:cs typeface="+mn-cs"/>
              </a:rPr>
              <a:t> или </a:t>
            </a:r>
            <a:r>
              <a:rPr lang="ru-RU" sz="1200" b="0" kern="1200" dirty="0" err="1">
                <a:solidFill>
                  <a:schemeClr val="tx1"/>
                </a:solidFill>
                <a:effectLst/>
                <a:latin typeface="+mn-lt"/>
                <a:ea typeface="+mn-ea"/>
                <a:cs typeface="+mn-cs"/>
              </a:rPr>
              <a:t>reject</a:t>
            </a:r>
            <a:r>
              <a:rPr lang="ru-RU" sz="1200" b="0" kern="1200" dirty="0">
                <a:solidFill>
                  <a:schemeClr val="tx1"/>
                </a:solidFill>
                <a:effectLst/>
                <a:latin typeface="+mn-lt"/>
                <a:ea typeface="+mn-ea"/>
                <a:cs typeface="+mn-cs"/>
              </a:rPr>
              <a:t>. Состояние </a:t>
            </a:r>
            <a:r>
              <a:rPr lang="ru-RU" sz="1200" b="0" kern="1200" dirty="0" err="1">
                <a:solidFill>
                  <a:schemeClr val="tx1"/>
                </a:solidFill>
                <a:effectLst/>
                <a:latin typeface="+mn-lt"/>
                <a:ea typeface="+mn-ea"/>
                <a:cs typeface="+mn-cs"/>
              </a:rPr>
              <a:t>промиса</a:t>
            </a:r>
            <a:r>
              <a:rPr lang="ru-RU" sz="1200" b="0" kern="1200" dirty="0">
                <a:solidFill>
                  <a:schemeClr val="tx1"/>
                </a:solidFill>
                <a:effectLst/>
                <a:latin typeface="+mn-lt"/>
                <a:ea typeface="+mn-ea"/>
                <a:cs typeface="+mn-cs"/>
              </a:rPr>
              <a:t> может быть изменено только один раз.</a:t>
            </a:r>
          </a:p>
          <a:p>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Все последующие вызовы </a:t>
            </a:r>
            <a:r>
              <a:rPr lang="ru-RU" sz="1200" b="0" kern="1200" dirty="0" err="1">
                <a:solidFill>
                  <a:schemeClr val="tx1"/>
                </a:solidFill>
                <a:effectLst/>
                <a:latin typeface="+mn-lt"/>
                <a:ea typeface="+mn-ea"/>
                <a:cs typeface="+mn-cs"/>
              </a:rPr>
              <a:t>resolve</a:t>
            </a:r>
            <a:r>
              <a:rPr lang="ru-RU" sz="1200" b="0" kern="1200" dirty="0">
                <a:solidFill>
                  <a:schemeClr val="tx1"/>
                </a:solidFill>
                <a:effectLst/>
                <a:latin typeface="+mn-lt"/>
                <a:ea typeface="+mn-ea"/>
                <a:cs typeface="+mn-cs"/>
              </a:rPr>
              <a:t> и </a:t>
            </a:r>
            <a:r>
              <a:rPr lang="ru-RU" sz="1200" b="0" kern="1200" dirty="0" err="1">
                <a:solidFill>
                  <a:schemeClr val="tx1"/>
                </a:solidFill>
                <a:effectLst/>
                <a:latin typeface="+mn-lt"/>
                <a:ea typeface="+mn-ea"/>
                <a:cs typeface="+mn-cs"/>
              </a:rPr>
              <a:t>reject</a:t>
            </a:r>
            <a:r>
              <a:rPr lang="ru-RU" sz="1200" b="0" kern="1200" dirty="0">
                <a:solidFill>
                  <a:schemeClr val="tx1"/>
                </a:solidFill>
                <a:effectLst/>
                <a:latin typeface="+mn-lt"/>
                <a:ea typeface="+mn-ea"/>
                <a:cs typeface="+mn-cs"/>
              </a:rPr>
              <a:t> будут проигнорированы:</a:t>
            </a:r>
          </a:p>
          <a:p>
            <a:r>
              <a:rPr lang="ru-RU" sz="1200" b="0" kern="1200" dirty="0">
                <a:solidFill>
                  <a:schemeClr val="tx1"/>
                </a:solidFill>
                <a:effectLst/>
                <a:latin typeface="+mn-lt"/>
                <a:ea typeface="+mn-ea"/>
                <a:cs typeface="+mn-cs"/>
              </a:rPr>
              <a:t>Идея в том, что задача, выполняемая исполнителем, может иметь только один итог: результат или ошибку.</a:t>
            </a:r>
          </a:p>
          <a:p>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Также заметим, что функция </a:t>
            </a:r>
            <a:r>
              <a:rPr lang="ru-RU" sz="1200" b="0" kern="1200" dirty="0" err="1">
                <a:solidFill>
                  <a:schemeClr val="tx1"/>
                </a:solidFill>
                <a:effectLst/>
                <a:latin typeface="+mn-lt"/>
                <a:ea typeface="+mn-ea"/>
                <a:cs typeface="+mn-cs"/>
              </a:rPr>
              <a:t>resolve</a:t>
            </a:r>
            <a:r>
              <a:rPr lang="ru-RU" sz="1200" b="0" kern="1200" dirty="0">
                <a:solidFill>
                  <a:schemeClr val="tx1"/>
                </a:solidFill>
                <a:effectLst/>
                <a:latin typeface="+mn-lt"/>
                <a:ea typeface="+mn-ea"/>
                <a:cs typeface="+mn-cs"/>
              </a:rPr>
              <a:t>/</a:t>
            </a:r>
            <a:r>
              <a:rPr lang="ru-RU" sz="1200" b="0" kern="1200" dirty="0" err="1">
                <a:solidFill>
                  <a:schemeClr val="tx1"/>
                </a:solidFill>
                <a:effectLst/>
                <a:latin typeface="+mn-lt"/>
                <a:ea typeface="+mn-ea"/>
                <a:cs typeface="+mn-cs"/>
              </a:rPr>
              <a:t>reject</a:t>
            </a:r>
            <a:r>
              <a:rPr lang="ru-RU" sz="1200" b="0" kern="1200" dirty="0">
                <a:solidFill>
                  <a:schemeClr val="tx1"/>
                </a:solidFill>
                <a:effectLst/>
                <a:latin typeface="+mn-lt"/>
                <a:ea typeface="+mn-ea"/>
                <a:cs typeface="+mn-cs"/>
              </a:rPr>
              <a:t> ожидает только один аргумент (или ни одного). Все дополнительные аргументы будут проигнорированы.</a:t>
            </a:r>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Т.е. если мы будет проводить аналогию на русском языке:</a:t>
            </a:r>
            <a:br>
              <a:rPr lang="ru-RU" sz="1200" b="0" kern="1200" dirty="0">
                <a:solidFill>
                  <a:schemeClr val="tx1"/>
                </a:solidFill>
                <a:effectLst/>
                <a:latin typeface="+mn-lt"/>
                <a:ea typeface="+mn-ea"/>
                <a:cs typeface="+mn-cs"/>
              </a:rPr>
            </a:br>
            <a:r>
              <a:rPr lang="ru-RU" sz="1200" b="0" kern="1200" dirty="0" err="1">
                <a:solidFill>
                  <a:schemeClr val="tx1"/>
                </a:solidFill>
                <a:effectLst/>
                <a:latin typeface="+mn-lt"/>
                <a:ea typeface="+mn-ea"/>
                <a:cs typeface="+mn-cs"/>
              </a:rPr>
              <a:t>Промис</a:t>
            </a:r>
            <a:r>
              <a:rPr lang="ru-RU" sz="1200" b="0" kern="1200" dirty="0">
                <a:solidFill>
                  <a:schemeClr val="tx1"/>
                </a:solidFill>
                <a:effectLst/>
                <a:latin typeface="+mn-lt"/>
                <a:ea typeface="+mn-ea"/>
                <a:cs typeface="+mn-cs"/>
              </a:rPr>
              <a:t> – это в переводе обещание. Я могу его либо сдержать (</a:t>
            </a:r>
            <a:r>
              <a:rPr lang="en-US" sz="1200" b="0" kern="1200" dirty="0">
                <a:solidFill>
                  <a:schemeClr val="tx1"/>
                </a:solidFill>
                <a:effectLst/>
                <a:latin typeface="+mn-lt"/>
                <a:ea typeface="+mn-ea"/>
                <a:cs typeface="+mn-cs"/>
              </a:rPr>
              <a:t>resolve) </a:t>
            </a:r>
            <a:r>
              <a:rPr lang="ru-RU" sz="1200" b="0" kern="1200" dirty="0">
                <a:solidFill>
                  <a:schemeClr val="tx1"/>
                </a:solidFill>
                <a:effectLst/>
                <a:latin typeface="+mn-lt"/>
                <a:ea typeface="+mn-ea"/>
                <a:cs typeface="+mn-cs"/>
              </a:rPr>
              <a:t>либо не сдержать(</a:t>
            </a:r>
            <a:r>
              <a:rPr lang="en-US" sz="1200" b="0" kern="1200" dirty="0">
                <a:solidFill>
                  <a:schemeClr val="tx1"/>
                </a:solidFill>
                <a:effectLst/>
                <a:latin typeface="+mn-lt"/>
                <a:ea typeface="+mn-ea"/>
                <a:cs typeface="+mn-cs"/>
              </a:rPr>
              <a:t>reject)</a:t>
            </a:r>
            <a:br>
              <a:rPr lang="en-US"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я не могу сделать и то и то одновременно. </a:t>
            </a:r>
          </a:p>
        </p:txBody>
      </p:sp>
      <p:sp>
        <p:nvSpPr>
          <p:cNvPr id="4" name="Номер слайда 3"/>
          <p:cNvSpPr>
            <a:spLocks noGrp="1"/>
          </p:cNvSpPr>
          <p:nvPr>
            <p:ph type="sldNum" sz="quarter" idx="5"/>
          </p:nvPr>
        </p:nvSpPr>
        <p:spPr/>
        <p:txBody>
          <a:bodyPr/>
          <a:lstStyle/>
          <a:p>
            <a:fld id="{52D1FAB6-C2CE-452B-ADDB-D333BE28D5FD}" type="slidenum">
              <a:rPr lang="ru-RU" smtClean="0"/>
              <a:t>10</a:t>
            </a:fld>
            <a:endParaRPr lang="ru-RU"/>
          </a:p>
        </p:txBody>
      </p:sp>
    </p:spTree>
    <p:extLst>
      <p:ext uri="{BB962C8B-B14F-4D97-AF65-F5344CB8AC3E}">
        <p14:creationId xmlns:p14="http://schemas.microsoft.com/office/powerpoint/2010/main" val="283354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Давайте вспомним про цепочку кода которую я вам описывал в начале, сказав что это бесконечная пирамида вызовов</a:t>
            </a:r>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при помощи </a:t>
            </a:r>
            <a:r>
              <a:rPr lang="ru-RU" sz="1200" b="0" kern="1200" dirty="0" err="1">
                <a:solidFill>
                  <a:schemeClr val="tx1"/>
                </a:solidFill>
                <a:effectLst/>
                <a:latin typeface="+mn-lt"/>
                <a:ea typeface="+mn-ea"/>
                <a:cs typeface="+mn-cs"/>
              </a:rPr>
              <a:t>промисов</a:t>
            </a:r>
            <a:r>
              <a:rPr lang="ru-RU" sz="1200" b="0" kern="1200" dirty="0">
                <a:solidFill>
                  <a:schemeClr val="tx1"/>
                </a:solidFill>
                <a:effectLst/>
                <a:latin typeface="+mn-lt"/>
                <a:ea typeface="+mn-ea"/>
                <a:cs typeface="+mn-cs"/>
              </a:rPr>
              <a:t> мы можем элегантно обрабатывать несколько операций за раз</a:t>
            </a:r>
          </a:p>
        </p:txBody>
      </p:sp>
      <p:sp>
        <p:nvSpPr>
          <p:cNvPr id="4" name="Номер слайда 3"/>
          <p:cNvSpPr>
            <a:spLocks noGrp="1"/>
          </p:cNvSpPr>
          <p:nvPr>
            <p:ph type="sldNum" sz="quarter" idx="5"/>
          </p:nvPr>
        </p:nvSpPr>
        <p:spPr/>
        <p:txBody>
          <a:bodyPr/>
          <a:lstStyle/>
          <a:p>
            <a:fld id="{52D1FAB6-C2CE-452B-ADDB-D333BE28D5FD}" type="slidenum">
              <a:rPr lang="ru-RU" smtClean="0"/>
              <a:t>11</a:t>
            </a:fld>
            <a:endParaRPr lang="ru-RU"/>
          </a:p>
        </p:txBody>
      </p:sp>
    </p:spTree>
    <p:extLst>
      <p:ext uri="{BB962C8B-B14F-4D97-AF65-F5344CB8AC3E}">
        <p14:creationId xmlns:p14="http://schemas.microsoft.com/office/powerpoint/2010/main" val="301306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Так же при помощи </a:t>
            </a:r>
            <a:r>
              <a:rPr lang="ru-RU" sz="1200" b="0" kern="1200" dirty="0" err="1">
                <a:solidFill>
                  <a:schemeClr val="tx1"/>
                </a:solidFill>
                <a:effectLst/>
                <a:latin typeface="+mn-lt"/>
                <a:ea typeface="+mn-ea"/>
                <a:cs typeface="+mn-cs"/>
              </a:rPr>
              <a:t>промисов</a:t>
            </a:r>
            <a:r>
              <a:rPr lang="ru-RU" sz="1200" b="0" kern="1200" dirty="0">
                <a:solidFill>
                  <a:schemeClr val="tx1"/>
                </a:solidFill>
                <a:effectLst/>
                <a:latin typeface="+mn-lt"/>
                <a:ea typeface="+mn-ea"/>
                <a:cs typeface="+mn-cs"/>
              </a:rPr>
              <a:t> мы можем выполнять несколько </a:t>
            </a:r>
            <a:r>
              <a:rPr lang="ru-RU" sz="1200" b="0" kern="1200" dirty="0" err="1">
                <a:solidFill>
                  <a:schemeClr val="tx1"/>
                </a:solidFill>
                <a:effectLst/>
                <a:latin typeface="+mn-lt"/>
                <a:ea typeface="+mn-ea"/>
                <a:cs typeface="+mn-cs"/>
              </a:rPr>
              <a:t>колбеков</a:t>
            </a:r>
            <a:r>
              <a:rPr lang="ru-RU" sz="1200" b="0" kern="1200" dirty="0">
                <a:solidFill>
                  <a:schemeClr val="tx1"/>
                </a:solidFill>
                <a:effectLst/>
                <a:latin typeface="+mn-lt"/>
                <a:ea typeface="+mn-ea"/>
                <a:cs typeface="+mn-cs"/>
              </a:rPr>
              <a:t> последовательно, при этом удобно их описывая.</a:t>
            </a:r>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Причем здесь на слайд не влезло, но мы можем обработать весь этот код на ошибки написал один раз </a:t>
            </a:r>
            <a:r>
              <a:rPr lang="en-US" sz="1200" b="0" kern="1200" dirty="0">
                <a:solidFill>
                  <a:schemeClr val="tx1"/>
                </a:solidFill>
                <a:effectLst/>
                <a:latin typeface="+mn-lt"/>
                <a:ea typeface="+mn-ea"/>
                <a:cs typeface="+mn-cs"/>
              </a:rPr>
              <a:t>catch</a:t>
            </a:r>
            <a:endParaRPr lang="ru-RU"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12</a:t>
            </a:fld>
            <a:endParaRPr lang="ru-RU"/>
          </a:p>
        </p:txBody>
      </p:sp>
    </p:spTree>
    <p:extLst>
      <p:ext uri="{BB962C8B-B14F-4D97-AF65-F5344CB8AC3E}">
        <p14:creationId xmlns:p14="http://schemas.microsoft.com/office/powerpoint/2010/main" val="612807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Так же при помощи </a:t>
            </a:r>
            <a:r>
              <a:rPr lang="ru-RU" sz="1200" b="0" kern="1200" dirty="0" err="1">
                <a:solidFill>
                  <a:schemeClr val="tx1"/>
                </a:solidFill>
                <a:effectLst/>
                <a:latin typeface="+mn-lt"/>
                <a:ea typeface="+mn-ea"/>
                <a:cs typeface="+mn-cs"/>
              </a:rPr>
              <a:t>промисов</a:t>
            </a:r>
            <a:r>
              <a:rPr lang="ru-RU" sz="1200" b="0" kern="1200" dirty="0">
                <a:solidFill>
                  <a:schemeClr val="tx1"/>
                </a:solidFill>
                <a:effectLst/>
                <a:latin typeface="+mn-lt"/>
                <a:ea typeface="+mn-ea"/>
                <a:cs typeface="+mn-cs"/>
              </a:rPr>
              <a:t> мы можем выполнять несколько </a:t>
            </a:r>
            <a:r>
              <a:rPr lang="ru-RU" sz="1200" b="0" kern="1200" dirty="0" err="1">
                <a:solidFill>
                  <a:schemeClr val="tx1"/>
                </a:solidFill>
                <a:effectLst/>
                <a:latin typeface="+mn-lt"/>
                <a:ea typeface="+mn-ea"/>
                <a:cs typeface="+mn-cs"/>
              </a:rPr>
              <a:t>колбеков</a:t>
            </a:r>
            <a:r>
              <a:rPr lang="ru-RU" sz="1200" b="0" kern="1200" dirty="0">
                <a:solidFill>
                  <a:schemeClr val="tx1"/>
                </a:solidFill>
                <a:effectLst/>
                <a:latin typeface="+mn-lt"/>
                <a:ea typeface="+mn-ea"/>
                <a:cs typeface="+mn-cs"/>
              </a:rPr>
              <a:t> последовательно, при этом удобно их описывая.</a:t>
            </a:r>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Причем здесь на слайд не влезло, но мы можем обработать весь этот код на ошибки написал один раз </a:t>
            </a:r>
            <a:r>
              <a:rPr lang="en-US" sz="1200" b="0" kern="1200" dirty="0">
                <a:solidFill>
                  <a:schemeClr val="tx1"/>
                </a:solidFill>
                <a:effectLst/>
                <a:latin typeface="+mn-lt"/>
                <a:ea typeface="+mn-ea"/>
                <a:cs typeface="+mn-cs"/>
              </a:rPr>
              <a:t>catch</a:t>
            </a:r>
            <a:endParaRPr lang="ru-RU"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13</a:t>
            </a:fld>
            <a:endParaRPr lang="ru-RU"/>
          </a:p>
        </p:txBody>
      </p:sp>
    </p:spTree>
    <p:extLst>
      <p:ext uri="{BB962C8B-B14F-4D97-AF65-F5344CB8AC3E}">
        <p14:creationId xmlns:p14="http://schemas.microsoft.com/office/powerpoint/2010/main" val="300785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На практике вам может это пригодиться вот в каком случае:</a:t>
            </a:r>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Например у нас есть список покупок, который мы хотим изменить. Мы создаем </a:t>
            </a:r>
            <a:r>
              <a:rPr lang="ru-RU" sz="1200" b="0" kern="1200" dirty="0" err="1">
                <a:solidFill>
                  <a:schemeClr val="tx1"/>
                </a:solidFill>
                <a:effectLst/>
                <a:latin typeface="+mn-lt"/>
                <a:ea typeface="+mn-ea"/>
                <a:cs typeface="+mn-cs"/>
              </a:rPr>
              <a:t>промис</a:t>
            </a:r>
            <a:r>
              <a:rPr lang="ru-RU" sz="1200" b="0" kern="1200" dirty="0">
                <a:solidFill>
                  <a:schemeClr val="tx1"/>
                </a:solidFill>
                <a:effectLst/>
                <a:latin typeface="+mn-lt"/>
                <a:ea typeface="+mn-ea"/>
                <a:cs typeface="+mn-cs"/>
              </a:rPr>
              <a:t> который должен удалить к примеру первую запись. Мы делаем запрос к серверу, например на проверку не использует ли кто то эту запись. В случае успеха отправляем запрос на удаление. Далее в случае успеха он должен вернуть обновленный список покупок без этой записи. В случае ошибки на одном из уровней мы покажем сообщение что запись удалить невозможно, т.к. Эта запись кем то используется.</a:t>
            </a:r>
          </a:p>
        </p:txBody>
      </p:sp>
      <p:sp>
        <p:nvSpPr>
          <p:cNvPr id="4" name="Номер слайда 3"/>
          <p:cNvSpPr>
            <a:spLocks noGrp="1"/>
          </p:cNvSpPr>
          <p:nvPr>
            <p:ph type="sldNum" sz="quarter" idx="5"/>
          </p:nvPr>
        </p:nvSpPr>
        <p:spPr/>
        <p:txBody>
          <a:bodyPr/>
          <a:lstStyle/>
          <a:p>
            <a:fld id="{52D1FAB6-C2CE-452B-ADDB-D333BE28D5FD}" type="slidenum">
              <a:rPr lang="ru-RU" smtClean="0"/>
              <a:t>14</a:t>
            </a:fld>
            <a:endParaRPr lang="ru-RU"/>
          </a:p>
        </p:txBody>
      </p:sp>
    </p:spTree>
    <p:extLst>
      <p:ext uri="{BB962C8B-B14F-4D97-AF65-F5344CB8AC3E}">
        <p14:creationId xmlns:p14="http://schemas.microsoft.com/office/powerpoint/2010/main" val="4210465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Лично для меня, запись </a:t>
            </a:r>
            <a:r>
              <a:rPr lang="ru-RU" sz="1200" b="0" kern="1200" dirty="0" err="1">
                <a:solidFill>
                  <a:schemeClr val="tx1"/>
                </a:solidFill>
                <a:effectLst/>
                <a:latin typeface="+mn-lt"/>
                <a:ea typeface="+mn-ea"/>
                <a:cs typeface="+mn-cs"/>
              </a:rPr>
              <a:t>промисов</a:t>
            </a:r>
            <a:r>
              <a:rPr lang="ru-RU" sz="1200" b="0" kern="1200" dirty="0">
                <a:solidFill>
                  <a:schemeClr val="tx1"/>
                </a:solidFill>
                <a:effectLst/>
                <a:latin typeface="+mn-lt"/>
                <a:ea typeface="+mn-ea"/>
                <a:cs typeface="+mn-cs"/>
              </a:rPr>
              <a:t> кажется довольно сложной, было бы клево работать с асинхронным кодом ровно так же как с синхронным.</a:t>
            </a:r>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Для этого с</a:t>
            </a:r>
            <a:r>
              <a:rPr lang="ru-RU" sz="1200" b="0" i="0" kern="1200" dirty="0">
                <a:solidFill>
                  <a:schemeClr val="tx1"/>
                </a:solidFill>
                <a:effectLst/>
                <a:latin typeface="+mn-lt"/>
                <a:ea typeface="+mn-ea"/>
                <a:cs typeface="+mn-cs"/>
              </a:rPr>
              <a:t>уществует специальный синтаксис для работы с </a:t>
            </a:r>
            <a:r>
              <a:rPr lang="ru-RU" sz="1200" b="0" i="0" kern="1200" dirty="0" err="1">
                <a:solidFill>
                  <a:schemeClr val="tx1"/>
                </a:solidFill>
                <a:effectLst/>
                <a:latin typeface="+mn-lt"/>
                <a:ea typeface="+mn-ea"/>
                <a:cs typeface="+mn-cs"/>
              </a:rPr>
              <a:t>промисами</a:t>
            </a:r>
            <a:r>
              <a:rPr lang="ru-RU" sz="1200" b="0" i="0" kern="1200" dirty="0">
                <a:solidFill>
                  <a:schemeClr val="tx1"/>
                </a:solidFill>
                <a:effectLst/>
                <a:latin typeface="+mn-lt"/>
                <a:ea typeface="+mn-ea"/>
                <a:cs typeface="+mn-cs"/>
              </a:rPr>
              <a:t>, который называется «</a:t>
            </a:r>
            <a:r>
              <a:rPr lang="ru-RU" sz="1200" b="0" i="0" kern="1200" dirty="0" err="1">
                <a:solidFill>
                  <a:schemeClr val="tx1"/>
                </a:solidFill>
                <a:effectLst/>
                <a:latin typeface="+mn-lt"/>
                <a:ea typeface="+mn-ea"/>
                <a:cs typeface="+mn-cs"/>
              </a:rPr>
              <a:t>async</a:t>
            </a:r>
            <a:r>
              <a:rPr lang="ru-RU" sz="1200" b="0" i="0" kern="1200" dirty="0">
                <a:solidFill>
                  <a:schemeClr val="tx1"/>
                </a:solidFill>
                <a:effectLst/>
                <a:latin typeface="+mn-lt"/>
                <a:ea typeface="+mn-ea"/>
                <a:cs typeface="+mn-cs"/>
              </a:rPr>
              <a:t>/</a:t>
            </a:r>
            <a:r>
              <a:rPr lang="ru-RU" sz="1200" b="0" i="0" kern="1200" dirty="0" err="1">
                <a:solidFill>
                  <a:schemeClr val="tx1"/>
                </a:solidFill>
                <a:effectLst/>
                <a:latin typeface="+mn-lt"/>
                <a:ea typeface="+mn-ea"/>
                <a:cs typeface="+mn-cs"/>
              </a:rPr>
              <a:t>await</a:t>
            </a:r>
            <a:r>
              <a:rPr lang="ru-RU" sz="1200" b="0" i="0" kern="1200" dirty="0">
                <a:solidFill>
                  <a:schemeClr val="tx1"/>
                </a:solidFill>
                <a:effectLst/>
                <a:latin typeface="+mn-lt"/>
                <a:ea typeface="+mn-ea"/>
                <a:cs typeface="+mn-cs"/>
              </a:rPr>
              <a:t>»</a:t>
            </a:r>
            <a:br>
              <a:rPr lang="ru-RU" sz="1200" b="0" i="0" kern="1200" dirty="0">
                <a:solidFill>
                  <a:schemeClr val="tx1"/>
                </a:solidFill>
                <a:effectLst/>
                <a:latin typeface="+mn-lt"/>
                <a:ea typeface="+mn-ea"/>
                <a:cs typeface="+mn-cs"/>
              </a:rPr>
            </a:b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Начнём с ключевого слова </a:t>
            </a:r>
            <a:r>
              <a:rPr lang="ru-RU" dirty="0" err="1"/>
              <a:t>async</a:t>
            </a:r>
            <a:r>
              <a:rPr lang="ru-RU" sz="1200" b="0" i="0" kern="1200" dirty="0">
                <a:solidFill>
                  <a:schemeClr val="tx1"/>
                </a:solidFill>
                <a:effectLst/>
                <a:latin typeface="+mn-lt"/>
                <a:ea typeface="+mn-ea"/>
                <a:cs typeface="+mn-cs"/>
              </a:rPr>
              <a:t>. Оно ставится перед функцией, вот так:</a:t>
            </a:r>
            <a:br>
              <a:rPr lang="ru-RU" sz="1200" b="0" i="0" kern="1200" dirty="0">
                <a:solidFill>
                  <a:schemeClr val="tx1"/>
                </a:solidFill>
                <a:effectLst/>
                <a:latin typeface="+mn-lt"/>
                <a:ea typeface="+mn-ea"/>
                <a:cs typeface="+mn-cs"/>
              </a:rPr>
            </a:b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У слова </a:t>
            </a:r>
            <a:r>
              <a:rPr lang="ru-RU" sz="1200" b="0" i="0" kern="1200" dirty="0" err="1">
                <a:solidFill>
                  <a:schemeClr val="tx1"/>
                </a:solidFill>
                <a:effectLst/>
                <a:latin typeface="+mn-lt"/>
                <a:ea typeface="+mn-ea"/>
                <a:cs typeface="+mn-cs"/>
              </a:rPr>
              <a:t>async</a:t>
            </a:r>
            <a:r>
              <a:rPr lang="ru-RU" sz="1200" b="0" i="0" kern="1200" dirty="0">
                <a:solidFill>
                  <a:schemeClr val="tx1"/>
                </a:solidFill>
                <a:effectLst/>
                <a:latin typeface="+mn-lt"/>
                <a:ea typeface="+mn-ea"/>
                <a:cs typeface="+mn-cs"/>
              </a:rPr>
              <a:t> один простой смысл: эта функция всегда возвращает </a:t>
            </a:r>
            <a:r>
              <a:rPr lang="ru-RU" sz="1200" b="0" i="0" kern="1200" dirty="0" err="1">
                <a:solidFill>
                  <a:schemeClr val="tx1"/>
                </a:solidFill>
                <a:effectLst/>
                <a:latin typeface="+mn-lt"/>
                <a:ea typeface="+mn-ea"/>
                <a:cs typeface="+mn-cs"/>
              </a:rPr>
              <a:t>промис</a:t>
            </a:r>
            <a:r>
              <a:rPr lang="ru-RU" sz="1200" b="0" i="0" kern="1200" dirty="0">
                <a:solidFill>
                  <a:schemeClr val="tx1"/>
                </a:solidFill>
                <a:effectLst/>
                <a:latin typeface="+mn-lt"/>
                <a:ea typeface="+mn-ea"/>
                <a:cs typeface="+mn-cs"/>
              </a:rPr>
              <a:t>. Значения других типов оборачиваются в завершившийся успешно </a:t>
            </a:r>
            <a:r>
              <a:rPr lang="ru-RU" sz="1200" b="0" i="0" kern="1200" dirty="0" err="1">
                <a:solidFill>
                  <a:schemeClr val="tx1"/>
                </a:solidFill>
                <a:effectLst/>
                <a:latin typeface="+mn-lt"/>
                <a:ea typeface="+mn-ea"/>
                <a:cs typeface="+mn-cs"/>
              </a:rPr>
              <a:t>промис</a:t>
            </a:r>
            <a:r>
              <a:rPr lang="ru-RU" sz="1200" b="0" i="0" kern="1200" dirty="0">
                <a:solidFill>
                  <a:schemeClr val="tx1"/>
                </a:solidFill>
                <a:effectLst/>
                <a:latin typeface="+mn-lt"/>
                <a:ea typeface="+mn-ea"/>
                <a:cs typeface="+mn-cs"/>
              </a:rPr>
              <a:t> автоматически.</a:t>
            </a:r>
          </a:p>
          <a:p>
            <a:r>
              <a:rPr lang="ru-RU" sz="1200" b="0" i="0" kern="1200" dirty="0">
                <a:solidFill>
                  <a:schemeClr val="tx1"/>
                </a:solidFill>
                <a:effectLst/>
                <a:latin typeface="+mn-lt"/>
                <a:ea typeface="+mn-ea"/>
                <a:cs typeface="+mn-cs"/>
              </a:rPr>
              <a:t>Например, эта функция возвратит выполненный </a:t>
            </a:r>
            <a:r>
              <a:rPr lang="ru-RU" sz="1200" b="0" i="0" kern="1200" dirty="0" err="1">
                <a:solidFill>
                  <a:schemeClr val="tx1"/>
                </a:solidFill>
                <a:effectLst/>
                <a:latin typeface="+mn-lt"/>
                <a:ea typeface="+mn-ea"/>
                <a:cs typeface="+mn-cs"/>
              </a:rPr>
              <a:t>промис</a:t>
            </a:r>
            <a:r>
              <a:rPr lang="ru-RU" sz="1200" b="0" i="0" kern="1200" dirty="0">
                <a:solidFill>
                  <a:schemeClr val="tx1"/>
                </a:solidFill>
                <a:effectLst/>
                <a:latin typeface="+mn-lt"/>
                <a:ea typeface="+mn-ea"/>
                <a:cs typeface="+mn-cs"/>
              </a:rPr>
              <a:t> с результатом 1:</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Есть другое ключевое слово – </a:t>
            </a:r>
            <a:r>
              <a:rPr lang="ru-RU" dirty="0" err="1"/>
              <a:t>await</a:t>
            </a:r>
            <a:r>
              <a:rPr lang="ru-RU" sz="1200" b="0" i="0" kern="1200" dirty="0">
                <a:solidFill>
                  <a:schemeClr val="tx1"/>
                </a:solidFill>
                <a:effectLst/>
                <a:latin typeface="+mn-lt"/>
                <a:ea typeface="+mn-ea"/>
                <a:cs typeface="+mn-cs"/>
              </a:rPr>
              <a:t>, которое можно использовать только внутри </a:t>
            </a:r>
            <a:r>
              <a:rPr lang="ru-RU" dirty="0" err="1"/>
              <a:t>async</a:t>
            </a:r>
            <a:r>
              <a:rPr lang="ru-RU" sz="1200" b="0" i="0" kern="1200" dirty="0">
                <a:solidFill>
                  <a:schemeClr val="tx1"/>
                </a:solidFill>
                <a:effectLst/>
                <a:latin typeface="+mn-lt"/>
                <a:ea typeface="+mn-ea"/>
                <a:cs typeface="+mn-cs"/>
              </a:rPr>
              <a:t>-функций.</a:t>
            </a:r>
            <a:br>
              <a:rPr lang="ru-RU" sz="1200" b="0" i="0" kern="1200" dirty="0">
                <a:solidFill>
                  <a:schemeClr val="tx1"/>
                </a:solidFill>
                <a:effectLst/>
                <a:latin typeface="+mn-lt"/>
                <a:ea typeface="+mn-ea"/>
                <a:cs typeface="+mn-cs"/>
              </a:rPr>
            </a:br>
            <a:endParaRPr lang="ru-RU"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15</a:t>
            </a:fld>
            <a:endParaRPr lang="ru-RU"/>
          </a:p>
        </p:txBody>
      </p:sp>
    </p:spTree>
    <p:extLst>
      <p:ext uri="{BB962C8B-B14F-4D97-AF65-F5344CB8AC3E}">
        <p14:creationId xmlns:p14="http://schemas.microsoft.com/office/powerpoint/2010/main" val="2279174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Т.е. мы можем писать асинхронный код, так как будто это синхронный код</a:t>
            </a:r>
            <a:br>
              <a:rPr lang="ru-RU" sz="1200" b="0" kern="1200" dirty="0">
                <a:solidFill>
                  <a:schemeClr val="tx1"/>
                </a:solidFill>
                <a:effectLst/>
                <a:latin typeface="+mn-lt"/>
                <a:ea typeface="+mn-ea"/>
                <a:cs typeface="+mn-cs"/>
              </a:rPr>
            </a:br>
            <a:r>
              <a:rPr lang="ru-RU" sz="1200" b="0" kern="1200" dirty="0">
                <a:solidFill>
                  <a:schemeClr val="tx1"/>
                </a:solidFill>
                <a:effectLst/>
                <a:latin typeface="+mn-lt"/>
                <a:ea typeface="+mn-ea"/>
                <a:cs typeface="+mn-cs"/>
              </a:rPr>
              <a:t>Важно знать что всё это просто синтаксический сахар для </a:t>
            </a:r>
            <a:r>
              <a:rPr lang="ru-RU" sz="1200" b="0" kern="1200" dirty="0" err="1">
                <a:solidFill>
                  <a:schemeClr val="tx1"/>
                </a:solidFill>
                <a:effectLst/>
                <a:latin typeface="+mn-lt"/>
                <a:ea typeface="+mn-ea"/>
                <a:cs typeface="+mn-cs"/>
              </a:rPr>
              <a:t>промисов</a:t>
            </a:r>
            <a:br>
              <a:rPr lang="ru-RU" sz="1200" b="0" kern="1200" dirty="0">
                <a:solidFill>
                  <a:schemeClr val="tx1"/>
                </a:solidFill>
                <a:effectLst/>
                <a:latin typeface="+mn-lt"/>
                <a:ea typeface="+mn-ea"/>
                <a:cs typeface="+mn-cs"/>
              </a:rPr>
            </a:br>
            <a:br>
              <a:rPr lang="ru-RU" sz="1200" b="0" i="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Async await BABEL</a:t>
            </a:r>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dirty="0">
                <a:hlinkClick r:id="rId3"/>
              </a:rPr>
              <a:t>https://babeljs.io/repl/#?browsers=&amp;build=&amp;builtIns=false&amp;spec=false&amp;loose=false&amp;code_lz=IYZwngdgxgBAZgV2gFwJYHsIwEYAoCUMA3gFAwwCQIApsgCqoC216CyuBMAvAHwxSYQ6ADbUAdMPQBzXAEYATAGZ8AGhiyADBvwBuEgF89JUJFiIUGLME6lyAiENETpcpbrIxgAd2CpkOAj19IA&amp;debug=false&amp;forceAllTransforms=false&amp;shippedProposals=false&amp;circleciRepo=&amp;evaluate=false&amp;fileSize=false&amp;timeTravel=false&amp;sourceType=module&amp;lineWrap=true&amp;presets=es2017&amp;prettier=true&amp;targets=&amp;version=7.8.4&amp;externalPlugins=</a:t>
            </a:r>
            <a:br>
              <a:rPr lang="en-US" dirty="0"/>
            </a:br>
            <a:br>
              <a:rPr lang="en-US" dirty="0"/>
            </a:br>
            <a:r>
              <a:rPr lang="en-US" dirty="0"/>
              <a:t>async function b() {</a:t>
            </a:r>
          </a:p>
          <a:p>
            <a:r>
              <a:rPr lang="en-US" dirty="0"/>
              <a:t>  	</a:t>
            </a:r>
            <a:r>
              <a:rPr lang="en-US" dirty="0" err="1"/>
              <a:t>setTimeout</a:t>
            </a:r>
            <a:r>
              <a:rPr lang="en-US" dirty="0"/>
              <a:t>(() =&gt; console.log(123), 100);</a:t>
            </a:r>
          </a:p>
          <a:p>
            <a:r>
              <a:rPr lang="en-US" dirty="0"/>
              <a:t>};</a:t>
            </a:r>
          </a:p>
          <a:p>
            <a:endParaRPr lang="en-US" dirty="0"/>
          </a:p>
          <a:p>
            <a:r>
              <a:rPr lang="en-US" dirty="0"/>
              <a:t>async function a() {</a:t>
            </a:r>
          </a:p>
          <a:p>
            <a:r>
              <a:rPr lang="en-US" dirty="0"/>
              <a:t>  console.log(123);</a:t>
            </a:r>
          </a:p>
          <a:p>
            <a:r>
              <a:rPr lang="en-US" dirty="0"/>
              <a:t>  await b();</a:t>
            </a:r>
          </a:p>
          <a:p>
            <a:r>
              <a:rPr lang="en-US" dirty="0"/>
              <a:t>}</a:t>
            </a:r>
            <a:br>
              <a:rPr lang="en-US" dirty="0"/>
            </a:br>
            <a:endParaRPr lang="ru-RU"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16</a:t>
            </a:fld>
            <a:endParaRPr lang="ru-RU"/>
          </a:p>
        </p:txBody>
      </p:sp>
    </p:spTree>
    <p:extLst>
      <p:ext uri="{BB962C8B-B14F-4D97-AF65-F5344CB8AC3E}">
        <p14:creationId xmlns:p14="http://schemas.microsoft.com/office/powerpoint/2010/main" val="1567394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17</a:t>
            </a:fld>
            <a:endParaRPr lang="ru-RU"/>
          </a:p>
        </p:txBody>
      </p:sp>
    </p:spTree>
    <p:extLst>
      <p:ext uri="{BB962C8B-B14F-4D97-AF65-F5344CB8AC3E}">
        <p14:creationId xmlns:p14="http://schemas.microsoft.com/office/powerpoint/2010/main" val="2467672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Для обработки ошибок мы можем использовать такую же конструкцию как и для синхронных функций</a:t>
            </a:r>
            <a:br>
              <a:rPr lang="ru-RU"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try catch</a:t>
            </a:r>
            <a:endParaRPr lang="ru-RU"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18</a:t>
            </a:fld>
            <a:endParaRPr lang="ru-RU"/>
          </a:p>
        </p:txBody>
      </p:sp>
    </p:spTree>
    <p:extLst>
      <p:ext uri="{BB962C8B-B14F-4D97-AF65-F5344CB8AC3E}">
        <p14:creationId xmlns:p14="http://schemas.microsoft.com/office/powerpoint/2010/main" val="3735144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Метод </a:t>
            </a:r>
            <a:r>
              <a:rPr lang="ru-RU" dirty="0" err="1"/>
              <a:t>fetch</a:t>
            </a:r>
            <a:r>
              <a:rPr lang="ru-RU" dirty="0"/>
              <a:t>()</a:t>
            </a:r>
            <a:r>
              <a:rPr lang="ru-RU" sz="1200" b="0" i="0" kern="1200" dirty="0">
                <a:solidFill>
                  <a:schemeClr val="tx1"/>
                </a:solidFill>
                <a:effectLst/>
                <a:latin typeface="+mn-lt"/>
                <a:ea typeface="+mn-ea"/>
                <a:cs typeface="+mn-cs"/>
              </a:rPr>
              <a:t> — современный и очень мощный, поэтому начнём с него. Он не поддерживается старыми (можно использовать </a:t>
            </a:r>
            <a:r>
              <a:rPr lang="ru-RU" sz="1200" b="0" i="0" kern="1200" dirty="0" err="1">
                <a:solidFill>
                  <a:schemeClr val="tx1"/>
                </a:solidFill>
                <a:effectLst/>
                <a:latin typeface="+mn-lt"/>
                <a:ea typeface="+mn-ea"/>
                <a:cs typeface="+mn-cs"/>
              </a:rPr>
              <a:t>полифил</a:t>
            </a:r>
            <a:r>
              <a:rPr lang="ru-RU" sz="1200" b="0" i="0" kern="1200" dirty="0">
                <a:solidFill>
                  <a:schemeClr val="tx1"/>
                </a:solidFill>
                <a:effectLst/>
                <a:latin typeface="+mn-lt"/>
                <a:ea typeface="+mn-ea"/>
                <a:cs typeface="+mn-cs"/>
              </a:rPr>
              <a:t>), но</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 поддерживается всеми современными браузерами.</a:t>
            </a:r>
            <a:endParaRPr lang="en-US" sz="1200" b="0" i="0" kern="1200" dirty="0">
              <a:solidFill>
                <a:schemeClr val="tx1"/>
              </a:solidFill>
              <a:effectLst/>
              <a:latin typeface="+mn-lt"/>
              <a:ea typeface="+mn-ea"/>
              <a:cs typeface="+mn-cs"/>
            </a:endParaRPr>
          </a:p>
          <a:p>
            <a:pPr marL="0" indent="0">
              <a:buNone/>
            </a:pPr>
            <a:r>
              <a:rPr lang="ru-RU" dirty="0"/>
              <a:t>Без </a:t>
            </a:r>
            <a:r>
              <a:rPr lang="ru-RU" dirty="0" err="1"/>
              <a:t>options</a:t>
            </a:r>
            <a:r>
              <a:rPr lang="ru-RU" dirty="0"/>
              <a:t> это простой GET-запрос, скачивающий содержимое по адресу </a:t>
            </a:r>
            <a:r>
              <a:rPr lang="ru-RU" dirty="0" err="1"/>
              <a:t>url</a:t>
            </a:r>
            <a:r>
              <a:rPr lang="ru-RU" dirty="0"/>
              <a:t>.</a:t>
            </a:r>
          </a:p>
          <a:p>
            <a:pPr marL="0" indent="0">
              <a:buNone/>
            </a:pPr>
            <a:r>
              <a:rPr lang="ru-RU" dirty="0"/>
              <a:t>Браузер сразу же начинает запрос и возвращает </a:t>
            </a:r>
            <a:r>
              <a:rPr lang="ru-RU" dirty="0" err="1"/>
              <a:t>промис</a:t>
            </a:r>
            <a:r>
              <a:rPr lang="ru-RU" dirty="0"/>
              <a:t>, который внешний код использует для получения результата.</a:t>
            </a:r>
          </a:p>
          <a:p>
            <a:endParaRPr lang="en-US" sz="1200" b="0" kern="1200" dirty="0">
              <a:solidFill>
                <a:schemeClr val="tx1"/>
              </a:solidFill>
              <a:effectLst/>
              <a:latin typeface="+mn-lt"/>
              <a:ea typeface="+mn-ea"/>
              <a:cs typeface="+mn-cs"/>
            </a:endParaRPr>
          </a:p>
          <a:p>
            <a:endParaRPr lang="ru-RU" sz="1200" b="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19</a:t>
            </a:fld>
            <a:endParaRPr lang="ru-RU"/>
          </a:p>
        </p:txBody>
      </p:sp>
    </p:spTree>
    <p:extLst>
      <p:ext uri="{BB962C8B-B14F-4D97-AF65-F5344CB8AC3E}">
        <p14:creationId xmlns:p14="http://schemas.microsoft.com/office/powerpoint/2010/main" val="357360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До того как в </a:t>
            </a:r>
            <a:r>
              <a:rPr lang="en-US" dirty="0" err="1"/>
              <a:t>js</a:t>
            </a:r>
            <a:r>
              <a:rPr lang="en-US" dirty="0"/>
              <a:t> </a:t>
            </a:r>
            <a:r>
              <a:rPr lang="ru-RU" dirty="0"/>
              <a:t>привнесли </a:t>
            </a:r>
            <a:r>
              <a:rPr lang="ru-RU" dirty="0" err="1"/>
              <a:t>асинхроность</a:t>
            </a:r>
            <a:r>
              <a:rPr lang="ru-RU" dirty="0"/>
              <a:t>, пользователь был вынужден ждать завершения каждой функции. Это очень сильно усложняет работу.</a:t>
            </a:r>
            <a:br>
              <a:rPr lang="en-US" dirty="0"/>
            </a:br>
            <a:br>
              <a:rPr lang="en-US" dirty="0"/>
            </a:br>
            <a:r>
              <a:rPr lang="ru-RU" sz="1200" dirty="0"/>
              <a:t>функции называют «асинхронными», когда действие будет завершено не сейчас, а потом.</a:t>
            </a:r>
          </a:p>
        </p:txBody>
      </p:sp>
      <p:sp>
        <p:nvSpPr>
          <p:cNvPr id="4" name="Номер слайда 3"/>
          <p:cNvSpPr>
            <a:spLocks noGrp="1"/>
          </p:cNvSpPr>
          <p:nvPr>
            <p:ph type="sldNum" sz="quarter" idx="5"/>
          </p:nvPr>
        </p:nvSpPr>
        <p:spPr/>
        <p:txBody>
          <a:bodyPr/>
          <a:lstStyle/>
          <a:p>
            <a:fld id="{52D1FAB6-C2CE-452B-ADDB-D333BE28D5FD}" type="slidenum">
              <a:rPr lang="ru-RU" smtClean="0"/>
              <a:t>2</a:t>
            </a:fld>
            <a:endParaRPr lang="ru-RU"/>
          </a:p>
        </p:txBody>
      </p:sp>
    </p:spTree>
    <p:extLst>
      <p:ext uri="{BB962C8B-B14F-4D97-AF65-F5344CB8AC3E}">
        <p14:creationId xmlns:p14="http://schemas.microsoft.com/office/powerpoint/2010/main" val="1096955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hlinkClick r:id="rId3"/>
              </a:rPr>
              <a:t>https://jsonplaceholder.typicode.com/</a:t>
            </a:r>
            <a:r>
              <a:rPr lang="en-US" dirty="0"/>
              <a:t>users</a:t>
            </a:r>
            <a:br>
              <a:rPr lang="en-US" dirty="0">
                <a:hlinkClick r:id="rId3"/>
              </a:rPr>
            </a:br>
            <a:r>
              <a:rPr lang="en-US" dirty="0">
                <a:hlinkClick r:id="rId3"/>
              </a:rPr>
              <a:t>https://jsonplaceholder.typicode.com/posts?userId=10</a:t>
            </a:r>
            <a:br>
              <a:rPr lang="ru-RU" dirty="0"/>
            </a:br>
            <a:endParaRPr lang="ru-RU" dirty="0"/>
          </a:p>
        </p:txBody>
      </p:sp>
      <p:sp>
        <p:nvSpPr>
          <p:cNvPr id="4" name="Номер слайда 3"/>
          <p:cNvSpPr>
            <a:spLocks noGrp="1"/>
          </p:cNvSpPr>
          <p:nvPr>
            <p:ph type="sldNum" sz="quarter" idx="5"/>
          </p:nvPr>
        </p:nvSpPr>
        <p:spPr/>
        <p:txBody>
          <a:bodyPr/>
          <a:lstStyle/>
          <a:p>
            <a:fld id="{52D1FAB6-C2CE-452B-ADDB-D333BE28D5FD}" type="slidenum">
              <a:rPr lang="ru-RU" smtClean="0"/>
              <a:t>20</a:t>
            </a:fld>
            <a:endParaRPr lang="ru-RU"/>
          </a:p>
        </p:txBody>
      </p:sp>
    </p:spTree>
    <p:extLst>
      <p:ext uri="{BB962C8B-B14F-4D97-AF65-F5344CB8AC3E}">
        <p14:creationId xmlns:p14="http://schemas.microsoft.com/office/powerpoint/2010/main" val="407460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Функция которая вызывается по завершению какого либо действия обычно принято называть </a:t>
            </a:r>
            <a:r>
              <a:rPr lang="en-US" dirty="0"/>
              <a:t>callback</a:t>
            </a:r>
            <a:r>
              <a:rPr lang="ru-RU" dirty="0"/>
              <a:t>. </a:t>
            </a:r>
          </a:p>
        </p:txBody>
      </p:sp>
      <p:sp>
        <p:nvSpPr>
          <p:cNvPr id="4" name="Номер слайда 3"/>
          <p:cNvSpPr>
            <a:spLocks noGrp="1"/>
          </p:cNvSpPr>
          <p:nvPr>
            <p:ph type="sldNum" sz="quarter" idx="5"/>
          </p:nvPr>
        </p:nvSpPr>
        <p:spPr/>
        <p:txBody>
          <a:bodyPr/>
          <a:lstStyle/>
          <a:p>
            <a:fld id="{52D1FAB6-C2CE-452B-ADDB-D333BE28D5FD}" type="slidenum">
              <a:rPr lang="ru-RU" smtClean="0"/>
              <a:t>3</a:t>
            </a:fld>
            <a:endParaRPr lang="ru-RU"/>
          </a:p>
        </p:txBody>
      </p:sp>
    </p:spTree>
    <p:extLst>
      <p:ext uri="{BB962C8B-B14F-4D97-AF65-F5344CB8AC3E}">
        <p14:creationId xmlns:p14="http://schemas.microsoft.com/office/powerpoint/2010/main" val="21582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На </a:t>
            </a:r>
            <a:r>
              <a:rPr lang="ru-RU" sz="1200" b="0" i="0" kern="1200" dirty="0" err="1">
                <a:solidFill>
                  <a:schemeClr val="tx1"/>
                </a:solidFill>
                <a:effectLst/>
                <a:latin typeface="+mn-lt"/>
                <a:ea typeface="+mn-ea"/>
                <a:cs typeface="+mn-cs"/>
              </a:rPr>
              <a:t>JavaScript</a:t>
            </a:r>
            <a:r>
              <a:rPr lang="ru-RU" sz="1200" b="0" i="0" kern="1200" dirty="0">
                <a:solidFill>
                  <a:schemeClr val="tx1"/>
                </a:solidFill>
                <a:effectLst/>
                <a:latin typeface="+mn-lt"/>
                <a:ea typeface="+mn-ea"/>
                <a:cs typeface="+mn-cs"/>
              </a:rPr>
              <a:t> легко писать. Достаточно взять пару библиотек или модный фреймворк, прочитать несложный </a:t>
            </a:r>
            <a:r>
              <a:rPr lang="ru-RU" sz="1200" b="0" i="0" kern="1200" dirty="0" err="1">
                <a:solidFill>
                  <a:schemeClr val="tx1"/>
                </a:solidFill>
                <a:effectLst/>
                <a:latin typeface="+mn-lt"/>
                <a:ea typeface="+mn-ea"/>
                <a:cs typeface="+mn-cs"/>
              </a:rPr>
              <a:t>туториал</a:t>
            </a:r>
            <a:r>
              <a:rPr lang="ru-RU" sz="1200" b="0" i="0" kern="1200" dirty="0">
                <a:solidFill>
                  <a:schemeClr val="tx1"/>
                </a:solidFill>
                <a:effectLst/>
                <a:latin typeface="+mn-lt"/>
                <a:ea typeface="+mn-ea"/>
                <a:cs typeface="+mn-cs"/>
              </a:rPr>
              <a:t> и все — через пару часов у вас простой работающий интерфейс.</a:t>
            </a:r>
          </a:p>
          <a:p>
            <a:br>
              <a:rPr lang="ru-RU" dirty="0"/>
            </a:br>
            <a:r>
              <a:rPr lang="ru-RU" sz="1200" b="0" i="0" kern="1200" dirty="0">
                <a:solidFill>
                  <a:schemeClr val="tx1"/>
                </a:solidFill>
                <a:effectLst/>
                <a:latin typeface="+mn-lt"/>
                <a:ea typeface="+mn-ea"/>
                <a:cs typeface="+mn-cs"/>
              </a:rPr>
              <a:t>Проблемы начинаются, когда интерфейс становится сложнее. Вот тут без глубокого понимания </a:t>
            </a:r>
            <a:r>
              <a:rPr lang="ru-RU" sz="1200" b="0" i="0" kern="1200" dirty="0" err="1">
                <a:solidFill>
                  <a:schemeClr val="tx1"/>
                </a:solidFill>
                <a:effectLst/>
                <a:latin typeface="+mn-lt"/>
                <a:ea typeface="+mn-ea"/>
                <a:cs typeface="+mn-cs"/>
              </a:rPr>
              <a:t>JavaScript</a:t>
            </a:r>
            <a:r>
              <a:rPr lang="ru-RU" sz="1200" b="0" i="0" kern="1200" dirty="0">
                <a:solidFill>
                  <a:schemeClr val="tx1"/>
                </a:solidFill>
                <a:effectLst/>
                <a:latin typeface="+mn-lt"/>
                <a:ea typeface="+mn-ea"/>
                <a:cs typeface="+mn-cs"/>
              </a:rPr>
              <a:t> не обойтись. Важно, чтобы даже большой и сложный интерфейс оставался быстрым и отзывчивым. Отзывчивость, как правило, достигается за счет использования асинхронных функций. Попробуем разобраться, как устроена асинхронность в </a:t>
            </a:r>
            <a:r>
              <a:rPr lang="ru-RU" sz="1200" b="0" i="0" kern="1200" dirty="0" err="1">
                <a:solidFill>
                  <a:schemeClr val="tx1"/>
                </a:solidFill>
                <a:effectLst/>
                <a:latin typeface="+mn-lt"/>
                <a:ea typeface="+mn-ea"/>
                <a:cs typeface="+mn-cs"/>
              </a:rPr>
              <a:t>JavaScript</a:t>
            </a:r>
            <a:r>
              <a:rPr lang="ru-RU"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Важно понимать что </a:t>
            </a:r>
            <a:r>
              <a:rPr lang="en-US" sz="1200" b="0" i="0" kern="1200" dirty="0">
                <a:solidFill>
                  <a:schemeClr val="tx1"/>
                </a:solidFill>
                <a:effectLst/>
                <a:latin typeface="+mn-lt"/>
                <a:ea typeface="+mn-ea"/>
                <a:cs typeface="+mn-cs"/>
              </a:rPr>
              <a:t>JS </a:t>
            </a:r>
            <a:r>
              <a:rPr lang="ru-RU" sz="1200" b="0" i="0" kern="1200" dirty="0">
                <a:solidFill>
                  <a:schemeClr val="tx1"/>
                </a:solidFill>
                <a:effectLst/>
                <a:latin typeface="+mn-lt"/>
                <a:ea typeface="+mn-ea"/>
                <a:cs typeface="+mn-cs"/>
              </a:rPr>
              <a:t>это однопоточный язык и это накладывает ряд ограничений: что означает то, что только один блок кода может запускаться за раз. Так как движок JS выполняет наш код, обрабатывая строку за строкой, он использует один стек вызова, чтобы продолжать отслеживать код, который выполняется в соответствии с установленным порядком. </a:t>
            </a:r>
            <a:br>
              <a:rPr lang="ru-RU" sz="1200" b="0" i="0" kern="1200" dirty="0">
                <a:solidFill>
                  <a:schemeClr val="tx1"/>
                </a:solidFill>
                <a:effectLst/>
                <a:latin typeface="+mn-lt"/>
                <a:ea typeface="+mn-ea"/>
                <a:cs typeface="+mn-cs"/>
              </a:rPr>
            </a:b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Давайте разберемся что здесь происходит:</a:t>
            </a:r>
            <a:br>
              <a:rPr lang="ru-RU" sz="1200" b="0" i="0" kern="1200" dirty="0">
                <a:solidFill>
                  <a:schemeClr val="tx1"/>
                </a:solidFill>
                <a:effectLst/>
                <a:latin typeface="+mn-lt"/>
                <a:ea typeface="+mn-ea"/>
                <a:cs typeface="+mn-cs"/>
              </a:rPr>
            </a:b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Шаг 1: console.log("</a:t>
            </a:r>
            <a:r>
              <a:rPr lang="ru-RU" sz="1200" b="0" i="0" kern="1200" dirty="0" err="1">
                <a:solidFill>
                  <a:schemeClr val="tx1"/>
                </a:solidFill>
                <a:effectLst/>
                <a:latin typeface="+mn-lt"/>
                <a:ea typeface="+mn-ea"/>
                <a:cs typeface="+mn-cs"/>
              </a:rPr>
              <a:t>Print</a:t>
            </a:r>
            <a:r>
              <a:rPr lang="ru-RU" sz="1200" b="0" i="0" kern="1200" dirty="0">
                <a:solidFill>
                  <a:schemeClr val="tx1"/>
                </a:solidFill>
                <a:effectLst/>
                <a:latin typeface="+mn-lt"/>
                <a:ea typeface="+mn-ea"/>
                <a:cs typeface="+mn-cs"/>
              </a:rPr>
              <a:t> 1") отправляется в стек вызовов и выполняется, после того, как процесс завершится, он будет выкинут из стека. Теперь стек пуст и готов к следующим инструкциям на выполнение.</a:t>
            </a:r>
          </a:p>
          <a:p>
            <a:r>
              <a:rPr lang="ru-RU" sz="1200" b="0" i="0" kern="1200" dirty="0">
                <a:solidFill>
                  <a:schemeClr val="tx1"/>
                </a:solidFill>
                <a:effectLst/>
                <a:latin typeface="+mn-lt"/>
                <a:ea typeface="+mn-ea"/>
                <a:cs typeface="+mn-cs"/>
              </a:rPr>
              <a:t>Шаг 2: Следующей </a:t>
            </a:r>
            <a:r>
              <a:rPr lang="ru-RU" sz="1200" b="0" i="0" kern="1200" dirty="0" err="1">
                <a:solidFill>
                  <a:schemeClr val="tx1"/>
                </a:solidFill>
                <a:effectLst/>
                <a:latin typeface="+mn-lt"/>
                <a:ea typeface="+mn-ea"/>
                <a:cs typeface="+mn-cs"/>
              </a:rPr>
              <a:t>инстукцией</a:t>
            </a:r>
            <a:r>
              <a:rPr lang="ru-RU" sz="1200" b="0" i="0" kern="1200" dirty="0">
                <a:solidFill>
                  <a:schemeClr val="tx1"/>
                </a:solidFill>
                <a:effectLst/>
                <a:latin typeface="+mn-lt"/>
                <a:ea typeface="+mn-ea"/>
                <a:cs typeface="+mn-cs"/>
              </a:rPr>
              <a:t> на выполнение является console.log("</a:t>
            </a:r>
            <a:r>
              <a:rPr lang="ru-RU" sz="1200" b="0" i="0" kern="1200" dirty="0" err="1">
                <a:solidFill>
                  <a:schemeClr val="tx1"/>
                </a:solidFill>
                <a:effectLst/>
                <a:latin typeface="+mn-lt"/>
                <a:ea typeface="+mn-ea"/>
                <a:cs typeface="+mn-cs"/>
              </a:rPr>
              <a:t>Print</a:t>
            </a:r>
            <a:r>
              <a:rPr lang="ru-RU" sz="1200" b="0" i="0" kern="1200" dirty="0">
                <a:solidFill>
                  <a:schemeClr val="tx1"/>
                </a:solidFill>
                <a:effectLst/>
                <a:latin typeface="+mn-lt"/>
                <a:ea typeface="+mn-ea"/>
                <a:cs typeface="+mn-cs"/>
              </a:rPr>
              <a:t> 2");, который также отправляется в стек и после выполнения оттуда выкидывается. Всё повторяется до тех пор, пока не останется ничего для выполнения.</a:t>
            </a:r>
          </a:p>
          <a:p>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Рассмотрим чуть более сложный пример:</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dirty="0">
                <a:hlinkClick r:id="rId3"/>
              </a:rPr>
              <a:t>http://latentflip.com/loupe/?code=JC5vbignYnV0dG9uJywgJ2NsaWNrJywgZnVuY3Rpb24gb25DbGljaygpIHsKICAgIHNldFRpbWVvdXQoZnVuY3Rpb24gdGltZXIoKSB7CiAgICAgICAgY29uc29sZS5sb2coJ1lvdSBjbGlja2VkIHRoZSBidXR0b24hJyk7ICAgIAogICAgfSwgMCk7Cn0pOwoKY29uc29sZS5sb2coIkhpISIpOwoKc2V0VGltZW91dChmdW5jdGlvbiB0aW1lb3V0KCkgewogICAgY29uc29sZS5sb2coIkNsaWNrIHRoZSBidXR0b24hIik7Cn0sIDUwMDApOwoKY29uc29sZS5sb2coIldlbGNvbWUgdG8gbG91cGUuIik7!!!</a:t>
            </a:r>
            <a:br>
              <a:rPr lang="ru-RU"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console.log(a);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var c = function () {</a:t>
            </a:r>
          </a:p>
          <a:p>
            <a:r>
              <a:rPr lang="en-US" sz="1200" b="0" kern="1200" dirty="0">
                <a:solidFill>
                  <a:schemeClr val="tx1"/>
                </a:solidFill>
                <a:effectLst/>
                <a:latin typeface="+mn-lt"/>
                <a:ea typeface="+mn-ea"/>
                <a:cs typeface="+mn-cs"/>
              </a:rPr>
              <a:t>    console.log(3);</a:t>
            </a: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var b = function () {</a:t>
            </a:r>
          </a:p>
          <a:p>
            <a:r>
              <a:rPr lang="en-US" sz="1200" b="0" kern="1200" dirty="0">
                <a:solidFill>
                  <a:schemeClr val="tx1"/>
                </a:solidFill>
                <a:effectLst/>
                <a:latin typeface="+mn-lt"/>
                <a:ea typeface="+mn-ea"/>
                <a:cs typeface="+mn-cs"/>
              </a:rPr>
              <a:t>    console.log(2);</a:t>
            </a:r>
          </a:p>
          <a:p>
            <a:r>
              <a:rPr lang="en-US" sz="1200" b="0" kern="1200" dirty="0">
                <a:solidFill>
                  <a:schemeClr val="tx1"/>
                </a:solidFill>
                <a:effectLst/>
                <a:latin typeface="+mn-lt"/>
                <a:ea typeface="+mn-ea"/>
                <a:cs typeface="+mn-cs"/>
              </a:rPr>
              <a:t>    c();</a:t>
            </a: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var a = function () {</a:t>
            </a:r>
          </a:p>
          <a:p>
            <a:r>
              <a:rPr lang="en-US" sz="1200" b="0" kern="1200" dirty="0">
                <a:solidFill>
                  <a:schemeClr val="tx1"/>
                </a:solidFill>
                <a:effectLst/>
                <a:latin typeface="+mn-lt"/>
                <a:ea typeface="+mn-ea"/>
                <a:cs typeface="+mn-cs"/>
              </a:rPr>
              <a:t>    console.log(1);</a:t>
            </a:r>
          </a:p>
          <a:p>
            <a:r>
              <a:rPr lang="en-US" sz="1200" b="0" kern="1200" dirty="0">
                <a:solidFill>
                  <a:schemeClr val="tx1"/>
                </a:solidFill>
                <a:effectLst/>
                <a:latin typeface="+mn-lt"/>
                <a:ea typeface="+mn-ea"/>
                <a:cs typeface="+mn-cs"/>
              </a:rPr>
              <a:t>    b();</a:t>
            </a: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a:t>
            </a:r>
          </a:p>
          <a:p>
            <a:br>
              <a:rPr lang="ru-RU" sz="1200" b="0" i="0" kern="1200" dirty="0">
                <a:solidFill>
                  <a:schemeClr val="tx1"/>
                </a:solidFill>
                <a:effectLst/>
                <a:latin typeface="+mn-lt"/>
                <a:ea typeface="+mn-ea"/>
                <a:cs typeface="+mn-cs"/>
              </a:rPr>
            </a:br>
            <a:br>
              <a:rPr lang="ru-RU" sz="1200" b="0" i="0" kern="1200" dirty="0">
                <a:solidFill>
                  <a:schemeClr val="tx1"/>
                </a:solidFill>
                <a:effectLst/>
                <a:latin typeface="+mn-lt"/>
                <a:ea typeface="+mn-ea"/>
                <a:cs typeface="+mn-cs"/>
              </a:rPr>
            </a:br>
            <a:br>
              <a:rPr lang="ru-RU" sz="1200" b="0" i="0" kern="1200" dirty="0">
                <a:solidFill>
                  <a:schemeClr val="tx1"/>
                </a:solidFill>
                <a:effectLst/>
                <a:latin typeface="+mn-lt"/>
                <a:ea typeface="+mn-ea"/>
                <a:cs typeface="+mn-cs"/>
              </a:rPr>
            </a:b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2D1FAB6-C2CE-452B-ADDB-D333BE28D5FD}" type="slidenum">
              <a:rPr lang="ru-RU" smtClean="0"/>
              <a:t>4</a:t>
            </a:fld>
            <a:endParaRPr lang="ru-RU"/>
          </a:p>
        </p:txBody>
      </p:sp>
    </p:spTree>
    <p:extLst>
      <p:ext uri="{BB962C8B-B14F-4D97-AF65-F5344CB8AC3E}">
        <p14:creationId xmlns:p14="http://schemas.microsoft.com/office/powerpoint/2010/main" val="110960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работы с </a:t>
            </a:r>
            <a:r>
              <a:rPr lang="ru-RU" dirty="0" err="1"/>
              <a:t>колбеками</a:t>
            </a:r>
            <a:r>
              <a:rPr lang="ru-RU" dirty="0"/>
              <a:t>, в их </a:t>
            </a:r>
            <a:r>
              <a:rPr lang="ru-RU" dirty="0" err="1"/>
              <a:t>черезчур</a:t>
            </a:r>
            <a:r>
              <a:rPr lang="ru-RU" dirty="0"/>
              <a:t> большой </a:t>
            </a:r>
            <a:r>
              <a:rPr lang="ru-RU" dirty="0" err="1"/>
              <a:t>вложености</a:t>
            </a:r>
            <a:r>
              <a:rPr lang="ru-RU" dirty="0"/>
              <a:t>. Если вам необходимо сделать более одного действия с </a:t>
            </a:r>
            <a:r>
              <a:rPr lang="ru-RU" dirty="0" err="1"/>
              <a:t>вамиши</a:t>
            </a:r>
            <a:r>
              <a:rPr lang="ru-RU" dirty="0"/>
              <a:t> данными, то ваш код превращается в бесконечную пирамиду. Для решения этой проблемы разработчики придумали </a:t>
            </a:r>
            <a:r>
              <a:rPr lang="en-US" dirty="0"/>
              <a:t>Promise</a:t>
            </a:r>
            <a:endParaRPr lang="ru-RU" dirty="0"/>
          </a:p>
        </p:txBody>
      </p:sp>
      <p:sp>
        <p:nvSpPr>
          <p:cNvPr id="4" name="Номер слайда 3"/>
          <p:cNvSpPr>
            <a:spLocks noGrp="1"/>
          </p:cNvSpPr>
          <p:nvPr>
            <p:ph type="sldNum" sz="quarter" idx="5"/>
          </p:nvPr>
        </p:nvSpPr>
        <p:spPr/>
        <p:txBody>
          <a:bodyPr/>
          <a:lstStyle/>
          <a:p>
            <a:fld id="{52D1FAB6-C2CE-452B-ADDB-D333BE28D5FD}" type="slidenum">
              <a:rPr lang="ru-RU" smtClean="0"/>
              <a:t>5</a:t>
            </a:fld>
            <a:endParaRPr lang="ru-RU"/>
          </a:p>
        </p:txBody>
      </p:sp>
    </p:spTree>
    <p:extLst>
      <p:ext uri="{BB962C8B-B14F-4D97-AF65-F5344CB8AC3E}">
        <p14:creationId xmlns:p14="http://schemas.microsoft.com/office/powerpoint/2010/main" val="6296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работы с </a:t>
            </a:r>
            <a:r>
              <a:rPr lang="ru-RU" dirty="0" err="1"/>
              <a:t>колбеками</a:t>
            </a:r>
            <a:r>
              <a:rPr lang="ru-RU" dirty="0"/>
              <a:t>, в их </a:t>
            </a:r>
            <a:r>
              <a:rPr lang="ru-RU" dirty="0" err="1"/>
              <a:t>черезчур</a:t>
            </a:r>
            <a:r>
              <a:rPr lang="ru-RU" dirty="0"/>
              <a:t> большой </a:t>
            </a:r>
            <a:r>
              <a:rPr lang="ru-RU" dirty="0" err="1"/>
              <a:t>вложености</a:t>
            </a:r>
            <a:r>
              <a:rPr lang="ru-RU" dirty="0"/>
              <a:t>. Если вам необходимо сделать более одного действия с </a:t>
            </a:r>
            <a:r>
              <a:rPr lang="ru-RU" dirty="0" err="1"/>
              <a:t>вамиши</a:t>
            </a:r>
            <a:r>
              <a:rPr lang="ru-RU" dirty="0"/>
              <a:t> данными, то ваш код превращается в бесконечную пирамиду. Для решения этой проблемы разработчики придумали </a:t>
            </a:r>
            <a:r>
              <a:rPr lang="en-US" dirty="0"/>
              <a:t>Promise</a:t>
            </a:r>
            <a:br>
              <a:rPr lang="en-US" dirty="0"/>
            </a:br>
            <a:endParaRPr lang="en-US" dirty="0"/>
          </a:p>
          <a:p>
            <a:r>
              <a:rPr lang="ru-RU" sz="1200" b="0" i="0" kern="1200" dirty="0">
                <a:solidFill>
                  <a:schemeClr val="tx1"/>
                </a:solidFill>
                <a:effectLst/>
                <a:latin typeface="+mn-lt"/>
                <a:ea typeface="+mn-ea"/>
                <a:cs typeface="+mn-cs"/>
              </a:rPr>
              <a:t>Функция, переданная в конструкцию </a:t>
            </a:r>
            <a:r>
              <a:rPr lang="ru-RU" sz="1200" b="0" i="0" kern="1200" dirty="0" err="1">
                <a:solidFill>
                  <a:schemeClr val="tx1"/>
                </a:solidFill>
                <a:effectLst/>
                <a:latin typeface="+mn-lt"/>
                <a:ea typeface="+mn-ea"/>
                <a:cs typeface="+mn-cs"/>
              </a:rPr>
              <a:t>new</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 называется </a:t>
            </a:r>
            <a:r>
              <a:rPr lang="ru-RU" sz="1200" b="0" i="1" kern="1200" dirty="0">
                <a:solidFill>
                  <a:schemeClr val="tx1"/>
                </a:solidFill>
                <a:effectLst/>
                <a:latin typeface="+mn-lt"/>
                <a:ea typeface="+mn-ea"/>
                <a:cs typeface="+mn-cs"/>
              </a:rPr>
              <a:t>исполнитель</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executor</a:t>
            </a:r>
            <a:r>
              <a:rPr lang="ru-RU" sz="1200" b="0" i="0" kern="1200" dirty="0">
                <a:solidFill>
                  <a:schemeClr val="tx1"/>
                </a:solidFill>
                <a:effectLst/>
                <a:latin typeface="+mn-lt"/>
                <a:ea typeface="+mn-ea"/>
                <a:cs typeface="+mn-cs"/>
              </a:rPr>
              <a:t>). Когда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 создаётся, она запускается автоматически. Она должна содержать «создающий» код, который когда-нибудь создаст результат. </a:t>
            </a:r>
            <a:br>
              <a:rPr lang="en-US"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Её аргументы </a:t>
            </a:r>
            <a:r>
              <a:rPr lang="ru-RU" sz="1200" b="0" i="0" kern="1200" dirty="0" err="1">
                <a:solidFill>
                  <a:schemeClr val="tx1"/>
                </a:solidFill>
                <a:effectLst/>
                <a:latin typeface="+mn-lt"/>
                <a:ea typeface="+mn-ea"/>
                <a:cs typeface="+mn-cs"/>
              </a:rPr>
              <a:t>resolve</a:t>
            </a:r>
            <a:r>
              <a:rPr lang="ru-RU" sz="1200" b="0" i="0" kern="1200" dirty="0">
                <a:solidFill>
                  <a:schemeClr val="tx1"/>
                </a:solidFill>
                <a:effectLst/>
                <a:latin typeface="+mn-lt"/>
                <a:ea typeface="+mn-ea"/>
                <a:cs typeface="+mn-cs"/>
              </a:rPr>
              <a:t> и </a:t>
            </a:r>
            <a:r>
              <a:rPr lang="ru-RU" sz="1200" b="0" i="0" kern="1200" dirty="0" err="1">
                <a:solidFill>
                  <a:schemeClr val="tx1"/>
                </a:solidFill>
                <a:effectLst/>
                <a:latin typeface="+mn-lt"/>
                <a:ea typeface="+mn-ea"/>
                <a:cs typeface="+mn-cs"/>
              </a:rPr>
              <a:t>reject</a:t>
            </a:r>
            <a:r>
              <a:rPr lang="ru-RU" sz="1200" b="0" i="0" kern="1200" dirty="0">
                <a:solidFill>
                  <a:schemeClr val="tx1"/>
                </a:solidFill>
                <a:effectLst/>
                <a:latin typeface="+mn-lt"/>
                <a:ea typeface="+mn-ea"/>
                <a:cs typeface="+mn-cs"/>
              </a:rPr>
              <a:t> – это </a:t>
            </a:r>
            <a:r>
              <a:rPr lang="ru-RU" sz="1200" b="0" i="0" kern="1200" dirty="0" err="1">
                <a:solidFill>
                  <a:schemeClr val="tx1"/>
                </a:solidFill>
                <a:effectLst/>
                <a:latin typeface="+mn-lt"/>
                <a:ea typeface="+mn-ea"/>
                <a:cs typeface="+mn-cs"/>
              </a:rPr>
              <a:t>колбэки</a:t>
            </a:r>
            <a:r>
              <a:rPr lang="ru-RU" sz="1200" b="0" i="0" kern="1200" dirty="0">
                <a:solidFill>
                  <a:schemeClr val="tx1"/>
                </a:solidFill>
                <a:effectLst/>
                <a:latin typeface="+mn-lt"/>
                <a:ea typeface="+mn-ea"/>
                <a:cs typeface="+mn-cs"/>
              </a:rPr>
              <a:t>, которые предоставляет сам </a:t>
            </a:r>
            <a:r>
              <a:rPr lang="ru-RU" sz="1200" b="0" i="0" kern="1200" dirty="0" err="1">
                <a:solidFill>
                  <a:schemeClr val="tx1"/>
                </a:solidFill>
                <a:effectLst/>
                <a:latin typeface="+mn-lt"/>
                <a:ea typeface="+mn-ea"/>
                <a:cs typeface="+mn-cs"/>
              </a:rPr>
              <a:t>JavaScript</a:t>
            </a:r>
            <a:r>
              <a:rPr lang="ru-RU" sz="1200" b="0" i="0" kern="1200" dirty="0">
                <a:solidFill>
                  <a:schemeClr val="tx1"/>
                </a:solidFill>
                <a:effectLst/>
                <a:latin typeface="+mn-lt"/>
                <a:ea typeface="+mn-ea"/>
                <a:cs typeface="+mn-cs"/>
              </a:rPr>
              <a:t>. Наш код – только внутри исполнителя.</a:t>
            </a:r>
          </a:p>
          <a:p>
            <a:r>
              <a:rPr lang="ru-RU" sz="1200" b="0" i="0" kern="1200" dirty="0">
                <a:solidFill>
                  <a:schemeClr val="tx1"/>
                </a:solidFill>
                <a:effectLst/>
                <a:latin typeface="+mn-lt"/>
                <a:ea typeface="+mn-ea"/>
                <a:cs typeface="+mn-cs"/>
              </a:rPr>
              <a:t>Когда он получает результат, сейчас или позже – не важно, он должен вызвать один из этих </a:t>
            </a:r>
            <a:r>
              <a:rPr lang="ru-RU" sz="1200" b="0" i="0" kern="1200" dirty="0" err="1">
                <a:solidFill>
                  <a:schemeClr val="tx1"/>
                </a:solidFill>
                <a:effectLst/>
                <a:latin typeface="+mn-lt"/>
                <a:ea typeface="+mn-ea"/>
                <a:cs typeface="+mn-cs"/>
              </a:rPr>
              <a:t>колбэков</a:t>
            </a:r>
            <a:r>
              <a:rPr lang="ru-RU" sz="1200" b="0" i="0" kern="1200" dirty="0">
                <a:solidFill>
                  <a:schemeClr val="tx1"/>
                </a:solidFill>
                <a:effectLst/>
                <a:latin typeface="+mn-lt"/>
                <a:ea typeface="+mn-ea"/>
                <a:cs typeface="+mn-cs"/>
              </a:rPr>
              <a:t>:</a:t>
            </a:r>
          </a:p>
          <a:p>
            <a:r>
              <a:rPr lang="ru-RU" sz="1200" b="0" i="0" kern="1200" dirty="0" err="1">
                <a:solidFill>
                  <a:schemeClr val="tx1"/>
                </a:solidFill>
                <a:effectLst/>
                <a:latin typeface="+mn-lt"/>
                <a:ea typeface="+mn-ea"/>
                <a:cs typeface="+mn-cs"/>
              </a:rPr>
              <a:t>resolve</a:t>
            </a:r>
            <a:r>
              <a:rPr lang="ru-RU" sz="1200" b="0" i="0" kern="1200" dirty="0">
                <a:solidFill>
                  <a:schemeClr val="tx1"/>
                </a:solidFill>
                <a:effectLst/>
                <a:latin typeface="+mn-lt"/>
                <a:ea typeface="+mn-ea"/>
                <a:cs typeface="+mn-cs"/>
              </a:rPr>
              <a:t>(</a:t>
            </a:r>
            <a:r>
              <a:rPr lang="ru-RU" sz="1200" b="0" i="0" kern="1200" dirty="0" err="1">
                <a:solidFill>
                  <a:schemeClr val="tx1"/>
                </a:solidFill>
                <a:effectLst/>
                <a:latin typeface="+mn-lt"/>
                <a:ea typeface="+mn-ea"/>
                <a:cs typeface="+mn-cs"/>
              </a:rPr>
              <a:t>value</a:t>
            </a:r>
            <a:r>
              <a:rPr lang="ru-RU" sz="1200" b="0" i="0" kern="1200" dirty="0">
                <a:solidFill>
                  <a:schemeClr val="tx1"/>
                </a:solidFill>
                <a:effectLst/>
                <a:latin typeface="+mn-lt"/>
                <a:ea typeface="+mn-ea"/>
                <a:cs typeface="+mn-cs"/>
              </a:rPr>
              <a:t>) — если работа завершилась успешно, с результатом </a:t>
            </a:r>
            <a:r>
              <a:rPr lang="ru-RU" sz="1200" b="0" i="0" kern="1200" dirty="0" err="1">
                <a:solidFill>
                  <a:schemeClr val="tx1"/>
                </a:solidFill>
                <a:effectLst/>
                <a:latin typeface="+mn-lt"/>
                <a:ea typeface="+mn-ea"/>
                <a:cs typeface="+mn-cs"/>
              </a:rPr>
              <a:t>value</a:t>
            </a:r>
            <a:r>
              <a:rPr lang="ru-RU" sz="1200" b="0" i="0" kern="1200" dirty="0">
                <a:solidFill>
                  <a:schemeClr val="tx1"/>
                </a:solidFill>
                <a:effectLst/>
                <a:latin typeface="+mn-lt"/>
                <a:ea typeface="+mn-ea"/>
                <a:cs typeface="+mn-cs"/>
              </a:rPr>
              <a:t>.</a:t>
            </a:r>
          </a:p>
          <a:p>
            <a:r>
              <a:rPr lang="ru-RU" sz="1200" b="0" i="0" kern="1200" dirty="0" err="1">
                <a:solidFill>
                  <a:schemeClr val="tx1"/>
                </a:solidFill>
                <a:effectLst/>
                <a:latin typeface="+mn-lt"/>
                <a:ea typeface="+mn-ea"/>
                <a:cs typeface="+mn-cs"/>
              </a:rPr>
              <a:t>reject</a:t>
            </a:r>
            <a:r>
              <a:rPr lang="ru-RU" sz="1200" b="0" i="0" kern="1200" dirty="0">
                <a:solidFill>
                  <a:schemeClr val="tx1"/>
                </a:solidFill>
                <a:effectLst/>
                <a:latin typeface="+mn-lt"/>
                <a:ea typeface="+mn-ea"/>
                <a:cs typeface="+mn-cs"/>
              </a:rPr>
              <a:t>(</a:t>
            </a:r>
            <a:r>
              <a:rPr lang="ru-RU" sz="1200" b="0" i="0" kern="1200" dirty="0" err="1">
                <a:solidFill>
                  <a:schemeClr val="tx1"/>
                </a:solidFill>
                <a:effectLst/>
                <a:latin typeface="+mn-lt"/>
                <a:ea typeface="+mn-ea"/>
                <a:cs typeface="+mn-cs"/>
              </a:rPr>
              <a:t>error</a:t>
            </a:r>
            <a:r>
              <a:rPr lang="ru-RU" sz="1200" b="0" i="0" kern="1200" dirty="0">
                <a:solidFill>
                  <a:schemeClr val="tx1"/>
                </a:solidFill>
                <a:effectLst/>
                <a:latin typeface="+mn-lt"/>
                <a:ea typeface="+mn-ea"/>
                <a:cs typeface="+mn-cs"/>
              </a:rPr>
              <a:t>) — если произошла ошибка, </a:t>
            </a:r>
            <a:r>
              <a:rPr lang="ru-RU" sz="1200" b="0" i="0" kern="1200" dirty="0" err="1">
                <a:solidFill>
                  <a:schemeClr val="tx1"/>
                </a:solidFill>
                <a:effectLst/>
                <a:latin typeface="+mn-lt"/>
                <a:ea typeface="+mn-ea"/>
                <a:cs typeface="+mn-cs"/>
              </a:rPr>
              <a:t>error</a:t>
            </a:r>
            <a:r>
              <a:rPr lang="ru-RU" sz="1200" b="0" i="0" kern="1200" dirty="0">
                <a:solidFill>
                  <a:schemeClr val="tx1"/>
                </a:solidFill>
                <a:effectLst/>
                <a:latin typeface="+mn-lt"/>
                <a:ea typeface="+mn-ea"/>
                <a:cs typeface="+mn-cs"/>
              </a:rPr>
              <a:t> – объект ошибки.</a:t>
            </a:r>
          </a:p>
          <a:p>
            <a:r>
              <a:rPr lang="ru-RU" sz="1200" b="0" i="0" kern="1200" dirty="0">
                <a:solidFill>
                  <a:schemeClr val="tx1"/>
                </a:solidFill>
                <a:effectLst/>
                <a:latin typeface="+mn-lt"/>
                <a:ea typeface="+mn-ea"/>
                <a:cs typeface="+mn-cs"/>
              </a:rPr>
              <a:t>Итак, исполнитель запускается автоматически, он должен выполнить работу, а затем вызвать </a:t>
            </a:r>
            <a:r>
              <a:rPr lang="ru-RU" sz="1200" b="0" i="0" kern="1200" dirty="0" err="1">
                <a:solidFill>
                  <a:schemeClr val="tx1"/>
                </a:solidFill>
                <a:effectLst/>
                <a:latin typeface="+mn-lt"/>
                <a:ea typeface="+mn-ea"/>
                <a:cs typeface="+mn-cs"/>
              </a:rPr>
              <a:t>resolve</a:t>
            </a:r>
            <a:r>
              <a:rPr lang="ru-RU" sz="1200" b="0" i="0" kern="1200" dirty="0">
                <a:solidFill>
                  <a:schemeClr val="tx1"/>
                </a:solidFill>
                <a:effectLst/>
                <a:latin typeface="+mn-lt"/>
                <a:ea typeface="+mn-ea"/>
                <a:cs typeface="+mn-cs"/>
              </a:rPr>
              <a:t> или </a:t>
            </a:r>
            <a:r>
              <a:rPr lang="ru-RU" sz="1200" b="0" i="0" kern="1200" dirty="0" err="1">
                <a:solidFill>
                  <a:schemeClr val="tx1"/>
                </a:solidFill>
                <a:effectLst/>
                <a:latin typeface="+mn-lt"/>
                <a:ea typeface="+mn-ea"/>
                <a:cs typeface="+mn-cs"/>
              </a:rPr>
              <a:t>reject</a:t>
            </a:r>
            <a:r>
              <a:rPr lang="ru-RU"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Так что</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функция исполнитель по итогу переводит </a:t>
            </a:r>
            <a:r>
              <a:rPr lang="ru-RU" dirty="0" err="1"/>
              <a:t>promise</a:t>
            </a:r>
            <a:r>
              <a:rPr lang="ru-RU" sz="1200" b="0" i="0" kern="1200" dirty="0">
                <a:solidFill>
                  <a:schemeClr val="tx1"/>
                </a:solidFill>
                <a:effectLst/>
                <a:latin typeface="+mn-lt"/>
                <a:ea typeface="+mn-ea"/>
                <a:cs typeface="+mn-cs"/>
              </a:rPr>
              <a:t> в одно из двух состояний:</a:t>
            </a:r>
          </a:p>
          <a:p>
            <a:endParaRPr lang="ru-RU" dirty="0"/>
          </a:p>
        </p:txBody>
      </p:sp>
      <p:sp>
        <p:nvSpPr>
          <p:cNvPr id="4" name="Номер слайда 3"/>
          <p:cNvSpPr>
            <a:spLocks noGrp="1"/>
          </p:cNvSpPr>
          <p:nvPr>
            <p:ph type="sldNum" sz="quarter" idx="5"/>
          </p:nvPr>
        </p:nvSpPr>
        <p:spPr/>
        <p:txBody>
          <a:bodyPr/>
          <a:lstStyle/>
          <a:p>
            <a:fld id="{52D1FAB6-C2CE-452B-ADDB-D333BE28D5FD}" type="slidenum">
              <a:rPr lang="ru-RU" smtClean="0"/>
              <a:t>6</a:t>
            </a:fld>
            <a:endParaRPr lang="ru-RU"/>
          </a:p>
        </p:txBody>
      </p:sp>
    </p:spTree>
    <p:extLst>
      <p:ext uri="{BB962C8B-B14F-4D97-AF65-F5344CB8AC3E}">
        <p14:creationId xmlns:p14="http://schemas.microsoft.com/office/powerpoint/2010/main" val="120035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Давайте рассмотрим пример в консоли:</a:t>
            </a:r>
          </a:p>
          <a:p>
            <a:br>
              <a:rPr lang="ru-RU" dirty="0"/>
            </a:br>
            <a:r>
              <a:rPr lang="en-US" dirty="0"/>
              <a:t>let promise = new Promise(function(resolve, reject) { // </a:t>
            </a:r>
            <a:r>
              <a:rPr lang="ru-RU" dirty="0"/>
              <a:t>эта функция выполнится автоматически, при вызове </a:t>
            </a:r>
            <a:r>
              <a:rPr lang="en-US" dirty="0"/>
              <a:t>new Promise // </a:t>
            </a:r>
            <a:r>
              <a:rPr lang="ru-RU" dirty="0"/>
              <a:t>через 1 секунду сигнализировать, что задача выполнена с результатом "</a:t>
            </a:r>
            <a:r>
              <a:rPr lang="en-US" dirty="0"/>
              <a:t>done" </a:t>
            </a:r>
            <a:r>
              <a:rPr lang="en-US" dirty="0" err="1"/>
              <a:t>setTimeout</a:t>
            </a:r>
            <a:r>
              <a:rPr lang="en-US" dirty="0"/>
              <a:t>(() =&gt; resolve("done"), 1000); });</a:t>
            </a:r>
            <a:endParaRPr lang="ru-RU" dirty="0"/>
          </a:p>
        </p:txBody>
      </p:sp>
      <p:sp>
        <p:nvSpPr>
          <p:cNvPr id="4" name="Номер слайда 3"/>
          <p:cNvSpPr>
            <a:spLocks noGrp="1"/>
          </p:cNvSpPr>
          <p:nvPr>
            <p:ph type="sldNum" sz="quarter" idx="5"/>
          </p:nvPr>
        </p:nvSpPr>
        <p:spPr/>
        <p:txBody>
          <a:bodyPr/>
          <a:lstStyle/>
          <a:p>
            <a:fld id="{52D1FAB6-C2CE-452B-ADDB-D333BE28D5FD}" type="slidenum">
              <a:rPr lang="ru-RU" smtClean="0"/>
              <a:t>7</a:t>
            </a:fld>
            <a:endParaRPr lang="ru-RU"/>
          </a:p>
        </p:txBody>
      </p:sp>
    </p:spTree>
    <p:extLst>
      <p:ext uri="{BB962C8B-B14F-4D97-AF65-F5344CB8AC3E}">
        <p14:creationId xmlns:p14="http://schemas.microsoft.com/office/powerpoint/2010/main" val="24752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Теперь рассмотрим пример, когда наш </a:t>
            </a:r>
            <a:r>
              <a:rPr lang="ru-RU" dirty="0" err="1"/>
              <a:t>промис</a:t>
            </a:r>
            <a:r>
              <a:rPr lang="ru-RU" dirty="0"/>
              <a:t> вернет ошибку:</a:t>
            </a:r>
            <a:br>
              <a:rPr lang="ru-RU" dirty="0"/>
            </a:br>
            <a:r>
              <a:rPr lang="en-US" dirty="0"/>
              <a:t>let promise = new Promise(function(resolve, reject) { // </a:t>
            </a:r>
            <a:r>
              <a:rPr lang="ru-RU" dirty="0"/>
              <a:t>спустя одну секунду будет сообщено, что задача выполнена с ошибкой </a:t>
            </a:r>
            <a:r>
              <a:rPr lang="en-US" dirty="0" err="1"/>
              <a:t>setTimeout</a:t>
            </a:r>
            <a:r>
              <a:rPr lang="en-US" dirty="0"/>
              <a:t>(() =&gt; reject(new Error("Whoops!")), 1000); });</a:t>
            </a:r>
            <a:endParaRPr lang="ru-RU" dirty="0"/>
          </a:p>
        </p:txBody>
      </p:sp>
      <p:sp>
        <p:nvSpPr>
          <p:cNvPr id="4" name="Номер слайда 3"/>
          <p:cNvSpPr>
            <a:spLocks noGrp="1"/>
          </p:cNvSpPr>
          <p:nvPr>
            <p:ph type="sldNum" sz="quarter" idx="5"/>
          </p:nvPr>
        </p:nvSpPr>
        <p:spPr/>
        <p:txBody>
          <a:bodyPr/>
          <a:lstStyle/>
          <a:p>
            <a:fld id="{52D1FAB6-C2CE-452B-ADDB-D333BE28D5FD}" type="slidenum">
              <a:rPr lang="ru-RU" smtClean="0"/>
              <a:t>8</a:t>
            </a:fld>
            <a:endParaRPr lang="ru-RU"/>
          </a:p>
        </p:txBody>
      </p:sp>
    </p:spTree>
    <p:extLst>
      <p:ext uri="{BB962C8B-B14F-4D97-AF65-F5344CB8AC3E}">
        <p14:creationId xmlns:p14="http://schemas.microsoft.com/office/powerpoint/2010/main" val="16005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Подведём промежуточные итоги: исполнитель выполняет задачу (что-то, что обычно требует времени), затем вызывает </a:t>
            </a:r>
            <a:r>
              <a:rPr lang="ru-RU" sz="1200" b="0" i="0" kern="1200" dirty="0" err="1">
                <a:solidFill>
                  <a:schemeClr val="tx1"/>
                </a:solidFill>
                <a:effectLst/>
                <a:latin typeface="+mn-lt"/>
                <a:ea typeface="+mn-ea"/>
                <a:cs typeface="+mn-cs"/>
              </a:rPr>
              <a:t>resolve</a:t>
            </a:r>
            <a:r>
              <a:rPr lang="ru-RU" sz="1200" b="0" i="0" kern="1200" dirty="0">
                <a:solidFill>
                  <a:schemeClr val="tx1"/>
                </a:solidFill>
                <a:effectLst/>
                <a:latin typeface="+mn-lt"/>
                <a:ea typeface="+mn-ea"/>
                <a:cs typeface="+mn-cs"/>
              </a:rPr>
              <a:t> или </a:t>
            </a:r>
            <a:r>
              <a:rPr lang="ru-RU" sz="1200" b="0" i="0" kern="1200" dirty="0" err="1">
                <a:solidFill>
                  <a:schemeClr val="tx1"/>
                </a:solidFill>
                <a:effectLst/>
                <a:latin typeface="+mn-lt"/>
                <a:ea typeface="+mn-ea"/>
                <a:cs typeface="+mn-cs"/>
              </a:rPr>
              <a:t>reject</a:t>
            </a:r>
            <a:r>
              <a:rPr lang="ru-RU" sz="1200" b="0" i="0" kern="1200" dirty="0">
                <a:solidFill>
                  <a:schemeClr val="tx1"/>
                </a:solidFill>
                <a:effectLst/>
                <a:latin typeface="+mn-lt"/>
                <a:ea typeface="+mn-ea"/>
                <a:cs typeface="+mn-cs"/>
              </a:rPr>
              <a:t>, чтобы изменить состояние соответствующего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a:t>
            </a:r>
          </a:p>
          <a:p>
            <a:r>
              <a:rPr lang="ru-RU" sz="1200" b="0" i="0" kern="1200" dirty="0" err="1">
                <a:solidFill>
                  <a:schemeClr val="tx1"/>
                </a:solidFill>
                <a:effectLst/>
                <a:latin typeface="+mn-lt"/>
                <a:ea typeface="+mn-ea"/>
                <a:cs typeface="+mn-cs"/>
              </a:rPr>
              <a:t>Промис</a:t>
            </a:r>
            <a:r>
              <a:rPr lang="ru-RU" sz="1200" b="0" i="0" kern="1200" dirty="0">
                <a:solidFill>
                  <a:schemeClr val="tx1"/>
                </a:solidFill>
                <a:effectLst/>
                <a:latin typeface="+mn-lt"/>
                <a:ea typeface="+mn-ea"/>
                <a:cs typeface="+mn-cs"/>
              </a:rPr>
              <a:t> – и успешный, и отклонённый будем называть «завершённым», в отличие от изначального </a:t>
            </a:r>
            <a:r>
              <a:rPr lang="ru-RU" sz="1200" b="0" i="0" kern="1200" dirty="0" err="1">
                <a:solidFill>
                  <a:schemeClr val="tx1"/>
                </a:solidFill>
                <a:effectLst/>
                <a:latin typeface="+mn-lt"/>
                <a:ea typeface="+mn-ea"/>
                <a:cs typeface="+mn-cs"/>
              </a:rPr>
              <a:t>промиса</a:t>
            </a:r>
            <a:r>
              <a:rPr lang="ru-RU" sz="1200" b="0" i="0" kern="1200" dirty="0">
                <a:solidFill>
                  <a:schemeClr val="tx1"/>
                </a:solidFill>
                <a:effectLst/>
                <a:latin typeface="+mn-lt"/>
                <a:ea typeface="+mn-ea"/>
                <a:cs typeface="+mn-cs"/>
              </a:rPr>
              <a:t> «в ожидании».</a:t>
            </a:r>
          </a:p>
          <a:p>
            <a:endParaRPr lang="ru-RU" dirty="0"/>
          </a:p>
        </p:txBody>
      </p:sp>
      <p:sp>
        <p:nvSpPr>
          <p:cNvPr id="4" name="Номер слайда 3"/>
          <p:cNvSpPr>
            <a:spLocks noGrp="1"/>
          </p:cNvSpPr>
          <p:nvPr>
            <p:ph type="sldNum" sz="quarter" idx="5"/>
          </p:nvPr>
        </p:nvSpPr>
        <p:spPr/>
        <p:txBody>
          <a:bodyPr/>
          <a:lstStyle/>
          <a:p>
            <a:fld id="{52D1FAB6-C2CE-452B-ADDB-D333BE28D5FD}" type="slidenum">
              <a:rPr lang="ru-RU" smtClean="0"/>
              <a:t>9</a:t>
            </a:fld>
            <a:endParaRPr lang="ru-RU"/>
          </a:p>
        </p:txBody>
      </p:sp>
    </p:spTree>
    <p:extLst>
      <p:ext uri="{BB962C8B-B14F-4D97-AF65-F5344CB8AC3E}">
        <p14:creationId xmlns:p14="http://schemas.microsoft.com/office/powerpoint/2010/main" val="65277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FBE935D-D09B-4C27-8389-B16834D7D685}" type="datetimeFigureOut">
              <a:rPr lang="ru-RU" smtClean="0"/>
              <a:t>27.02.2020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120040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FBE935D-D09B-4C27-8389-B16834D7D685}" type="datetimeFigureOut">
              <a:rPr lang="ru-RU" smtClean="0"/>
              <a:t>27.02.2020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273937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FBE935D-D09B-4C27-8389-B16834D7D685}" type="datetimeFigureOut">
              <a:rPr lang="ru-RU" smtClean="0"/>
              <a:t>27.02.2020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324934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FBE935D-D09B-4C27-8389-B16834D7D685}" type="datetimeFigureOut">
              <a:rPr lang="ru-RU" smtClean="0"/>
              <a:t>27.02.2020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131933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FBE935D-D09B-4C27-8389-B16834D7D685}" type="datetimeFigureOut">
              <a:rPr lang="ru-RU" smtClean="0"/>
              <a:t>27.02.2020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185511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FBE935D-D09B-4C27-8389-B16834D7D685}" type="datetimeFigureOut">
              <a:rPr lang="ru-RU" smtClean="0"/>
              <a:t>27.02.2020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215506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FBE935D-D09B-4C27-8389-B16834D7D685}" type="datetimeFigureOut">
              <a:rPr lang="ru-RU" smtClean="0"/>
              <a:t>27.02.2020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748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FBE935D-D09B-4C27-8389-B16834D7D685}" type="datetimeFigureOut">
              <a:rPr lang="ru-RU" smtClean="0"/>
              <a:t>27.02.2020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385861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E935D-D09B-4C27-8389-B16834D7D685}" type="datetimeFigureOut">
              <a:rPr lang="ru-RU" smtClean="0"/>
              <a:t>27.02.2020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131912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FBE935D-D09B-4C27-8389-B16834D7D685}" type="datetimeFigureOut">
              <a:rPr lang="ru-RU" smtClean="0"/>
              <a:t>27.02.2020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416114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FBE935D-D09B-4C27-8389-B16834D7D685}" type="datetimeFigureOut">
              <a:rPr lang="ru-RU" smtClean="0"/>
              <a:t>27.02.2020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51DCD2-90F7-476C-9BB7-CE03BEEC1325}" type="slidenum">
              <a:rPr lang="ru-RU" smtClean="0"/>
              <a:t>‹#›</a:t>
            </a:fld>
            <a:endParaRPr lang="ru-RU"/>
          </a:p>
        </p:txBody>
      </p:sp>
    </p:spTree>
    <p:extLst>
      <p:ext uri="{BB962C8B-B14F-4D97-AF65-F5344CB8AC3E}">
        <p14:creationId xmlns:p14="http://schemas.microsoft.com/office/powerpoint/2010/main" val="210036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E935D-D09B-4C27-8389-B16834D7D685}" type="datetimeFigureOut">
              <a:rPr lang="ru-RU" smtClean="0"/>
              <a:t>27.02.2020</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1DCD2-90F7-476C-9BB7-CE03BEEC1325}" type="slidenum">
              <a:rPr lang="ru-RU" smtClean="0"/>
              <a:t>‹#›</a:t>
            </a:fld>
            <a:endParaRPr lang="ru-RU"/>
          </a:p>
        </p:txBody>
      </p:sp>
    </p:spTree>
    <p:extLst>
      <p:ext uri="{BB962C8B-B14F-4D97-AF65-F5344CB8AC3E}">
        <p14:creationId xmlns:p14="http://schemas.microsoft.com/office/powerpoint/2010/main" val="2390022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110097"/>
            <a:ext cx="10515600" cy="1325563"/>
          </a:xfrm>
        </p:spPr>
        <p:txBody>
          <a:bodyPr/>
          <a:lstStyle/>
          <a:p>
            <a:pPr algn="ctr"/>
            <a:r>
              <a:rPr lang="ru-RU" b="1" dirty="0">
                <a:latin typeface="+mn-lt"/>
              </a:rPr>
              <a:t>Почему?</a:t>
            </a:r>
          </a:p>
        </p:txBody>
      </p:sp>
      <p:sp>
        <p:nvSpPr>
          <p:cNvPr id="3" name="Объект 2">
            <a:extLst>
              <a:ext uri="{FF2B5EF4-FFF2-40B4-BE49-F238E27FC236}">
                <a16:creationId xmlns:a16="http://schemas.microsoft.com/office/drawing/2014/main" id="{FC3235B8-7293-4D9E-898A-E7E845AA0271}"/>
              </a:ext>
            </a:extLst>
          </p:cNvPr>
          <p:cNvSpPr>
            <a:spLocks noGrp="1"/>
          </p:cNvSpPr>
          <p:nvPr>
            <p:ph idx="1"/>
          </p:nvPr>
        </p:nvSpPr>
        <p:spPr>
          <a:xfrm>
            <a:off x="986118" y="1435660"/>
            <a:ext cx="10515600" cy="4667250"/>
          </a:xfrm>
        </p:spPr>
        <p:txBody>
          <a:bodyPr>
            <a:normAutofit/>
          </a:bodyPr>
          <a:lstStyle/>
          <a:p>
            <a:pPr marL="0" indent="0">
              <a:buNone/>
            </a:pPr>
            <a:endParaRPr lang="ru-RU" sz="3600" dirty="0"/>
          </a:p>
          <a:p>
            <a:pPr marL="0" indent="0">
              <a:buNone/>
            </a:pPr>
            <a:endParaRPr lang="ru-RU" sz="3600" dirty="0"/>
          </a:p>
        </p:txBody>
      </p:sp>
      <p:sp>
        <p:nvSpPr>
          <p:cNvPr id="4" name="Прямоугольник 3">
            <a:extLst>
              <a:ext uri="{FF2B5EF4-FFF2-40B4-BE49-F238E27FC236}">
                <a16:creationId xmlns:a16="http://schemas.microsoft.com/office/drawing/2014/main" id="{F7E3AE91-914B-4052-8E1C-A9F31E28ACA4}"/>
              </a:ext>
            </a:extLst>
          </p:cNvPr>
          <p:cNvSpPr/>
          <p:nvPr/>
        </p:nvSpPr>
        <p:spPr>
          <a:xfrm>
            <a:off x="1317812" y="3061464"/>
            <a:ext cx="11752730" cy="2585323"/>
          </a:xfrm>
          <a:prstGeom prst="rect">
            <a:avLst/>
          </a:prstGeom>
        </p:spPr>
        <p:txBody>
          <a:bodyPr wrap="square">
            <a:spAutoFit/>
          </a:bodyPr>
          <a:lstStyle/>
          <a:p>
            <a:r>
              <a:rPr lang="en-US" sz="5400" dirty="0">
                <a:solidFill>
                  <a:srgbClr val="D4D4D4"/>
                </a:solidFill>
                <a:latin typeface="Consolas" panose="020B0609020204030204" pitchFamily="49" charset="0"/>
              </a:rPr>
              <a:t>(!+[]+[]+![]).</a:t>
            </a:r>
            <a:r>
              <a:rPr lang="en-US" sz="5400" dirty="0">
                <a:solidFill>
                  <a:srgbClr val="9CDCFE"/>
                </a:solidFill>
                <a:latin typeface="Consolas" panose="020B0609020204030204" pitchFamily="49" charset="0"/>
              </a:rPr>
              <a:t>length</a:t>
            </a:r>
            <a:r>
              <a:rPr lang="en-US" sz="5400" dirty="0">
                <a:solidFill>
                  <a:srgbClr val="D4D4D4"/>
                </a:solidFill>
                <a:latin typeface="Consolas" panose="020B0609020204030204" pitchFamily="49" charset="0"/>
              </a:rPr>
              <a:t> </a:t>
            </a:r>
            <a:r>
              <a:rPr lang="en-US" sz="5400" dirty="0">
                <a:solidFill>
                  <a:srgbClr val="6A9955"/>
                </a:solidFill>
                <a:latin typeface="Consolas" panose="020B0609020204030204" pitchFamily="49" charset="0"/>
              </a:rPr>
              <a:t>//9</a:t>
            </a:r>
            <a:endParaRPr lang="en-US" sz="5400" dirty="0">
              <a:solidFill>
                <a:srgbClr val="D4D4D4"/>
              </a:solidFill>
              <a:latin typeface="Consolas" panose="020B0609020204030204" pitchFamily="49" charset="0"/>
            </a:endParaRPr>
          </a:p>
          <a:p>
            <a:br>
              <a:rPr lang="en-US" sz="5400" dirty="0">
                <a:solidFill>
                  <a:srgbClr val="D4D4D4"/>
                </a:solidFill>
                <a:latin typeface="Consolas" panose="020B0609020204030204" pitchFamily="49" charset="0"/>
              </a:rPr>
            </a:br>
            <a:endParaRPr lang="en-US" sz="5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811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15152"/>
            <a:ext cx="10515600" cy="1325563"/>
          </a:xfrm>
        </p:spPr>
        <p:txBody>
          <a:bodyPr/>
          <a:lstStyle/>
          <a:p>
            <a:pPr algn="ctr"/>
            <a:r>
              <a:rPr lang="en-US" b="1" dirty="0">
                <a:latin typeface="+mn-lt"/>
              </a:rPr>
              <a:t>Promise (ES6)</a:t>
            </a:r>
            <a:endParaRPr lang="ru-RU" b="1" dirty="0">
              <a:latin typeface="+mn-lt"/>
            </a:endParaRPr>
          </a:p>
        </p:txBody>
      </p:sp>
      <p:sp>
        <p:nvSpPr>
          <p:cNvPr id="4" name="Объект 3">
            <a:extLst>
              <a:ext uri="{FF2B5EF4-FFF2-40B4-BE49-F238E27FC236}">
                <a16:creationId xmlns:a16="http://schemas.microsoft.com/office/drawing/2014/main" id="{368DC40F-A05A-475B-B89D-14F45043C5E1}"/>
              </a:ext>
            </a:extLst>
          </p:cNvPr>
          <p:cNvSpPr>
            <a:spLocks noGrp="1"/>
          </p:cNvSpPr>
          <p:nvPr>
            <p:ph idx="1"/>
          </p:nvPr>
        </p:nvSpPr>
        <p:spPr>
          <a:xfrm>
            <a:off x="295835" y="1825625"/>
            <a:ext cx="11403106" cy="4351338"/>
          </a:xfrm>
        </p:spPr>
        <p:txBody>
          <a:bodyPr/>
          <a:lstStyle/>
          <a:p>
            <a:pPr marL="0" indent="0">
              <a:buNone/>
            </a:pPr>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promise</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Promise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resolve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reject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resolve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"done"</a:t>
            </a:r>
            <a:r>
              <a:rPr lang="en-US" dirty="0">
                <a:solidFill>
                  <a:srgbClr val="D4D4D4"/>
                </a:solidFill>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reject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Error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a:t>
            </a:r>
            <a:r>
              <a:rPr lang="ru-RU" dirty="0">
                <a:solidFill>
                  <a:srgbClr val="6A9955"/>
                </a:solidFill>
                <a:latin typeface="Consolas" panose="020B0609020204030204" pitchFamily="49" charset="0"/>
              </a:rPr>
              <a:t>игнорируется</a:t>
            </a:r>
            <a:endParaRPr lang="ru-RU" dirty="0">
              <a:solidFill>
                <a:srgbClr val="D4D4D4"/>
              </a:solidFill>
              <a:latin typeface="Consolas" panose="020B0609020204030204" pitchFamily="49" charset="0"/>
            </a:endParaRPr>
          </a:p>
          <a:p>
            <a:pPr marL="0" indent="0">
              <a:buNone/>
            </a:pPr>
            <a:r>
              <a:rPr lang="ru-RU"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setTimeout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resolve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a:t>
            </a:r>
            <a:r>
              <a:rPr lang="ru-RU" dirty="0">
                <a:solidFill>
                  <a:srgbClr val="6A9955"/>
                </a:solidFill>
                <a:latin typeface="Consolas" panose="020B0609020204030204" pitchFamily="49" charset="0"/>
              </a:rPr>
              <a:t>игнорируется</a:t>
            </a:r>
            <a:br>
              <a:rPr lang="ru-RU" dirty="0">
                <a:solidFill>
                  <a:srgbClr val="6A9955"/>
                </a:solidFill>
                <a:latin typeface="Consolas" panose="020B0609020204030204" pitchFamily="49" charset="0"/>
              </a:rPr>
            </a:br>
            <a:r>
              <a:rPr lang="ru-RU" dirty="0">
                <a:solidFill>
                  <a:srgbClr val="D4D4D4"/>
                </a:solidFill>
                <a:latin typeface="Consolas" panose="020B0609020204030204" pitchFamily="49" charset="0"/>
              </a:rPr>
              <a:t>});</a:t>
            </a:r>
          </a:p>
          <a:p>
            <a:pPr marL="0" indent="0">
              <a:buNone/>
            </a:pPr>
            <a:endParaRPr lang="ru-RU" dirty="0">
              <a:solidFill>
                <a:srgbClr val="D4D4D4"/>
              </a:solidFill>
              <a:latin typeface="Consolas" panose="020B0609020204030204" pitchFamily="49" charset="0"/>
            </a:endParaRPr>
          </a:p>
          <a:p>
            <a:pPr marL="0" indent="0">
              <a:buNone/>
            </a:pPr>
            <a:endParaRPr lang="ru-RU" dirty="0"/>
          </a:p>
        </p:txBody>
      </p:sp>
    </p:spTree>
    <p:extLst>
      <p:ext uri="{BB962C8B-B14F-4D97-AF65-F5344CB8AC3E}">
        <p14:creationId xmlns:p14="http://schemas.microsoft.com/office/powerpoint/2010/main" val="253077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0"/>
            <a:ext cx="10515600" cy="1325563"/>
          </a:xfrm>
        </p:spPr>
        <p:txBody>
          <a:bodyPr/>
          <a:lstStyle/>
          <a:p>
            <a:pPr algn="ctr"/>
            <a:r>
              <a:rPr lang="en-US" b="1" dirty="0">
                <a:latin typeface="+mn-lt"/>
              </a:rPr>
              <a:t>Promise (ES6)</a:t>
            </a:r>
            <a:endParaRPr lang="ru-RU" b="1" dirty="0">
              <a:latin typeface="+mn-lt"/>
            </a:endParaRPr>
          </a:p>
        </p:txBody>
      </p:sp>
      <p:sp>
        <p:nvSpPr>
          <p:cNvPr id="4" name="Объект 3">
            <a:extLst>
              <a:ext uri="{FF2B5EF4-FFF2-40B4-BE49-F238E27FC236}">
                <a16:creationId xmlns:a16="http://schemas.microsoft.com/office/drawing/2014/main" id="{368DC40F-A05A-475B-B89D-14F45043C5E1}"/>
              </a:ext>
            </a:extLst>
          </p:cNvPr>
          <p:cNvSpPr>
            <a:spLocks noGrp="1"/>
          </p:cNvSpPr>
          <p:nvPr>
            <p:ph idx="1"/>
          </p:nvPr>
        </p:nvSpPr>
        <p:spPr>
          <a:xfrm>
            <a:off x="295835" y="874058"/>
            <a:ext cx="11403106" cy="5607423"/>
          </a:xfrm>
        </p:spPr>
        <p:txBody>
          <a:bodyPr>
            <a:normAutofit fontScale="92500" lnSpcReduction="10000"/>
          </a:bodyPr>
          <a:lstStyle/>
          <a:p>
            <a:pPr marL="0" indent="0">
              <a:buNone/>
            </a:pPr>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promise</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Promise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resolve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reject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resolve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“Test”</a:t>
            </a:r>
            <a:r>
              <a:rPr lang="en-US" dirty="0">
                <a:solidFill>
                  <a:srgbClr val="D4D4D4"/>
                </a:solidFill>
                <a:latin typeface="Consolas" panose="020B0609020204030204" pitchFamily="49" charset="0"/>
              </a:rPr>
              <a:t>);</a:t>
            </a:r>
          </a:p>
          <a:p>
            <a:pPr marL="0" indent="0">
              <a:buNone/>
            </a:pPr>
            <a:r>
              <a:rPr lang="ru-RU" dirty="0">
                <a:solidFill>
                  <a:srgbClr val="D4D4D4"/>
                </a:solidFill>
                <a:latin typeface="Consolas" panose="020B0609020204030204" pitchFamily="49" charset="0"/>
              </a:rPr>
              <a:t>});</a:t>
            </a:r>
          </a:p>
          <a:p>
            <a:pPr marL="0" indent="0">
              <a:buNone/>
            </a:pPr>
            <a:endParaRPr lang="ru-RU" dirty="0">
              <a:solidFill>
                <a:srgbClr val="D4D4D4"/>
              </a:solidFill>
              <a:latin typeface="Consolas" panose="020B0609020204030204" pitchFamily="49" charset="0"/>
            </a:endParaRPr>
          </a:p>
          <a:p>
            <a:pPr marL="0" indent="0">
              <a:buNone/>
            </a:pPr>
            <a:r>
              <a:rPr lang="en-US" dirty="0" err="1">
                <a:solidFill>
                  <a:srgbClr val="9CDCFE"/>
                </a:solidFill>
                <a:latin typeface="Consolas" panose="020B0609020204030204" pitchFamily="49" charset="0"/>
              </a:rPr>
              <a:t>promise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then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'value'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catch</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error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error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Message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finally</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ru-RU" dirty="0">
                <a:solidFill>
                  <a:srgbClr val="CE9178"/>
                </a:solidFill>
                <a:latin typeface="Consolas" panose="020B0609020204030204" pitchFamily="49" charset="0"/>
              </a:rPr>
              <a:t>Вызовется в любом случае'</a:t>
            </a:r>
            <a:r>
              <a:rPr lang="ru-RU" dirty="0">
                <a:solidFill>
                  <a:srgbClr val="D4D4D4"/>
                </a:solidFill>
                <a:latin typeface="Consolas" panose="020B0609020204030204" pitchFamily="49" charset="0"/>
              </a:rPr>
              <a:t>);</a:t>
            </a:r>
          </a:p>
          <a:p>
            <a:pPr marL="0" indent="0">
              <a:buNone/>
            </a:pPr>
            <a:r>
              <a:rPr lang="ru-RU" dirty="0">
                <a:solidFill>
                  <a:srgbClr val="D4D4D4"/>
                </a:solidFill>
                <a:latin typeface="Consolas" panose="020B0609020204030204" pitchFamily="49" charset="0"/>
              </a:rPr>
              <a:t>})</a:t>
            </a:r>
          </a:p>
          <a:p>
            <a:pPr marL="0" indent="0">
              <a:buNone/>
            </a:pPr>
            <a:endParaRPr lang="ru-RU" dirty="0"/>
          </a:p>
        </p:txBody>
      </p:sp>
    </p:spTree>
    <p:extLst>
      <p:ext uri="{BB962C8B-B14F-4D97-AF65-F5344CB8AC3E}">
        <p14:creationId xmlns:p14="http://schemas.microsoft.com/office/powerpoint/2010/main" val="152971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Promise (ES6)</a:t>
            </a:r>
            <a:endParaRPr lang="ru-RU" b="1" dirty="0">
              <a:latin typeface="+mn-lt"/>
            </a:endParaRPr>
          </a:p>
        </p:txBody>
      </p:sp>
      <p:sp>
        <p:nvSpPr>
          <p:cNvPr id="4" name="Объект 3">
            <a:extLst>
              <a:ext uri="{FF2B5EF4-FFF2-40B4-BE49-F238E27FC236}">
                <a16:creationId xmlns:a16="http://schemas.microsoft.com/office/drawing/2014/main" id="{368DC40F-A05A-475B-B89D-14F45043C5E1}"/>
              </a:ext>
            </a:extLst>
          </p:cNvPr>
          <p:cNvSpPr>
            <a:spLocks noGrp="1"/>
          </p:cNvSpPr>
          <p:nvPr>
            <p:ph idx="1"/>
          </p:nvPr>
        </p:nvSpPr>
        <p:spPr>
          <a:xfrm>
            <a:off x="1479176" y="625288"/>
            <a:ext cx="11403106" cy="5607423"/>
          </a:xfrm>
        </p:spPr>
        <p:txBody>
          <a:bodyPr>
            <a:noAutofit/>
          </a:bodyPr>
          <a:lstStyle/>
          <a:p>
            <a:pPr marL="0" indent="0">
              <a:buNone/>
            </a:pP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Promise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resolve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reject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setTimeout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resolve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1000</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then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alert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1</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then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alert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2</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then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alert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4</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ru-RU" dirty="0"/>
          </a:p>
        </p:txBody>
      </p:sp>
    </p:spTree>
    <p:extLst>
      <p:ext uri="{BB962C8B-B14F-4D97-AF65-F5344CB8AC3E}">
        <p14:creationId xmlns:p14="http://schemas.microsoft.com/office/powerpoint/2010/main" val="37121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Promise (ES6)</a:t>
            </a:r>
            <a:endParaRPr lang="ru-RU" b="1" dirty="0">
              <a:latin typeface="+mn-lt"/>
            </a:endParaRPr>
          </a:p>
        </p:txBody>
      </p:sp>
      <p:sp>
        <p:nvSpPr>
          <p:cNvPr id="4" name="Объект 3">
            <a:extLst>
              <a:ext uri="{FF2B5EF4-FFF2-40B4-BE49-F238E27FC236}">
                <a16:creationId xmlns:a16="http://schemas.microsoft.com/office/drawing/2014/main" id="{368DC40F-A05A-475B-B89D-14F45043C5E1}"/>
              </a:ext>
            </a:extLst>
          </p:cNvPr>
          <p:cNvSpPr>
            <a:spLocks noGrp="1"/>
          </p:cNvSpPr>
          <p:nvPr>
            <p:ph idx="1"/>
          </p:nvPr>
        </p:nvSpPr>
        <p:spPr>
          <a:xfrm>
            <a:off x="1479176" y="625288"/>
            <a:ext cx="11403106" cy="5607423"/>
          </a:xfrm>
        </p:spPr>
        <p:txBody>
          <a:bodyPr>
            <a:noAutofit/>
          </a:bodyPr>
          <a:lstStyle/>
          <a:p>
            <a:pPr marL="0" indent="0">
              <a:buNone/>
            </a:pP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Promise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resolve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reject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setTimeout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resolve</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1000</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then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alert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1</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then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alert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2</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then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alert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4</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ru-RU" dirty="0"/>
          </a:p>
        </p:txBody>
      </p:sp>
    </p:spTree>
    <p:extLst>
      <p:ext uri="{BB962C8B-B14F-4D97-AF65-F5344CB8AC3E}">
        <p14:creationId xmlns:p14="http://schemas.microsoft.com/office/powerpoint/2010/main" val="398523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Promise (ES6)</a:t>
            </a:r>
            <a:endParaRPr lang="ru-RU" b="1" dirty="0">
              <a:latin typeface="+mn-lt"/>
            </a:endParaRPr>
          </a:p>
        </p:txBody>
      </p:sp>
      <p:pic>
        <p:nvPicPr>
          <p:cNvPr id="6" name="Объект 5">
            <a:extLst>
              <a:ext uri="{FF2B5EF4-FFF2-40B4-BE49-F238E27FC236}">
                <a16:creationId xmlns:a16="http://schemas.microsoft.com/office/drawing/2014/main" id="{D0DE4BA5-FC5E-4268-8C96-855524CADC36}"/>
              </a:ext>
            </a:extLst>
          </p:cNvPr>
          <p:cNvPicPr>
            <a:picLocks noGrp="1" noChangeAspect="1"/>
          </p:cNvPicPr>
          <p:nvPr>
            <p:ph idx="1"/>
          </p:nvPr>
        </p:nvPicPr>
        <p:blipFill>
          <a:blip r:embed="rId3"/>
          <a:stretch>
            <a:fillRect/>
          </a:stretch>
        </p:blipFill>
        <p:spPr>
          <a:xfrm>
            <a:off x="4453586" y="716570"/>
            <a:ext cx="3063321" cy="5888106"/>
          </a:xfrm>
          <a:prstGeom prst="rect">
            <a:avLst/>
          </a:prstGeom>
        </p:spPr>
      </p:pic>
    </p:spTree>
    <p:extLst>
      <p:ext uri="{BB962C8B-B14F-4D97-AF65-F5344CB8AC3E}">
        <p14:creationId xmlns:p14="http://schemas.microsoft.com/office/powerpoint/2010/main" val="48353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async \ await</a:t>
            </a:r>
            <a:endParaRPr lang="ru-RU" b="1" dirty="0">
              <a:latin typeface="+mn-lt"/>
            </a:endParaRPr>
          </a:p>
        </p:txBody>
      </p:sp>
      <p:sp>
        <p:nvSpPr>
          <p:cNvPr id="4" name="Объект 3">
            <a:extLst>
              <a:ext uri="{FF2B5EF4-FFF2-40B4-BE49-F238E27FC236}">
                <a16:creationId xmlns:a16="http://schemas.microsoft.com/office/drawing/2014/main" id="{1F71B1EF-0BD3-420A-AF49-D9035212EBCE}"/>
              </a:ext>
            </a:extLst>
          </p:cNvPr>
          <p:cNvSpPr>
            <a:spLocks noGrp="1"/>
          </p:cNvSpPr>
          <p:nvPr>
            <p:ph idx="1"/>
          </p:nvPr>
        </p:nvSpPr>
        <p:spPr>
          <a:xfrm>
            <a:off x="838200" y="1156447"/>
            <a:ext cx="10515600" cy="5020516"/>
          </a:xfrm>
        </p:spPr>
        <p:txBody>
          <a:bodyPr>
            <a:normAutofit/>
          </a:bodyPr>
          <a:lstStyle/>
          <a:p>
            <a:pPr marL="0" indent="0">
              <a:buNone/>
            </a:pPr>
            <a:r>
              <a:rPr lang="en-US" sz="3200" dirty="0">
                <a:solidFill>
                  <a:srgbClr val="569CD6"/>
                </a:solidFill>
                <a:latin typeface="Consolas" panose="020B0609020204030204" pitchFamily="49" charset="0"/>
              </a:rPr>
              <a:t>async</a:t>
            </a: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function</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f</a:t>
            </a: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D4D4D4"/>
                </a:solidFill>
                <a:latin typeface="Consolas" panose="020B0609020204030204" pitchFamily="49" charset="0"/>
              </a:rPr>
              <a:t> </a:t>
            </a:r>
            <a:r>
              <a:rPr lang="en-US" sz="3200" dirty="0">
                <a:solidFill>
                  <a:srgbClr val="B5CEA8"/>
                </a:solidFill>
                <a:latin typeface="Consolas" panose="020B0609020204030204" pitchFamily="49" charset="0"/>
              </a:rPr>
              <a:t>1</a:t>
            </a:r>
            <a:r>
              <a:rPr lang="en-US" sz="3200" dirty="0">
                <a:solidFill>
                  <a:srgbClr val="D4D4D4"/>
                </a:solidFill>
                <a:latin typeface="Consolas" panose="020B0609020204030204" pitchFamily="49" charset="0"/>
              </a:rPr>
              <a:t>;</a:t>
            </a:r>
          </a:p>
          <a:p>
            <a:pPr marL="0" indent="0">
              <a:buNone/>
            </a:pPr>
            <a:r>
              <a:rPr lang="en-US" sz="3200" dirty="0">
                <a:solidFill>
                  <a:srgbClr val="D4D4D4"/>
                </a:solidFill>
                <a:latin typeface="Consolas" panose="020B0609020204030204" pitchFamily="49" charset="0"/>
              </a:rPr>
              <a:t>}</a:t>
            </a:r>
            <a:br>
              <a:rPr lang="ru-RU" sz="3200" dirty="0">
                <a:solidFill>
                  <a:srgbClr val="D4D4D4"/>
                </a:solidFill>
                <a:latin typeface="Consolas" panose="020B0609020204030204" pitchFamily="49" charset="0"/>
              </a:rPr>
            </a:br>
            <a:br>
              <a:rPr lang="ru-RU" sz="3200" dirty="0">
                <a:solidFill>
                  <a:srgbClr val="D4D4D4"/>
                </a:solidFill>
                <a:latin typeface="Consolas" panose="020B0609020204030204" pitchFamily="49" charset="0"/>
              </a:rPr>
            </a:br>
            <a:r>
              <a:rPr lang="en-US" sz="3200" dirty="0">
                <a:solidFill>
                  <a:srgbClr val="DCDCAA"/>
                </a:solidFill>
                <a:latin typeface="Consolas" panose="020B0609020204030204" pitchFamily="49" charset="0"/>
              </a:rPr>
              <a:t>f</a:t>
            </a:r>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then</a:t>
            </a:r>
            <a:r>
              <a:rPr lang="en-US" sz="3200" dirty="0">
                <a:solidFill>
                  <a:srgbClr val="D4D4D4"/>
                </a:solidFill>
                <a:latin typeface="Consolas" panose="020B0609020204030204" pitchFamily="49" charset="0"/>
              </a:rPr>
              <a:t>(</a:t>
            </a:r>
            <a:r>
              <a:rPr lang="en-US" sz="3200" dirty="0">
                <a:solidFill>
                  <a:srgbClr val="9CDCFE"/>
                </a:solidFill>
                <a:latin typeface="Consolas" panose="020B0609020204030204" pitchFamily="49" charset="0"/>
              </a:rPr>
              <a:t>alert</a:t>
            </a:r>
            <a:r>
              <a:rPr lang="en-US" sz="3200" dirty="0">
                <a:solidFill>
                  <a:srgbClr val="D4D4D4"/>
                </a:solidFill>
                <a:latin typeface="Consolas" panose="020B0609020204030204" pitchFamily="49" charset="0"/>
              </a:rPr>
              <a:t>); </a:t>
            </a:r>
            <a:r>
              <a:rPr lang="en-US" sz="3200" dirty="0">
                <a:solidFill>
                  <a:srgbClr val="6A9955"/>
                </a:solidFill>
                <a:latin typeface="Consolas" panose="020B0609020204030204" pitchFamily="49" charset="0"/>
              </a:rPr>
              <a:t>// 1</a:t>
            </a:r>
            <a:endParaRPr lang="en-US" sz="3200" dirty="0">
              <a:solidFill>
                <a:srgbClr val="D4D4D4"/>
              </a:solidFill>
              <a:latin typeface="Consolas" panose="020B0609020204030204" pitchFamily="49" charset="0"/>
            </a:endParaRPr>
          </a:p>
          <a:p>
            <a:pPr marL="0" indent="0">
              <a:buNone/>
            </a:pPr>
            <a:br>
              <a:rPr lang="ru-RU" sz="3200" dirty="0">
                <a:solidFill>
                  <a:srgbClr val="D4D4D4"/>
                </a:solidFill>
                <a:latin typeface="Consolas" panose="020B0609020204030204" pitchFamily="49" charset="0"/>
              </a:rPr>
            </a:br>
            <a:endParaRPr lang="en-US" sz="3200" dirty="0">
              <a:solidFill>
                <a:srgbClr val="D4D4D4"/>
              </a:solidFill>
              <a:latin typeface="Consolas" panose="020B0609020204030204" pitchFamily="49" charset="0"/>
            </a:endParaRPr>
          </a:p>
          <a:p>
            <a:pPr marL="0" indent="0">
              <a:buNone/>
            </a:pPr>
            <a:r>
              <a:rPr lang="ru-RU" sz="3200" dirty="0">
                <a:solidFill>
                  <a:srgbClr val="6A9955"/>
                </a:solidFill>
                <a:latin typeface="Consolas" panose="020B0609020204030204" pitchFamily="49" charset="0"/>
              </a:rPr>
              <a:t>// работает только внутри </a:t>
            </a:r>
            <a:r>
              <a:rPr lang="en-US" sz="3200" dirty="0">
                <a:solidFill>
                  <a:srgbClr val="6A9955"/>
                </a:solidFill>
                <a:latin typeface="Consolas" panose="020B0609020204030204" pitchFamily="49" charset="0"/>
              </a:rPr>
              <a:t>async–</a:t>
            </a:r>
            <a:r>
              <a:rPr lang="ru-RU" sz="3200" dirty="0">
                <a:solidFill>
                  <a:srgbClr val="6A9955"/>
                </a:solidFill>
                <a:latin typeface="Consolas" panose="020B0609020204030204" pitchFamily="49" charset="0"/>
              </a:rPr>
              <a:t>функций</a:t>
            </a:r>
            <a:endParaRPr lang="ru-RU" sz="3200" dirty="0">
              <a:solidFill>
                <a:srgbClr val="D4D4D4"/>
              </a:solidFill>
              <a:latin typeface="Consolas" panose="020B0609020204030204" pitchFamily="49" charset="0"/>
            </a:endParaRPr>
          </a:p>
          <a:p>
            <a:pPr marL="0" indent="0">
              <a:buNone/>
            </a:pPr>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value</a:t>
            </a:r>
            <a:r>
              <a:rPr lang="en-US" sz="3200" dirty="0">
                <a:solidFill>
                  <a:srgbClr val="D4D4D4"/>
                </a:solidFill>
                <a:latin typeface="Consolas" panose="020B0609020204030204" pitchFamily="49" charset="0"/>
              </a:rPr>
              <a:t> = </a:t>
            </a:r>
            <a:r>
              <a:rPr lang="en-US" sz="3200" dirty="0">
                <a:solidFill>
                  <a:srgbClr val="C586C0"/>
                </a:solidFill>
                <a:latin typeface="Consolas" panose="020B0609020204030204" pitchFamily="49" charset="0"/>
              </a:rPr>
              <a:t>await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promise</a:t>
            </a:r>
            <a:r>
              <a:rPr lang="en-US" sz="3200" dirty="0">
                <a:solidFill>
                  <a:srgbClr val="D4D4D4"/>
                </a:solidFill>
                <a:latin typeface="Consolas" panose="020B0609020204030204" pitchFamily="49" charset="0"/>
              </a:rPr>
              <a:t>;</a:t>
            </a:r>
          </a:p>
          <a:p>
            <a:pPr marL="0" indent="0">
              <a:buNone/>
            </a:pPr>
            <a:endParaRPr lang="ru-RU" sz="3200" dirty="0"/>
          </a:p>
        </p:txBody>
      </p:sp>
    </p:spTree>
    <p:extLst>
      <p:ext uri="{BB962C8B-B14F-4D97-AF65-F5344CB8AC3E}">
        <p14:creationId xmlns:p14="http://schemas.microsoft.com/office/powerpoint/2010/main" val="419534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async \ await</a:t>
            </a:r>
            <a:endParaRPr lang="ru-RU" b="1" dirty="0">
              <a:latin typeface="+mn-lt"/>
            </a:endParaRPr>
          </a:p>
        </p:txBody>
      </p:sp>
      <p:sp>
        <p:nvSpPr>
          <p:cNvPr id="4" name="Объект 3">
            <a:extLst>
              <a:ext uri="{FF2B5EF4-FFF2-40B4-BE49-F238E27FC236}">
                <a16:creationId xmlns:a16="http://schemas.microsoft.com/office/drawing/2014/main" id="{1F71B1EF-0BD3-420A-AF49-D9035212EBCE}"/>
              </a:ext>
            </a:extLst>
          </p:cNvPr>
          <p:cNvSpPr>
            <a:spLocks noGrp="1"/>
          </p:cNvSpPr>
          <p:nvPr>
            <p:ph idx="1"/>
          </p:nvPr>
        </p:nvSpPr>
        <p:spPr>
          <a:xfrm>
            <a:off x="838200" y="927847"/>
            <a:ext cx="10515600" cy="5249116"/>
          </a:xfrm>
        </p:spPr>
        <p:txBody>
          <a:bodyPr>
            <a:normAutofit fontScale="85000" lnSpcReduction="20000"/>
          </a:bodyPr>
          <a:lstStyle/>
          <a:p>
            <a:pPr marL="0" indent="0">
              <a:buNone/>
            </a:pPr>
            <a:r>
              <a:rPr lang="en-US" sz="3200" dirty="0">
                <a:solidFill>
                  <a:srgbClr val="569CD6"/>
                </a:solidFill>
                <a:latin typeface="Consolas" panose="020B0609020204030204" pitchFamily="49" charset="0"/>
              </a:rPr>
              <a:t>async</a:t>
            </a: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function</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f</a:t>
            </a: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promise</a:t>
            </a:r>
            <a:r>
              <a:rPr lang="en-US" sz="3200" dirty="0">
                <a:solidFill>
                  <a:srgbClr val="D4D4D4"/>
                </a:solidFill>
                <a:latin typeface="Consolas" panose="020B0609020204030204" pitchFamily="49" charset="0"/>
              </a:rPr>
              <a:t> = </a:t>
            </a:r>
            <a:r>
              <a:rPr lang="en-US" sz="3200" dirty="0">
                <a:solidFill>
                  <a:srgbClr val="569CD6"/>
                </a:solidFill>
                <a:latin typeface="Consolas" panose="020B0609020204030204" pitchFamily="49" charset="0"/>
              </a:rPr>
              <a:t>new</a:t>
            </a:r>
            <a:r>
              <a:rPr lang="en-US" sz="3200" dirty="0">
                <a:solidFill>
                  <a:srgbClr val="D4D4D4"/>
                </a:solidFill>
                <a:latin typeface="Consolas" panose="020B0609020204030204" pitchFamily="49" charset="0"/>
              </a:rPr>
              <a:t> </a:t>
            </a:r>
            <a:r>
              <a:rPr lang="en-US" sz="3200" dirty="0">
                <a:solidFill>
                  <a:srgbClr val="4EC9B0"/>
                </a:solidFill>
                <a:latin typeface="Consolas" panose="020B0609020204030204" pitchFamily="49" charset="0"/>
              </a:rPr>
              <a:t>Promise</a:t>
            </a:r>
            <a:r>
              <a:rPr lang="en-US" sz="3200" dirty="0">
                <a:solidFill>
                  <a:srgbClr val="D4D4D4"/>
                </a:solidFill>
                <a:latin typeface="Consolas" panose="020B0609020204030204" pitchFamily="49" charset="0"/>
              </a:rPr>
              <a:t>((</a:t>
            </a:r>
            <a:r>
              <a:rPr lang="en-US" sz="3200" dirty="0">
                <a:solidFill>
                  <a:srgbClr val="9CDCFE"/>
                </a:solidFill>
                <a:latin typeface="Consolas" panose="020B0609020204030204" pitchFamily="49" charset="0"/>
              </a:rPr>
              <a:t>resolve</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reject</a:t>
            </a: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=&gt;</a:t>
            </a: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err="1">
                <a:solidFill>
                  <a:srgbClr val="DCDCAA"/>
                </a:solidFill>
                <a:latin typeface="Consolas" panose="020B0609020204030204" pitchFamily="49" charset="0"/>
              </a:rPr>
              <a:t>setTimeout</a:t>
            </a: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=&gt;</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resolve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ru-RU" sz="3200" dirty="0">
                <a:solidFill>
                  <a:srgbClr val="CE9178"/>
                </a:solidFill>
                <a:latin typeface="Consolas" panose="020B0609020204030204" pitchFamily="49" charset="0"/>
              </a:rPr>
              <a:t>готово!"</a:t>
            </a:r>
            <a:r>
              <a:rPr lang="ru-RU" sz="3200" dirty="0">
                <a:solidFill>
                  <a:srgbClr val="D4D4D4"/>
                </a:solidFill>
                <a:latin typeface="Consolas" panose="020B0609020204030204" pitchFamily="49" charset="0"/>
              </a:rPr>
              <a:t>), </a:t>
            </a:r>
            <a:r>
              <a:rPr lang="ru-RU" sz="3200" dirty="0">
                <a:solidFill>
                  <a:srgbClr val="B5CEA8"/>
                </a:solidFill>
                <a:latin typeface="Consolas" panose="020B0609020204030204" pitchFamily="49" charset="0"/>
              </a:rPr>
              <a:t>1000</a:t>
            </a:r>
            <a:r>
              <a:rPr lang="ru-RU" sz="3200" dirty="0">
                <a:solidFill>
                  <a:srgbClr val="D4D4D4"/>
                </a:solidFill>
                <a:latin typeface="Consolas" panose="020B0609020204030204" pitchFamily="49" charset="0"/>
              </a:rPr>
              <a:t>)</a:t>
            </a:r>
          </a:p>
          <a:p>
            <a:pPr marL="0" indent="0">
              <a:buNone/>
            </a:pPr>
            <a:r>
              <a:rPr lang="ru-RU" sz="3200" dirty="0">
                <a:solidFill>
                  <a:srgbClr val="D4D4D4"/>
                </a:solidFill>
                <a:latin typeface="Consolas" panose="020B0609020204030204" pitchFamily="49" charset="0"/>
              </a:rPr>
              <a:t>    });</a:t>
            </a:r>
          </a:p>
          <a:p>
            <a:pPr marL="0" indent="0">
              <a:buNone/>
            </a:pPr>
            <a:r>
              <a:rPr lang="ru-RU" sz="3200" dirty="0">
                <a:solidFill>
                  <a:srgbClr val="D4D4D4"/>
                </a:solidFill>
                <a:latin typeface="Consolas" panose="020B0609020204030204" pitchFamily="49" charset="0"/>
              </a:rPr>
              <a:t>  </a:t>
            </a:r>
          </a:p>
          <a:p>
            <a:pPr marL="0" indent="0">
              <a:buNone/>
            </a:pPr>
            <a:r>
              <a:rPr lang="ru-RU"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result</a:t>
            </a:r>
            <a:r>
              <a:rPr lang="en-US" sz="3200" dirty="0">
                <a:solidFill>
                  <a:srgbClr val="D4D4D4"/>
                </a:solidFill>
                <a:latin typeface="Consolas" panose="020B0609020204030204" pitchFamily="49" charset="0"/>
              </a:rPr>
              <a:t> = </a:t>
            </a:r>
            <a:r>
              <a:rPr lang="en-US" sz="3200" dirty="0">
                <a:solidFill>
                  <a:srgbClr val="C586C0"/>
                </a:solidFill>
                <a:latin typeface="Consolas" panose="020B0609020204030204" pitchFamily="49" charset="0"/>
              </a:rPr>
              <a:t>await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promise</a:t>
            </a:r>
            <a:r>
              <a:rPr lang="en-US" sz="3200" dirty="0">
                <a:solidFill>
                  <a:srgbClr val="D4D4D4"/>
                </a:solidFill>
                <a:latin typeface="Consolas" panose="020B0609020204030204" pitchFamily="49" charset="0"/>
              </a:rPr>
              <a:t>; </a:t>
            </a:r>
            <a:r>
              <a:rPr lang="en-US" sz="3200" dirty="0">
                <a:solidFill>
                  <a:srgbClr val="6A9955"/>
                </a:solidFill>
                <a:latin typeface="Consolas" panose="020B0609020204030204" pitchFamily="49" charset="0"/>
              </a:rPr>
              <a:t>// </a:t>
            </a:r>
            <a:r>
              <a:rPr lang="ru-RU" sz="3200" dirty="0">
                <a:solidFill>
                  <a:srgbClr val="6A9955"/>
                </a:solidFill>
                <a:latin typeface="Consolas" panose="020B0609020204030204" pitchFamily="49" charset="0"/>
              </a:rPr>
              <a:t>будет ждать, пока </a:t>
            </a:r>
            <a:r>
              <a:rPr lang="ru-RU" sz="3200" dirty="0" err="1">
                <a:solidFill>
                  <a:srgbClr val="6A9955"/>
                </a:solidFill>
                <a:latin typeface="Consolas" panose="020B0609020204030204" pitchFamily="49" charset="0"/>
              </a:rPr>
              <a:t>промис</a:t>
            </a:r>
            <a:r>
              <a:rPr lang="ru-RU" sz="3200" dirty="0">
                <a:solidFill>
                  <a:srgbClr val="6A9955"/>
                </a:solidFill>
                <a:latin typeface="Consolas" panose="020B0609020204030204" pitchFamily="49" charset="0"/>
              </a:rPr>
              <a:t> не выполнится (*)</a:t>
            </a:r>
            <a:endParaRPr lang="ru-RU" sz="3200" dirty="0">
              <a:solidFill>
                <a:srgbClr val="D4D4D4"/>
              </a:solidFill>
              <a:latin typeface="Consolas" panose="020B0609020204030204" pitchFamily="49" charset="0"/>
            </a:endParaRPr>
          </a:p>
          <a:p>
            <a:pPr marL="0" indent="0">
              <a:buNone/>
            </a:pPr>
            <a:r>
              <a:rPr lang="ru-RU" sz="3200" dirty="0">
                <a:solidFill>
                  <a:srgbClr val="D4D4D4"/>
                </a:solidFill>
                <a:latin typeface="Consolas" panose="020B0609020204030204" pitchFamily="49" charset="0"/>
              </a:rPr>
              <a:t>  </a:t>
            </a:r>
          </a:p>
          <a:p>
            <a:pPr marL="0" indent="0">
              <a:buNone/>
            </a:pPr>
            <a:r>
              <a:rPr lang="ru-RU"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alert</a:t>
            </a:r>
            <a:r>
              <a:rPr lang="en-US" sz="3200" dirty="0">
                <a:solidFill>
                  <a:srgbClr val="D4D4D4"/>
                </a:solidFill>
                <a:latin typeface="Consolas" panose="020B0609020204030204" pitchFamily="49" charset="0"/>
              </a:rPr>
              <a:t>(</a:t>
            </a:r>
            <a:r>
              <a:rPr lang="en-US" sz="3200" dirty="0">
                <a:solidFill>
                  <a:srgbClr val="9CDCFE"/>
                </a:solidFill>
                <a:latin typeface="Consolas" panose="020B0609020204030204" pitchFamily="49" charset="0"/>
              </a:rPr>
              <a:t>result</a:t>
            </a:r>
            <a:r>
              <a:rPr lang="en-US" sz="3200" dirty="0">
                <a:solidFill>
                  <a:srgbClr val="D4D4D4"/>
                </a:solidFill>
                <a:latin typeface="Consolas" panose="020B0609020204030204" pitchFamily="49" charset="0"/>
              </a:rPr>
              <a:t>); </a:t>
            </a:r>
            <a:r>
              <a:rPr lang="en-US" sz="3200" dirty="0">
                <a:solidFill>
                  <a:srgbClr val="6A9955"/>
                </a:solidFill>
                <a:latin typeface="Consolas" panose="020B0609020204030204" pitchFamily="49" charset="0"/>
              </a:rPr>
              <a:t>// "</a:t>
            </a:r>
            <a:r>
              <a:rPr lang="ru-RU" sz="3200" dirty="0">
                <a:solidFill>
                  <a:srgbClr val="6A9955"/>
                </a:solidFill>
                <a:latin typeface="Consolas" panose="020B0609020204030204" pitchFamily="49" charset="0"/>
              </a:rPr>
              <a:t>готово!"</a:t>
            </a:r>
            <a:endParaRPr lang="ru-RU" sz="3200" dirty="0">
              <a:solidFill>
                <a:srgbClr val="D4D4D4"/>
              </a:solidFill>
              <a:latin typeface="Consolas" panose="020B0609020204030204" pitchFamily="49" charset="0"/>
            </a:endParaRPr>
          </a:p>
          <a:p>
            <a:pPr marL="0" indent="0">
              <a:buNone/>
            </a:pPr>
            <a:r>
              <a:rPr lang="ru-RU" sz="3200" dirty="0">
                <a:solidFill>
                  <a:srgbClr val="D4D4D4"/>
                </a:solidFill>
                <a:latin typeface="Consolas" panose="020B0609020204030204" pitchFamily="49" charset="0"/>
              </a:rPr>
              <a:t>  }</a:t>
            </a:r>
          </a:p>
          <a:p>
            <a:pPr marL="0" indent="0">
              <a:buNone/>
            </a:pPr>
            <a:r>
              <a:rPr lang="ru-RU" sz="3200" dirty="0">
                <a:solidFill>
                  <a:srgbClr val="D4D4D4"/>
                </a:solidFill>
                <a:latin typeface="Consolas" panose="020B0609020204030204" pitchFamily="49" charset="0"/>
              </a:rPr>
              <a:t>  </a:t>
            </a:r>
          </a:p>
          <a:p>
            <a:pPr marL="0" indent="0">
              <a:buNone/>
            </a:pPr>
            <a:r>
              <a:rPr lang="ru-RU"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f</a:t>
            </a:r>
            <a:r>
              <a:rPr lang="en-US" sz="3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75100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async \ await</a:t>
            </a:r>
            <a:endParaRPr lang="ru-RU" b="1" dirty="0">
              <a:latin typeface="+mn-lt"/>
            </a:endParaRPr>
          </a:p>
        </p:txBody>
      </p:sp>
      <p:sp>
        <p:nvSpPr>
          <p:cNvPr id="4" name="Объект 3">
            <a:extLst>
              <a:ext uri="{FF2B5EF4-FFF2-40B4-BE49-F238E27FC236}">
                <a16:creationId xmlns:a16="http://schemas.microsoft.com/office/drawing/2014/main" id="{1F71B1EF-0BD3-420A-AF49-D9035212EBCE}"/>
              </a:ext>
            </a:extLst>
          </p:cNvPr>
          <p:cNvSpPr>
            <a:spLocks noGrp="1"/>
          </p:cNvSpPr>
          <p:nvPr>
            <p:ph idx="1"/>
          </p:nvPr>
        </p:nvSpPr>
        <p:spPr>
          <a:xfrm>
            <a:off x="838200" y="927847"/>
            <a:ext cx="10515600" cy="5249116"/>
          </a:xfrm>
        </p:spPr>
        <p:txBody>
          <a:bodyPr>
            <a:normAutofit/>
          </a:bodyPr>
          <a:lstStyle/>
          <a:p>
            <a:r>
              <a:rPr lang="ru-RU" sz="3200" dirty="0" err="1">
                <a:solidFill>
                  <a:srgbClr val="C586C0"/>
                </a:solidFill>
                <a:latin typeface="Consolas" panose="020B0609020204030204" pitchFamily="49" charset="0"/>
              </a:rPr>
              <a:t>await</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нельзя</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использовать</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в</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обычных</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функциях</a:t>
            </a:r>
            <a:br>
              <a:rPr lang="ru-RU" sz="3200" dirty="0">
                <a:solidFill>
                  <a:srgbClr val="9CDCFE"/>
                </a:solidFill>
                <a:latin typeface="Consolas" panose="020B0609020204030204" pitchFamily="49" charset="0"/>
              </a:rPr>
            </a:br>
            <a:r>
              <a:rPr lang="en-US" sz="3200" dirty="0">
                <a:solidFill>
                  <a:srgbClr val="569CD6"/>
                </a:solidFill>
                <a:latin typeface="Consolas" panose="020B0609020204030204" pitchFamily="49" charset="0"/>
              </a:rPr>
              <a:t>function</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f</a:t>
            </a: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promise</a:t>
            </a:r>
            <a:r>
              <a:rPr lang="en-US" sz="3200" dirty="0">
                <a:solidFill>
                  <a:srgbClr val="D4D4D4"/>
                </a:solidFill>
                <a:latin typeface="Consolas" panose="020B0609020204030204" pitchFamily="49" charset="0"/>
              </a:rPr>
              <a:t> = </a:t>
            </a:r>
            <a:r>
              <a:rPr lang="en-US" sz="3200" dirty="0" err="1">
                <a:solidFill>
                  <a:srgbClr val="4EC9B0"/>
                </a:solidFill>
                <a:latin typeface="Consolas" panose="020B0609020204030204" pitchFamily="49" charset="0"/>
              </a:rPr>
              <a:t>Promise</a:t>
            </a:r>
            <a:r>
              <a:rPr lang="en-US" sz="3200" dirty="0" err="1">
                <a:solidFill>
                  <a:srgbClr val="D4D4D4"/>
                </a:solidFill>
                <a:latin typeface="Consolas" panose="020B0609020204030204" pitchFamily="49" charset="0"/>
              </a:rPr>
              <a:t>.</a:t>
            </a:r>
            <a:r>
              <a:rPr lang="en-US" sz="3200" dirty="0" err="1">
                <a:solidFill>
                  <a:srgbClr val="DCDCAA"/>
                </a:solidFill>
                <a:latin typeface="Consolas" panose="020B0609020204030204" pitchFamily="49" charset="0"/>
              </a:rPr>
              <a:t>resolve</a:t>
            </a:r>
            <a:r>
              <a:rPr lang="en-US" sz="3200" dirty="0">
                <a:solidFill>
                  <a:srgbClr val="D4D4D4"/>
                </a:solidFill>
                <a:latin typeface="Consolas" panose="020B0609020204030204" pitchFamily="49" charset="0"/>
              </a:rPr>
              <a:t>(</a:t>
            </a:r>
            <a:r>
              <a:rPr lang="en-US" sz="3200" dirty="0">
                <a:solidFill>
                  <a:srgbClr val="B5CEA8"/>
                </a:solidFill>
                <a:latin typeface="Consolas" panose="020B0609020204030204" pitchFamily="49" charset="0"/>
              </a:rPr>
              <a:t>1</a:t>
            </a:r>
            <a:r>
              <a:rPr lang="en-US" sz="3200" dirty="0">
                <a:solidFill>
                  <a:srgbClr val="D4D4D4"/>
                </a:solidFill>
                <a:latin typeface="Consolas" panose="020B0609020204030204" pitchFamily="49" charset="0"/>
              </a:rPr>
              <a:t>);</a:t>
            </a:r>
          </a:p>
          <a:p>
            <a:pPr marL="0" indent="0">
              <a:buNone/>
            </a:pP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result</a:t>
            </a:r>
            <a:r>
              <a:rPr lang="en-US" sz="3200" dirty="0">
                <a:solidFill>
                  <a:srgbClr val="D4D4D4"/>
                </a:solidFill>
                <a:latin typeface="Consolas" panose="020B0609020204030204" pitchFamily="49" charset="0"/>
              </a:rPr>
              <a:t> = </a:t>
            </a:r>
            <a:r>
              <a:rPr lang="en-US" sz="3200" dirty="0">
                <a:solidFill>
                  <a:srgbClr val="C586C0"/>
                </a:solidFill>
                <a:latin typeface="Consolas" panose="020B0609020204030204" pitchFamily="49" charset="0"/>
              </a:rPr>
              <a:t>await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promise</a:t>
            </a:r>
            <a:r>
              <a:rPr lang="en-US" sz="3200" dirty="0">
                <a:solidFill>
                  <a:srgbClr val="D4D4D4"/>
                </a:solidFill>
                <a:latin typeface="Consolas" panose="020B0609020204030204" pitchFamily="49" charset="0"/>
              </a:rPr>
              <a:t>; </a:t>
            </a:r>
            <a:r>
              <a:rPr lang="en-US" sz="3200" dirty="0">
                <a:solidFill>
                  <a:srgbClr val="6A9955"/>
                </a:solidFill>
                <a:latin typeface="Consolas" panose="020B0609020204030204" pitchFamily="49" charset="0"/>
              </a:rPr>
              <a:t>// </a:t>
            </a:r>
            <a:r>
              <a:rPr lang="ru-RU" sz="3200" dirty="0">
                <a:solidFill>
                  <a:srgbClr val="6A9955"/>
                </a:solidFill>
                <a:latin typeface="Consolas" panose="020B0609020204030204" pitchFamily="49" charset="0"/>
              </a:rPr>
              <a:t>ОШИБКА</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br>
              <a:rPr lang="ru-RU" sz="3200" dirty="0">
                <a:solidFill>
                  <a:srgbClr val="D4D4D4"/>
                </a:solidFill>
                <a:latin typeface="Consolas" panose="020B0609020204030204" pitchFamily="49" charset="0"/>
              </a:rPr>
            </a:br>
            <a:endParaRPr lang="ru-RU" sz="3200" dirty="0">
              <a:solidFill>
                <a:srgbClr val="D4D4D4"/>
              </a:solidFill>
              <a:latin typeface="Consolas" panose="020B0609020204030204" pitchFamily="49" charset="0"/>
            </a:endParaRPr>
          </a:p>
          <a:p>
            <a:r>
              <a:rPr lang="ru-RU" sz="3200" dirty="0" err="1">
                <a:solidFill>
                  <a:srgbClr val="C586C0"/>
                </a:solidFill>
                <a:latin typeface="Consolas" panose="020B0609020204030204" pitchFamily="49" charset="0"/>
              </a:rPr>
              <a:t>await</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нельзя</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использовать</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на</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верхнем</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уровне</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вложенности</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т</a:t>
            </a:r>
            <a:r>
              <a:rPr lang="ru-RU" sz="3200" dirty="0">
                <a:solidFill>
                  <a:srgbClr val="D4D4D4"/>
                </a:solidFill>
                <a:latin typeface="Consolas" panose="020B0609020204030204" pitchFamily="49" charset="0"/>
              </a:rPr>
              <a:t>.</a:t>
            </a:r>
            <a:r>
              <a:rPr lang="ru-RU" sz="3200" dirty="0">
                <a:solidFill>
                  <a:srgbClr val="9CDCFE"/>
                </a:solidFill>
                <a:latin typeface="Consolas" panose="020B0609020204030204" pitchFamily="49" charset="0"/>
              </a:rPr>
              <a:t>е</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вне</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асинхронных</a:t>
            </a:r>
            <a:r>
              <a:rPr lang="ru-RU" sz="3200" dirty="0">
                <a:solidFill>
                  <a:srgbClr val="D4D4D4"/>
                </a:solidFill>
                <a:latin typeface="Consolas" panose="020B0609020204030204" pitchFamily="49" charset="0"/>
              </a:rPr>
              <a:t> </a:t>
            </a:r>
            <a:r>
              <a:rPr lang="ru-RU" sz="3200" dirty="0">
                <a:solidFill>
                  <a:srgbClr val="9CDCFE"/>
                </a:solidFill>
                <a:latin typeface="Consolas" panose="020B0609020204030204" pitchFamily="49" charset="0"/>
              </a:rPr>
              <a:t>функций</a:t>
            </a:r>
            <a:endParaRPr lang="ru-RU" sz="3200" dirty="0">
              <a:solidFill>
                <a:srgbClr val="D4D4D4"/>
              </a:solidFill>
              <a:latin typeface="Consolas" panose="020B0609020204030204" pitchFamily="49" charset="0"/>
            </a:endParaRPr>
          </a:p>
          <a:p>
            <a:pPr marL="0" indent="0">
              <a:buNone/>
            </a:pPr>
            <a:r>
              <a:rPr lang="ru-RU" sz="3200" dirty="0" err="1">
                <a:solidFill>
                  <a:srgbClr val="C586C0"/>
                </a:solidFill>
                <a:latin typeface="Consolas" panose="020B0609020204030204" pitchFamily="49" charset="0"/>
              </a:rPr>
              <a:t>await</a:t>
            </a:r>
            <a:r>
              <a:rPr lang="ru-RU" sz="3200" dirty="0">
                <a:solidFill>
                  <a:srgbClr val="D4D4D4"/>
                </a:solidFill>
                <a:latin typeface="Consolas" panose="020B0609020204030204" pitchFamily="49" charset="0"/>
              </a:rPr>
              <a:t> </a:t>
            </a:r>
            <a:r>
              <a:rPr lang="ru-RU" sz="3200" dirty="0">
                <a:solidFill>
                  <a:srgbClr val="4EC9B0"/>
                </a:solidFill>
                <a:latin typeface="Consolas" panose="020B0609020204030204" pitchFamily="49" charset="0"/>
              </a:rPr>
              <a:t>console</a:t>
            </a:r>
            <a:r>
              <a:rPr lang="ru-RU" sz="3200" dirty="0">
                <a:solidFill>
                  <a:srgbClr val="D4D4D4"/>
                </a:solidFill>
                <a:latin typeface="Consolas" panose="020B0609020204030204" pitchFamily="49" charset="0"/>
              </a:rPr>
              <a:t>.</a:t>
            </a:r>
            <a:r>
              <a:rPr lang="ru-RU" sz="3200" dirty="0">
                <a:solidFill>
                  <a:srgbClr val="DCDCAA"/>
                </a:solidFill>
                <a:latin typeface="Consolas" panose="020B0609020204030204" pitchFamily="49" charset="0"/>
              </a:rPr>
              <a:t>log</a:t>
            </a:r>
            <a:r>
              <a:rPr lang="ru-RU" sz="3200" dirty="0">
                <a:solidFill>
                  <a:srgbClr val="D4D4D4"/>
                </a:solidFill>
                <a:latin typeface="Consolas" panose="020B0609020204030204" pitchFamily="49" charset="0"/>
              </a:rPr>
              <a:t>(</a:t>
            </a:r>
            <a:r>
              <a:rPr lang="ru-RU" sz="3200" dirty="0">
                <a:solidFill>
                  <a:srgbClr val="CE9178"/>
                </a:solidFill>
                <a:latin typeface="Consolas" panose="020B0609020204030204" pitchFamily="49" charset="0"/>
              </a:rPr>
              <a:t>'</a:t>
            </a:r>
            <a:r>
              <a:rPr lang="ru-RU" sz="3200" dirty="0" err="1">
                <a:solidFill>
                  <a:srgbClr val="CE9178"/>
                </a:solidFill>
                <a:latin typeface="Consolas" panose="020B0609020204030204" pitchFamily="49" charset="0"/>
              </a:rPr>
              <a:t>test</a:t>
            </a:r>
            <a:r>
              <a:rPr lang="ru-RU" sz="3200" dirty="0">
                <a:solidFill>
                  <a:srgbClr val="CE9178"/>
                </a:solidFill>
                <a:latin typeface="Consolas" panose="020B0609020204030204" pitchFamily="49" charset="0"/>
              </a:rPr>
              <a:t>'</a:t>
            </a:r>
            <a:r>
              <a:rPr lang="ru-RU" sz="3200" dirty="0">
                <a:solidFill>
                  <a:srgbClr val="D4D4D4"/>
                </a:solidFill>
                <a:latin typeface="Consolas" panose="020B0609020204030204" pitchFamily="49" charset="0"/>
              </a:rPr>
              <a:t>)</a:t>
            </a:r>
          </a:p>
          <a:p>
            <a:pPr marL="0" indent="0">
              <a:buNone/>
            </a:pPr>
            <a:endParaRPr lang="en-US" sz="3200" dirty="0">
              <a:solidFill>
                <a:srgbClr val="D4D4D4"/>
              </a:solidFill>
              <a:latin typeface="Consolas" panose="020B0609020204030204" pitchFamily="49" charset="0"/>
            </a:endParaRPr>
          </a:p>
          <a:p>
            <a:endParaRPr lang="ru-RU" sz="3200" dirty="0">
              <a:solidFill>
                <a:srgbClr val="D4D4D4"/>
              </a:solidFill>
              <a:latin typeface="Consolas" panose="020B0609020204030204" pitchFamily="49" charset="0"/>
            </a:endParaRPr>
          </a:p>
          <a:p>
            <a:pPr marL="0" indent="0">
              <a:buNone/>
            </a:pPr>
            <a:endParaRPr lang="en-US" sz="3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211594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async \ await</a:t>
            </a:r>
            <a:endParaRPr lang="ru-RU" b="1" dirty="0">
              <a:latin typeface="+mn-lt"/>
            </a:endParaRPr>
          </a:p>
        </p:txBody>
      </p:sp>
      <p:sp>
        <p:nvSpPr>
          <p:cNvPr id="4" name="Объект 3">
            <a:extLst>
              <a:ext uri="{FF2B5EF4-FFF2-40B4-BE49-F238E27FC236}">
                <a16:creationId xmlns:a16="http://schemas.microsoft.com/office/drawing/2014/main" id="{1F71B1EF-0BD3-420A-AF49-D9035212EBCE}"/>
              </a:ext>
            </a:extLst>
          </p:cNvPr>
          <p:cNvSpPr>
            <a:spLocks noGrp="1"/>
          </p:cNvSpPr>
          <p:nvPr>
            <p:ph idx="1"/>
          </p:nvPr>
        </p:nvSpPr>
        <p:spPr>
          <a:xfrm>
            <a:off x="838200" y="927847"/>
            <a:ext cx="10515600" cy="5249116"/>
          </a:xfrm>
        </p:spPr>
        <p:txBody>
          <a:bodyPr>
            <a:normAutofit fontScale="85000" lnSpcReduction="20000"/>
          </a:bodyPr>
          <a:lstStyle/>
          <a:p>
            <a:pPr marL="0" indent="0">
              <a:buNone/>
            </a:pPr>
            <a:r>
              <a:rPr lang="en-US" sz="3200" dirty="0">
                <a:solidFill>
                  <a:srgbClr val="569CD6"/>
                </a:solidFill>
                <a:latin typeface="Consolas" panose="020B0609020204030204" pitchFamily="49" charset="0"/>
              </a:rPr>
              <a:t>async</a:t>
            </a: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function</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f</a:t>
            </a: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a:solidFill>
                  <a:srgbClr val="C586C0"/>
                </a:solidFill>
                <a:latin typeface="Consolas" panose="020B0609020204030204" pitchFamily="49" charset="0"/>
              </a:rPr>
              <a:t>try</a:t>
            </a: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response</a:t>
            </a:r>
            <a:r>
              <a:rPr lang="en-US" sz="3200" dirty="0">
                <a:solidFill>
                  <a:srgbClr val="D4D4D4"/>
                </a:solidFill>
                <a:latin typeface="Consolas" panose="020B0609020204030204" pitchFamily="49" charset="0"/>
              </a:rPr>
              <a:t> = </a:t>
            </a:r>
            <a:r>
              <a:rPr lang="en-US" sz="3200" dirty="0">
                <a:solidFill>
                  <a:srgbClr val="C586C0"/>
                </a:solidFill>
                <a:latin typeface="Consolas" panose="020B0609020204030204" pitchFamily="49" charset="0"/>
              </a:rPr>
              <a:t>await</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fetch</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'/no-user-here'</a:t>
            </a:r>
            <a:r>
              <a:rPr lang="en-US" sz="3200" dirty="0">
                <a:solidFill>
                  <a:srgbClr val="D4D4D4"/>
                </a:solidFill>
                <a:latin typeface="Consolas" panose="020B0609020204030204" pitchFamily="49" charset="0"/>
              </a:rPr>
              <a:t>);</a:t>
            </a:r>
          </a:p>
          <a:p>
            <a:pPr marL="0" indent="0">
              <a:buNone/>
            </a:pP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D4D4D4"/>
                </a:solidFill>
                <a:latin typeface="Consolas" panose="020B0609020204030204" pitchFamily="49" charset="0"/>
              </a:rPr>
              <a:t> = </a:t>
            </a:r>
            <a:r>
              <a:rPr lang="en-US" sz="3200" dirty="0">
                <a:solidFill>
                  <a:srgbClr val="C586C0"/>
                </a:solidFill>
                <a:latin typeface="Consolas" panose="020B0609020204030204" pitchFamily="49" charset="0"/>
              </a:rPr>
              <a:t>await</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response</a:t>
            </a:r>
            <a:r>
              <a:rPr lang="en-US" sz="3200" dirty="0" err="1">
                <a:solidFill>
                  <a:srgbClr val="D4D4D4"/>
                </a:solidFill>
                <a:latin typeface="Consolas" panose="020B0609020204030204" pitchFamily="49" charset="0"/>
              </a:rPr>
              <a:t>.</a:t>
            </a:r>
            <a:r>
              <a:rPr lang="en-US" sz="3200" dirty="0" err="1">
                <a:solidFill>
                  <a:srgbClr val="DCDCAA"/>
                </a:solidFill>
                <a:latin typeface="Consolas" panose="020B0609020204030204" pitchFamily="49" charset="0"/>
              </a:rPr>
              <a:t>json</a:t>
            </a:r>
            <a:r>
              <a:rPr lang="en-US" sz="3200" dirty="0">
                <a:solidFill>
                  <a:srgbClr val="D4D4D4"/>
                </a:solidFill>
                <a:latin typeface="Consolas" panose="020B0609020204030204" pitchFamily="49" charset="0"/>
              </a:rPr>
              <a:t>();</a:t>
            </a:r>
          </a:p>
          <a:p>
            <a:pPr marL="0" indent="0">
              <a:buNone/>
            </a:pPr>
            <a:r>
              <a:rPr lang="en-US" sz="3200" dirty="0">
                <a:solidFill>
                  <a:srgbClr val="D4D4D4"/>
                </a:solidFill>
                <a:latin typeface="Consolas" panose="020B0609020204030204" pitchFamily="49" charset="0"/>
              </a:rPr>
              <a:t>    } </a:t>
            </a:r>
            <a:r>
              <a:rPr lang="en-US" sz="3200" dirty="0">
                <a:solidFill>
                  <a:srgbClr val="C586C0"/>
                </a:solidFill>
                <a:latin typeface="Consolas" panose="020B0609020204030204" pitchFamily="49" charset="0"/>
              </a:rPr>
              <a:t>catch</a:t>
            </a:r>
            <a:r>
              <a:rPr lang="en-US" sz="3200" dirty="0">
                <a:solidFill>
                  <a:srgbClr val="D4D4D4"/>
                </a:solidFill>
                <a:latin typeface="Consolas" panose="020B0609020204030204" pitchFamily="49" charset="0"/>
              </a:rPr>
              <a:t>(</a:t>
            </a:r>
            <a:r>
              <a:rPr lang="en-US" sz="3200" dirty="0">
                <a:solidFill>
                  <a:srgbClr val="9CDCFE"/>
                </a:solidFill>
                <a:latin typeface="Consolas" panose="020B0609020204030204" pitchFamily="49" charset="0"/>
              </a:rPr>
              <a:t>err</a:t>
            </a: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a:solidFill>
                  <a:srgbClr val="6A9955"/>
                </a:solidFill>
                <a:latin typeface="Consolas" panose="020B0609020204030204" pitchFamily="49" charset="0"/>
              </a:rPr>
              <a:t>// </a:t>
            </a:r>
            <a:r>
              <a:rPr lang="ru-RU" sz="3200" dirty="0">
                <a:solidFill>
                  <a:srgbClr val="6A9955"/>
                </a:solidFill>
                <a:latin typeface="Consolas" panose="020B0609020204030204" pitchFamily="49" charset="0"/>
              </a:rPr>
              <a:t>перехватит любую ошибку в блоке </a:t>
            </a:r>
            <a:r>
              <a:rPr lang="en-US" sz="3200" dirty="0">
                <a:solidFill>
                  <a:srgbClr val="6A9955"/>
                </a:solidFill>
                <a:latin typeface="Consolas" panose="020B0609020204030204" pitchFamily="49" charset="0"/>
              </a:rPr>
              <a:t>try: </a:t>
            </a:r>
            <a:br>
              <a:rPr lang="en-US" sz="3200" dirty="0">
                <a:solidFill>
                  <a:srgbClr val="6A9955"/>
                </a:solidFill>
                <a:latin typeface="Consolas" panose="020B0609020204030204" pitchFamily="49" charset="0"/>
              </a:rPr>
            </a:br>
            <a:r>
              <a:rPr lang="ru-RU" sz="3200" dirty="0">
                <a:solidFill>
                  <a:srgbClr val="6A9955"/>
                </a:solidFill>
                <a:latin typeface="Consolas" panose="020B0609020204030204" pitchFamily="49" charset="0"/>
              </a:rPr>
              <a:t>и в </a:t>
            </a:r>
            <a:r>
              <a:rPr lang="en-US" sz="3200" dirty="0">
                <a:solidFill>
                  <a:srgbClr val="6A9955"/>
                </a:solidFill>
                <a:latin typeface="Consolas" panose="020B0609020204030204" pitchFamily="49" charset="0"/>
              </a:rPr>
              <a:t>fetch, </a:t>
            </a:r>
            <a:r>
              <a:rPr lang="ru-RU" sz="3200" dirty="0">
                <a:solidFill>
                  <a:srgbClr val="6A9955"/>
                </a:solidFill>
                <a:latin typeface="Consolas" panose="020B0609020204030204" pitchFamily="49" charset="0"/>
              </a:rPr>
              <a:t>и в </a:t>
            </a:r>
            <a:r>
              <a:rPr lang="en-US" sz="3200" dirty="0" err="1">
                <a:solidFill>
                  <a:srgbClr val="6A9955"/>
                </a:solidFill>
                <a:latin typeface="Consolas" panose="020B0609020204030204" pitchFamily="49" charset="0"/>
              </a:rPr>
              <a:t>response.json</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alert</a:t>
            </a:r>
            <a:r>
              <a:rPr lang="en-US" sz="3200" dirty="0">
                <a:solidFill>
                  <a:srgbClr val="D4D4D4"/>
                </a:solidFill>
                <a:latin typeface="Consolas" panose="020B0609020204030204" pitchFamily="49" charset="0"/>
              </a:rPr>
              <a:t>(</a:t>
            </a:r>
            <a:r>
              <a:rPr lang="en-US" sz="3200" dirty="0">
                <a:solidFill>
                  <a:srgbClr val="9CDCFE"/>
                </a:solidFill>
                <a:latin typeface="Consolas" panose="020B0609020204030204" pitchFamily="49" charset="0"/>
              </a:rPr>
              <a:t>err</a:t>
            </a:r>
            <a:r>
              <a:rPr lang="en-US" sz="3200" dirty="0">
                <a:solidFill>
                  <a:srgbClr val="D4D4D4"/>
                </a:solidFill>
                <a:latin typeface="Consolas" panose="020B0609020204030204" pitchFamily="49" charset="0"/>
              </a:rPr>
              <a:t>);</a:t>
            </a:r>
          </a:p>
          <a:p>
            <a:pPr marL="0" indent="0">
              <a:buNone/>
            </a:pP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p>
          <a:p>
            <a:pPr marL="0" indent="0">
              <a:buNone/>
            </a:pP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f</a:t>
            </a:r>
            <a:r>
              <a:rPr lang="en-US" sz="3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036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86263"/>
            <a:ext cx="10515600" cy="1325563"/>
          </a:xfrm>
        </p:spPr>
        <p:txBody>
          <a:bodyPr/>
          <a:lstStyle/>
          <a:p>
            <a:pPr algn="ctr"/>
            <a:r>
              <a:rPr lang="en-US" b="1" dirty="0">
                <a:latin typeface="+mn-lt"/>
              </a:rPr>
              <a:t>fetch</a:t>
            </a:r>
            <a:endParaRPr lang="ru-RU" b="1" dirty="0">
              <a:latin typeface="+mn-lt"/>
            </a:endParaRPr>
          </a:p>
        </p:txBody>
      </p:sp>
      <p:sp>
        <p:nvSpPr>
          <p:cNvPr id="4" name="Объект 3">
            <a:extLst>
              <a:ext uri="{FF2B5EF4-FFF2-40B4-BE49-F238E27FC236}">
                <a16:creationId xmlns:a16="http://schemas.microsoft.com/office/drawing/2014/main" id="{1F71B1EF-0BD3-420A-AF49-D9035212EBCE}"/>
              </a:ext>
            </a:extLst>
          </p:cNvPr>
          <p:cNvSpPr>
            <a:spLocks noGrp="1"/>
          </p:cNvSpPr>
          <p:nvPr>
            <p:ph idx="1"/>
          </p:nvPr>
        </p:nvSpPr>
        <p:spPr>
          <a:xfrm>
            <a:off x="268941" y="927846"/>
            <a:ext cx="11779624" cy="5701554"/>
          </a:xfrm>
        </p:spPr>
        <p:txBody>
          <a:bodyPr>
            <a:noAutofit/>
          </a:bodyPr>
          <a:lstStyle/>
          <a:p>
            <a:pPr marL="0" indent="0">
              <a:buNone/>
            </a:pPr>
            <a:r>
              <a:rPr lang="en-US" sz="3600" dirty="0">
                <a:solidFill>
                  <a:srgbClr val="569CD6"/>
                </a:solidFill>
                <a:latin typeface="Consolas" panose="020B0609020204030204" pitchFamily="49" charset="0"/>
              </a:rPr>
              <a:t>let</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promise</a:t>
            </a:r>
            <a:r>
              <a:rPr lang="en-US" sz="3600" dirty="0">
                <a:solidFill>
                  <a:srgbClr val="D4D4D4"/>
                </a:solidFill>
                <a:latin typeface="Consolas" panose="020B0609020204030204" pitchFamily="49" charset="0"/>
              </a:rPr>
              <a:t> = </a:t>
            </a:r>
            <a:r>
              <a:rPr lang="en-US" sz="3600" dirty="0">
                <a:solidFill>
                  <a:srgbClr val="DCDCAA"/>
                </a:solidFill>
                <a:latin typeface="Consolas" panose="020B0609020204030204" pitchFamily="49" charset="0"/>
              </a:rPr>
              <a:t>fetch</a:t>
            </a:r>
            <a:r>
              <a:rPr lang="en-US" sz="3600" dirty="0">
                <a:solidFill>
                  <a:srgbClr val="D4D4D4"/>
                </a:solidFill>
                <a:latin typeface="Consolas" panose="020B0609020204030204" pitchFamily="49" charset="0"/>
              </a:rPr>
              <a:t>(</a:t>
            </a:r>
            <a:r>
              <a:rPr lang="en-US" sz="3600" dirty="0" err="1">
                <a:solidFill>
                  <a:srgbClr val="9CDCFE"/>
                </a:solidFill>
                <a:latin typeface="Consolas" panose="020B0609020204030204" pitchFamily="49" charset="0"/>
              </a:rPr>
              <a:t>url</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options</a:t>
            </a:r>
            <a:r>
              <a:rPr lang="en-US" sz="3600" dirty="0">
                <a:solidFill>
                  <a:srgbClr val="D4D4D4"/>
                </a:solidFill>
                <a:latin typeface="Consolas" panose="020B0609020204030204" pitchFamily="49" charset="0"/>
              </a:rPr>
              <a:t>])</a:t>
            </a:r>
            <a:br>
              <a:rPr lang="en-US" sz="3600" dirty="0">
                <a:solidFill>
                  <a:srgbClr val="D4D4D4"/>
                </a:solidFill>
                <a:latin typeface="Consolas" panose="020B0609020204030204" pitchFamily="49" charset="0"/>
              </a:rPr>
            </a:br>
            <a:br>
              <a:rPr lang="en-US" sz="3600" dirty="0">
                <a:solidFill>
                  <a:srgbClr val="D4D4D4"/>
                </a:solidFill>
                <a:latin typeface="Consolas" panose="020B0609020204030204" pitchFamily="49" charset="0"/>
              </a:rPr>
            </a:br>
            <a:br>
              <a:rPr lang="en-US" sz="3600" dirty="0">
                <a:solidFill>
                  <a:srgbClr val="D4D4D4"/>
                </a:solidFill>
                <a:latin typeface="Consolas" panose="020B0609020204030204" pitchFamily="49" charset="0"/>
              </a:rPr>
            </a:br>
            <a:br>
              <a:rPr lang="en-US" sz="3600" dirty="0">
                <a:solidFill>
                  <a:srgbClr val="D4D4D4"/>
                </a:solidFill>
                <a:latin typeface="Consolas" panose="020B0609020204030204" pitchFamily="49" charset="0"/>
              </a:rPr>
            </a:br>
            <a:r>
              <a:rPr lang="en-US" sz="3600" dirty="0">
                <a:solidFill>
                  <a:srgbClr val="569CD6"/>
                </a:solidFill>
                <a:latin typeface="Consolas" panose="020B0609020204030204" pitchFamily="49" charset="0"/>
              </a:rPr>
              <a:t>let</a:t>
            </a:r>
            <a:r>
              <a:rPr lang="en-US" sz="3600" dirty="0">
                <a:solidFill>
                  <a:srgbClr val="D4D4D4"/>
                </a:solidFill>
                <a:latin typeface="Consolas" panose="020B0609020204030204" pitchFamily="49" charset="0"/>
              </a:rPr>
              <a:t> </a:t>
            </a:r>
            <a:r>
              <a:rPr lang="en-US" sz="3600" dirty="0" err="1">
                <a:solidFill>
                  <a:srgbClr val="9CDCFE"/>
                </a:solidFill>
                <a:latin typeface="Consolas" panose="020B0609020204030204" pitchFamily="49" charset="0"/>
              </a:rPr>
              <a:t>url</a:t>
            </a:r>
            <a:r>
              <a:rPr lang="en-US" sz="3600" dirty="0">
                <a:solidFill>
                  <a:srgbClr val="D4D4D4"/>
                </a:solidFill>
                <a:latin typeface="Consolas" panose="020B0609020204030204" pitchFamily="49" charset="0"/>
              </a:rPr>
              <a:t> = </a:t>
            </a:r>
            <a:r>
              <a:rPr lang="en-US" sz="3600" dirty="0">
                <a:solidFill>
                  <a:srgbClr val="CE9178"/>
                </a:solidFill>
                <a:latin typeface="Consolas" panose="020B0609020204030204" pitchFamily="49" charset="0"/>
              </a:rPr>
              <a:t>'</a:t>
            </a:r>
            <a:r>
              <a:rPr lang="en-US" dirty="0">
                <a:solidFill>
                  <a:srgbClr val="CE9178"/>
                </a:solidFill>
                <a:latin typeface="Consolas" panose="020B0609020204030204" pitchFamily="49" charset="0"/>
              </a:rPr>
              <a:t>https://jsonplaceholder.typicode.com/users</a:t>
            </a:r>
            <a:r>
              <a:rPr lang="en-US" sz="3600" dirty="0">
                <a:solidFill>
                  <a:srgbClr val="CE9178"/>
                </a:solidFill>
                <a:latin typeface="Consolas" panose="020B0609020204030204" pitchFamily="49" charset="0"/>
              </a:rPr>
              <a:t>'</a:t>
            </a:r>
            <a:r>
              <a:rPr lang="en-US" sz="3600" dirty="0">
                <a:solidFill>
                  <a:srgbClr val="D4D4D4"/>
                </a:solidFill>
                <a:latin typeface="Consolas" panose="020B0609020204030204" pitchFamily="49" charset="0"/>
              </a:rPr>
              <a:t>;</a:t>
            </a:r>
          </a:p>
          <a:p>
            <a:pPr marL="0" indent="0">
              <a:buNone/>
            </a:pPr>
            <a:r>
              <a:rPr lang="en-US" sz="3600" dirty="0">
                <a:solidFill>
                  <a:srgbClr val="569CD6"/>
                </a:solidFill>
                <a:latin typeface="Consolas" panose="020B0609020204030204" pitchFamily="49" charset="0"/>
              </a:rPr>
              <a:t>let</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response</a:t>
            </a:r>
            <a:r>
              <a:rPr lang="en-US" sz="3600" dirty="0">
                <a:solidFill>
                  <a:srgbClr val="D4D4D4"/>
                </a:solidFill>
                <a:latin typeface="Consolas" panose="020B0609020204030204" pitchFamily="49" charset="0"/>
              </a:rPr>
              <a:t> = </a:t>
            </a:r>
            <a:r>
              <a:rPr lang="en-US" sz="3600" dirty="0">
                <a:solidFill>
                  <a:srgbClr val="C586C0"/>
                </a:solidFill>
                <a:latin typeface="Consolas" panose="020B0609020204030204" pitchFamily="49" charset="0"/>
              </a:rPr>
              <a:t>await</a:t>
            </a:r>
            <a:r>
              <a:rPr lang="en-US" sz="3600" dirty="0">
                <a:solidFill>
                  <a:srgbClr val="D4D4D4"/>
                </a:solidFill>
                <a:latin typeface="Consolas" panose="020B0609020204030204" pitchFamily="49" charset="0"/>
              </a:rPr>
              <a:t> </a:t>
            </a:r>
            <a:r>
              <a:rPr lang="en-US" sz="3600" dirty="0">
                <a:solidFill>
                  <a:srgbClr val="DCDCAA"/>
                </a:solidFill>
                <a:latin typeface="Consolas" panose="020B0609020204030204" pitchFamily="49" charset="0"/>
              </a:rPr>
              <a:t>fetch</a:t>
            </a:r>
            <a:r>
              <a:rPr lang="en-US" sz="3600" dirty="0">
                <a:solidFill>
                  <a:srgbClr val="D4D4D4"/>
                </a:solidFill>
                <a:latin typeface="Consolas" panose="020B0609020204030204" pitchFamily="49" charset="0"/>
              </a:rPr>
              <a:t>(</a:t>
            </a:r>
            <a:r>
              <a:rPr lang="en-US" sz="3600" dirty="0" err="1">
                <a:solidFill>
                  <a:srgbClr val="9CDCFE"/>
                </a:solidFill>
                <a:latin typeface="Consolas" panose="020B0609020204030204" pitchFamily="49" charset="0"/>
              </a:rPr>
              <a:t>url</a:t>
            </a:r>
            <a:r>
              <a:rPr lang="en-US" sz="3600" dirty="0">
                <a:solidFill>
                  <a:srgbClr val="D4D4D4"/>
                </a:solidFill>
                <a:latin typeface="Consolas" panose="020B0609020204030204" pitchFamily="49" charset="0"/>
              </a:rPr>
              <a:t>);</a:t>
            </a:r>
          </a:p>
          <a:p>
            <a:pPr marL="0" indent="0">
              <a:buNone/>
            </a:pPr>
            <a:br>
              <a:rPr lang="en-US" sz="3600" dirty="0">
                <a:solidFill>
                  <a:srgbClr val="D4D4D4"/>
                </a:solidFill>
                <a:latin typeface="Consolas" panose="020B0609020204030204" pitchFamily="49" charset="0"/>
              </a:rPr>
            </a:br>
            <a:r>
              <a:rPr lang="en-US" sz="3600" dirty="0">
                <a:solidFill>
                  <a:srgbClr val="569CD6"/>
                </a:solidFill>
                <a:latin typeface="Consolas" panose="020B0609020204030204" pitchFamily="49" charset="0"/>
              </a:rPr>
              <a:t>let</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users</a:t>
            </a:r>
            <a:r>
              <a:rPr lang="en-US" sz="3600" dirty="0">
                <a:solidFill>
                  <a:srgbClr val="D4D4D4"/>
                </a:solidFill>
                <a:latin typeface="Consolas" panose="020B0609020204030204" pitchFamily="49" charset="0"/>
              </a:rPr>
              <a:t> = </a:t>
            </a:r>
            <a:r>
              <a:rPr lang="en-US" sz="3600" dirty="0">
                <a:solidFill>
                  <a:srgbClr val="C586C0"/>
                </a:solidFill>
                <a:latin typeface="Consolas" panose="020B0609020204030204" pitchFamily="49" charset="0"/>
              </a:rPr>
              <a:t>await</a:t>
            </a:r>
            <a:r>
              <a:rPr lang="en-US" sz="3600" dirty="0">
                <a:solidFill>
                  <a:srgbClr val="D4D4D4"/>
                </a:solidFill>
                <a:latin typeface="Consolas" panose="020B0609020204030204" pitchFamily="49" charset="0"/>
              </a:rPr>
              <a:t> </a:t>
            </a:r>
            <a:r>
              <a:rPr lang="en-US" sz="3600" dirty="0" err="1">
                <a:solidFill>
                  <a:srgbClr val="9CDCFE"/>
                </a:solidFill>
                <a:latin typeface="Consolas" panose="020B0609020204030204" pitchFamily="49" charset="0"/>
              </a:rPr>
              <a:t>response</a:t>
            </a:r>
            <a:r>
              <a:rPr lang="en-US" sz="3600" dirty="0" err="1">
                <a:solidFill>
                  <a:srgbClr val="D4D4D4"/>
                </a:solidFill>
                <a:latin typeface="Consolas" panose="020B0609020204030204" pitchFamily="49" charset="0"/>
              </a:rPr>
              <a:t>.</a:t>
            </a:r>
            <a:r>
              <a:rPr lang="en-US" sz="3600" dirty="0" err="1">
                <a:solidFill>
                  <a:srgbClr val="DCDCAA"/>
                </a:solidFill>
                <a:latin typeface="Consolas" panose="020B0609020204030204" pitchFamily="49" charset="0"/>
              </a:rPr>
              <a:t>json</a:t>
            </a:r>
            <a:r>
              <a:rPr lang="en-US" sz="3600" dirty="0">
                <a:solidFill>
                  <a:srgbClr val="D4D4D4"/>
                </a:solidFill>
                <a:latin typeface="Consolas" panose="020B0609020204030204" pitchFamily="49" charset="0"/>
              </a:rPr>
              <a:t>(); </a:t>
            </a:r>
            <a:br>
              <a:rPr lang="en-US" sz="3600" dirty="0">
                <a:solidFill>
                  <a:srgbClr val="D4D4D4"/>
                </a:solidFill>
                <a:latin typeface="Consolas" panose="020B0609020204030204" pitchFamily="49" charset="0"/>
              </a:rPr>
            </a:br>
            <a:r>
              <a:rPr lang="en-US" sz="3600" dirty="0">
                <a:solidFill>
                  <a:srgbClr val="6A9955"/>
                </a:solidFill>
                <a:latin typeface="Consolas" panose="020B0609020204030204" pitchFamily="49" charset="0"/>
              </a:rPr>
              <a:t>// </a:t>
            </a:r>
            <a:r>
              <a:rPr lang="ru-RU" sz="3600" dirty="0">
                <a:solidFill>
                  <a:srgbClr val="6A9955"/>
                </a:solidFill>
                <a:latin typeface="Consolas" panose="020B0609020204030204" pitchFamily="49" charset="0"/>
              </a:rPr>
              <a:t>читаем ответ в формате </a:t>
            </a:r>
            <a:r>
              <a:rPr lang="en-US" sz="3600" dirty="0">
                <a:solidFill>
                  <a:srgbClr val="6A9955"/>
                </a:solidFill>
                <a:latin typeface="Consolas" panose="020B0609020204030204" pitchFamily="49" charset="0"/>
              </a:rPr>
              <a:t>JSON</a:t>
            </a:r>
            <a:endParaRPr lang="en-US" sz="3600" dirty="0">
              <a:solidFill>
                <a:srgbClr val="D4D4D4"/>
              </a:solidFill>
              <a:latin typeface="Consolas" panose="020B0609020204030204" pitchFamily="49" charset="0"/>
            </a:endParaRPr>
          </a:p>
          <a:p>
            <a:pPr marL="0" indent="0">
              <a:buNone/>
            </a:pPr>
            <a:br>
              <a:rPr lang="en-US" sz="3600" dirty="0">
                <a:solidFill>
                  <a:srgbClr val="D4D4D4"/>
                </a:solidFill>
                <a:latin typeface="Consolas" panose="020B0609020204030204" pitchFamily="49" charset="0"/>
              </a:rPr>
            </a:br>
            <a:endParaRPr lang="en-US" sz="3600" dirty="0">
              <a:solidFill>
                <a:srgbClr val="D4D4D4"/>
              </a:solidFill>
              <a:latin typeface="Consolas" panose="020B0609020204030204" pitchFamily="49" charset="0"/>
            </a:endParaRPr>
          </a:p>
          <a:p>
            <a:pPr marL="0" indent="0">
              <a:buNone/>
            </a:pPr>
            <a:br>
              <a:rPr lang="en-US" sz="3600" dirty="0">
                <a:solidFill>
                  <a:srgbClr val="D4D4D4"/>
                </a:solidFill>
                <a:latin typeface="Consolas" panose="020B0609020204030204" pitchFamily="49" charset="0"/>
              </a:rPr>
            </a:br>
            <a:endParaRPr lang="en-US" sz="3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4335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110097"/>
            <a:ext cx="10515600" cy="1325563"/>
          </a:xfrm>
        </p:spPr>
        <p:txBody>
          <a:bodyPr/>
          <a:lstStyle/>
          <a:p>
            <a:pPr algn="ctr"/>
            <a:r>
              <a:rPr lang="ru-RU" b="1" dirty="0">
                <a:latin typeface="+mn-lt"/>
              </a:rPr>
              <a:t>Асинхронность</a:t>
            </a:r>
          </a:p>
        </p:txBody>
      </p:sp>
      <p:sp>
        <p:nvSpPr>
          <p:cNvPr id="3" name="Объект 2">
            <a:extLst>
              <a:ext uri="{FF2B5EF4-FFF2-40B4-BE49-F238E27FC236}">
                <a16:creationId xmlns:a16="http://schemas.microsoft.com/office/drawing/2014/main" id="{FC3235B8-7293-4D9E-898A-E7E845AA0271}"/>
              </a:ext>
            </a:extLst>
          </p:cNvPr>
          <p:cNvSpPr>
            <a:spLocks noGrp="1"/>
          </p:cNvSpPr>
          <p:nvPr>
            <p:ph idx="1"/>
          </p:nvPr>
        </p:nvSpPr>
        <p:spPr>
          <a:xfrm>
            <a:off x="986118" y="1435660"/>
            <a:ext cx="10515600" cy="4667250"/>
          </a:xfrm>
        </p:spPr>
        <p:txBody>
          <a:bodyPr>
            <a:normAutofit/>
          </a:bodyPr>
          <a:lstStyle/>
          <a:p>
            <a:pPr marL="0" indent="0">
              <a:buNone/>
            </a:pPr>
            <a:endParaRPr lang="ru-RU" sz="3600" dirty="0"/>
          </a:p>
          <a:p>
            <a:pPr marL="0" indent="0">
              <a:buNone/>
            </a:pPr>
            <a:endParaRPr lang="ru-RU" sz="3600" dirty="0"/>
          </a:p>
        </p:txBody>
      </p:sp>
      <p:pic>
        <p:nvPicPr>
          <p:cNvPr id="1026" name="Picture 2" descr="Картинки по запросу &quot;асинхроность&quot;">
            <a:extLst>
              <a:ext uri="{FF2B5EF4-FFF2-40B4-BE49-F238E27FC236}">
                <a16:creationId xmlns:a16="http://schemas.microsoft.com/office/drawing/2014/main" id="{8BE773C6-1FB2-4F39-AD63-23595D4CD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629" y="1233954"/>
            <a:ext cx="8574742" cy="527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165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p:txBody>
          <a:bodyPr/>
          <a:lstStyle/>
          <a:p>
            <a:pPr algn="ctr"/>
            <a:r>
              <a:rPr lang="ru-RU" b="1" dirty="0">
                <a:latin typeface="+mn-lt"/>
              </a:rPr>
              <a:t>Домашнее задание</a:t>
            </a:r>
          </a:p>
        </p:txBody>
      </p:sp>
      <p:sp>
        <p:nvSpPr>
          <p:cNvPr id="3" name="Объект 2">
            <a:extLst>
              <a:ext uri="{FF2B5EF4-FFF2-40B4-BE49-F238E27FC236}">
                <a16:creationId xmlns:a16="http://schemas.microsoft.com/office/drawing/2014/main" id="{FC3235B8-7293-4D9E-898A-E7E845AA0271}"/>
              </a:ext>
            </a:extLst>
          </p:cNvPr>
          <p:cNvSpPr>
            <a:spLocks noGrp="1"/>
          </p:cNvSpPr>
          <p:nvPr>
            <p:ph idx="1"/>
          </p:nvPr>
        </p:nvSpPr>
        <p:spPr>
          <a:xfrm>
            <a:off x="282388" y="1509386"/>
            <a:ext cx="11335872" cy="5106567"/>
          </a:xfrm>
        </p:spPr>
        <p:txBody>
          <a:bodyPr>
            <a:noAutofit/>
          </a:bodyPr>
          <a:lstStyle/>
          <a:p>
            <a:pPr marL="0" indent="0">
              <a:buNone/>
            </a:pPr>
            <a:r>
              <a:rPr lang="ru-RU" sz="3200" dirty="0"/>
              <a:t>1) Получить список пользователей тут:</a:t>
            </a:r>
          </a:p>
          <a:p>
            <a:pPr marL="0" indent="0">
              <a:buNone/>
            </a:pPr>
            <a:r>
              <a:rPr lang="en-US" sz="3200" dirty="0"/>
              <a:t>https://jsonplaceholder.typicode.com/users</a:t>
            </a:r>
          </a:p>
          <a:p>
            <a:pPr marL="0" indent="0">
              <a:buNone/>
            </a:pPr>
            <a:br>
              <a:rPr lang="en-US" sz="3200" dirty="0"/>
            </a:br>
            <a:r>
              <a:rPr lang="en-US" sz="3200" dirty="0"/>
              <a:t>2) </a:t>
            </a:r>
            <a:r>
              <a:rPr lang="ru-RU" sz="3200" dirty="0"/>
              <a:t>Отобразить таблицу с этим списком</a:t>
            </a:r>
          </a:p>
          <a:p>
            <a:pPr marL="0" indent="0">
              <a:buNone/>
            </a:pPr>
            <a:br>
              <a:rPr lang="ru-RU" sz="3200" dirty="0"/>
            </a:br>
            <a:r>
              <a:rPr lang="ru-RU" sz="3200" dirty="0"/>
              <a:t>3)При клике на строку открывать окно в котором будет еще одна таблица со списком всех постов юзера</a:t>
            </a:r>
          </a:p>
          <a:p>
            <a:pPr marL="0" indent="0">
              <a:buNone/>
            </a:pPr>
            <a:r>
              <a:rPr lang="en-US" sz="3200" dirty="0"/>
              <a:t>https://jsonplaceholder.typicode.com/posts?userId=10</a:t>
            </a:r>
          </a:p>
        </p:txBody>
      </p:sp>
    </p:spTree>
    <p:extLst>
      <p:ext uri="{BB962C8B-B14F-4D97-AF65-F5344CB8AC3E}">
        <p14:creationId xmlns:p14="http://schemas.microsoft.com/office/powerpoint/2010/main" val="388815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p:txBody>
          <a:bodyPr/>
          <a:lstStyle/>
          <a:p>
            <a:pPr algn="ctr"/>
            <a:r>
              <a:rPr lang="ru-RU" b="1" dirty="0">
                <a:latin typeface="+mn-lt"/>
              </a:rPr>
              <a:t>Асинхронность</a:t>
            </a:r>
          </a:p>
        </p:txBody>
      </p:sp>
      <p:sp>
        <p:nvSpPr>
          <p:cNvPr id="3" name="Объект 2">
            <a:extLst>
              <a:ext uri="{FF2B5EF4-FFF2-40B4-BE49-F238E27FC236}">
                <a16:creationId xmlns:a16="http://schemas.microsoft.com/office/drawing/2014/main" id="{FC3235B8-7293-4D9E-898A-E7E845AA0271}"/>
              </a:ext>
            </a:extLst>
          </p:cNvPr>
          <p:cNvSpPr>
            <a:spLocks noGrp="1"/>
          </p:cNvSpPr>
          <p:nvPr>
            <p:ph idx="1"/>
          </p:nvPr>
        </p:nvSpPr>
        <p:spPr>
          <a:xfrm>
            <a:off x="838200" y="1825625"/>
            <a:ext cx="10515600" cy="4667250"/>
          </a:xfrm>
        </p:spPr>
        <p:txBody>
          <a:bodyPr>
            <a:normAutofit lnSpcReduction="10000"/>
          </a:bodyPr>
          <a:lstStyle/>
          <a:p>
            <a:pPr marL="0" indent="0">
              <a:buNone/>
            </a:pPr>
            <a:r>
              <a:rPr lang="ru-RU" sz="3600" dirty="0"/>
              <a:t>функции называют «асинхронными», когда действие будет завершено не сейчас, а потом.</a:t>
            </a:r>
          </a:p>
          <a:p>
            <a:pPr marL="0" indent="0">
              <a:buNone/>
            </a:pPr>
            <a:endParaRPr lang="ru-RU" sz="3600" dirty="0"/>
          </a:p>
          <a:p>
            <a:pPr marL="0" indent="0">
              <a:buNone/>
            </a:pPr>
            <a:r>
              <a:rPr lang="en-US" sz="3600" dirty="0">
                <a:solidFill>
                  <a:srgbClr val="569CD6"/>
                </a:solidFill>
                <a:latin typeface="Consolas" panose="020B0609020204030204" pitchFamily="49" charset="0"/>
              </a:rPr>
              <a:t>const</a:t>
            </a:r>
            <a:r>
              <a:rPr lang="en-US" sz="3600" dirty="0">
                <a:solidFill>
                  <a:srgbClr val="D4D4D4"/>
                </a:solidFill>
                <a:latin typeface="Consolas" panose="020B0609020204030204" pitchFamily="49" charset="0"/>
              </a:rPr>
              <a:t> </a:t>
            </a:r>
            <a:r>
              <a:rPr lang="en-US" sz="3600" dirty="0" err="1">
                <a:solidFill>
                  <a:srgbClr val="DCDCAA"/>
                </a:solidFill>
                <a:latin typeface="Consolas" panose="020B0609020204030204" pitchFamily="49" charset="0"/>
              </a:rPr>
              <a:t>callBack</a:t>
            </a:r>
            <a:r>
              <a:rPr lang="en-US" sz="3600" dirty="0">
                <a:solidFill>
                  <a:srgbClr val="D4D4D4"/>
                </a:solidFill>
                <a:latin typeface="Consolas" panose="020B0609020204030204" pitchFamily="49" charset="0"/>
              </a:rPr>
              <a:t> = () </a:t>
            </a:r>
            <a:r>
              <a:rPr lang="en-US" sz="3600" dirty="0">
                <a:solidFill>
                  <a:srgbClr val="569CD6"/>
                </a:solidFill>
                <a:latin typeface="Consolas" panose="020B0609020204030204" pitchFamily="49" charset="0"/>
              </a:rPr>
              <a:t>=&gt;</a:t>
            </a:r>
            <a:r>
              <a:rPr lang="en-US" sz="3600" dirty="0">
                <a:solidFill>
                  <a:srgbClr val="D4D4D4"/>
                </a:solidFill>
                <a:latin typeface="Consolas" panose="020B0609020204030204" pitchFamily="49" charset="0"/>
              </a:rPr>
              <a:t> {</a:t>
            </a:r>
          </a:p>
          <a:p>
            <a:pPr marL="0" indent="0">
              <a:buNone/>
            </a:pPr>
            <a:r>
              <a:rPr lang="en-US" sz="3600" dirty="0">
                <a:solidFill>
                  <a:srgbClr val="D4D4D4"/>
                </a:solidFill>
                <a:latin typeface="Consolas" panose="020B0609020204030204" pitchFamily="49" charset="0"/>
              </a:rPr>
              <a:t>  </a:t>
            </a:r>
            <a:r>
              <a:rPr lang="en-US" sz="3600" dirty="0">
                <a:solidFill>
                  <a:srgbClr val="4EC9B0"/>
                </a:solidFill>
                <a:latin typeface="Consolas" panose="020B0609020204030204" pitchFamily="49" charset="0"/>
              </a:rPr>
              <a:t>console</a:t>
            </a:r>
            <a:r>
              <a:rPr lang="en-US" sz="3600" dirty="0">
                <a:solidFill>
                  <a:srgbClr val="D4D4D4"/>
                </a:solidFill>
                <a:latin typeface="Consolas" panose="020B0609020204030204" pitchFamily="49" charset="0"/>
              </a:rPr>
              <a:t>.</a:t>
            </a:r>
            <a:r>
              <a:rPr lang="en-US" sz="3600" dirty="0">
                <a:solidFill>
                  <a:srgbClr val="DCDCAA"/>
                </a:solidFill>
                <a:latin typeface="Consolas" panose="020B0609020204030204" pitchFamily="49" charset="0"/>
              </a:rPr>
              <a:t>log</a:t>
            </a:r>
            <a:r>
              <a:rPr lang="en-US" sz="3600" dirty="0">
                <a:solidFill>
                  <a:srgbClr val="D4D4D4"/>
                </a:solidFill>
                <a:latin typeface="Consolas" panose="020B0609020204030204" pitchFamily="49" charset="0"/>
              </a:rPr>
              <a:t>(</a:t>
            </a:r>
            <a:r>
              <a:rPr lang="en-US" sz="3600" dirty="0">
                <a:solidFill>
                  <a:srgbClr val="CE9178"/>
                </a:solidFill>
                <a:latin typeface="Consolas" panose="020B0609020204030204" pitchFamily="49" charset="0"/>
              </a:rPr>
              <a:t>'</a:t>
            </a:r>
            <a:r>
              <a:rPr lang="ru-RU" sz="3600" dirty="0">
                <a:solidFill>
                  <a:srgbClr val="CE9178"/>
                </a:solidFill>
                <a:latin typeface="Consolas" panose="020B0609020204030204" pitchFamily="49" charset="0"/>
              </a:rPr>
              <a:t>Через 1 сек'</a:t>
            </a:r>
            <a:r>
              <a:rPr lang="ru-RU" sz="3600" dirty="0">
                <a:solidFill>
                  <a:srgbClr val="D4D4D4"/>
                </a:solidFill>
                <a:latin typeface="Consolas" panose="020B0609020204030204" pitchFamily="49" charset="0"/>
              </a:rPr>
              <a:t>);</a:t>
            </a:r>
          </a:p>
          <a:p>
            <a:pPr marL="0" indent="0">
              <a:buNone/>
            </a:pPr>
            <a:r>
              <a:rPr lang="ru-RU" sz="3600" dirty="0">
                <a:solidFill>
                  <a:srgbClr val="D4D4D4"/>
                </a:solidFill>
                <a:latin typeface="Consolas" panose="020B0609020204030204" pitchFamily="49" charset="0"/>
              </a:rPr>
              <a:t>};</a:t>
            </a:r>
          </a:p>
          <a:p>
            <a:pPr marL="0" indent="0">
              <a:buNone/>
            </a:pPr>
            <a:br>
              <a:rPr lang="ru-RU" sz="3600" dirty="0">
                <a:solidFill>
                  <a:srgbClr val="D4D4D4"/>
                </a:solidFill>
                <a:latin typeface="Consolas" panose="020B0609020204030204" pitchFamily="49" charset="0"/>
              </a:rPr>
            </a:br>
            <a:r>
              <a:rPr lang="en-US" sz="3600" dirty="0" err="1">
                <a:solidFill>
                  <a:srgbClr val="DCDCAA"/>
                </a:solidFill>
                <a:latin typeface="Consolas" panose="020B0609020204030204" pitchFamily="49" charset="0"/>
              </a:rPr>
              <a:t>setTimeout</a:t>
            </a:r>
            <a:r>
              <a:rPr lang="en-US" sz="3600" dirty="0">
                <a:solidFill>
                  <a:srgbClr val="D4D4D4"/>
                </a:solidFill>
                <a:latin typeface="Consolas" panose="020B0609020204030204" pitchFamily="49" charset="0"/>
              </a:rPr>
              <a:t>(</a:t>
            </a:r>
            <a:r>
              <a:rPr lang="en-US" sz="3600" dirty="0" err="1">
                <a:solidFill>
                  <a:srgbClr val="9CDCFE"/>
                </a:solidFill>
                <a:latin typeface="Consolas" panose="020B0609020204030204" pitchFamily="49" charset="0"/>
              </a:rPr>
              <a:t>callBack</a:t>
            </a:r>
            <a:r>
              <a:rPr lang="en-US" sz="3600" dirty="0">
                <a:solidFill>
                  <a:srgbClr val="D4D4D4"/>
                </a:solidFill>
                <a:latin typeface="Consolas" panose="020B0609020204030204" pitchFamily="49" charset="0"/>
              </a:rPr>
              <a:t>, </a:t>
            </a:r>
            <a:r>
              <a:rPr lang="en-US" sz="3600" dirty="0">
                <a:solidFill>
                  <a:srgbClr val="B5CEA8"/>
                </a:solidFill>
                <a:latin typeface="Consolas" panose="020B0609020204030204" pitchFamily="49" charset="0"/>
              </a:rPr>
              <a:t>1000</a:t>
            </a:r>
            <a:r>
              <a:rPr lang="en-US" sz="3600" dirty="0">
                <a:solidFill>
                  <a:srgbClr val="D4D4D4"/>
                </a:solidFill>
                <a:latin typeface="Consolas" panose="020B0609020204030204" pitchFamily="49" charset="0"/>
              </a:rPr>
              <a:t>)</a:t>
            </a:r>
          </a:p>
          <a:p>
            <a:pPr marL="0" indent="0">
              <a:buNone/>
            </a:pPr>
            <a:endParaRPr lang="ru-RU" sz="3600" dirty="0"/>
          </a:p>
        </p:txBody>
      </p:sp>
    </p:spTree>
    <p:extLst>
      <p:ext uri="{BB962C8B-B14F-4D97-AF65-F5344CB8AC3E}">
        <p14:creationId xmlns:p14="http://schemas.microsoft.com/office/powerpoint/2010/main" val="252119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44101"/>
            <a:ext cx="10515600" cy="1325563"/>
          </a:xfrm>
        </p:spPr>
        <p:txBody>
          <a:bodyPr/>
          <a:lstStyle/>
          <a:p>
            <a:pPr algn="ctr"/>
            <a:r>
              <a:rPr lang="ru-RU" b="1" dirty="0">
                <a:latin typeface="+mn-lt"/>
              </a:rPr>
              <a:t>Пример синхронного вызова</a:t>
            </a:r>
          </a:p>
        </p:txBody>
      </p:sp>
      <p:sp>
        <p:nvSpPr>
          <p:cNvPr id="4" name="Объект 3">
            <a:extLst>
              <a:ext uri="{FF2B5EF4-FFF2-40B4-BE49-F238E27FC236}">
                <a16:creationId xmlns:a16="http://schemas.microsoft.com/office/drawing/2014/main" id="{88A163FE-347D-4672-A6B7-43D67987F7B7}"/>
              </a:ext>
            </a:extLst>
          </p:cNvPr>
          <p:cNvSpPr>
            <a:spLocks noGrp="1"/>
          </p:cNvSpPr>
          <p:nvPr>
            <p:ph idx="1"/>
          </p:nvPr>
        </p:nvSpPr>
        <p:spPr/>
        <p:txBody>
          <a:bodyPr/>
          <a:lstStyle/>
          <a:p>
            <a:endParaRPr lang="ru-RU" dirty="0"/>
          </a:p>
        </p:txBody>
      </p:sp>
      <p:sp>
        <p:nvSpPr>
          <p:cNvPr id="5" name="AutoShape 4" descr="Картинки по запросу &quot;асинхроность&quot;">
            <a:extLst>
              <a:ext uri="{FF2B5EF4-FFF2-40B4-BE49-F238E27FC236}">
                <a16:creationId xmlns:a16="http://schemas.microsoft.com/office/drawing/2014/main" id="{8144E4B5-8B90-400E-B297-142528D51A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0" name="Picture 2">
            <a:extLst>
              <a:ext uri="{FF2B5EF4-FFF2-40B4-BE49-F238E27FC236}">
                <a16:creationId xmlns:a16="http://schemas.microsoft.com/office/drawing/2014/main" id="{26A5D315-A7F3-4226-A0A9-5A7EC9213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676" y="1563734"/>
            <a:ext cx="7328647" cy="476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4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p:txBody>
          <a:bodyPr/>
          <a:lstStyle/>
          <a:p>
            <a:pPr algn="ctr"/>
            <a:r>
              <a:rPr lang="ru-RU" b="1" dirty="0">
                <a:latin typeface="+mn-lt"/>
              </a:rPr>
              <a:t>Асинхронность</a:t>
            </a:r>
          </a:p>
        </p:txBody>
      </p:sp>
      <p:sp>
        <p:nvSpPr>
          <p:cNvPr id="3" name="Объект 2">
            <a:extLst>
              <a:ext uri="{FF2B5EF4-FFF2-40B4-BE49-F238E27FC236}">
                <a16:creationId xmlns:a16="http://schemas.microsoft.com/office/drawing/2014/main" id="{FC3235B8-7293-4D9E-898A-E7E845AA0271}"/>
              </a:ext>
            </a:extLst>
          </p:cNvPr>
          <p:cNvSpPr>
            <a:spLocks noGrp="1"/>
          </p:cNvSpPr>
          <p:nvPr>
            <p:ph idx="1"/>
          </p:nvPr>
        </p:nvSpPr>
        <p:spPr>
          <a:xfrm>
            <a:off x="1531031" y="1509386"/>
            <a:ext cx="10073782" cy="5133461"/>
          </a:xfrm>
        </p:spPr>
        <p:txBody>
          <a:bodyPr>
            <a:noAutofit/>
          </a:bodyPr>
          <a:lstStyle/>
          <a:p>
            <a:pPr marL="0" indent="0">
              <a:buNone/>
            </a:pPr>
            <a:br>
              <a:rPr lang="en-US" sz="1200" dirty="0">
                <a:solidFill>
                  <a:srgbClr val="D4D4D4"/>
                </a:solidFill>
                <a:latin typeface="Consolas" panose="020B0609020204030204" pitchFamily="49" charset="0"/>
              </a:rPr>
            </a:br>
            <a:r>
              <a:rPr lang="en-US" sz="1200" dirty="0" err="1">
                <a:solidFill>
                  <a:srgbClr val="DCDCAA"/>
                </a:solidFill>
                <a:latin typeface="Consolas" panose="020B0609020204030204" pitchFamily="49" charset="0"/>
              </a:rPr>
              <a:t>someAsyncFunction</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script</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handleError</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a:t>
            </a:r>
          </a:p>
          <a:p>
            <a:pPr marL="0" indent="0">
              <a:buNone/>
            </a:pPr>
            <a:r>
              <a:rPr lang="en-US" sz="1200" dirty="0">
                <a:solidFill>
                  <a:srgbClr val="D4D4D4"/>
                </a:solidFill>
                <a:latin typeface="Consolas" panose="020B0609020204030204" pitchFamily="49" charset="0"/>
              </a:rPr>
              <a:t>  } </a:t>
            </a:r>
            <a:r>
              <a:rPr lang="en-US" sz="1200" dirty="0">
                <a:solidFill>
                  <a:srgbClr val="C586C0"/>
                </a:solidFill>
                <a:latin typeface="Consolas" panose="020B0609020204030204" pitchFamily="49" charset="0"/>
              </a:rPr>
              <a:t>else</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a:t>
            </a:r>
            <a:endParaRPr lang="en-US" sz="1200" dirty="0">
              <a:solidFill>
                <a:srgbClr val="D4D4D4"/>
              </a:solidFill>
              <a:latin typeface="Consolas" panose="020B0609020204030204" pitchFamily="49" charset="0"/>
            </a:endParaRPr>
          </a:p>
          <a:p>
            <a:pPr marL="0" indent="0">
              <a:buNone/>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step1</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script</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handleError</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a:t>
            </a:r>
          </a:p>
          <a:p>
            <a:pPr marL="0" indent="0">
              <a:buNone/>
            </a:pPr>
            <a:r>
              <a:rPr lang="en-US" sz="1200" dirty="0">
                <a:solidFill>
                  <a:srgbClr val="D4D4D4"/>
                </a:solidFill>
                <a:latin typeface="Consolas" panose="020B0609020204030204" pitchFamily="49" charset="0"/>
              </a:rPr>
              <a:t>      } </a:t>
            </a:r>
            <a:r>
              <a:rPr lang="en-US" sz="1200" dirty="0">
                <a:solidFill>
                  <a:srgbClr val="C586C0"/>
                </a:solidFill>
                <a:latin typeface="Consolas" panose="020B0609020204030204" pitchFamily="49" charset="0"/>
              </a:rPr>
              <a:t>else</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a:t>
            </a:r>
            <a:endParaRPr lang="en-US" sz="1200" dirty="0">
              <a:solidFill>
                <a:srgbClr val="D4D4D4"/>
              </a:solidFill>
              <a:latin typeface="Consolas" panose="020B0609020204030204" pitchFamily="49" charset="0"/>
            </a:endParaRPr>
          </a:p>
          <a:p>
            <a:pPr marL="0" indent="0">
              <a:buNone/>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step2</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script</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handleError</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error</a:t>
            </a:r>
            <a:r>
              <a:rPr lang="en-US" sz="1200" dirty="0">
                <a:solidFill>
                  <a:srgbClr val="D4D4D4"/>
                </a:solidFill>
                <a:latin typeface="Consolas" panose="020B0609020204030204" pitchFamily="49" charset="0"/>
              </a:rPr>
              <a:t>);</a:t>
            </a:r>
          </a:p>
          <a:p>
            <a:pPr marL="0" indent="0">
              <a:buNone/>
            </a:pPr>
            <a:r>
              <a:rPr lang="en-US" sz="1200" dirty="0">
                <a:solidFill>
                  <a:srgbClr val="D4D4D4"/>
                </a:solidFill>
                <a:latin typeface="Consolas" panose="020B0609020204030204" pitchFamily="49" charset="0"/>
              </a:rPr>
              <a:t>          } </a:t>
            </a:r>
            <a:r>
              <a:rPr lang="en-US" sz="1200" dirty="0">
                <a:solidFill>
                  <a:srgbClr val="C586C0"/>
                </a:solidFill>
                <a:latin typeface="Consolas" panose="020B0609020204030204" pitchFamily="49" charset="0"/>
              </a:rPr>
              <a:t>else</a:t>
            </a:r>
            <a:r>
              <a:rPr lang="en-US" sz="1200" dirty="0">
                <a:solidFill>
                  <a:srgbClr val="D4D4D4"/>
                </a:solidFill>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a:t>
            </a:r>
            <a:r>
              <a:rPr lang="ru-RU" sz="1200" dirty="0">
                <a:solidFill>
                  <a:srgbClr val="6A9955"/>
                </a:solidFill>
                <a:latin typeface="Consolas" panose="020B0609020204030204" pitchFamily="49" charset="0"/>
              </a:rPr>
              <a:t>и так далее</a:t>
            </a:r>
            <a:endParaRPr lang="ru-RU" sz="1200" dirty="0">
              <a:solidFill>
                <a:srgbClr val="D4D4D4"/>
              </a:solidFill>
              <a:latin typeface="Consolas" panose="020B0609020204030204" pitchFamily="49" charset="0"/>
            </a:endParaRPr>
          </a:p>
          <a:p>
            <a:pPr marL="0" indent="0">
              <a:buNone/>
            </a:pPr>
            <a:r>
              <a:rPr lang="ru-RU" sz="1200" dirty="0">
                <a:solidFill>
                  <a:srgbClr val="D4D4D4"/>
                </a:solidFill>
                <a:latin typeface="Consolas" panose="020B0609020204030204" pitchFamily="49" charset="0"/>
              </a:rPr>
              <a:t>          }</a:t>
            </a:r>
          </a:p>
          <a:p>
            <a:pPr marL="0" indent="0">
              <a:buNone/>
            </a:pPr>
            <a:r>
              <a:rPr lang="ru-RU" sz="1200" dirty="0">
                <a:solidFill>
                  <a:srgbClr val="D4D4D4"/>
                </a:solidFill>
                <a:latin typeface="Consolas" panose="020B0609020204030204" pitchFamily="49" charset="0"/>
              </a:rPr>
              <a:t>        });</a:t>
            </a:r>
          </a:p>
          <a:p>
            <a:pPr marL="0" indent="0">
              <a:buNone/>
            </a:pPr>
            <a:br>
              <a:rPr lang="ru-RU" sz="1200" dirty="0">
                <a:solidFill>
                  <a:srgbClr val="D4D4D4"/>
                </a:solidFill>
                <a:latin typeface="Consolas" panose="020B0609020204030204" pitchFamily="49" charset="0"/>
              </a:rPr>
            </a:br>
            <a:r>
              <a:rPr lang="ru-RU" sz="1200" dirty="0">
                <a:solidFill>
                  <a:srgbClr val="D4D4D4"/>
                </a:solidFill>
                <a:latin typeface="Consolas" panose="020B0609020204030204" pitchFamily="49" charset="0"/>
              </a:rPr>
              <a:t>      }</a:t>
            </a:r>
          </a:p>
          <a:p>
            <a:pPr marL="0" indent="0">
              <a:buNone/>
            </a:pPr>
            <a:r>
              <a:rPr lang="ru-RU" sz="1200" dirty="0">
                <a:solidFill>
                  <a:srgbClr val="D4D4D4"/>
                </a:solidFill>
                <a:latin typeface="Consolas" panose="020B0609020204030204" pitchFamily="49" charset="0"/>
              </a:rPr>
              <a:t>    })</a:t>
            </a:r>
          </a:p>
          <a:p>
            <a:pPr marL="0" indent="0">
              <a:buNone/>
            </a:pPr>
            <a:r>
              <a:rPr lang="ru-RU" sz="1200" dirty="0">
                <a:solidFill>
                  <a:srgbClr val="D4D4D4"/>
                </a:solidFill>
                <a:latin typeface="Consolas" panose="020B0609020204030204" pitchFamily="49" charset="0"/>
              </a:rPr>
              <a:t>  }</a:t>
            </a:r>
          </a:p>
          <a:p>
            <a:pPr marL="0" indent="0">
              <a:buNone/>
            </a:pPr>
            <a:r>
              <a:rPr lang="ru-RU"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35889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15152"/>
            <a:ext cx="10515600" cy="1325563"/>
          </a:xfrm>
        </p:spPr>
        <p:txBody>
          <a:bodyPr/>
          <a:lstStyle/>
          <a:p>
            <a:pPr algn="ctr"/>
            <a:r>
              <a:rPr lang="en-US" b="1" dirty="0">
                <a:latin typeface="+mn-lt"/>
              </a:rPr>
              <a:t>Promise (ES6)</a:t>
            </a:r>
            <a:endParaRPr lang="ru-RU" b="1" dirty="0">
              <a:latin typeface="+mn-lt"/>
            </a:endParaRPr>
          </a:p>
        </p:txBody>
      </p:sp>
      <p:sp>
        <p:nvSpPr>
          <p:cNvPr id="3" name="Объект 2">
            <a:extLst>
              <a:ext uri="{FF2B5EF4-FFF2-40B4-BE49-F238E27FC236}">
                <a16:creationId xmlns:a16="http://schemas.microsoft.com/office/drawing/2014/main" id="{FC3235B8-7293-4D9E-898A-E7E845AA0271}"/>
              </a:ext>
            </a:extLst>
          </p:cNvPr>
          <p:cNvSpPr>
            <a:spLocks noGrp="1"/>
          </p:cNvSpPr>
          <p:nvPr>
            <p:ph idx="1"/>
          </p:nvPr>
        </p:nvSpPr>
        <p:spPr>
          <a:xfrm>
            <a:off x="575981" y="1317812"/>
            <a:ext cx="11040037" cy="5325035"/>
          </a:xfrm>
        </p:spPr>
        <p:txBody>
          <a:bodyPr>
            <a:noAutofit/>
          </a:bodyPr>
          <a:lstStyle/>
          <a:p>
            <a:pPr marL="0" indent="0">
              <a:buNone/>
            </a:pPr>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promise</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Promise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resolve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reject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функция-исполнитель</a:t>
            </a:r>
            <a:r>
              <a:rPr lang="en-US" dirty="0">
                <a:solidFill>
                  <a:srgbClr val="6A9955"/>
                </a:solidFill>
                <a:latin typeface="Consolas" panose="020B0609020204030204" pitchFamily="49" charset="0"/>
              </a:rPr>
              <a:t> (executor)</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rgbClr val="DCDCAA"/>
                </a:solidFill>
                <a:latin typeface="Consolas" panose="020B0609020204030204" pitchFamily="49" charset="0"/>
              </a:rPr>
              <a:t>state</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состояние</a:t>
            </a:r>
            <a:r>
              <a:rPr lang="ru-RU" dirty="0">
                <a:solidFill>
                  <a:srgbClr val="D4D4D4"/>
                </a:solidFill>
                <a:latin typeface="Consolas" panose="020B0609020204030204" pitchFamily="49" charset="0"/>
              </a:rPr>
              <a:t>») — </a:t>
            </a:r>
            <a:r>
              <a:rPr lang="ru-RU" dirty="0">
                <a:solidFill>
                  <a:srgbClr val="9CDCFE"/>
                </a:solidFill>
                <a:latin typeface="Consolas" panose="020B0609020204030204" pitchFamily="49" charset="0"/>
              </a:rPr>
              <a:t>вначале</a:t>
            </a:r>
            <a:r>
              <a:rPr lang="ru-RU" dirty="0">
                <a:solidFill>
                  <a:srgbClr val="D4D4D4"/>
                </a:solidFill>
                <a:latin typeface="Consolas" panose="020B0609020204030204" pitchFamily="49" charset="0"/>
              </a:rPr>
              <a:t> </a:t>
            </a:r>
            <a:r>
              <a:rPr lang="ru-RU" dirty="0">
                <a:solidFill>
                  <a:srgbClr val="CE9178"/>
                </a:solidFill>
                <a:latin typeface="Consolas" panose="020B0609020204030204" pitchFamily="49" charset="0"/>
              </a:rPr>
              <a:t>"</a:t>
            </a:r>
            <a:r>
              <a:rPr lang="en-US" dirty="0">
                <a:solidFill>
                  <a:srgbClr val="CE9178"/>
                </a:solidFill>
                <a:latin typeface="Consolas" panose="020B0609020204030204" pitchFamily="49" charset="0"/>
              </a:rPr>
              <a:t>pending"</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ожидание</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потом</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меняется</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на</a:t>
            </a:r>
            <a:r>
              <a:rPr lang="ru-RU" dirty="0">
                <a:solidFill>
                  <a:srgbClr val="D4D4D4"/>
                </a:solidFill>
                <a:latin typeface="Consolas" panose="020B0609020204030204" pitchFamily="49" charset="0"/>
              </a:rPr>
              <a:t> </a:t>
            </a:r>
            <a:r>
              <a:rPr lang="ru-RU" dirty="0">
                <a:solidFill>
                  <a:srgbClr val="CE9178"/>
                </a:solidFill>
                <a:latin typeface="Consolas" panose="020B0609020204030204" pitchFamily="49" charset="0"/>
              </a:rPr>
              <a:t>"</a:t>
            </a:r>
            <a:r>
              <a:rPr lang="en-US" dirty="0">
                <a:solidFill>
                  <a:srgbClr val="CE9178"/>
                </a:solidFill>
                <a:latin typeface="Consolas" panose="020B0609020204030204" pitchFamily="49" charset="0"/>
              </a:rPr>
              <a:t>fulfilled"</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выполнено</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успешно</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при</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вызове</a:t>
            </a:r>
            <a:r>
              <a:rPr lang="ru-RU"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resolve</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или</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на</a:t>
            </a:r>
            <a:r>
              <a:rPr lang="ru-RU" dirty="0">
                <a:solidFill>
                  <a:srgbClr val="D4D4D4"/>
                </a:solidFill>
                <a:latin typeface="Consolas" panose="020B0609020204030204" pitchFamily="49" charset="0"/>
              </a:rPr>
              <a:t> </a:t>
            </a:r>
            <a:r>
              <a:rPr lang="ru-RU" dirty="0">
                <a:solidFill>
                  <a:srgbClr val="CE9178"/>
                </a:solidFill>
                <a:latin typeface="Consolas" panose="020B0609020204030204" pitchFamily="49" charset="0"/>
              </a:rPr>
              <a:t>"</a:t>
            </a:r>
            <a:r>
              <a:rPr lang="en-US" dirty="0">
                <a:solidFill>
                  <a:srgbClr val="CE9178"/>
                </a:solidFill>
                <a:latin typeface="Consolas" panose="020B0609020204030204" pitchFamily="49" charset="0"/>
              </a:rPr>
              <a:t>rejected"</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выполнено</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с</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ошибкой</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при</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вызове</a:t>
            </a:r>
            <a:r>
              <a:rPr lang="ru-RU"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reject</a:t>
            </a:r>
            <a:r>
              <a:rPr lang="en-US" dirty="0">
                <a:solidFill>
                  <a:srgbClr val="D4D4D4"/>
                </a:solidFill>
                <a:latin typeface="Consolas" panose="020B0609020204030204" pitchFamily="49" charset="0"/>
              </a:rPr>
              <a:t>.</a:t>
            </a:r>
          </a:p>
          <a:p>
            <a:pPr marL="0" indent="0">
              <a:buNone/>
            </a:pPr>
            <a:r>
              <a:rPr lang="en-US" dirty="0">
                <a:solidFill>
                  <a:srgbClr val="DCDCAA"/>
                </a:solidFill>
                <a:latin typeface="Consolas" panose="020B0609020204030204" pitchFamily="49" charset="0"/>
              </a:rPr>
              <a:t>result</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результат</a:t>
            </a:r>
            <a:r>
              <a:rPr lang="ru-RU" dirty="0">
                <a:solidFill>
                  <a:srgbClr val="D4D4D4"/>
                </a:solidFill>
                <a:latin typeface="Consolas" panose="020B0609020204030204" pitchFamily="49" charset="0"/>
              </a:rPr>
              <a:t>») — </a:t>
            </a:r>
            <a:r>
              <a:rPr lang="ru-RU" dirty="0">
                <a:solidFill>
                  <a:srgbClr val="9CDCFE"/>
                </a:solidFill>
                <a:latin typeface="Consolas" panose="020B0609020204030204" pitchFamily="49" charset="0"/>
              </a:rPr>
              <a:t>вначале</a:t>
            </a:r>
            <a:r>
              <a:rPr lang="ru-RU"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undefined</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далее</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изменяется</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на</a:t>
            </a:r>
            <a:r>
              <a:rPr lang="ru-RU"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при</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вызове</a:t>
            </a:r>
            <a:r>
              <a:rPr lang="ru-RU"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resolve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или</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на</a:t>
            </a:r>
            <a:r>
              <a:rPr lang="ru-RU"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error</a:t>
            </a:r>
            <a:r>
              <a:rPr lang="en-US"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при</a:t>
            </a:r>
            <a:r>
              <a:rPr lang="ru-RU" dirty="0">
                <a:solidFill>
                  <a:srgbClr val="D4D4D4"/>
                </a:solidFill>
                <a:latin typeface="Consolas" panose="020B0609020204030204" pitchFamily="49" charset="0"/>
              </a:rPr>
              <a:t> </a:t>
            </a:r>
            <a:r>
              <a:rPr lang="ru-RU" dirty="0">
                <a:solidFill>
                  <a:srgbClr val="9CDCFE"/>
                </a:solidFill>
                <a:latin typeface="Consolas" panose="020B0609020204030204" pitchFamily="49" charset="0"/>
              </a:rPr>
              <a:t>вызове</a:t>
            </a:r>
            <a:r>
              <a:rPr lang="ru-RU"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reject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error</a:t>
            </a: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39639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15152"/>
            <a:ext cx="10515600" cy="1325563"/>
          </a:xfrm>
        </p:spPr>
        <p:txBody>
          <a:bodyPr/>
          <a:lstStyle/>
          <a:p>
            <a:pPr algn="ctr"/>
            <a:r>
              <a:rPr lang="en-US" b="1" dirty="0">
                <a:latin typeface="+mn-lt"/>
              </a:rPr>
              <a:t>Promise (ES6)</a:t>
            </a:r>
            <a:endParaRPr lang="ru-RU" b="1" dirty="0">
              <a:latin typeface="+mn-lt"/>
            </a:endParaRPr>
          </a:p>
        </p:txBody>
      </p:sp>
      <p:pic>
        <p:nvPicPr>
          <p:cNvPr id="6" name="Объект 5">
            <a:extLst>
              <a:ext uri="{FF2B5EF4-FFF2-40B4-BE49-F238E27FC236}">
                <a16:creationId xmlns:a16="http://schemas.microsoft.com/office/drawing/2014/main" id="{FA89B2AA-354A-4E31-981A-D33161F9F04B}"/>
              </a:ext>
            </a:extLst>
          </p:cNvPr>
          <p:cNvPicPr>
            <a:picLocks noGrp="1" noChangeAspect="1"/>
          </p:cNvPicPr>
          <p:nvPr>
            <p:ph idx="1"/>
          </p:nvPr>
        </p:nvPicPr>
        <p:blipFill>
          <a:blip r:embed="rId3"/>
          <a:stretch>
            <a:fillRect/>
          </a:stretch>
        </p:blipFill>
        <p:spPr>
          <a:xfrm>
            <a:off x="838200" y="1392797"/>
            <a:ext cx="10166006" cy="5036613"/>
          </a:xfrm>
          <a:prstGeom prst="rect">
            <a:avLst/>
          </a:prstGeom>
        </p:spPr>
      </p:pic>
    </p:spTree>
    <p:extLst>
      <p:ext uri="{BB962C8B-B14F-4D97-AF65-F5344CB8AC3E}">
        <p14:creationId xmlns:p14="http://schemas.microsoft.com/office/powerpoint/2010/main" val="255254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15152"/>
            <a:ext cx="10515600" cy="1325563"/>
          </a:xfrm>
        </p:spPr>
        <p:txBody>
          <a:bodyPr/>
          <a:lstStyle/>
          <a:p>
            <a:pPr algn="ctr"/>
            <a:r>
              <a:rPr lang="en-US" b="1" dirty="0">
                <a:latin typeface="+mn-lt"/>
              </a:rPr>
              <a:t>Promise (ES6)</a:t>
            </a:r>
            <a:endParaRPr lang="ru-RU" b="1" dirty="0">
              <a:latin typeface="+mn-lt"/>
            </a:endParaRPr>
          </a:p>
        </p:txBody>
      </p:sp>
      <p:sp>
        <p:nvSpPr>
          <p:cNvPr id="4" name="Объект 3">
            <a:extLst>
              <a:ext uri="{FF2B5EF4-FFF2-40B4-BE49-F238E27FC236}">
                <a16:creationId xmlns:a16="http://schemas.microsoft.com/office/drawing/2014/main" id="{368DC40F-A05A-475B-B89D-14F45043C5E1}"/>
              </a:ext>
            </a:extLst>
          </p:cNvPr>
          <p:cNvSpPr>
            <a:spLocks noGrp="1"/>
          </p:cNvSpPr>
          <p:nvPr>
            <p:ph idx="1"/>
          </p:nvPr>
        </p:nvSpPr>
        <p:spPr/>
        <p:txBody>
          <a:bodyPr/>
          <a:lstStyle/>
          <a:p>
            <a:endParaRPr lang="ru-RU" dirty="0"/>
          </a:p>
        </p:txBody>
      </p:sp>
      <p:pic>
        <p:nvPicPr>
          <p:cNvPr id="5" name="Рисунок 4">
            <a:extLst>
              <a:ext uri="{FF2B5EF4-FFF2-40B4-BE49-F238E27FC236}">
                <a16:creationId xmlns:a16="http://schemas.microsoft.com/office/drawing/2014/main" id="{139D4C61-2D73-4C4F-94EE-19C809CE9C3E}"/>
              </a:ext>
            </a:extLst>
          </p:cNvPr>
          <p:cNvPicPr>
            <a:picLocks noChangeAspect="1"/>
          </p:cNvPicPr>
          <p:nvPr/>
        </p:nvPicPr>
        <p:blipFill>
          <a:blip r:embed="rId3"/>
          <a:stretch>
            <a:fillRect/>
          </a:stretch>
        </p:blipFill>
        <p:spPr>
          <a:xfrm>
            <a:off x="138953" y="2501496"/>
            <a:ext cx="11914094" cy="2335223"/>
          </a:xfrm>
          <a:prstGeom prst="rect">
            <a:avLst/>
          </a:prstGeom>
        </p:spPr>
      </p:pic>
    </p:spTree>
    <p:extLst>
      <p:ext uri="{BB962C8B-B14F-4D97-AF65-F5344CB8AC3E}">
        <p14:creationId xmlns:p14="http://schemas.microsoft.com/office/powerpoint/2010/main" val="50185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53248-9EFC-4F3D-81F9-F91B0B6D7A22}"/>
              </a:ext>
            </a:extLst>
          </p:cNvPr>
          <p:cNvSpPr>
            <a:spLocks noGrp="1"/>
          </p:cNvSpPr>
          <p:nvPr>
            <p:ph type="title"/>
          </p:nvPr>
        </p:nvSpPr>
        <p:spPr>
          <a:xfrm>
            <a:off x="838200" y="215152"/>
            <a:ext cx="10515600" cy="1325563"/>
          </a:xfrm>
        </p:spPr>
        <p:txBody>
          <a:bodyPr/>
          <a:lstStyle/>
          <a:p>
            <a:pPr algn="ctr"/>
            <a:r>
              <a:rPr lang="en-US" b="1" dirty="0">
                <a:latin typeface="+mn-lt"/>
              </a:rPr>
              <a:t>Promise (ES6)</a:t>
            </a:r>
            <a:endParaRPr lang="ru-RU" b="1" dirty="0">
              <a:latin typeface="+mn-lt"/>
            </a:endParaRPr>
          </a:p>
        </p:txBody>
      </p:sp>
      <p:sp>
        <p:nvSpPr>
          <p:cNvPr id="4" name="Объект 3">
            <a:extLst>
              <a:ext uri="{FF2B5EF4-FFF2-40B4-BE49-F238E27FC236}">
                <a16:creationId xmlns:a16="http://schemas.microsoft.com/office/drawing/2014/main" id="{368DC40F-A05A-475B-B89D-14F45043C5E1}"/>
              </a:ext>
            </a:extLst>
          </p:cNvPr>
          <p:cNvSpPr>
            <a:spLocks noGrp="1"/>
          </p:cNvSpPr>
          <p:nvPr>
            <p:ph idx="1"/>
          </p:nvPr>
        </p:nvSpPr>
        <p:spPr/>
        <p:txBody>
          <a:bodyPr/>
          <a:lstStyle/>
          <a:p>
            <a:endParaRPr lang="ru-RU" dirty="0"/>
          </a:p>
        </p:txBody>
      </p:sp>
      <p:pic>
        <p:nvPicPr>
          <p:cNvPr id="3" name="Рисунок 2">
            <a:extLst>
              <a:ext uri="{FF2B5EF4-FFF2-40B4-BE49-F238E27FC236}">
                <a16:creationId xmlns:a16="http://schemas.microsoft.com/office/drawing/2014/main" id="{3336FD84-597B-48B9-86A2-A91F081BB73D}"/>
              </a:ext>
            </a:extLst>
          </p:cNvPr>
          <p:cNvPicPr>
            <a:picLocks noChangeAspect="1"/>
          </p:cNvPicPr>
          <p:nvPr/>
        </p:nvPicPr>
        <p:blipFill>
          <a:blip r:embed="rId3"/>
          <a:stretch>
            <a:fillRect/>
          </a:stretch>
        </p:blipFill>
        <p:spPr>
          <a:xfrm>
            <a:off x="278785" y="2600907"/>
            <a:ext cx="11634429" cy="2361058"/>
          </a:xfrm>
          <a:prstGeom prst="rect">
            <a:avLst/>
          </a:prstGeom>
        </p:spPr>
      </p:pic>
    </p:spTree>
    <p:extLst>
      <p:ext uri="{BB962C8B-B14F-4D97-AF65-F5344CB8AC3E}">
        <p14:creationId xmlns:p14="http://schemas.microsoft.com/office/powerpoint/2010/main" val="2706220208"/>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2606</TotalTime>
  <Words>2600</Words>
  <Application>Microsoft Office PowerPoint</Application>
  <PresentationFormat>Широкоэкранный</PresentationFormat>
  <Paragraphs>215</Paragraphs>
  <Slides>20</Slides>
  <Notes>20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Calibri</vt:lpstr>
      <vt:lpstr>Calibri Light</vt:lpstr>
      <vt:lpstr>Consolas</vt:lpstr>
      <vt:lpstr>Office Theme</vt:lpstr>
      <vt:lpstr>Почему?</vt:lpstr>
      <vt:lpstr>Асинхронность</vt:lpstr>
      <vt:lpstr>Асинхронность</vt:lpstr>
      <vt:lpstr>Пример синхронного вызова</vt:lpstr>
      <vt:lpstr>Асинхронность</vt:lpstr>
      <vt:lpstr>Promise (ES6)</vt:lpstr>
      <vt:lpstr>Promise (ES6)</vt:lpstr>
      <vt:lpstr>Promise (ES6)</vt:lpstr>
      <vt:lpstr>Promise (ES6)</vt:lpstr>
      <vt:lpstr>Promise (ES6)</vt:lpstr>
      <vt:lpstr>Promise (ES6)</vt:lpstr>
      <vt:lpstr>Promise (ES6)</vt:lpstr>
      <vt:lpstr>Promise (ES6)</vt:lpstr>
      <vt:lpstr>Promise (ES6)</vt:lpstr>
      <vt:lpstr>async \ await</vt:lpstr>
      <vt:lpstr>async \ await</vt:lpstr>
      <vt:lpstr>async \ await</vt:lpstr>
      <vt:lpstr>async \ await</vt:lpstr>
      <vt:lpstr>fetch</vt:lpstr>
      <vt:lpstr>Домашнее задание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Зайцев Станислав Дмитриевич</dc:creator>
  <cp:lastModifiedBy>Зайцев Станислав Дмитриевич</cp:lastModifiedBy>
  <cp:revision>223</cp:revision>
  <dcterms:created xsi:type="dcterms:W3CDTF">2020-02-14T05:36:23Z</dcterms:created>
  <dcterms:modified xsi:type="dcterms:W3CDTF">2020-02-27T11:54:41Z</dcterms:modified>
</cp:coreProperties>
</file>