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5" r:id="rId6"/>
    <p:sldId id="260" r:id="rId7"/>
    <p:sldId id="262" r:id="rId8"/>
    <p:sldId id="266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айцев Станислав Дмитриевич" initials="ЗСД" lastIdx="1" clrIdx="0">
    <p:extLst>
      <p:ext uri="{19B8F6BF-5375-455C-9EA6-DF929625EA0E}">
        <p15:presenceInfo xmlns:p15="http://schemas.microsoft.com/office/powerpoint/2012/main" userId="S-1-5-21-885190686-2150402424-1814126941-6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58730" autoAdjust="0"/>
  </p:normalViewPr>
  <p:slideViewPr>
    <p:cSldViewPr snapToGrid="0">
      <p:cViewPr varScale="1">
        <p:scale>
          <a:sx n="54" d="100"/>
          <a:sy n="54" d="100"/>
        </p:scale>
        <p:origin x="1524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17E7B-93BD-46BC-9851-E5637DE84C16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FAB6-C2CE-452B-ADDB-D333BE28D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fia.dlsi.ua.es/ml/algorithms/references/editsurvey_bille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-RU/docs/Web/JavaScript/Reference/Class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#?browsers=&amp;build=&amp;builtIns=false&amp;spec=false&amp;loose=false&amp;code_lz=AQHgFgjAfAEgpgGwQe2AdWQJwQEwIQgD0kUAUEA&amp;debug=false&amp;forceAllTransforms=false&amp;shippedProposals=false&amp;circleciRepo=&amp;evaluate=false&amp;fileSize=false&amp;timeTravel=false&amp;sourceType=module&amp;lineWrap=true&amp;presets=react&amp;prettier=true&amp;targets=&amp;version=7.8.4&amp;externalPlugins=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javascript.ru/dom-polyfill" TargetMode="External"/><Relationship Id="rId5" Type="http://schemas.openxmlformats.org/officeDocument/2006/relationships/hyperlink" Target="https://en.wikipedia.org/wiki/Source-to-source_compiler" TargetMode="External"/><Relationship Id="rId4" Type="http://schemas.openxmlformats.org/officeDocument/2006/relationships/hyperlink" Target="https://babeljs.io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syn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chta.ru/suppor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 err="1"/>
              <a:t>React</a:t>
            </a:r>
            <a:r>
              <a:rPr lang="ru-RU" sz="1800" dirty="0"/>
              <a:t> — это эффективная и гибкая </a:t>
            </a:r>
            <a:r>
              <a:rPr lang="ru-RU" sz="1800" dirty="0" err="1"/>
              <a:t>JavaScript</a:t>
            </a:r>
            <a:r>
              <a:rPr lang="ru-RU" sz="1800" dirty="0"/>
              <a:t> библиотека для создания пользовательских интерфейсов. </a:t>
            </a:r>
            <a:br>
              <a:rPr lang="ru-RU" sz="1800" dirty="0"/>
            </a:br>
            <a:r>
              <a:rPr lang="ru-RU" sz="1800" dirty="0"/>
              <a:t>Она позволяет вам собирать сложный UI из маленьких изолированных кусочков кода, называемых «компонентами».</a:t>
            </a:r>
            <a:br>
              <a:rPr lang="ru-RU" sz="1800" dirty="0"/>
            </a:b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был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компанией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первый релиз библиотеки увидел свет в марте 2013 года.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вообще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фейсбук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создали свою библиотеку? Какую проблему они решали?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2013 уже существовало очень много фреймворков, в том числе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котором пишем мы в компании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кейсистемс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всех фреймворков был примерно один подход: это либо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MVC, MVVM,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MVWhatever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Angular). 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что не устраивало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фейсбук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 всех этих паттернах, что у вас есть какая то Модель на события которой нужно быть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подписаным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следить за её обновлениями и затем вызывать изменения во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будут отражать изменения модели. Это все приводить к так называемым мутациям данных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имеется в виду: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7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декларативный API, который позволяет не беспокоиться о том, что именно изменяется при каждом обновлении. Благодаря этому, писать приложения становится намного проще, но может быть неочевидно как именно это реализовано внутри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работе с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 можете понимать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как функцию, которая создаёт дерево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-элементов в какой-то момент времени. При последующем обновлении состояния или пропсов функция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вернёт новое дерево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-элементов. Теперь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понять, как эффективно обновить UI, чтобы он совпадал с новейшим из деревьев.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общих решений алгоритмической проблемы трансформации одного дерева в другое за минимальное количество операций. Тем не менее,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передовые алгоритмы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имеют сложность порядка O(n</a:t>
            </a:r>
            <a:r>
              <a:rPr lang="ru-RU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где n — это число элементов в дереве.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бы мы использовали это в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отображение 1000 элементов потребовало бы порядка миллиарда сравнений. Это слишком дорого. Взамен,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реализует алгоритм O(n), который основывается на двух предположениях: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элемента с разными типами произведут разные деревья.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может указать, какие дочерние элементы могут оставаться стабильными между разными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рендерами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помощью ключа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сравнении двух деревьев первым делом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сравнивает два корневых элемента. Поведение различается в зависимости от типов корневых элементов.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Всякий раз, когда корневые элементы имеют различные типы,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уничтожает старое дерево и строит новое с нуля. Переходы от </a:t>
            </a:r>
            <a:r>
              <a:rPr lang="ru-RU" dirty="0"/>
              <a:t>&lt;a&gt;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 </a:t>
            </a:r>
            <a:r>
              <a:rPr lang="ru-RU" dirty="0"/>
              <a:t>&lt;</a:t>
            </a:r>
            <a:r>
              <a:rPr lang="ru-RU" dirty="0" err="1"/>
              <a:t>img</a:t>
            </a:r>
            <a:r>
              <a:rPr lang="ru-RU" dirty="0"/>
              <a:t>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от </a:t>
            </a:r>
            <a:r>
              <a:rPr lang="ru-RU" dirty="0"/>
              <a:t>&lt;</a:t>
            </a:r>
            <a:r>
              <a:rPr lang="ru-RU" dirty="0" err="1"/>
              <a:t>Article</a:t>
            </a:r>
            <a:r>
              <a:rPr lang="ru-RU" dirty="0"/>
              <a:t>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 </a:t>
            </a:r>
            <a:r>
              <a:rPr lang="ru-RU" dirty="0"/>
              <a:t>&lt;</a:t>
            </a:r>
            <a:r>
              <a:rPr lang="ru-RU" dirty="0" err="1"/>
              <a:t>Comment</a:t>
            </a:r>
            <a:r>
              <a:rPr lang="ru-RU" dirty="0"/>
              <a:t>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от </a:t>
            </a:r>
            <a:r>
              <a:rPr lang="ru-RU" dirty="0"/>
              <a:t>&lt;</a:t>
            </a:r>
            <a:r>
              <a:rPr lang="ru-RU" dirty="0" err="1"/>
              <a:t>Button</a:t>
            </a:r>
            <a:r>
              <a:rPr lang="ru-RU" dirty="0"/>
              <a:t>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 </a:t>
            </a:r>
            <a:r>
              <a:rPr lang="ru-RU" dirty="0"/>
              <a:t>&lt;</a:t>
            </a:r>
            <a:r>
              <a:rPr lang="ru-RU" dirty="0" err="1"/>
              <a:t>div</a:t>
            </a:r>
            <a:r>
              <a:rPr lang="ru-RU" dirty="0"/>
              <a:t>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приведут к полному перестроению.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уничтожении дерева старые DOM-узлы удаляются.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построении нового дерева, новые DOM-узлы вставляются в DOM.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 состояние, связанное со старым деревом, теряется.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Любые компоненты, лежащие ниже корневого, также размонтируются, а их состояние уничтожится. Например, это произойдёт при таком сравнении: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dirty="0"/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3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старый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уничтожится, а новый —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смонтируется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вызовет дополнительные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рендеры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нам не нужны</a:t>
            </a:r>
          </a:p>
          <a:p>
            <a:endParaRPr lang="ru-RU" dirty="0"/>
          </a:p>
          <a:p>
            <a:br>
              <a:rPr lang="ru-RU" dirty="0"/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0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сравнении двух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DOM-элементов одного типа,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смотрит на атрибуты обоих, сохраняет лежащий в основе этих элементов DOM-узел и обновляет только изменённые атрибуты. Например: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Сравнивая эти элементы,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знает, что нужно модифицировать только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 лежащего в основе DOM-узла.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Обновляя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знает, что нужно обновлять только изменившиеся свойства. Например: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конвертации между этими элементами,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знает, что нужно модифицировать только стиль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fontWeight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сохранить.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обработки DOM-узла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рекурсивно проходится по дочерним элементам.</a:t>
            </a:r>
          </a:p>
          <a:p>
            <a:br>
              <a:rPr lang="ru-RU" dirty="0"/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0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3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видим что данные приходят из разных мест, затем мы каким то образом их обрабатываем, передаем в хранилище, и из хранилища пробрасываем в наше представление.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Разработчики </a:t>
            </a:r>
            <a:r>
              <a:rPr lang="en-US" dirty="0"/>
              <a:t>React </a:t>
            </a:r>
            <a:r>
              <a:rPr lang="ru-RU" dirty="0"/>
              <a:t>подумали, а что если мы отбросим все лишнее, спрячем реализацию обработки данных от разработчика и оставим лишь представление и будем взаимодействовать напрямую с ним. Т.е. каждый раз когда меняются данные, мы просто хотим чтобы наше представление - </a:t>
            </a:r>
            <a:r>
              <a:rPr lang="en-US" dirty="0"/>
              <a:t>View </a:t>
            </a:r>
            <a:r>
              <a:rPr lang="ru-RU" dirty="0"/>
              <a:t>вернуло нам новый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Но при таком подходе, если мы будем каждый раз рендерить новое представление, это займет очень много ресурсов. Потому что нам придётся постоянно пересчитывать наше </a:t>
            </a:r>
            <a:r>
              <a:rPr lang="en-US" sz="1800" dirty="0"/>
              <a:t>DOM </a:t>
            </a:r>
            <a:r>
              <a:rPr lang="ru-RU" sz="1800" dirty="0"/>
              <a:t>дерево и это будет очень заметно для пользователя. Поэтому создатели </a:t>
            </a:r>
            <a:r>
              <a:rPr lang="en-US" sz="1800" dirty="0"/>
              <a:t>React </a:t>
            </a:r>
            <a:r>
              <a:rPr lang="ru-RU" sz="1800" dirty="0"/>
              <a:t>ввели такое понятие как Декларативные компоненты, ну или по простому Компоненты. Суть их в том, что они отражают ТО как ВЫГЛЯДИТ ваш компонент в ЛЮБОЙ ОПРЕДЕЛЕННЫЙ момент времени.</a:t>
            </a:r>
            <a:r>
              <a:rPr lang="en-US" sz="1800" dirty="0"/>
              <a:t> </a:t>
            </a:r>
            <a:r>
              <a:rPr lang="ru-RU" sz="1800" dirty="0"/>
              <a:t>Рассмотрим к примеру ленту </a:t>
            </a:r>
            <a:r>
              <a:rPr lang="ru-RU" sz="1800" dirty="0" err="1"/>
              <a:t>твитера</a:t>
            </a:r>
            <a:r>
              <a:rPr lang="ru-RU" sz="1800" dirty="0"/>
              <a:t>:</a:t>
            </a:r>
            <a:br>
              <a:rPr lang="ru-RU" sz="1800" dirty="0"/>
            </a:br>
            <a:r>
              <a:rPr lang="ru-RU" sz="1800" dirty="0"/>
              <a:t>Здесь мы видим много повторяющихся компонентов, таких как пост, комментарий, рекомендации, превью фото и т.д.</a:t>
            </a:r>
            <a:br>
              <a:rPr lang="ru-RU" sz="1800" dirty="0"/>
            </a:br>
            <a:r>
              <a:rPr lang="ru-RU" sz="1800" dirty="0"/>
              <a:t>Давайте например подумаем как</a:t>
            </a:r>
            <a:r>
              <a:rPr lang="en-US" sz="1800" dirty="0"/>
              <a:t> </a:t>
            </a:r>
            <a:r>
              <a:rPr lang="ru-RU" sz="1800" dirty="0"/>
              <a:t>бы мы реализовывали этот интерфейс с использованием так называемого стандартного подхода:</a:t>
            </a:r>
            <a:br>
              <a:rPr lang="ru-RU" sz="1800" dirty="0"/>
            </a:br>
            <a:r>
              <a:rPr lang="ru-RU" sz="1800" dirty="0"/>
              <a:t>У нас будет какой то общий компонент приложения, элементами которого будут являться посты, у постов будут элементы комментариев и так далее.</a:t>
            </a:r>
            <a:br>
              <a:rPr lang="ru-RU" sz="1800" dirty="0"/>
            </a:br>
            <a:r>
              <a:rPr lang="ru-RU" sz="1800" dirty="0"/>
              <a:t>Основная сложность это взаимодействовать со всем этим. Например я хочу поставить лайк какому то комментарию. В мой обработчик событий приходит </a:t>
            </a:r>
            <a:r>
              <a:rPr lang="en-US" sz="1800" dirty="0"/>
              <a:t>id </a:t>
            </a:r>
            <a:r>
              <a:rPr lang="ru-RU" sz="1800" dirty="0"/>
              <a:t>комментария и состояние – лайк \ </a:t>
            </a:r>
            <a:r>
              <a:rPr lang="ru-RU" sz="1800" dirty="0" err="1"/>
              <a:t>дизайлк</a:t>
            </a:r>
            <a:r>
              <a:rPr lang="ru-RU" sz="1800" dirty="0"/>
              <a:t>. Что я буду делать дальше? Мне нужно будет найти залезть в  объект </a:t>
            </a:r>
            <a:r>
              <a:rPr lang="ru-RU" sz="1800" dirty="0" err="1"/>
              <a:t>ЛЕНТы</a:t>
            </a:r>
            <a:r>
              <a:rPr lang="ru-RU" sz="1800" dirty="0"/>
              <a:t> сообщений. в ней найти нужный ПОСТ. В нем найти нужный комментарий. Изменить количество лайков этого комментария, вызвать его обновление. После этого у меня обновиться ВСЁ ДОМ дерево просто из за того что я где то ткнул мышкой. Сопутствующей проблемой встаёт вопрос о том где же мне всё это хранить? не в дом дереве же. Значит я буду заводить какую то структуру хранения в </a:t>
            </a:r>
            <a:r>
              <a:rPr lang="en-US" sz="1800" dirty="0"/>
              <a:t>JS, </a:t>
            </a:r>
            <a:r>
              <a:rPr lang="ru-RU" sz="1800" dirty="0"/>
              <a:t>которую мне </a:t>
            </a:r>
            <a:r>
              <a:rPr lang="ru-RU" sz="1800" dirty="0" err="1"/>
              <a:t>придёться</a:t>
            </a:r>
            <a:r>
              <a:rPr lang="ru-RU" sz="1800" dirty="0"/>
              <a:t> постоянно поддерживать в актуальном состоянии. Т.е. нужно будет хранить состояние каждого </a:t>
            </a:r>
            <a:r>
              <a:rPr lang="ru-RU" sz="1800" dirty="0" err="1"/>
              <a:t>инпута</a:t>
            </a:r>
            <a:r>
              <a:rPr lang="ru-RU" sz="1800" dirty="0"/>
              <a:t>, каждой кнопки, каждой записи и так далее и так далее.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Вы уже делали задание обхода узлов в </a:t>
            </a:r>
            <a:r>
              <a:rPr lang="en-US" sz="1800" dirty="0"/>
              <a:t>DOM </a:t>
            </a:r>
            <a:r>
              <a:rPr lang="ru-RU" sz="1800" dirty="0"/>
              <a:t>дереве, которое Игорь давал </a:t>
            </a:r>
            <a:r>
              <a:rPr lang="ru-RU" sz="1800" dirty="0" err="1"/>
              <a:t>предидущей</a:t>
            </a:r>
            <a:r>
              <a:rPr lang="ru-RU" sz="1800" dirty="0"/>
              <a:t> лекции. Теперь представьте какое количество действий вам </a:t>
            </a:r>
            <a:r>
              <a:rPr lang="ru-RU" sz="1800" dirty="0" err="1"/>
              <a:t>придеться</a:t>
            </a:r>
            <a:r>
              <a:rPr lang="ru-RU" sz="1800" dirty="0"/>
              <a:t> делать.</a:t>
            </a:r>
            <a:br>
              <a:rPr lang="ru-RU" sz="1800" dirty="0"/>
            </a:br>
            <a:r>
              <a:rPr lang="ru-RU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тот пример, который показывал вам Игорь на лекции про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DOM:</a:t>
            </a:r>
            <a:endParaRPr lang="en-US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А теперь представьте себе множество таких элементов</a:t>
            </a:r>
            <a:r>
              <a:rPr lang="en-US" sz="1800" dirty="0"/>
              <a:t>. </a:t>
            </a:r>
            <a:r>
              <a:rPr lang="ru-RU" sz="1800" dirty="0"/>
              <a:t>Как много кода вам нужно написать – ответ примерно 150 тысяч строк. именно столько занимает фреймворк </a:t>
            </a:r>
            <a:r>
              <a:rPr lang="en-US" sz="1800" dirty="0"/>
              <a:t>EXTJS </a:t>
            </a:r>
            <a:r>
              <a:rPr lang="ru-RU" sz="1800" dirty="0"/>
              <a:t>который мы используем в нашей компании.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5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Для  нас это не критично, т.к. на данный момент у нас нет мобильных клиентов и наши интерфейсы довольно высоко нагружены. Т.е. </a:t>
            </a:r>
            <a:r>
              <a:rPr lang="ru-RU" sz="1800" dirty="0" err="1"/>
              <a:t>компонентый</a:t>
            </a:r>
            <a:r>
              <a:rPr lang="ru-RU" sz="1800" dirty="0"/>
              <a:t> подход к нам довольно сложно применим. </a:t>
            </a:r>
            <a:br>
              <a:rPr lang="ru-RU" sz="1800" dirty="0"/>
            </a:br>
            <a:r>
              <a:rPr lang="ru-RU" sz="1800" dirty="0"/>
              <a:t>У нас множество таблиц, </a:t>
            </a:r>
            <a:r>
              <a:rPr lang="ru-RU" sz="1800" dirty="0" err="1"/>
              <a:t>гридов</a:t>
            </a:r>
            <a:r>
              <a:rPr lang="ru-RU" sz="1800" dirty="0"/>
              <a:t> и прочего. Но не у всех стоят схожие задачи. Кому то нужно просто создать сайт с картинками на подобие </a:t>
            </a:r>
            <a:r>
              <a:rPr lang="ru-RU" sz="1800" dirty="0" err="1"/>
              <a:t>инстаграмма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ru-RU" sz="1800" dirty="0"/>
              <a:t>Тем не менее команда которая создает фреймворк </a:t>
            </a:r>
            <a:r>
              <a:rPr lang="en-US" sz="1800" dirty="0"/>
              <a:t>EXTJS </a:t>
            </a:r>
            <a:r>
              <a:rPr lang="ru-RU" sz="1800" dirty="0"/>
              <a:t>выпустила его реализацию на </a:t>
            </a:r>
            <a:r>
              <a:rPr lang="en-US" sz="1800" dirty="0"/>
              <a:t>REACT</a:t>
            </a:r>
            <a:r>
              <a:rPr lang="ru-RU" sz="1800" dirty="0"/>
              <a:t>, что говорит нам о том, что люди понимают тренды и понимают важность реактивного </a:t>
            </a:r>
            <a:r>
              <a:rPr lang="ru-RU" sz="1800" dirty="0" err="1"/>
              <a:t>программирования.Но</a:t>
            </a:r>
            <a:r>
              <a:rPr lang="ru-RU" sz="1800" dirty="0"/>
              <a:t> вернемся к компонентам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0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/>
              <a:t>Компоненты в </a:t>
            </a:r>
            <a:r>
              <a:rPr lang="en-US" sz="1800" dirty="0"/>
              <a:t>REACT </a:t>
            </a:r>
            <a:r>
              <a:rPr lang="ru-RU" sz="1800" dirty="0"/>
              <a:t>инкапсулируют в себе всю логику взаимодействия с данными. </a:t>
            </a:r>
          </a:p>
          <a:p>
            <a:br>
              <a:rPr lang="ru-RU" sz="1800" dirty="0"/>
            </a:br>
            <a:r>
              <a:rPr lang="ru-RU" sz="1800" dirty="0"/>
              <a:t>Представьте, что компоненты это строительный блоки, как кирпичики </a:t>
            </a:r>
            <a:r>
              <a:rPr lang="ru-RU" sz="1800" dirty="0" err="1"/>
              <a:t>лего</a:t>
            </a:r>
            <a:r>
              <a:rPr lang="ru-RU" sz="1800" dirty="0"/>
              <a:t>, которые мы можем связывать между собой.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позволяют разбить интерфейс на независимые части, про которые легко думать в отдельности. Их можно складывать вместе и использовать несколько раз.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 многом компоненты ведут себя как обычные функции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принимают произвольные входные данные (так называемые «пропсы») и возвращают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-элементы, описывающие, что мы хотим увидеть на экране. Проще всего объявить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-компонент как функцию: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функция — компонент, потому что она получает данные в одном объекте («пропсы») в качестве параметра и возвращает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-элемент. Мы будем называть такие компоненты «функциональными», так как они буквально являются функциями.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Ещё компоненты можно определять как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классы ES6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 точки зрения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эти два компонента эквивалентны.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мы не будем углубляться в варианты реализации.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 используем компоненты, чтобы сообщить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мы хотим увидеть на экране. Каждый раз, когда наши данные меняются,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эффективно обновляет и повторно рендерит наши компоненты.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тому же мы можем использовать компоненты внутри компонентов: как здесь: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взяли компонент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передали в него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оно отобразилось в компоненте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</a:t>
            </a:r>
            <a:r>
              <a:rPr lang="ru-RU" dirty="0" err="1"/>
              <a:t>render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возвращает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того, что вы хотите увидеть на экране.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берёт это описание и отображает результат. Если точнее, </a:t>
            </a:r>
            <a:r>
              <a:rPr lang="ru-RU" dirty="0" err="1"/>
              <a:t>render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возвращает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легковесным описанием того, что нужно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отрендерить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Большинство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-разработчиков используют специальный синтаксис под названием «JSX» для упрощения описания структуры.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800" dirty="0"/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8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ни строка, ни фрагмент HTML.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JSX — расширение языка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 рекомендуем использовать его, когда требуется объяснить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должен выглядеть UI. JSX напоминает язык шаблонов, наделённый силой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производит «элементы»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Фундаментально,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синтаксическим сахаром для функции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React.createElement</a:t>
            </a:r>
            <a:r>
              <a:rPr lang="en-US" dirty="0"/>
              <a:t>(component, props, ...children)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 того, чтобы искусственно разделить технологии, помещая разметку и логику в разные файлы,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разделяет ответственность с помощью компонентов, которые содержат и разметку, и логику. 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обладает всей 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 JSX вы можете использовать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-выражения внутри фигурных скобок.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-объектом, который можно сохранить в переменную или использовать внутри программы.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>
                <a:hlinkClick r:id="rId3"/>
              </a:rPr>
              <a:t>https://babeljs.io/repl/#?browsers=&amp;build=&amp;builtIns=false&amp;spec=false&amp;loose=false&amp;code_lz=AQHgFgjAfAEgpgGwQe2AdWQJwQEwIQgD0kUAUEA&amp;debug=false&amp;forceAllTransforms=false&amp;shippedProposals=false&amp;circleciRepo=&amp;evaluate=false&amp;fileSize=false&amp;timeTravel=false&amp;sourceType=module&amp;lineWrap=true&amp;presets=react&amp;prettier=true&amp;targets=&amp;version=7.8.4&amp;externalPlugins=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транспайлер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расскеажу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2 ух словах: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Babel.JS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транспайлер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переписывающий код на ES-2015 в код на предыдущем стандарте ES5.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состоит из двух частей: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транспайлер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переписывает код.</a:t>
            </a:r>
          </a:p>
          <a:p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Полифил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добавляет методы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String.prototype.repeat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другие.</a:t>
            </a:r>
          </a:p>
          <a:p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=&gt; {};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(a = "test") {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b = 123;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123;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a = [1,2,3];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...a ];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(true) {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let test = 'test';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console.log(test);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123;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- 4 ;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1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 того, чтобы взаимодействовать с DOM напрямую, мы работаем с его легковесной копией. Мы можем вносить изменения в копию, исходя из наших потребностей, а после этого применять изменения к реальному DOM.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происходит сравнение DOM-дерева с его виртуальной копией, определяется разница и запускается перерисовка того, что было изменено.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две проблемы: когда именно делать повторную перерисовку DOM и как это сделать эффективно.</a:t>
            </a:r>
            <a:br>
              <a:rPr lang="ru-RU" sz="1800" dirty="0"/>
            </a:br>
            <a:br>
              <a:rPr lang="ru-RU" sz="1800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Когда?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данные изменяются и нуждается в обновлении.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два варианта узнать, что данные изменились: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из них —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(грязная проверка) заключается в том, чтобы опрашивать данные через регулярные промежутки времени и рекурсивно проверять все значения в структуре данных.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вариант —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(наблюдаемый) заключается в наблюдении за изменением состояния. Если ничего не изменилось, мы ничего не делаем. Если изменилось, мы точно знаем, что нужно обновить.</a:t>
            </a:r>
          </a:p>
          <a:p>
            <a:br>
              <a:rPr lang="ru-RU" sz="1800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Как?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делает этот подход действительно быстрым:</a:t>
            </a:r>
            <a:br>
              <a:rPr lang="ru-RU" sz="1800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Эффективные алгоритмы сравнения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Группировка операций чтения/записи при работе с DOM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Эффективное обновление только под-деревьев, а не всего дерева в целом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перерисовки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>
                <a:hlinkClick r:id="rId3"/>
              </a:rPr>
              <a:t>https://learn.javascript.ru/async</a:t>
            </a:r>
            <a:endParaRPr lang="ru-RU" dirty="0"/>
          </a:p>
          <a:p>
            <a:r>
              <a:rPr lang="en-US" dirty="0">
                <a:hlinkClick r:id="rId4"/>
              </a:rPr>
              <a:t>https://www.pochta.ru/support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очень эффективный и быстрый но и у него есть свои минусы:</a:t>
            </a:r>
          </a:p>
          <a:p>
            <a:br>
              <a:rPr lang="en-US" sz="1800" dirty="0"/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2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Во первых как мы помним, какие типы данных у нас </a:t>
            </a:r>
            <a:r>
              <a:rPr lang="ru-RU" sz="1800" dirty="0" err="1"/>
              <a:t>сравниванются</a:t>
            </a:r>
            <a:r>
              <a:rPr lang="ru-RU" sz="1800" dirty="0"/>
              <a:t> по значению а не по ссылке?</a:t>
            </a:r>
            <a:br>
              <a:rPr lang="ru-RU" sz="1800" dirty="0"/>
            </a:br>
            <a:r>
              <a:rPr lang="ru-RU" sz="1800" dirty="0"/>
              <a:t>А чем является массив в </a:t>
            </a:r>
            <a:r>
              <a:rPr lang="en-US" sz="1800" dirty="0"/>
              <a:t>JS?</a:t>
            </a:r>
            <a:br>
              <a:rPr lang="en-US" sz="1800" dirty="0"/>
            </a:br>
            <a:br>
              <a:rPr lang="ru-RU" sz="1800" dirty="0"/>
            </a:br>
            <a:r>
              <a:rPr lang="ru-RU" sz="1800" dirty="0"/>
              <a:t>Соответственно попадет ссылка на тот же массив, то механизм сравнения в </a:t>
            </a:r>
            <a:r>
              <a:rPr lang="en-US" sz="1800" dirty="0"/>
              <a:t>React </a:t>
            </a:r>
            <a:r>
              <a:rPr lang="ru-RU" sz="1800" dirty="0"/>
              <a:t>не увидит изменений, и не будет перерисовывать компонент. </a:t>
            </a:r>
          </a:p>
          <a:p>
            <a:br>
              <a:rPr lang="ru-RU" sz="1800" dirty="0"/>
            </a:br>
            <a:r>
              <a:rPr lang="ru-RU" sz="1800" dirty="0"/>
              <a:t>Так же важно сказать что </a:t>
            </a:r>
            <a:r>
              <a:rPr lang="en-US" sz="1800" dirty="0"/>
              <a:t>React </a:t>
            </a:r>
            <a:r>
              <a:rPr lang="ru-RU" sz="1800" dirty="0"/>
              <a:t>по умолчанию делает поверхностное сравнение ваших данных и на основе этого сравнения уже решает нужно ли перерисовать </a:t>
            </a:r>
            <a:r>
              <a:rPr lang="en-US" sz="1800" dirty="0"/>
              <a:t>DOM </a:t>
            </a:r>
            <a:r>
              <a:rPr lang="ru-RU" sz="1800" dirty="0"/>
              <a:t>или оставить всё как есть. </a:t>
            </a:r>
            <a:br>
              <a:rPr lang="ru-RU" sz="1800" dirty="0"/>
            </a:br>
            <a:r>
              <a:rPr lang="ru-RU" sz="1800" dirty="0"/>
              <a:t>Применяется так называемый механизм согласования. </a:t>
            </a:r>
            <a:r>
              <a:rPr lang="en-US" sz="1800" dirty="0"/>
              <a:t>reconciliation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FAB6-C2CE-452B-ADDB-D333BE28D5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8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2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935D-D09B-4C27-8389-B16834D7D6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DCD2-90F7-476C-9BB7-CE03BEEC1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2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getting-starte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760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DBC0B-3D2F-4BC0-9B04-3F78E96FF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051"/>
            <a:ext cx="12192000" cy="40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b="1" dirty="0"/>
              <a:t>Согласование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5B29E6-17B5-460F-9E34-AEAF346FCDA4}"/>
              </a:ext>
            </a:extLst>
          </p:cNvPr>
          <p:cNvSpPr/>
          <p:nvPr/>
        </p:nvSpPr>
        <p:spPr>
          <a:xfrm>
            <a:off x="762000" y="1570760"/>
            <a:ext cx="1130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2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067427F6-854D-4184-B629-2EB7CE2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45453"/>
              </p:ext>
            </p:extLst>
          </p:nvPr>
        </p:nvGraphicFramePr>
        <p:xfrm>
          <a:off x="1102360" y="3471358"/>
          <a:ext cx="10083800" cy="303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1991988731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1865756559"/>
                    </a:ext>
                  </a:extLst>
                </a:gridCol>
              </a:tblGrid>
              <a:tr h="10120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&lt;a&gt;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72774"/>
                  </a:ext>
                </a:extLst>
              </a:tr>
              <a:tr h="10120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4000" dirty="0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Wrapper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4000" dirty="0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9403"/>
                  </a:ext>
                </a:extLst>
              </a:tr>
              <a:tr h="101204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&lt;button&gt;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&lt;div&gt;</a:t>
                      </a:r>
                      <a:endParaRPr lang="ru-R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33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b="1" dirty="0"/>
              <a:t>Согласование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5B29E6-17B5-460F-9E34-AEAF346FCDA4}"/>
              </a:ext>
            </a:extLst>
          </p:cNvPr>
          <p:cNvSpPr/>
          <p:nvPr/>
        </p:nvSpPr>
        <p:spPr>
          <a:xfrm>
            <a:off x="4351020" y="1494560"/>
            <a:ext cx="11109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Wrapper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Wrapper 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b="1" dirty="0"/>
              <a:t>Согласование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0234B1-C152-40D1-A5AC-DB013D6C1F0F}"/>
              </a:ext>
            </a:extLst>
          </p:cNvPr>
          <p:cNvSpPr/>
          <p:nvPr/>
        </p:nvSpPr>
        <p:spPr>
          <a:xfrm>
            <a:off x="868680" y="1674674"/>
            <a:ext cx="10454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"before"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"stuff"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"after"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"stuff"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'bold'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'green'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'bold'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b="1" dirty="0"/>
              <a:t>Задание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0234B1-C152-40D1-A5AC-DB013D6C1F0F}"/>
              </a:ext>
            </a:extLst>
          </p:cNvPr>
          <p:cNvSpPr/>
          <p:nvPr/>
        </p:nvSpPr>
        <p:spPr>
          <a:xfrm>
            <a:off x="939564" y="3354618"/>
            <a:ext cx="1045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</a:rPr>
              <a:t>1) </a:t>
            </a:r>
            <a:r>
              <a:rPr lang="en-US" sz="3600" dirty="0">
                <a:hlinkClick r:id="rId3"/>
              </a:rPr>
              <a:t>https://create-react-app.dev/docs/getting-started/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2130901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280" y="393858"/>
            <a:ext cx="9144000" cy="110982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8425C5-329E-42E6-8AA6-E589645C2189}"/>
              </a:ext>
            </a:extLst>
          </p:cNvPr>
          <p:cNvSpPr/>
          <p:nvPr/>
        </p:nvSpPr>
        <p:spPr>
          <a:xfrm>
            <a:off x="1066800" y="393858"/>
            <a:ext cx="247904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начальные данные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956B08-9A08-42D7-9AD9-77B85559DF20}"/>
              </a:ext>
            </a:extLst>
          </p:cNvPr>
          <p:cNvSpPr/>
          <p:nvPr/>
        </p:nvSpPr>
        <p:spPr>
          <a:xfrm>
            <a:off x="4668520" y="393858"/>
            <a:ext cx="247904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обновления в реальном времени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7D57B3-3BB7-43C4-B019-C4ECD532D1E0}"/>
              </a:ext>
            </a:extLst>
          </p:cNvPr>
          <p:cNvSpPr/>
          <p:nvPr/>
        </p:nvSpPr>
        <p:spPr>
          <a:xfrm>
            <a:off x="8615680" y="393858"/>
            <a:ext cx="247904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действия пользователя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30E103-2FEF-4252-88D8-8F13AC43C90F}"/>
              </a:ext>
            </a:extLst>
          </p:cNvPr>
          <p:cNvSpPr/>
          <p:nvPr/>
        </p:nvSpPr>
        <p:spPr>
          <a:xfrm>
            <a:off x="4668520" y="2130901"/>
            <a:ext cx="247904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обработчик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4413CBE-AA62-4481-BCD5-2CCC1CB59600}"/>
              </a:ext>
            </a:extLst>
          </p:cNvPr>
          <p:cNvSpPr/>
          <p:nvPr/>
        </p:nvSpPr>
        <p:spPr>
          <a:xfrm>
            <a:off x="4668520" y="3550047"/>
            <a:ext cx="247904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хранилище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4CEF76D-9A8F-458F-9FDA-4078C2A6ABFE}"/>
              </a:ext>
            </a:extLst>
          </p:cNvPr>
          <p:cNvSpPr/>
          <p:nvPr/>
        </p:nvSpPr>
        <p:spPr>
          <a:xfrm>
            <a:off x="4255770" y="4937322"/>
            <a:ext cx="3436620" cy="11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представлен</a:t>
            </a:r>
            <a:r>
              <a:rPr lang="ru-RU" sz="3200" b="1" dirty="0"/>
              <a:t>и</a:t>
            </a:r>
            <a:r>
              <a:rPr lang="ru-RU" sz="3200" dirty="0"/>
              <a:t>е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B54ABB5B-DD6F-40E0-8410-7531F61D341B}"/>
              </a:ext>
            </a:extLst>
          </p:cNvPr>
          <p:cNvCxnSpPr/>
          <p:nvPr/>
        </p:nvCxnSpPr>
        <p:spPr>
          <a:xfrm>
            <a:off x="2255520" y="1503680"/>
            <a:ext cx="2413000" cy="12192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57BCB21-D6F4-41D7-BC21-A82982B1C98A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 flipV="1">
            <a:off x="7147560" y="948768"/>
            <a:ext cx="1468120" cy="173704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00CD309-F0DE-4A1C-BC37-E24CAB48EAA6}"/>
              </a:ext>
            </a:extLst>
          </p:cNvPr>
          <p:cNvCxnSpPr>
            <a:stCxn id="9" idx="2"/>
          </p:cNvCxnSpPr>
          <p:nvPr/>
        </p:nvCxnSpPr>
        <p:spPr>
          <a:xfrm>
            <a:off x="5974080" y="1458397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9A2A604-2212-43F7-8D57-E6E436091AF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908040" y="1503680"/>
            <a:ext cx="0" cy="627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8D220B-1A85-4C66-8B35-1442ADEC1D18}"/>
              </a:ext>
            </a:extLst>
          </p:cNvPr>
          <p:cNvCxnSpPr/>
          <p:nvPr/>
        </p:nvCxnSpPr>
        <p:spPr>
          <a:xfrm>
            <a:off x="5908040" y="2922826"/>
            <a:ext cx="0" cy="627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C6FB456-80A5-4DC6-BED3-75522FFFEB8D}"/>
              </a:ext>
            </a:extLst>
          </p:cNvPr>
          <p:cNvCxnSpPr/>
          <p:nvPr/>
        </p:nvCxnSpPr>
        <p:spPr>
          <a:xfrm>
            <a:off x="5908040" y="4310101"/>
            <a:ext cx="0" cy="627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760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4BAAA-A076-484A-894A-30CA0161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80" y="-537383"/>
            <a:ext cx="9420039" cy="80946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AA73E2-B82F-471F-A2D4-DC03109FC1D9}"/>
              </a:ext>
            </a:extLst>
          </p:cNvPr>
          <p:cNvSpPr/>
          <p:nvPr/>
        </p:nvSpPr>
        <p:spPr>
          <a:xfrm>
            <a:off x="1524000" y="1987296"/>
            <a:ext cx="5205984" cy="8778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D2756A-1AFC-4C02-A699-1DCB4EDE7D42}"/>
              </a:ext>
            </a:extLst>
          </p:cNvPr>
          <p:cNvSpPr/>
          <p:nvPr/>
        </p:nvSpPr>
        <p:spPr>
          <a:xfrm>
            <a:off x="1524000" y="1122363"/>
            <a:ext cx="5205984" cy="8778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9E0C298-D419-4682-82A4-609323C3E137}"/>
              </a:ext>
            </a:extLst>
          </p:cNvPr>
          <p:cNvSpPr/>
          <p:nvPr/>
        </p:nvSpPr>
        <p:spPr>
          <a:xfrm>
            <a:off x="1524000" y="165625"/>
            <a:ext cx="5205984" cy="8778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BE58CA-8EAE-4ECE-8FCE-C2AFC5B71313}"/>
              </a:ext>
            </a:extLst>
          </p:cNvPr>
          <p:cNvSpPr/>
          <p:nvPr/>
        </p:nvSpPr>
        <p:spPr>
          <a:xfrm>
            <a:off x="6868004" y="1871836"/>
            <a:ext cx="2958748" cy="57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1C47FB0-0946-43F9-A332-420782BEB51B}"/>
              </a:ext>
            </a:extLst>
          </p:cNvPr>
          <p:cNvSpPr/>
          <p:nvPr/>
        </p:nvSpPr>
        <p:spPr>
          <a:xfrm>
            <a:off x="6868004" y="2450591"/>
            <a:ext cx="2958748" cy="57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0098CAC-2AA5-44A4-AF48-5870345FCDC4}"/>
              </a:ext>
            </a:extLst>
          </p:cNvPr>
          <p:cNvSpPr/>
          <p:nvPr/>
        </p:nvSpPr>
        <p:spPr>
          <a:xfrm>
            <a:off x="6868004" y="2978077"/>
            <a:ext cx="2958748" cy="57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EA8CA6-85D1-42EC-AC44-855696CBD87F}"/>
              </a:ext>
            </a:extLst>
          </p:cNvPr>
          <p:cNvSpPr/>
          <p:nvPr/>
        </p:nvSpPr>
        <p:spPr>
          <a:xfrm>
            <a:off x="1632030" y="2865120"/>
            <a:ext cx="5097954" cy="4149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7068E1-3990-4FBA-8139-3610F305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80" y="-537384"/>
            <a:ext cx="9420039" cy="80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760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dirty="0"/>
              <a:t>Манипуляции с </a:t>
            </a:r>
            <a:r>
              <a:rPr lang="en-US" dirty="0"/>
              <a:t>DOM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5A4935-E51F-4F87-AE7C-E8662799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1" y="1382832"/>
            <a:ext cx="11635817" cy="46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760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en-US" dirty="0"/>
              <a:t>EXT JS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DD6874-32A9-4588-BDA5-C0FA4CF6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289"/>
            <a:ext cx="12192000" cy="8771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0A723-3B7F-482A-B400-242D94B5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57" y="2342411"/>
            <a:ext cx="5214043" cy="12954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F85C28-9E5C-4D6D-B718-9194E1E09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44" y="2651760"/>
            <a:ext cx="6563793" cy="39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1425037"/>
            <a:ext cx="11628120" cy="54329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ИЛИ</a:t>
            </a:r>
            <a:b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Привет, </a:t>
            </a:r>
            <a:r>
              <a:rPr lang="ru-RU" sz="3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FA906-E148-4B9C-9940-DC1F1ECA82A3}"/>
              </a:ext>
            </a:extLst>
          </p:cNvPr>
          <p:cNvSpPr/>
          <p:nvPr/>
        </p:nvSpPr>
        <p:spPr>
          <a:xfrm>
            <a:off x="350520" y="1227298"/>
            <a:ext cx="11841480" cy="504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Wrapper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3200" dirty="0">
                <a:solidFill>
                  <a:srgbClr val="CE9178"/>
                </a:solidFill>
                <a:latin typeface="Consolas" panose="020B0609020204030204" pitchFamily="49" charset="0"/>
              </a:rPr>
              <a:t>Иван'</a:t>
            </a:r>
            <a:r>
              <a:rPr lang="ru-RU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5037"/>
            <a:ext cx="12192000" cy="51129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ru-RU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en-US" dirty="0"/>
              <a:t>JSX</a:t>
            </a:r>
            <a:endParaRPr lang="ru-RU" dirty="0"/>
          </a:p>
        </p:txBody>
      </p:sp>
      <p:pic>
        <p:nvPicPr>
          <p:cNvPr id="3074" name="Picture 2" descr="jsx - What Is React - Edureka">
            <a:extLst>
              <a:ext uri="{FF2B5EF4-FFF2-40B4-BE49-F238E27FC236}">
                <a16:creationId xmlns:a16="http://schemas.microsoft.com/office/drawing/2014/main" id="{E8A5BE49-1F2B-4A2B-BE78-B7482C8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3813332"/>
            <a:ext cx="723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C283C1-D13B-4430-9D98-C34A096D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760"/>
            <a:ext cx="9144000" cy="30838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en-US" dirty="0"/>
              <a:t>Virtual DOM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14950-3E68-490C-81B6-26F376CA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74" y="1104582"/>
            <a:ext cx="7887051" cy="2885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ED2DBD-8BF0-4E92-BF4A-270BF4807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3831906"/>
            <a:ext cx="6202680" cy="25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2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3A84507-25F1-4303-9474-382E13EF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7298"/>
          </a:xfrm>
        </p:spPr>
        <p:txBody>
          <a:bodyPr/>
          <a:lstStyle/>
          <a:p>
            <a:r>
              <a:rPr lang="ru-RU" dirty="0"/>
              <a:t>Подводные камни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87D4A-71BF-45C5-8306-19C02132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8" y="1453729"/>
            <a:ext cx="8437342" cy="45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2474</Words>
  <Application>Microsoft Office PowerPoint</Application>
  <PresentationFormat>Широкоэкранный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Манипуляции с DOM</vt:lpstr>
      <vt:lpstr>EXT JS</vt:lpstr>
      <vt:lpstr>Компоненты</vt:lpstr>
      <vt:lpstr>JSX</vt:lpstr>
      <vt:lpstr>Virtual DOM</vt:lpstr>
      <vt:lpstr>Подводные камни</vt:lpstr>
      <vt:lpstr>Согласование</vt:lpstr>
      <vt:lpstr>Согласование</vt:lpstr>
      <vt:lpstr>Согласование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Зайцев Станислав Дмитриевич</dc:creator>
  <cp:lastModifiedBy>langrafik</cp:lastModifiedBy>
  <cp:revision>120</cp:revision>
  <dcterms:created xsi:type="dcterms:W3CDTF">2020-02-14T05:36:23Z</dcterms:created>
  <dcterms:modified xsi:type="dcterms:W3CDTF">2020-02-20T11:51:36Z</dcterms:modified>
</cp:coreProperties>
</file>