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6"/>
  </p:notesMasterIdLst>
  <p:sldIdLst>
    <p:sldId id="260" r:id="rId2"/>
    <p:sldId id="262" r:id="rId3"/>
    <p:sldId id="263" r:id="rId4"/>
    <p:sldId id="264" r:id="rId5"/>
    <p:sldId id="265" r:id="rId6"/>
    <p:sldId id="272" r:id="rId7"/>
    <p:sldId id="273" r:id="rId8"/>
    <p:sldId id="267" r:id="rId9"/>
    <p:sldId id="266" r:id="rId10"/>
    <p:sldId id="268" r:id="rId11"/>
    <p:sldId id="269" r:id="rId12"/>
    <p:sldId id="270" r:id="rId13"/>
    <p:sldId id="271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Зайцев Станислав Дмитриевич" initials="ЗСД" lastIdx="1" clrIdx="0">
    <p:extLst>
      <p:ext uri="{19B8F6BF-5375-455C-9EA6-DF929625EA0E}">
        <p15:presenceInfo xmlns:p15="http://schemas.microsoft.com/office/powerpoint/2012/main" userId="S-1-5-21-885190686-2150402424-1814126941-61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65319" autoAdjust="0"/>
  </p:normalViewPr>
  <p:slideViewPr>
    <p:cSldViewPr snapToGrid="0">
      <p:cViewPr varScale="1">
        <p:scale>
          <a:sx n="61" d="100"/>
          <a:sy n="61" d="100"/>
        </p:scale>
        <p:origin x="1250" y="2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17E7B-93BD-46BC-9851-E5637DE84C16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1FAB6-C2CE-452B-ADDB-D333BE28D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538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1FAB6-C2CE-452B-ADDB-D333BE28D5F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586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Обновления состояния могут быть асинхронными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Поскольку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this.props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this.state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могут обновляться асинхронно, вы не должны полагаться на их текущее значение для вычисления следующего состояния.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следующий код может не обновить счётчик: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Неправильно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this.setState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this.state.counter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this.props.increment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});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Правильно будет использовать второй вариант вызова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который принимает функцию, а не объект. Эта функция получит предыдущее состояние в качестве первого аргумента и значения пропсов непосредственно во время обновления в качестве второго аргумента: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Правильно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this.setState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=&gt; ({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state.counter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props.increment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}));</a:t>
            </a:r>
          </a:p>
          <a:p>
            <a:br>
              <a:rPr lang="ru-RU" sz="1800" dirty="0"/>
            </a:br>
            <a:r>
              <a:rPr lang="ru-RU" sz="1800" dirty="0"/>
              <a:t>Немного объясню про асинхронность </a:t>
            </a:r>
            <a:r>
              <a:rPr lang="en-US" sz="1800" dirty="0"/>
              <a:t>async await</a:t>
            </a:r>
            <a:br>
              <a:rPr lang="en-US" sz="1800" dirty="0"/>
            </a:br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handleClick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() =&gt; 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debugger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console.log('state 1 = ',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this.state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this.setState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name: 'TEST2'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})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console.log('state 2 = ',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this.state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this.setState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((state) =&gt; 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console.log('state 3 = ',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this.state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console.log('state 4 = ', state);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return { name: 'TEST2' }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})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}</a:t>
            </a:r>
          </a:p>
          <a:p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1FAB6-C2CE-452B-ADDB-D333BE28D5F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809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Обновления состояния объединяются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мы вызываем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объединит аргумент (новое состояние) c текущим состоянием.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1FAB6-C2CE-452B-ADDB-D333BE28D5F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63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 иерархии компонентов, ни родительский, ни дочерние компоненты не знают, задано ли состояние другого компонента. Также не важно, как был создан определённый компонент — с помощью функции или класса.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Состояние часто называют «локальным», «внутренним» или инкапсулированным. Оно доступно только для самого компонента и скрыто от других.</a:t>
            </a:r>
          </a:p>
          <a:p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 может передать своё состояние вниз по дереву в виде пропсов дочерних компонентов:</a:t>
            </a:r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FormattedDate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={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this.state.date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 /&gt;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 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FormattedDate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получает 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через пропсы, но он не знает, откуда они взялись изначально — из состояния нашего компонента, пропсов нашего компонента или просто 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-выражения: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 процесс называется «нисходящим» («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top-down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») или «однонаправленным» («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unidirectional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») потоком данных. Состояние всегда принадлежит определённому компоненту, а любые производные этого состояния могут влиять только на компоненты, находящиеся «ниже» в дереве компонентов.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 представить иерархию компонентов как водопад пропсов, то состояние каждого компонента похоже на дополнительный источник, который сливается с водопадом в произвольной точке, но также течёт вниз.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 показать, что все компоненты действительно изолированы, создадим компонент 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который рендерит три одинаковых компонента:</a:t>
            </a:r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{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&lt;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/&gt;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&lt;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/&gt;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&lt;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/&gt;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&lt;/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);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 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-приложениях, имеет ли компонент состояние или нет — это внутренняя деталь реализации компонента, которая может меняться со временем. Можно использовать компоненты без состояния в компонентах с состоянием, и наоборот.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1FAB6-C2CE-452B-ADDB-D333BE28D5F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451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Неуправляемые компоненты опираются на DOM в качестве источника данных и могут быть удобны при интеграции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 кодом, не связанным с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1FAB6-C2CE-452B-ADDB-D333BE28D5F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071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1FAB6-C2CE-452B-ADDB-D333BE28D5F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236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1FAB6-C2CE-452B-ADDB-D333BE28D5F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617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видит, что элемент представляет собой пользовательский компонент, он передает все JSX-атрибуты в этот компонент единым объектом. Такой объект называется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/>
              <a:t>Даже если таких свойств нет, он все равно передаст весь </a:t>
            </a:r>
            <a:r>
              <a:rPr lang="ru-RU" sz="1800" dirty="0" err="1"/>
              <a:t>обьект</a:t>
            </a:r>
            <a:r>
              <a:rPr lang="ru-RU" sz="1800" dirty="0"/>
              <a:t> который вы в него отправили	</a:t>
            </a:r>
            <a:br>
              <a:rPr lang="en-US" sz="1800" dirty="0"/>
            </a:br>
            <a:r>
              <a:rPr lang="ru-RU" sz="1800" dirty="0"/>
              <a:t>как указать в компоненте какие </a:t>
            </a:r>
            <a:r>
              <a:rPr lang="ru-RU" sz="1800" dirty="0" err="1"/>
              <a:t>св-ва</a:t>
            </a:r>
            <a:r>
              <a:rPr lang="ru-RU" sz="1800" dirty="0"/>
              <a:t> он принимает?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1FAB6-C2CE-452B-ADDB-D333BE28D5F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031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1FAB6-C2CE-452B-ADDB-D333BE28D5F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759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1FAB6-C2CE-452B-ADDB-D333BE28D5F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933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Компонент, объявленный как функция или класс, никогда не должен модифицировать свои свойства 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Рассмотрим эту 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функцию: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(a, b) {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 + b;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}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Такие функции называются «чистыми». Потому что они не изменяют свои аргументы и всегда возвращают одинаковый результат для одних и тех же аргументов.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 противоположность им, следующая функция не является чистой, потому что она изменяет свои аргументы: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withdraw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amount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{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account.total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-= 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amount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}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является очень гибким, но он имеет одно строгое правило: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-компоненты должны работать как чистые функции в отношении своих свойств </a:t>
            </a:r>
            <a:r>
              <a:rPr lang="ru-RU" dirty="0" err="1"/>
              <a:t>props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1FAB6-C2CE-452B-ADDB-D333BE28D5F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045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1FAB6-C2CE-452B-ADDB-D333BE28D5F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003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«Состояние» очень похоже на уже знакомые нам пропсы, отличие в том, что состояние контролируется и доступно только конкретному компоненту.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Изменить состояние компонента откуда то снаружи этого компонента нельзя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изменения состояния существует функция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 знать несколько особенностей этой функции: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1FAB6-C2CE-452B-ADDB-D333BE28D5F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62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/>
              <a:t>так же на прошлой лекции я вам показывал пример добавления в массив нового элемента, вместо создания нового массива с элементом, что не приводило к новому рендеру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1FAB6-C2CE-452B-ADDB-D333BE28D5F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21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935D-D09B-4C27-8389-B16834D7D685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DCD2-90F7-476C-9BB7-CE03BEEC1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40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935D-D09B-4C27-8389-B16834D7D685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DCD2-90F7-476C-9BB7-CE03BEEC1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37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935D-D09B-4C27-8389-B16834D7D685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DCD2-90F7-476C-9BB7-CE03BEEC1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34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935D-D09B-4C27-8389-B16834D7D685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DCD2-90F7-476C-9BB7-CE03BEEC1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33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935D-D09B-4C27-8389-B16834D7D685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DCD2-90F7-476C-9BB7-CE03BEEC1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11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935D-D09B-4C27-8389-B16834D7D685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DCD2-90F7-476C-9BB7-CE03BEEC1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06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935D-D09B-4C27-8389-B16834D7D685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DCD2-90F7-476C-9BB7-CE03BEEC1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2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935D-D09B-4C27-8389-B16834D7D685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DCD2-90F7-476C-9BB7-CE03BEEC1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61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935D-D09B-4C27-8389-B16834D7D685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DCD2-90F7-476C-9BB7-CE03BEEC1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12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935D-D09B-4C27-8389-B16834D7D685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DCD2-90F7-476C-9BB7-CE03BEEC1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14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935D-D09B-4C27-8389-B16834D7D685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DCD2-90F7-476C-9BB7-CE03BEEC1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36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E935D-D09B-4C27-8389-B16834D7D685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1DCD2-90F7-476C-9BB7-CE03BEEC1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022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C283C1-D13B-4430-9D98-C34A096D5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80" y="1425037"/>
            <a:ext cx="11628120" cy="543296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Hello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algn="l"/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ru-RU" sz="3200" dirty="0">
                <a:solidFill>
                  <a:srgbClr val="D4D4D4"/>
                </a:solidFill>
                <a:latin typeface="Consolas" panose="020B0609020204030204" pitchFamily="49" charset="0"/>
              </a:rPr>
              <a:t>Привет, </a:t>
            </a:r>
            <a:r>
              <a:rPr lang="ru-RU" sz="3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ru-RU" sz="3200" dirty="0">
                <a:solidFill>
                  <a:srgbClr val="D4D4D4"/>
                </a:solidFill>
                <a:latin typeface="Consolas" panose="020B0609020204030204" pitchFamily="49" charset="0"/>
              </a:rPr>
              <a:t>ИЛИ</a:t>
            </a:r>
            <a:br>
              <a:rPr lang="ru-RU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Hello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algn="l"/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ru-RU" sz="3200" dirty="0">
                <a:solidFill>
                  <a:srgbClr val="D4D4D4"/>
                </a:solidFill>
                <a:latin typeface="Consolas" panose="020B0609020204030204" pitchFamily="49" charset="0"/>
              </a:rPr>
              <a:t>Привет, </a:t>
            </a:r>
            <a:r>
              <a:rPr lang="ru-RU" sz="3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algn="l"/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3A84507-25F1-4303-9474-382E13EFD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27298"/>
          </a:xfrm>
        </p:spPr>
        <p:txBody>
          <a:bodyPr/>
          <a:lstStyle/>
          <a:p>
            <a:r>
              <a:rPr lang="ru-RU" dirty="0"/>
              <a:t>Компоненты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60FA906-E148-4B9C-9940-DC1F1ECA82A3}"/>
              </a:ext>
            </a:extLst>
          </p:cNvPr>
          <p:cNvSpPr/>
          <p:nvPr/>
        </p:nvSpPr>
        <p:spPr>
          <a:xfrm>
            <a:off x="350520" y="1227298"/>
            <a:ext cx="11841480" cy="5044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Wrapper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Hello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ru-RU" sz="3200" dirty="0">
                <a:solidFill>
                  <a:srgbClr val="CE9178"/>
                </a:solidFill>
                <a:latin typeface="Consolas" panose="020B0609020204030204" pitchFamily="49" charset="0"/>
              </a:rPr>
              <a:t>Иван'</a:t>
            </a:r>
            <a:r>
              <a:rPr lang="ru-RU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3200" dirty="0">
                <a:solidFill>
                  <a:srgbClr val="808080"/>
                </a:solidFill>
                <a:latin typeface="Consolas" panose="020B0609020204030204" pitchFamily="49" charset="0"/>
              </a:rPr>
              <a:t>/&gt;&lt;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6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5AE5DB8-7E47-4492-8ABD-177A3FD73E54}"/>
              </a:ext>
            </a:extLst>
          </p:cNvPr>
          <p:cNvSpPr/>
          <p:nvPr/>
        </p:nvSpPr>
        <p:spPr>
          <a:xfrm>
            <a:off x="730102" y="0"/>
            <a:ext cx="1087356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ru-RU" sz="2800" dirty="0">
                <a:solidFill>
                  <a:srgbClr val="9CDCFE"/>
                </a:solidFill>
                <a:latin typeface="Consolas" panose="020B0609020204030204" pitchFamily="49" charset="0"/>
              </a:rPr>
              <a:t>Обновления</a:t>
            </a:r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2800" dirty="0">
                <a:solidFill>
                  <a:srgbClr val="9CDCFE"/>
                </a:solidFill>
                <a:latin typeface="Consolas" panose="020B0609020204030204" pitchFamily="49" charset="0"/>
              </a:rPr>
              <a:t>состояния</a:t>
            </a:r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2800" dirty="0">
                <a:solidFill>
                  <a:srgbClr val="9CDCFE"/>
                </a:solidFill>
                <a:latin typeface="Consolas" panose="020B0609020204030204" pitchFamily="49" charset="0"/>
              </a:rPr>
              <a:t>могут</a:t>
            </a:r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2800" dirty="0">
                <a:solidFill>
                  <a:srgbClr val="9CDCFE"/>
                </a:solidFill>
                <a:latin typeface="Consolas" panose="020B0609020204030204" pitchFamily="49" charset="0"/>
              </a:rPr>
              <a:t>быть</a:t>
            </a:r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2800" dirty="0">
                <a:solidFill>
                  <a:srgbClr val="9CDCFE"/>
                </a:solidFill>
                <a:latin typeface="Consolas" panose="020B0609020204030204" pitchFamily="49" charset="0"/>
              </a:rPr>
              <a:t>асинхронными</a:t>
            </a:r>
            <a:endParaRPr lang="ru-RU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ru-RU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Неправильно</a:t>
            </a:r>
            <a:endParaRPr lang="ru-RU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counter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increment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2800" dirty="0">
                <a:solidFill>
                  <a:srgbClr val="6A9955"/>
                </a:solidFill>
                <a:latin typeface="Consolas" panose="020B0609020204030204" pitchFamily="49" charset="0"/>
              </a:rPr>
              <a:t>Правильно</a:t>
            </a:r>
            <a:endParaRPr lang="ru-RU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({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counter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+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increment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}));</a:t>
            </a:r>
          </a:p>
        </p:txBody>
      </p:sp>
    </p:spTree>
    <p:extLst>
      <p:ext uri="{BB962C8B-B14F-4D97-AF65-F5344CB8AC3E}">
        <p14:creationId xmlns:p14="http://schemas.microsoft.com/office/powerpoint/2010/main" val="4073947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5AE5DB8-7E47-4492-8ABD-177A3FD73E54}"/>
              </a:ext>
            </a:extLst>
          </p:cNvPr>
          <p:cNvSpPr/>
          <p:nvPr/>
        </p:nvSpPr>
        <p:spPr>
          <a:xfrm>
            <a:off x="730102" y="0"/>
            <a:ext cx="1087356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ru-RU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ru-RU" sz="3200" dirty="0">
                <a:solidFill>
                  <a:srgbClr val="9CDCFE"/>
                </a:solidFill>
                <a:latin typeface="Consolas" panose="020B0609020204030204" pitchFamily="49" charset="0"/>
              </a:rPr>
              <a:t>Обновления</a:t>
            </a:r>
            <a:r>
              <a:rPr lang="ru-RU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3200" dirty="0">
                <a:solidFill>
                  <a:srgbClr val="9CDCFE"/>
                </a:solidFill>
                <a:latin typeface="Consolas" panose="020B0609020204030204" pitchFamily="49" charset="0"/>
              </a:rPr>
              <a:t>состояния</a:t>
            </a:r>
            <a:r>
              <a:rPr lang="ru-RU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3200" dirty="0">
                <a:solidFill>
                  <a:srgbClr val="9CDCFE"/>
                </a:solidFill>
                <a:latin typeface="Consolas" panose="020B0609020204030204" pitchFamily="49" charset="0"/>
              </a:rPr>
              <a:t>объединяются</a:t>
            </a:r>
            <a:endParaRPr lang="ru-RU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= {   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surname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'surname'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'test'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surname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'test'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66961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5AE5DB8-7E47-4492-8ABD-177A3FD73E54}"/>
              </a:ext>
            </a:extLst>
          </p:cNvPr>
          <p:cNvSpPr/>
          <p:nvPr/>
        </p:nvSpPr>
        <p:spPr>
          <a:xfrm>
            <a:off x="659218" y="453655"/>
            <a:ext cx="108735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/>
              <a:t>Однонаправленный поток данных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C558A1-4CF8-4AE7-A89E-CE8E7B3FCEF8}"/>
              </a:ext>
            </a:extLst>
          </p:cNvPr>
          <p:cNvSpPr/>
          <p:nvPr/>
        </p:nvSpPr>
        <p:spPr>
          <a:xfrm>
            <a:off x="467833" y="2503324"/>
            <a:ext cx="114051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ru-RU" sz="3600" dirty="0" err="1">
                <a:solidFill>
                  <a:srgbClr val="4EC9B0"/>
                </a:solidFill>
                <a:latin typeface="Consolas" panose="020B0609020204030204" pitchFamily="49" charset="0"/>
              </a:rPr>
              <a:t>ДочернийКомпонент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3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b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ru-RU" sz="3600" dirty="0" err="1">
                <a:solidFill>
                  <a:srgbClr val="4EC9B0"/>
                </a:solidFill>
                <a:latin typeface="Consolas" panose="020B0609020204030204" pitchFamily="49" charset="0"/>
              </a:rPr>
              <a:t>ДочернийКомпонент</a:t>
            </a:r>
            <a:r>
              <a:rPr lang="ru-RU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3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b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ru-RU" sz="3600" dirty="0" err="1">
                <a:solidFill>
                  <a:srgbClr val="4EC9B0"/>
                </a:solidFill>
                <a:latin typeface="Consolas" panose="020B0609020204030204" pitchFamily="49" charset="0"/>
              </a:rPr>
              <a:t>ДочернийКомпонент</a:t>
            </a:r>
            <a:r>
              <a:rPr lang="ru-RU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{new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371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5AE5DB8-7E47-4492-8ABD-177A3FD73E54}"/>
              </a:ext>
            </a:extLst>
          </p:cNvPr>
          <p:cNvSpPr/>
          <p:nvPr/>
        </p:nvSpPr>
        <p:spPr>
          <a:xfrm>
            <a:off x="659218" y="475990"/>
            <a:ext cx="108735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/>
              <a:t>Неуправляемые компоненты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800FDB4-0E40-42AB-8205-7B4AD37DD39E}"/>
              </a:ext>
            </a:extLst>
          </p:cNvPr>
          <p:cNvSpPr/>
          <p:nvPr/>
        </p:nvSpPr>
        <p:spPr>
          <a:xfrm>
            <a:off x="400834" y="1443282"/>
            <a:ext cx="111168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437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5AE5DB8-7E47-4492-8ABD-177A3FD73E54}"/>
              </a:ext>
            </a:extLst>
          </p:cNvPr>
          <p:cNvSpPr/>
          <p:nvPr/>
        </p:nvSpPr>
        <p:spPr>
          <a:xfrm>
            <a:off x="730102" y="0"/>
            <a:ext cx="108735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Life cycles</a:t>
            </a:r>
            <a:endParaRPr lang="ru-RU" sz="4000" dirty="0"/>
          </a:p>
        </p:txBody>
      </p:sp>
      <p:pic>
        <p:nvPicPr>
          <p:cNvPr id="1026" name="Picture 2" descr="Картинки по запросу &quot;react lifecycle 16.8&quot;">
            <a:extLst>
              <a:ext uri="{FF2B5EF4-FFF2-40B4-BE49-F238E27FC236}">
                <a16:creationId xmlns:a16="http://schemas.microsoft.com/office/drawing/2014/main" id="{E40FF175-F32D-414D-9A59-7A5D8082D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681038"/>
            <a:ext cx="11906250" cy="549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88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C283C1-D13B-4430-9D98-C34A096D5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25037"/>
            <a:ext cx="12192000" cy="511292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Hello World!</a:t>
            </a:r>
            <a:r>
              <a:rPr lang="ru-RU" sz="4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b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"h1"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"Hello World!"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algn="l"/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3A84507-25F1-4303-9474-382E13EFD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27298"/>
          </a:xfrm>
        </p:spPr>
        <p:txBody>
          <a:bodyPr/>
          <a:lstStyle/>
          <a:p>
            <a:r>
              <a:rPr lang="en-US" dirty="0"/>
              <a:t>JSX</a:t>
            </a:r>
            <a:endParaRPr lang="ru-RU" dirty="0"/>
          </a:p>
        </p:txBody>
      </p:sp>
      <p:pic>
        <p:nvPicPr>
          <p:cNvPr id="3074" name="Picture 2" descr="jsx - What Is React - Edureka">
            <a:extLst>
              <a:ext uri="{FF2B5EF4-FFF2-40B4-BE49-F238E27FC236}">
                <a16:creationId xmlns:a16="http://schemas.microsoft.com/office/drawing/2014/main" id="{E8A5BE49-1F2B-4A2B-BE78-B7482C8DD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40" y="3813332"/>
            <a:ext cx="72390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76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C283C1-D13B-4430-9D98-C34A096D5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80" y="1425037"/>
            <a:ext cx="11628120" cy="543296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Hello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algn="l"/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ru-RU" sz="3200" dirty="0">
                <a:solidFill>
                  <a:srgbClr val="D4D4D4"/>
                </a:solidFill>
                <a:latin typeface="Consolas" panose="020B0609020204030204" pitchFamily="49" charset="0"/>
              </a:rPr>
              <a:t>Привет, </a:t>
            </a:r>
            <a:r>
              <a:rPr lang="ru-RU" sz="3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ru-RU" sz="3200" dirty="0">
                <a:solidFill>
                  <a:srgbClr val="D4D4D4"/>
                </a:solidFill>
                <a:latin typeface="Consolas" panose="020B0609020204030204" pitchFamily="49" charset="0"/>
              </a:rPr>
              <a:t>ИЛИ</a:t>
            </a:r>
            <a:br>
              <a:rPr lang="ru-RU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Hello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algn="l"/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ru-RU" sz="3200" dirty="0">
                <a:solidFill>
                  <a:srgbClr val="D4D4D4"/>
                </a:solidFill>
                <a:latin typeface="Consolas" panose="020B0609020204030204" pitchFamily="49" charset="0"/>
              </a:rPr>
              <a:t>Привет, </a:t>
            </a:r>
            <a:r>
              <a:rPr lang="ru-RU" sz="3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algn="l"/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60FA906-E148-4B9C-9940-DC1F1ECA82A3}"/>
              </a:ext>
            </a:extLst>
          </p:cNvPr>
          <p:cNvSpPr/>
          <p:nvPr/>
        </p:nvSpPr>
        <p:spPr>
          <a:xfrm>
            <a:off x="350520" y="1227298"/>
            <a:ext cx="11841480" cy="5044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Wrapper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Hello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b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         {</a:t>
            </a:r>
          </a:p>
          <a:p>
            <a:pPr lvl="5"/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3200" dirty="0" err="1">
                <a:solidFill>
                  <a:srgbClr val="CE9178"/>
                </a:solidFill>
                <a:latin typeface="Consolas" panose="020B0609020204030204" pitchFamily="49" charset="0"/>
              </a:rPr>
              <a:t>ivan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5"/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3200" dirty="0" err="1">
                <a:solidFill>
                  <a:srgbClr val="CE9178"/>
                </a:solidFill>
                <a:latin typeface="Consolas" panose="020B0609020204030204" pitchFamily="49" charset="0"/>
              </a:rPr>
              <a:t>someObj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 { ... },</a:t>
            </a:r>
          </a:p>
          <a:p>
            <a:pPr lvl="5"/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surname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123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					}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				}</a:t>
            </a:r>
            <a:r>
              <a:rPr lang="ru-RU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3200" dirty="0">
                <a:solidFill>
                  <a:srgbClr val="808080"/>
                </a:solidFill>
                <a:latin typeface="Consolas" panose="020B0609020204030204" pitchFamily="49" charset="0"/>
              </a:rPr>
              <a:t>/&gt;&lt;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6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60FA906-E148-4B9C-9940-DC1F1ECA82A3}"/>
              </a:ext>
            </a:extLst>
          </p:cNvPr>
          <p:cNvSpPr/>
          <p:nvPr/>
        </p:nvSpPr>
        <p:spPr>
          <a:xfrm>
            <a:off x="1226288" y="659219"/>
            <a:ext cx="10058400" cy="56565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'prop-types'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ru-RU" sz="3200" dirty="0">
                <a:solidFill>
                  <a:srgbClr val="9CDCFE"/>
                </a:solidFill>
                <a:latin typeface="Consolas" panose="020B0609020204030204" pitchFamily="49" charset="0"/>
              </a:rPr>
              <a:t>КОМПОНЕНТ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3200" dirty="0" err="1">
                <a:solidFill>
                  <a:srgbClr val="CE9178"/>
                </a:solidFill>
                <a:latin typeface="Consolas" panose="020B0609020204030204" pitchFamily="49" charset="0"/>
              </a:rPr>
              <a:t>someFn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func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isRequired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3200" dirty="0" err="1">
                <a:solidFill>
                  <a:srgbClr val="CE9178"/>
                </a:solidFill>
                <a:latin typeface="Consolas" panose="020B0609020204030204" pitchFamily="49" charset="0"/>
              </a:rPr>
              <a:t>profileProp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DCDCAA"/>
                </a:solidFill>
                <a:latin typeface="Consolas" panose="020B0609020204030204" pitchFamily="49" charset="0"/>
              </a:rPr>
              <a:t>shape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id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 err="1">
                <a:solidFill>
                  <a:srgbClr val="CE9178"/>
                </a:solidFill>
                <a:latin typeface="Consolas" panose="020B0609020204030204" pitchFamily="49" charset="0"/>
              </a:rPr>
              <a:t>fullname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gender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DCDCAA"/>
                </a:solidFill>
                <a:latin typeface="Consolas" panose="020B0609020204030204" pitchFamily="49" charset="0"/>
              </a:rPr>
              <a:t>oneOf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'M'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'F'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]),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birthdate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DCDCAA"/>
                </a:solidFill>
                <a:latin typeface="Consolas" panose="020B0609020204030204" pitchFamily="49" charset="0"/>
              </a:rPr>
              <a:t>instanceOf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 err="1">
                <a:solidFill>
                  <a:srgbClr val="CE9178"/>
                </a:solidFill>
                <a:latin typeface="Consolas" panose="020B0609020204030204" pitchFamily="49" charset="0"/>
              </a:rPr>
              <a:t>isAuthor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bool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})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109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3B57A24-8406-4FA3-B621-51785355820B}"/>
              </a:ext>
            </a:extLst>
          </p:cNvPr>
          <p:cNvSpPr/>
          <p:nvPr/>
        </p:nvSpPr>
        <p:spPr>
          <a:xfrm>
            <a:off x="1446028" y="1230130"/>
            <a:ext cx="963309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rgbClr val="9CDCFE"/>
                </a:solidFill>
                <a:latin typeface="Consolas" panose="020B0609020204030204" pitchFamily="49" charset="0"/>
              </a:rPr>
              <a:t>КОМПОНЕНТ</a:t>
            </a:r>
            <a:r>
              <a:rPr lang="ru-RU" sz="4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800" dirty="0" err="1">
                <a:solidFill>
                  <a:srgbClr val="9CDCFE"/>
                </a:solidFill>
                <a:latin typeface="Consolas" panose="020B0609020204030204" pitchFamily="49" charset="0"/>
              </a:rPr>
              <a:t>defaultProps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4800" dirty="0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4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ru-RU" sz="4800" dirty="0">
                <a:solidFill>
                  <a:srgbClr val="CE9178"/>
                </a:solidFill>
                <a:latin typeface="Consolas" panose="020B0609020204030204" pitchFamily="49" charset="0"/>
              </a:rPr>
              <a:t>Незнакомец'</a:t>
            </a:r>
            <a:r>
              <a:rPr lang="ru-RU" sz="4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4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4800" dirty="0" err="1">
                <a:solidFill>
                  <a:srgbClr val="DCDCAA"/>
                </a:solidFill>
                <a:latin typeface="Consolas" panose="020B0609020204030204" pitchFamily="49" charset="0"/>
              </a:rPr>
              <a:t>someFn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: () </a:t>
            </a:r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{},</a:t>
            </a:r>
          </a:p>
          <a:p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4800" dirty="0" err="1">
                <a:solidFill>
                  <a:srgbClr val="CE9178"/>
                </a:solidFill>
                <a:latin typeface="Consolas" panose="020B0609020204030204" pitchFamily="49" charset="0"/>
              </a:rPr>
              <a:t>profileProp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: {}</a:t>
            </a:r>
          </a:p>
          <a:p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1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3B57A24-8406-4FA3-B621-51785355820B}"/>
              </a:ext>
            </a:extLst>
          </p:cNvPr>
          <p:cNvSpPr/>
          <p:nvPr/>
        </p:nvSpPr>
        <p:spPr>
          <a:xfrm>
            <a:off x="651353" y="347045"/>
            <a:ext cx="1125463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latin typeface="Consolas" panose="020B0609020204030204" pitchFamily="49" charset="0"/>
              </a:rPr>
              <a:t>Свойства </a:t>
            </a:r>
            <a:r>
              <a:rPr lang="ru-RU" sz="4000" dirty="0" err="1">
                <a:latin typeface="Consolas" panose="020B0609020204030204" pitchFamily="49" charset="0"/>
              </a:rPr>
              <a:t>props</a:t>
            </a:r>
            <a:r>
              <a:rPr lang="ru-RU" sz="4000" dirty="0">
                <a:latin typeface="Consolas" panose="020B0609020204030204" pitchFamily="49" charset="0"/>
              </a:rPr>
              <a:t> – только для чтения</a:t>
            </a:r>
            <a:endParaRPr lang="en-US" sz="4000" dirty="0"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//Pure Function</a:t>
            </a:r>
          </a:p>
          <a:p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4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withdraw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account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amount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  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account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total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-= 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amount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</p:txBody>
      </p:sp>
    </p:spTree>
    <p:extLst>
      <p:ext uri="{BB962C8B-B14F-4D97-AF65-F5344CB8AC3E}">
        <p14:creationId xmlns:p14="http://schemas.microsoft.com/office/powerpoint/2010/main" val="3820195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E7071C-EE28-411D-B01C-5D2AE6475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68" y="392153"/>
            <a:ext cx="11633980" cy="579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29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3A84507-25F1-4303-9474-382E13EFD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27298"/>
          </a:xfrm>
        </p:spPr>
        <p:txBody>
          <a:bodyPr/>
          <a:lstStyle/>
          <a:p>
            <a:r>
              <a:rPr lang="ru-RU" dirty="0"/>
              <a:t>Состояние (</a:t>
            </a:r>
            <a:r>
              <a:rPr lang="en-US" dirty="0"/>
              <a:t>state)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60FA906-E148-4B9C-9940-DC1F1ECA82A3}"/>
              </a:ext>
            </a:extLst>
          </p:cNvPr>
          <p:cNvSpPr/>
          <p:nvPr/>
        </p:nvSpPr>
        <p:spPr>
          <a:xfrm>
            <a:off x="3856075" y="1571848"/>
            <a:ext cx="7194698" cy="43044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4800" dirty="0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4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ru-RU" sz="4800" dirty="0">
                <a:solidFill>
                  <a:srgbClr val="CE9178"/>
                </a:solidFill>
                <a:latin typeface="Consolas" panose="020B0609020204030204" pitchFamily="49" charset="0"/>
              </a:rPr>
              <a:t>Вася’</a:t>
            </a:r>
            <a:endParaRPr lang="ru-RU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4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ru-RU" sz="4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ru-RU" sz="4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setState</a:t>
            </a:r>
            <a:endParaRPr lang="ru-RU" sz="4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58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5AE5DB8-7E47-4492-8ABD-177A3FD73E54}"/>
              </a:ext>
            </a:extLst>
          </p:cNvPr>
          <p:cNvSpPr/>
          <p:nvPr/>
        </p:nvSpPr>
        <p:spPr>
          <a:xfrm>
            <a:off x="864781" y="703934"/>
            <a:ext cx="1087356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9CDCFE"/>
                </a:solidFill>
                <a:latin typeface="Consolas" panose="020B0609020204030204" pitchFamily="49" charset="0"/>
              </a:rPr>
              <a:t>Не</a:t>
            </a:r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2800" dirty="0">
                <a:solidFill>
                  <a:srgbClr val="9CDCFE"/>
                </a:solidFill>
                <a:latin typeface="Consolas" panose="020B0609020204030204" pitchFamily="49" charset="0"/>
              </a:rPr>
              <a:t>изменяйте</a:t>
            </a:r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2800" dirty="0">
                <a:solidFill>
                  <a:srgbClr val="9CDCFE"/>
                </a:solidFill>
                <a:latin typeface="Consolas" panose="020B0609020204030204" pitchFamily="49" charset="0"/>
              </a:rPr>
              <a:t>состояние</a:t>
            </a:r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2800" dirty="0">
                <a:solidFill>
                  <a:srgbClr val="9CDCFE"/>
                </a:solidFill>
                <a:latin typeface="Consolas" panose="020B0609020204030204" pitchFamily="49" charset="0"/>
              </a:rPr>
              <a:t>напрямую</a:t>
            </a:r>
            <a:endParaRPr lang="ru-RU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2800" dirty="0">
                <a:solidFill>
                  <a:srgbClr val="9CDCFE"/>
                </a:solidFill>
                <a:latin typeface="Consolas" panose="020B0609020204030204" pitchFamily="49" charset="0"/>
              </a:rPr>
              <a:t>В</a:t>
            </a:r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2800" dirty="0">
                <a:solidFill>
                  <a:srgbClr val="9CDCFE"/>
                </a:solidFill>
                <a:latin typeface="Consolas" panose="020B0609020204030204" pitchFamily="49" charset="0"/>
              </a:rPr>
              <a:t>следующем</a:t>
            </a:r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2800" dirty="0">
                <a:solidFill>
                  <a:srgbClr val="9CDCFE"/>
                </a:solidFill>
                <a:latin typeface="Consolas" panose="020B0609020204030204" pitchFamily="49" charset="0"/>
              </a:rPr>
              <a:t>примере</a:t>
            </a:r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2800" dirty="0">
                <a:solidFill>
                  <a:srgbClr val="9CDCFE"/>
                </a:solidFill>
                <a:latin typeface="Consolas" panose="020B0609020204030204" pitchFamily="49" charset="0"/>
              </a:rPr>
              <a:t>повторного</a:t>
            </a:r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2800" dirty="0">
                <a:solidFill>
                  <a:srgbClr val="9CDCFE"/>
                </a:solidFill>
                <a:latin typeface="Consolas" panose="020B0609020204030204" pitchFamily="49" charset="0"/>
              </a:rPr>
              <a:t>рендера</a:t>
            </a:r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2800" dirty="0">
                <a:solidFill>
                  <a:srgbClr val="9CDCFE"/>
                </a:solidFill>
                <a:latin typeface="Consolas" panose="020B0609020204030204" pitchFamily="49" charset="0"/>
              </a:rPr>
              <a:t>не</a:t>
            </a:r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2800" dirty="0">
                <a:solidFill>
                  <a:srgbClr val="CE9178"/>
                </a:solidFill>
                <a:latin typeface="Consolas" panose="020B0609020204030204" pitchFamily="49" charset="0"/>
              </a:rPr>
              <a:t>происходит</a:t>
            </a:r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b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ru-RU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Неправильно</a:t>
            </a:r>
            <a:endParaRPr lang="ru-RU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ru-RU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ru-RU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ru-RU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ru-RU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comment</a:t>
            </a:r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2800" dirty="0">
                <a:solidFill>
                  <a:srgbClr val="CE9178"/>
                </a:solidFill>
                <a:latin typeface="Consolas" panose="020B0609020204030204" pitchFamily="49" charset="0"/>
              </a:rPr>
              <a:t>'Привет'</a:t>
            </a:r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800" dirty="0">
                <a:solidFill>
                  <a:srgbClr val="9CDCFE"/>
                </a:solidFill>
                <a:latin typeface="Consolas" panose="020B0609020204030204" pitchFamily="49" charset="0"/>
              </a:rPr>
              <a:t>Вместо</a:t>
            </a:r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2800" dirty="0">
                <a:solidFill>
                  <a:srgbClr val="9CDCFE"/>
                </a:solidFill>
                <a:latin typeface="Consolas" panose="020B0609020204030204" pitchFamily="49" charset="0"/>
              </a:rPr>
              <a:t>этого</a:t>
            </a:r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2800" dirty="0">
                <a:solidFill>
                  <a:srgbClr val="9CDCFE"/>
                </a:solidFill>
                <a:latin typeface="Consolas" panose="020B0609020204030204" pitchFamily="49" charset="0"/>
              </a:rPr>
              <a:t>используйте</a:t>
            </a:r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b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ru-RU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Правильно</a:t>
            </a:r>
            <a:endParaRPr lang="ru-RU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ru-RU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ru-RU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ru-RU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comment</a:t>
            </a:r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ru-RU" sz="2800" dirty="0">
                <a:solidFill>
                  <a:srgbClr val="CE9178"/>
                </a:solidFill>
                <a:latin typeface="Consolas" panose="020B0609020204030204" pitchFamily="49" charset="0"/>
              </a:rPr>
              <a:t>'Привет'</a:t>
            </a:r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ru-RU" sz="2800" dirty="0">
                <a:solidFill>
                  <a:srgbClr val="9CDCFE"/>
                </a:solidFill>
                <a:latin typeface="Consolas" panose="020B0609020204030204" pitchFamily="49" charset="0"/>
              </a:rPr>
              <a:t>Конструктор</a:t>
            </a:r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 — </a:t>
            </a:r>
            <a:r>
              <a:rPr lang="ru-RU" sz="2800" dirty="0">
                <a:solidFill>
                  <a:srgbClr val="9CDCFE"/>
                </a:solidFill>
                <a:latin typeface="Consolas" panose="020B0609020204030204" pitchFamily="49" charset="0"/>
              </a:rPr>
              <a:t>это</a:t>
            </a:r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2800" dirty="0">
                <a:solidFill>
                  <a:srgbClr val="9CDCFE"/>
                </a:solidFill>
                <a:latin typeface="Consolas" panose="020B0609020204030204" pitchFamily="49" charset="0"/>
              </a:rPr>
              <a:t>единственное</a:t>
            </a:r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2800" dirty="0">
                <a:solidFill>
                  <a:srgbClr val="9CDCFE"/>
                </a:solidFill>
                <a:latin typeface="Consolas" panose="020B0609020204030204" pitchFamily="49" charset="0"/>
              </a:rPr>
              <a:t>место</a:t>
            </a:r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ru-RU" sz="2800" dirty="0">
                <a:solidFill>
                  <a:srgbClr val="9CDCFE"/>
                </a:solidFill>
                <a:latin typeface="Consolas" panose="020B0609020204030204" pitchFamily="49" charset="0"/>
              </a:rPr>
              <a:t>где</a:t>
            </a:r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2800" dirty="0">
                <a:solidFill>
                  <a:srgbClr val="9CDCFE"/>
                </a:solidFill>
                <a:latin typeface="Consolas" panose="020B0609020204030204" pitchFamily="49" charset="0"/>
              </a:rPr>
              <a:t>вы</a:t>
            </a:r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2800" dirty="0">
                <a:solidFill>
                  <a:srgbClr val="9CDCFE"/>
                </a:solidFill>
                <a:latin typeface="Consolas" panose="020B0609020204030204" pitchFamily="49" charset="0"/>
              </a:rPr>
              <a:t>можете</a:t>
            </a:r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2800" dirty="0">
                <a:solidFill>
                  <a:srgbClr val="9CDCFE"/>
                </a:solidFill>
                <a:latin typeface="Consolas" panose="020B0609020204030204" pitchFamily="49" charset="0"/>
              </a:rPr>
              <a:t>присвоить</a:t>
            </a:r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2800" dirty="0">
                <a:solidFill>
                  <a:srgbClr val="9CDCFE"/>
                </a:solidFill>
                <a:latin typeface="Consolas" panose="020B0609020204030204" pitchFamily="49" charset="0"/>
              </a:rPr>
              <a:t>значение</a:t>
            </a:r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ru-RU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ru-RU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ru-RU" sz="2800" dirty="0">
                <a:solidFill>
                  <a:srgbClr val="9CDCFE"/>
                </a:solidFill>
                <a:latin typeface="Consolas" panose="020B0609020204030204" pitchFamily="49" charset="0"/>
              </a:rPr>
              <a:t> напрямую</a:t>
            </a:r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b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19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2375</TotalTime>
  <Words>1622</Words>
  <Application>Microsoft Office PowerPoint</Application>
  <PresentationFormat>Широкоэкранный</PresentationFormat>
  <Paragraphs>176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Компоненты</vt:lpstr>
      <vt:lpstr>JSX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Состояние (state)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Зайцев Станислав Дмитриевич</dc:creator>
  <cp:lastModifiedBy>langrafik</cp:lastModifiedBy>
  <cp:revision>170</cp:revision>
  <dcterms:created xsi:type="dcterms:W3CDTF">2020-02-14T05:36:23Z</dcterms:created>
  <dcterms:modified xsi:type="dcterms:W3CDTF">2020-02-25T12:22:46Z</dcterms:modified>
</cp:coreProperties>
</file>