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  <p:sldId id="256" r:id="rId3"/>
    <p:sldId id="302" r:id="rId4"/>
    <p:sldId id="301" r:id="rId5"/>
    <p:sldId id="260" r:id="rId6"/>
    <p:sldId id="280" r:id="rId7"/>
    <p:sldId id="281" r:id="rId8"/>
    <p:sldId id="303" r:id="rId9"/>
    <p:sldId id="282" r:id="rId10"/>
    <p:sldId id="283" r:id="rId11"/>
    <p:sldId id="263" r:id="rId12"/>
    <p:sldId id="284" r:id="rId13"/>
    <p:sldId id="261" r:id="rId14"/>
    <p:sldId id="265" r:id="rId15"/>
    <p:sldId id="266" r:id="rId16"/>
    <p:sldId id="268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7" r:id="rId27"/>
    <p:sldId id="271" r:id="rId28"/>
    <p:sldId id="262" r:id="rId29"/>
    <p:sldId id="269" r:id="rId30"/>
    <p:sldId id="270" r:id="rId31"/>
    <p:sldId id="272" r:id="rId32"/>
    <p:sldId id="274" r:id="rId33"/>
    <p:sldId id="275" r:id="rId34"/>
    <p:sldId id="276" r:id="rId35"/>
    <p:sldId id="278" r:id="rId36"/>
    <p:sldId id="277" r:id="rId37"/>
    <p:sldId id="279" r:id="rId38"/>
    <p:sldId id="296" r:id="rId39"/>
    <p:sldId id="297" r:id="rId40"/>
    <p:sldId id="298" r:id="rId41"/>
    <p:sldId id="299" r:id="rId42"/>
    <p:sldId id="306" r:id="rId43"/>
    <p:sldId id="300" r:id="rId44"/>
    <p:sldId id="304" r:id="rId45"/>
    <p:sldId id="305" r:id="rId46"/>
    <p:sldId id="307" r:id="rId47"/>
    <p:sldId id="308" r:id="rId48"/>
    <p:sldId id="310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3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1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1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12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6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935D-D09B-4C27-8389-B16834D7D685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2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object-methods#this-ne-yavlyaetsya-fiksirovanny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object-methods#u-strelochnyh-funktsiy-net-thi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C7DC8-DAB0-4475-87D2-38C6E21BC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28" y="1143000"/>
            <a:ext cx="9144000" cy="1159955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+mn-lt"/>
              </a:rPr>
              <a:t>JavaScript</a:t>
            </a:r>
            <a:endParaRPr lang="ru-RU" sz="88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64536" y="2523046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Картинки по запросу &quot;Node js&quot;">
            <a:extLst>
              <a:ext uri="{FF2B5EF4-FFF2-40B4-BE49-F238E27FC236}">
                <a16:creationId xmlns:a16="http://schemas.microsoft.com/office/drawing/2014/main" id="{C1A44F44-E390-4878-8DAB-BC6604F0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5" y="2595562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react native&quot;">
            <a:extLst>
              <a:ext uri="{FF2B5EF4-FFF2-40B4-BE49-F238E27FC236}">
                <a16:creationId xmlns:a16="http://schemas.microsoft.com/office/drawing/2014/main" id="{6D7309D8-D4FD-47CF-A41D-E24C6D52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9" y="2523046"/>
            <a:ext cx="3168433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&quot;electron js logo&quot;">
            <a:extLst>
              <a:ext uri="{FF2B5EF4-FFF2-40B4-BE49-F238E27FC236}">
                <a16:creationId xmlns:a16="http://schemas.microsoft.com/office/drawing/2014/main" id="{225BDB99-4FAD-47A2-9CE6-86509D04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90" y="2595562"/>
            <a:ext cx="4189356" cy="14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2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E80F03C-AD4D-48AC-859D-984A4A2F5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Сравнения</a:t>
            </a:r>
            <a:endParaRPr lang="ru-RU" dirty="0">
              <a:latin typeface="+mn-lt"/>
            </a:endParaRPr>
          </a:p>
        </p:txBody>
      </p:sp>
      <p:sp>
        <p:nvSpPr>
          <p:cNvPr id="10243" name="Прямоугольник 1">
            <a:extLst>
              <a:ext uri="{FF2B5EF4-FFF2-40B4-BE49-F238E27FC236}">
                <a16:creationId xmlns:a16="http://schemas.microsoft.com/office/drawing/2014/main" id="{3B9E3653-5A82-4AA4-9962-49DE6F8E0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0244" name="Прямоугольник 8">
            <a:extLst>
              <a:ext uri="{FF2B5EF4-FFF2-40B4-BE49-F238E27FC236}">
                <a16:creationId xmlns:a16="http://schemas.microsoft.com/office/drawing/2014/main" id="{0502D6DE-B2D1-4863-9F74-40EA10DB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649413"/>
            <a:ext cx="4992688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sz="4000"/>
          </a:p>
        </p:txBody>
      </p:sp>
      <p:sp>
        <p:nvSpPr>
          <p:cNvPr id="10245" name="Прямоугольник 4">
            <a:extLst>
              <a:ext uri="{FF2B5EF4-FFF2-40B4-BE49-F238E27FC236}">
                <a16:creationId xmlns:a16="http://schemas.microsoft.com/office/drawing/2014/main" id="{4FA5B60D-452F-41F2-A4F4-A346668E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103313"/>
            <a:ext cx="11215687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4000"/>
              <a:t>==</a:t>
            </a:r>
            <a:br>
              <a:rPr lang="en-US" altLang="ru-RU" sz="4000"/>
            </a:br>
            <a:endParaRPr lang="en-US" altLang="ru-RU" sz="4000"/>
          </a:p>
          <a:p>
            <a:pPr eaLnBrk="1" hangingPunct="1"/>
            <a:r>
              <a:rPr lang="ru-RU" altLang="ru-RU" sz="4000"/>
              <a:t>Сравнивает значение</a:t>
            </a:r>
            <a:endParaRPr lang="en-US" altLang="ru-RU" sz="4000"/>
          </a:p>
          <a:p>
            <a:pPr eaLnBrk="1" hangingPunct="1"/>
            <a:br>
              <a:rPr lang="en-US" altLang="ru-RU" sz="4000"/>
            </a:br>
            <a:endParaRPr lang="ru-RU" altLang="ru-RU" sz="4000"/>
          </a:p>
        </p:txBody>
      </p:sp>
      <p:sp>
        <p:nvSpPr>
          <p:cNvPr id="10246" name="Прямоугольник 5">
            <a:extLst>
              <a:ext uri="{FF2B5EF4-FFF2-40B4-BE49-F238E27FC236}">
                <a16:creationId xmlns:a16="http://schemas.microsoft.com/office/drawing/2014/main" id="{1B0A1D26-5725-475B-8408-09D806CF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3236913"/>
            <a:ext cx="96250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4000"/>
              <a:t>===</a:t>
            </a:r>
            <a:endParaRPr lang="ru-RU" altLang="ru-RU" sz="4000"/>
          </a:p>
          <a:p>
            <a:pPr eaLnBrk="1" hangingPunct="1"/>
            <a:br>
              <a:rPr lang="ru-RU" altLang="ru-RU" sz="4000"/>
            </a:br>
            <a:r>
              <a:rPr lang="ru-RU" altLang="ru-RU" sz="4000"/>
              <a:t>Сравнивает значение</a:t>
            </a:r>
            <a:br>
              <a:rPr lang="en-US" altLang="ru-RU" sz="4000"/>
            </a:br>
            <a:r>
              <a:rPr lang="ru-RU" altLang="ru-RU" sz="4000"/>
              <a:t> и тип (строгое)</a:t>
            </a:r>
            <a:endParaRPr lang="en-US" altLang="ru-RU" sz="4000"/>
          </a:p>
          <a:p>
            <a:pPr eaLnBrk="1" hangingPunct="1"/>
            <a:endParaRPr lang="ru-RU" altLang="ru-RU" sz="4000"/>
          </a:p>
        </p:txBody>
      </p:sp>
      <p:pic>
        <p:nvPicPr>
          <p:cNvPr id="10247" name="Рисунок 2">
            <a:extLst>
              <a:ext uri="{FF2B5EF4-FFF2-40B4-BE49-F238E27FC236}">
                <a16:creationId xmlns:a16="http://schemas.microsoft.com/office/drawing/2014/main" id="{103417F7-FCB2-461C-A0FA-11960BC6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677988"/>
            <a:ext cx="397351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Рисунок 3">
            <a:extLst>
              <a:ext uri="{FF2B5EF4-FFF2-40B4-BE49-F238E27FC236}">
                <a16:creationId xmlns:a16="http://schemas.microsoft.com/office/drawing/2014/main" id="{5AB87FA3-ADAD-4ECC-B5C6-B2ADA87C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4306888"/>
            <a:ext cx="4953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03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959F116-4C8F-4938-96A0-047BB11C5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Преобразование типов</a:t>
            </a:r>
            <a:endParaRPr lang="ru-RU" dirty="0">
              <a:latin typeface="+mn-lt"/>
            </a:endParaRPr>
          </a:p>
        </p:txBody>
      </p:sp>
      <p:sp>
        <p:nvSpPr>
          <p:cNvPr id="9" name="Прямоугольник 1">
            <a:extLst>
              <a:ext uri="{FF2B5EF4-FFF2-40B4-BE49-F238E27FC236}">
                <a16:creationId xmlns:a16="http://schemas.microsoft.com/office/drawing/2014/main" id="{740DD56A-9C75-41CB-B220-22D9423D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ru-RU" sz="4000" dirty="0"/>
              <a:t>Логическое отрицание</a:t>
            </a:r>
            <a:br>
              <a:rPr lang="ru-RU" altLang="ru-RU" sz="4000" dirty="0"/>
            </a:br>
            <a:br>
              <a:rPr lang="ru-RU" altLang="ru-RU" sz="4000" dirty="0"/>
            </a:br>
            <a:br>
              <a:rPr lang="ru-RU" altLang="ru-RU" sz="4000" dirty="0"/>
            </a:br>
            <a:endParaRPr lang="ru-RU" altLang="ru-RU" sz="4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0AAAF5-EFAD-4C9E-9D04-925676B3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5" y="2017676"/>
            <a:ext cx="4992939" cy="33632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310B54-BFA8-4CB1-A0CF-925B2F08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06" y="2052430"/>
            <a:ext cx="7070413" cy="32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3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E1ADBAB-BFAD-4E7D-8563-1491424E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Что получиться?</a:t>
            </a:r>
            <a:endParaRPr lang="ru-RU" dirty="0">
              <a:latin typeface="+mn-lt"/>
            </a:endParaRPr>
          </a:p>
        </p:txBody>
      </p:sp>
      <p:sp>
        <p:nvSpPr>
          <p:cNvPr id="11267" name="Прямоугольник 1">
            <a:extLst>
              <a:ext uri="{FF2B5EF4-FFF2-40B4-BE49-F238E27FC236}">
                <a16:creationId xmlns:a16="http://schemas.microsoft.com/office/drawing/2014/main" id="{7FD311FA-722D-4038-85CD-5A1A0034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1268" name="Прямоугольник 8">
            <a:extLst>
              <a:ext uri="{FF2B5EF4-FFF2-40B4-BE49-F238E27FC236}">
                <a16:creationId xmlns:a16="http://schemas.microsoft.com/office/drawing/2014/main" id="{8BEFE197-F43C-4886-BA07-7F1DFB73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18" y="1676082"/>
            <a:ext cx="113204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ctr"/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ctr" eaLnBrk="1" hangingPunct="1"/>
            <a:endParaRPr lang="en-US" altLang="ru-RU" sz="4800" dirty="0"/>
          </a:p>
        </p:txBody>
      </p:sp>
    </p:spTree>
    <p:extLst>
      <p:ext uri="{BB962C8B-B14F-4D97-AF65-F5344CB8AC3E}">
        <p14:creationId xmlns:p14="http://schemas.microsoft.com/office/powerpoint/2010/main" val="3802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Переменные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7BCD92E-E4C5-4C63-AE52-FCA53F658BDB}"/>
              </a:ext>
            </a:extLst>
          </p:cNvPr>
          <p:cNvGraphicFramePr>
            <a:graphicFrameLocks noGrp="1"/>
          </p:cNvGraphicFramePr>
          <p:nvPr/>
        </p:nvGraphicFramePr>
        <p:xfrm>
          <a:off x="374073" y="719665"/>
          <a:ext cx="11392592" cy="592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56239678"/>
                    </a:ext>
                  </a:extLst>
                </a:gridCol>
                <a:gridCol w="9335192">
                  <a:extLst>
                    <a:ext uri="{9D8B030D-6E8A-4147-A177-3AD203B41FA5}">
                      <a16:colId xmlns:a16="http://schemas.microsoft.com/office/drawing/2014/main" val="3521122388"/>
                    </a:ext>
                  </a:extLst>
                </a:gridCol>
              </a:tblGrid>
              <a:tr h="19754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var  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Резервирует имя сразу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а не по мере выполнения кода (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hoisting)</a:t>
                      </a:r>
                      <a:br>
                        <a:rPr lang="ru-R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Имеет функциональную область видимости</a:t>
                      </a:r>
                      <a:br>
                        <a:rPr lang="ru-RU" sz="2800" b="0" dirty="0">
                          <a:solidFill>
                            <a:schemeClr val="tx1"/>
                          </a:solidFill>
                        </a:rPr>
                      </a:b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92678"/>
                  </a:ext>
                </a:extLst>
              </a:tr>
              <a:tr h="19754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let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ES-2015 (ES6)</a:t>
                      </a:r>
                      <a:br>
                        <a:rPr lang="ru-R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Блочная видимость</a:t>
                      </a:r>
                      <a:br>
                        <a:rPr lang="ru-R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Резервирует имя при обращении</a:t>
                      </a:r>
                      <a:br>
                        <a:rPr lang="ru-R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Изменяемое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20137"/>
                  </a:ext>
                </a:extLst>
              </a:tr>
              <a:tr h="19754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ES-2015 (ES6)</a:t>
                      </a: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Блочная видимость</a:t>
                      </a:r>
                      <a:br>
                        <a:rPr lang="ru-R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Не может быть пустым при инициализации</a:t>
                      </a:r>
                      <a:br>
                        <a:rPr lang="ru-R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Не изменяемое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2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1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Переменные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7BCD92E-E4C5-4C63-AE52-FCA53F658BDB}"/>
              </a:ext>
            </a:extLst>
          </p:cNvPr>
          <p:cNvGraphicFramePr>
            <a:graphicFrameLocks noGrp="1"/>
          </p:cNvGraphicFramePr>
          <p:nvPr/>
        </p:nvGraphicFramePr>
        <p:xfrm>
          <a:off x="295102" y="690570"/>
          <a:ext cx="11392592" cy="592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56239678"/>
                    </a:ext>
                  </a:extLst>
                </a:gridCol>
                <a:gridCol w="9335192">
                  <a:extLst>
                    <a:ext uri="{9D8B030D-6E8A-4147-A177-3AD203B41FA5}">
                      <a16:colId xmlns:a16="http://schemas.microsoft.com/office/drawing/2014/main" val="3521122388"/>
                    </a:ext>
                  </a:extLst>
                </a:gridCol>
              </a:tblGrid>
              <a:tr h="19754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var  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92678"/>
                  </a:ext>
                </a:extLst>
              </a:tr>
              <a:tr h="19754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let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20137"/>
                  </a:ext>
                </a:extLst>
              </a:tr>
              <a:tr h="19754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23334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BEEA30-B950-40FD-B5CD-372497CC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06" y="764327"/>
            <a:ext cx="2998730" cy="17794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E39CF0-5129-4B1B-963B-55941B7F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06" y="2797717"/>
            <a:ext cx="9806559" cy="13783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8ACB60-762F-4F1C-A1FF-AF7DAEDF9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251" y="4859912"/>
            <a:ext cx="10346022" cy="12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2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Область видимости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7BCD92E-E4C5-4C63-AE52-FCA53F658BDB}"/>
              </a:ext>
            </a:extLst>
          </p:cNvPr>
          <p:cNvGraphicFramePr>
            <a:graphicFrameLocks noGrp="1"/>
          </p:cNvGraphicFramePr>
          <p:nvPr/>
        </p:nvGraphicFramePr>
        <p:xfrm>
          <a:off x="295102" y="690570"/>
          <a:ext cx="11392592" cy="678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56239678"/>
                    </a:ext>
                  </a:extLst>
                </a:gridCol>
                <a:gridCol w="9335192">
                  <a:extLst>
                    <a:ext uri="{9D8B030D-6E8A-4147-A177-3AD203B41FA5}">
                      <a16:colId xmlns:a16="http://schemas.microsoft.com/office/drawing/2014/main" val="3521122388"/>
                    </a:ext>
                  </a:extLst>
                </a:gridCol>
              </a:tblGrid>
              <a:tr h="197545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var  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apples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apples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apples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10 (</a:t>
                      </a:r>
                      <a:r>
                        <a:rPr lang="ru-RU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внутри блока)</a:t>
                      </a:r>
                      <a:endParaRPr lang="ru-RU" sz="18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ru-RU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apples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10 (</a:t>
                      </a:r>
                      <a:r>
                        <a:rPr lang="ru-RU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снаружи блока то же самое)</a:t>
                      </a:r>
                      <a:endParaRPr lang="ru-RU" sz="18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92678"/>
                  </a:ext>
                </a:extLst>
              </a:tr>
              <a:tr h="39509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let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apples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(*)</a:t>
                      </a:r>
                      <a:endParaRPr lang="en-US" sz="18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apples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apples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10 (</a:t>
                      </a:r>
                      <a:r>
                        <a:rPr lang="ru-RU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внутри блока)</a:t>
                      </a:r>
                      <a:endParaRPr lang="ru-RU" sz="18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ru-RU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apples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5 (</a:t>
                      </a:r>
                      <a:r>
                        <a:rPr lang="ru-RU" sz="18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снаружи блока значение не изменилось)</a:t>
                      </a:r>
                      <a:endParaRPr lang="ru-RU" sz="18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2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0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8F4E-0F3A-4F20-8CAB-6447697D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29" y="1234440"/>
            <a:ext cx="11292840" cy="5938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apples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apples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apples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</p:txBody>
      </p:sp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Что выведет в консоль?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24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EDF309B-8CEB-4A7A-A195-85AF74D47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br>
              <a:rPr lang="ru-RU" b="1" dirty="0"/>
            </a:br>
            <a:r>
              <a:rPr lang="ru-RU" b="1" dirty="0"/>
              <a:t>Функции</a:t>
            </a:r>
            <a:endParaRPr lang="ru-RU" dirty="0">
              <a:latin typeface="+mn-lt"/>
            </a:endParaRPr>
          </a:p>
        </p:txBody>
      </p:sp>
      <p:sp>
        <p:nvSpPr>
          <p:cNvPr id="12291" name="Прямоугольник 1">
            <a:extLst>
              <a:ext uri="{FF2B5EF4-FFF2-40B4-BE49-F238E27FC236}">
                <a16:creationId xmlns:a16="http://schemas.microsoft.com/office/drawing/2014/main" id="{52CD142C-E21F-46DC-AB3C-5CF52353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2292" name="Прямоугольник 2">
            <a:extLst>
              <a:ext uri="{FF2B5EF4-FFF2-40B4-BE49-F238E27FC236}">
                <a16:creationId xmlns:a16="http://schemas.microsoft.com/office/drawing/2014/main" id="{FD159F50-AAE1-489E-B0B8-09BA4918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26" y="1136650"/>
            <a:ext cx="910454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3600" dirty="0">
                <a:solidFill>
                  <a:srgbClr val="DCDCAA"/>
                </a:solidFill>
                <a:latin typeface="Consolas" panose="020B0609020204030204" pitchFamily="49" charset="0"/>
              </a:rPr>
              <a:t>имя</a:t>
            </a:r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3600" dirty="0">
                <a:solidFill>
                  <a:srgbClr val="9CDCFE"/>
                </a:solidFill>
                <a:latin typeface="Consolas" panose="020B0609020204030204" pitchFamily="49" charset="0"/>
              </a:rPr>
              <a:t>параметры</a:t>
            </a:r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...</a:t>
            </a:r>
            <a:r>
              <a:rPr lang="ru-RU" sz="3600" dirty="0">
                <a:solidFill>
                  <a:srgbClr val="9CDCFE"/>
                </a:solidFill>
                <a:latin typeface="Consolas" panose="020B0609020204030204" pitchFamily="49" charset="0"/>
              </a:rPr>
              <a:t>тело</a:t>
            </a:r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ru-RU" sz="3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 {  </a:t>
            </a:r>
          </a:p>
          <a:p>
            <a: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ru-RU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namedFn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63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9B678A7-4483-4291-B731-A06CEAE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br>
              <a:rPr lang="ru-RU" b="1" dirty="0"/>
            </a:br>
            <a:r>
              <a:rPr lang="ru-RU" b="1" dirty="0"/>
              <a:t>Функции</a:t>
            </a:r>
            <a:endParaRPr lang="ru-RU" dirty="0">
              <a:latin typeface="+mn-lt"/>
            </a:endParaRPr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6B80AA83-329C-4A45-BAD6-D7D92753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3316" name="Прямоугольник 2">
            <a:extLst>
              <a:ext uri="{FF2B5EF4-FFF2-40B4-BE49-F238E27FC236}">
                <a16:creationId xmlns:a16="http://schemas.microsoft.com/office/drawing/2014/main" id="{11D113D7-B758-4772-96DC-B37BE6D2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404" y="953770"/>
            <a:ext cx="87963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2800" dirty="0"/>
              <a:t>Переменные, объявленные внутри функции, видны только внутри этой функции.</a:t>
            </a:r>
          </a:p>
          <a:p>
            <a:pPr algn="ctr" eaLnBrk="1" hangingPunct="1"/>
            <a:r>
              <a:rPr lang="ru-RU" altLang="ru-RU" sz="2800" dirty="0"/>
              <a:t>Например:</a:t>
            </a:r>
          </a:p>
        </p:txBody>
      </p:sp>
      <p:sp>
        <p:nvSpPr>
          <p:cNvPr id="13317" name="Прямоугольник 5">
            <a:extLst>
              <a:ext uri="{FF2B5EF4-FFF2-40B4-BE49-F238E27FC236}">
                <a16:creationId xmlns:a16="http://schemas.microsoft.com/office/drawing/2014/main" id="{DA86ACD6-D554-422D-8510-4F047529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67" y="1678796"/>
            <a:ext cx="113204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ru-RU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ru-RU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eaLnBrk="1" hangingPunct="1"/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ru-RU" sz="2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ru-RU" sz="2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Привет, я </a:t>
            </a:r>
            <a:r>
              <a:rPr lang="en-US" alt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JavaScript!"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локальная переменная</a:t>
            </a:r>
            <a:endParaRPr lang="ru-RU" alt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ru-RU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pPr eaLnBrk="1" hangingPunct="1"/>
            <a:r>
              <a:rPr lang="ru-RU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ru-RU" sz="2400" dirty="0">
                <a:solidFill>
                  <a:srgbClr val="DCDCAA"/>
                </a:solidFill>
                <a:latin typeface="Consolas" panose="020B0609020204030204" pitchFamily="49" charset="0"/>
              </a:rPr>
              <a:t>console.log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ru-RU" sz="2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pPr eaLnBrk="1" hangingPunct="1"/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 eaLnBrk="1" hangingPunct="1"/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pPr eaLnBrk="1" hangingPunct="1"/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ru-RU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alt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Привет, я </a:t>
            </a:r>
            <a:r>
              <a:rPr lang="en-US" alt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JavaScript!</a:t>
            </a:r>
            <a:endParaRPr lang="en-US" alt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pPr eaLnBrk="1" hangingPunct="1"/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ru-RU" sz="2400" dirty="0">
                <a:solidFill>
                  <a:srgbClr val="DCDCAA"/>
                </a:solidFill>
                <a:latin typeface="Consolas" panose="020B0609020204030204" pitchFamily="49" charset="0"/>
              </a:rPr>
              <a:t>console.log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ru-RU" sz="2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  <a:r>
              <a:rPr lang="en-US" alt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undefined</a:t>
            </a:r>
            <a:r>
              <a:rPr lang="ru-RU" alt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, т.к. переменная видна только внутри функции</a:t>
            </a:r>
            <a:endParaRPr lang="ru-RU" alt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1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9B678A7-4483-4291-B731-A06CEAE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br>
              <a:rPr lang="ru-RU" b="1" dirty="0"/>
            </a:br>
            <a:r>
              <a:rPr lang="ru-RU" b="1" dirty="0"/>
              <a:t>Функции</a:t>
            </a:r>
            <a:endParaRPr lang="ru-RU" dirty="0">
              <a:latin typeface="+mn-lt"/>
            </a:endParaRPr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6B80AA83-329C-4A45-BAD6-D7D92753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3316" name="Прямоугольник 2">
            <a:extLst>
              <a:ext uri="{FF2B5EF4-FFF2-40B4-BE49-F238E27FC236}">
                <a16:creationId xmlns:a16="http://schemas.microsoft.com/office/drawing/2014/main" id="{11D113D7-B758-4772-96DC-B37BE6D2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404" y="953770"/>
            <a:ext cx="87963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sz="2800" dirty="0"/>
              <a:t>Функция обладает полным доступом к внешним переменным и может изменять их значение.</a:t>
            </a:r>
          </a:p>
        </p:txBody>
      </p:sp>
      <p:sp>
        <p:nvSpPr>
          <p:cNvPr id="13317" name="Прямоугольник 5">
            <a:extLst>
              <a:ext uri="{FF2B5EF4-FFF2-40B4-BE49-F238E27FC236}">
                <a16:creationId xmlns:a16="http://schemas.microsoft.com/office/drawing/2014/main" id="{DA86ACD6-D554-422D-8510-4F047529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41" y="2643505"/>
            <a:ext cx="1132046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Вася'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Привет,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Привет, Вася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3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D3A2D78-967E-47BB-B00D-2061F95B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998" y="523953"/>
            <a:ext cx="9144000" cy="1342834"/>
          </a:xfrm>
        </p:spPr>
        <p:txBody>
          <a:bodyPr/>
          <a:lstStyle/>
          <a:p>
            <a:r>
              <a:rPr lang="ru-RU" dirty="0">
                <a:latin typeface="+mn-lt"/>
              </a:rPr>
              <a:t>Спецификации </a:t>
            </a:r>
            <a:r>
              <a:rPr lang="en-US" dirty="0">
                <a:latin typeface="+mn-lt"/>
              </a:rPr>
              <a:t>JS</a:t>
            </a:r>
            <a:endParaRPr lang="ru-RU" dirty="0">
              <a:latin typeface="+mn-lt"/>
            </a:endParaRP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4C87A433-6BDA-4CCA-A3D1-5D1DFE845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55" y="2275976"/>
            <a:ext cx="11030708" cy="30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4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9B678A7-4483-4291-B731-A06CEAE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br>
              <a:rPr lang="ru-RU" b="1" dirty="0"/>
            </a:br>
            <a:r>
              <a:rPr lang="ru-RU" b="1" dirty="0"/>
              <a:t>Функции</a:t>
            </a:r>
            <a:endParaRPr lang="ru-RU" dirty="0">
              <a:latin typeface="+mn-lt"/>
            </a:endParaRPr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6B80AA83-329C-4A45-BAD6-D7D92753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3317" name="Прямоугольник 5">
            <a:extLst>
              <a:ext uri="{FF2B5EF4-FFF2-40B4-BE49-F238E27FC236}">
                <a16:creationId xmlns:a16="http://schemas.microsoft.com/office/drawing/2014/main" id="{DA86ACD6-D554-422D-8510-4F047529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15" y="1521287"/>
            <a:ext cx="113204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Вася'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Петя"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объявляем локальную переменную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Привет,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Петя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функция создаст и будет использовать свою собственную локальную переменную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userName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9175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9B678A7-4483-4291-B731-A06CEAE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95397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/>
            </a:br>
            <a:br>
              <a:rPr lang="ru-RU" b="1" dirty="0"/>
            </a:br>
            <a:r>
              <a:rPr lang="ru-RU" b="1" dirty="0"/>
              <a:t>Параметры функций</a:t>
            </a:r>
            <a:endParaRPr lang="ru-RU" dirty="0">
              <a:latin typeface="+mn-lt"/>
            </a:endParaRPr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6B80AA83-329C-4A45-BAD6-D7D92753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3317" name="Прямоугольник 5">
            <a:extLst>
              <a:ext uri="{FF2B5EF4-FFF2-40B4-BE49-F238E27FC236}">
                <a16:creationId xmlns:a16="http://schemas.microsoft.com/office/drawing/2014/main" id="{DA86ACD6-D554-422D-8510-4F047529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69" y="1878735"/>
            <a:ext cx="113204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немного украсим "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from"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Аня"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Привет"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*Аня*: Привет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значение "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from"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осталось прежним, функция изменила значение локальной переменной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Аня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6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9B678A7-4483-4291-B731-A06CEAE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2" y="309563"/>
            <a:ext cx="9978707" cy="95397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/>
            </a:br>
            <a:br>
              <a:rPr lang="ru-RU" b="1" dirty="0"/>
            </a:br>
            <a:r>
              <a:rPr lang="ru-RU" b="1" dirty="0"/>
              <a:t>Параметры по умолчанию (</a:t>
            </a:r>
            <a:r>
              <a:rPr lang="en-US" b="1" dirty="0"/>
              <a:t>ES6)</a:t>
            </a:r>
            <a:endParaRPr lang="ru-RU" dirty="0">
              <a:latin typeface="+mn-lt"/>
            </a:endParaRPr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6B80AA83-329C-4A45-BAD6-D7D92753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3317" name="Прямоугольник 5">
            <a:extLst>
              <a:ext uri="{FF2B5EF4-FFF2-40B4-BE49-F238E27FC236}">
                <a16:creationId xmlns:a16="http://schemas.microsoft.com/office/drawing/2014/main" id="{DA86ACD6-D554-422D-8510-4F047529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69" y="1878735"/>
            <a:ext cx="113204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CE9178"/>
                </a:solidFill>
                <a:latin typeface="Consolas" panose="020B0609020204030204" pitchFamily="49" charset="0"/>
              </a:rPr>
              <a:t>текст не добавлен"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CE9178"/>
                </a:solidFill>
                <a:latin typeface="Consolas" panose="020B0609020204030204" pitchFamily="49" charset="0"/>
              </a:rPr>
              <a:t>Аня"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Аня: текст не добавлен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9B678A7-4483-4291-B731-A06CEAE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2" y="309563"/>
            <a:ext cx="9978707" cy="95397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/>
            </a:br>
            <a:br>
              <a:rPr lang="ru-RU" b="1" dirty="0"/>
            </a:br>
            <a:r>
              <a:rPr lang="ru-RU" b="1" dirty="0"/>
              <a:t>Параметры по умолчанию</a:t>
            </a:r>
            <a:endParaRPr lang="ru-RU" dirty="0">
              <a:latin typeface="+mn-lt"/>
            </a:endParaRPr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6B80AA83-329C-4A45-BAD6-D7D92753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13317" name="Прямоугольник 5">
            <a:extLst>
              <a:ext uri="{FF2B5EF4-FFF2-40B4-BE49-F238E27FC236}">
                <a16:creationId xmlns:a16="http://schemas.microsoft.com/office/drawing/2014/main" id="{DA86ACD6-D554-422D-8510-4F047529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69" y="1878735"/>
            <a:ext cx="113204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Если значение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text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ложно, тогда присвоить параметру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text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значение по умолчанию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2800" dirty="0">
                <a:solidFill>
                  <a:srgbClr val="CE9178"/>
                </a:solidFill>
                <a:latin typeface="Consolas" panose="020B0609020204030204" pitchFamily="49" charset="0"/>
              </a:rPr>
              <a:t>текст не добавлен'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...</a:t>
            </a: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84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9B678A7-4483-4291-B731-A06CEAE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783" y="313720"/>
            <a:ext cx="9978707" cy="59754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latin typeface="+mn-lt"/>
              </a:rPr>
              <a:t>Функции</a:t>
            </a:r>
            <a:endParaRPr lang="ru-RU" dirty="0">
              <a:latin typeface="+mn-lt"/>
            </a:endParaRPr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6B80AA83-329C-4A45-BAD6-D7D92753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96" y="1140807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57FF30-40D4-4FA0-9634-77746DDA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41" y="1101495"/>
            <a:ext cx="11320463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Tx/>
              <a:buChar char="-"/>
            </a:pPr>
            <a:r>
              <a:rPr lang="ru-RU" sz="3200" dirty="0">
                <a:latin typeface="Consolas" panose="020B0609020204030204" pitchFamily="49" charset="0"/>
              </a:rPr>
              <a:t>Функции всегда возвращают значения</a:t>
            </a:r>
          </a:p>
          <a:p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doNothing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/* </a:t>
            </a:r>
            <a:r>
              <a:rPr lang="ru-RU" sz="3200" dirty="0">
                <a:solidFill>
                  <a:srgbClr val="6A9955"/>
                </a:solidFill>
                <a:latin typeface="Consolas" panose="020B0609020204030204" pitchFamily="49" charset="0"/>
              </a:rPr>
              <a:t>пусто */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doNothing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===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// true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doNothing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doNothing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===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// true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9B678A7-4483-4291-B731-A06CEAE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783" y="313720"/>
            <a:ext cx="9978707" cy="59754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Стрелочные функции (</a:t>
            </a:r>
            <a:r>
              <a:rPr lang="en-US" dirty="0">
                <a:latin typeface="Consolas" panose="020B0609020204030204" pitchFamily="49" charset="0"/>
              </a:rPr>
              <a:t>ES6)</a:t>
            </a:r>
            <a:endParaRPr lang="ru-RU" dirty="0">
              <a:latin typeface="+mn-lt"/>
            </a:endParaRPr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6B80AA83-329C-4A45-BAD6-D7D92753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96" y="1140807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57FF30-40D4-4FA0-9634-77746DDA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41" y="1101495"/>
            <a:ext cx="11320463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arg1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arg2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expression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аналогично записи:</a:t>
            </a:r>
            <a:b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arg1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arg2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expression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ru-RU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у стрелочных функций нет 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this</a:t>
            </a: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у стрелочных функций нет 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arguments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32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8F4E-0F3A-4F20-8CAB-6447697D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756458"/>
            <a:ext cx="11292840" cy="5909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синтаксис "конструктор объекта"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{};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синтаксис "литерал объекта"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{  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объект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под ключом "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name"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хранится значение "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John"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    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под ключом "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age"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хранится значение 30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some number"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"John"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"John“</a:t>
            </a:r>
            <a:endParaRPr lang="ru-RU" sz="2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"Ivan"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Ivan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'some number'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123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Объекты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1433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8F4E-0F3A-4F20-8CAB-6447697D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71848"/>
            <a:ext cx="11292840" cy="539412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property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undefined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undefined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(“John”)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sayName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sayName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 John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Объекты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4138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Объекты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098486-38AF-44D3-8809-1D843C3E2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383" y="975265"/>
            <a:ext cx="5394369" cy="52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8F4E-0F3A-4F20-8CAB-6447697D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84" y="1309254"/>
            <a:ext cx="9422476" cy="5356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{};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key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key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Что выведет в консоль?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76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D3A2D78-967E-47BB-B00D-2061F95B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968" y="309041"/>
            <a:ext cx="9144000" cy="134283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Типы данных</a:t>
            </a:r>
            <a:br>
              <a:rPr lang="ru-RU" b="1" dirty="0"/>
            </a:br>
            <a:endParaRPr lang="ru-RU" dirty="0">
              <a:latin typeface="+mn-lt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990D976C-7C80-40BB-A080-2132775D6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81504"/>
              </p:ext>
            </p:extLst>
          </p:nvPr>
        </p:nvGraphicFramePr>
        <p:xfrm>
          <a:off x="507076" y="868680"/>
          <a:ext cx="11484034" cy="584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630">
                  <a:extLst>
                    <a:ext uri="{9D8B030D-6E8A-4147-A177-3AD203B41FA5}">
                      <a16:colId xmlns:a16="http://schemas.microsoft.com/office/drawing/2014/main" val="2510110982"/>
                    </a:ext>
                  </a:extLst>
                </a:gridCol>
                <a:gridCol w="6762404">
                  <a:extLst>
                    <a:ext uri="{9D8B030D-6E8A-4147-A177-3AD203B41FA5}">
                      <a16:colId xmlns:a16="http://schemas.microsoft.com/office/drawing/2014/main" val="4185428928"/>
                    </a:ext>
                  </a:extLst>
                </a:gridCol>
              </a:tblGrid>
              <a:tr h="932166"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Число «</a:t>
                      </a:r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»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it-IT" sz="24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12.354</a:t>
                      </a:r>
                      <a:r>
                        <a:rPr lang="it-IT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it-IT" sz="24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7.3e9</a:t>
                      </a:r>
                      <a:r>
                        <a:rPr lang="it-IT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it-IT" sz="24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0xff</a:t>
                      </a:r>
                      <a:r>
                        <a:rPr lang="it-IT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it-IT" sz="2400" dirty="0">
                          <a:solidFill>
                            <a:srgbClr val="4EC9B0"/>
                          </a:solidFill>
                          <a:latin typeface="Consolas" panose="020B0609020204030204" pitchFamily="49" charset="0"/>
                        </a:rPr>
                        <a:t>Infinity</a:t>
                      </a:r>
                      <a:r>
                        <a:rPr lang="it-IT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it-IT" sz="2400" dirty="0">
                          <a:solidFill>
                            <a:srgbClr val="4EC9B0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92915"/>
                  </a:ext>
                </a:extLst>
              </a:tr>
              <a:tr h="932166"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Строка «</a:t>
                      </a:r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»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“</a:t>
                      </a:r>
                      <a:r>
                        <a:rPr lang="en-US" sz="24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Keysystems</a:t>
                      </a:r>
                      <a:r>
                        <a:rPr lang="en-US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”; ‘</a:t>
                      </a:r>
                      <a:r>
                        <a:rPr lang="en-US" sz="24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en-US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’;</a:t>
                      </a:r>
                      <a:r>
                        <a:rPr lang="en-US" sz="24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 `${</a:t>
                      </a:r>
                      <a:r>
                        <a:rPr lang="en-US" sz="24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4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} Hello`</a:t>
                      </a:r>
                      <a:r>
                        <a:rPr lang="en-US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3357"/>
                  </a:ext>
                </a:extLst>
              </a:tr>
              <a:tr h="932166">
                <a:tc>
                  <a:txBody>
                    <a:bodyPr/>
                    <a:lstStyle/>
                    <a:p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Булевый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 (логический) тип «</a:t>
                      </a:r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»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4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400" dirty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68107"/>
                  </a:ext>
                </a:extLst>
              </a:tr>
              <a:tr h="932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Специальное значение «</a:t>
                      </a:r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»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endParaRPr lang="en-US" sz="2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21030"/>
                  </a:ext>
                </a:extLst>
              </a:tr>
              <a:tr h="932166"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Специальное значение «</a:t>
                      </a:r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»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91037"/>
                  </a:ext>
                </a:extLst>
              </a:tr>
              <a:tr h="932166"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Объекты «</a:t>
                      </a:r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»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};  </a:t>
                      </a:r>
                      <a:r>
                        <a:rPr lang="en-US" sz="2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{ </a:t>
                      </a:r>
                      <a:r>
                        <a:rPr lang="en-US" sz="2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</a:t>
                      </a:r>
                      <a:r>
                        <a:rPr lang="en-US" sz="2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ru-RU" sz="2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Вася"</a:t>
                      </a:r>
                      <a:r>
                        <a:rPr lang="ru-RU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};</a:t>
                      </a:r>
                    </a:p>
                    <a:p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8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8F4E-0F3A-4F20-8CAB-6447697D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71848"/>
            <a:ext cx="11292840" cy="539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Consolas" panose="020B0609020204030204" pitchFamily="49" charset="0"/>
              </a:rPr>
              <a:t>Выведет в консоль 42, потому что в пустом объекте a создается свойство [</a:t>
            </a:r>
            <a:r>
              <a:rPr lang="ru-RU" sz="4000" dirty="0" err="1">
                <a:latin typeface="Consolas" panose="020B0609020204030204" pitchFamily="49" charset="0"/>
              </a:rPr>
              <a:t>object</a:t>
            </a:r>
            <a:r>
              <a:rPr lang="ru-RU" sz="4000" dirty="0">
                <a:latin typeface="Consolas" panose="020B0609020204030204" pitchFamily="49" charset="0"/>
              </a:rPr>
              <a:t> </a:t>
            </a:r>
            <a:r>
              <a:rPr lang="ru-RU" sz="4000" dirty="0" err="1">
                <a:latin typeface="Consolas" panose="020B0609020204030204" pitchFamily="49" charset="0"/>
              </a:rPr>
              <a:t>Object</a:t>
            </a:r>
            <a:r>
              <a:rPr lang="ru-RU" sz="4000" dirty="0">
                <a:latin typeface="Consolas" panose="020B0609020204030204" pitchFamily="49" charset="0"/>
              </a:rPr>
              <a:t>] из-за того, что в качестве ключа мы указываем объект и этому свойству присваивается последнее значение 42.</a:t>
            </a:r>
          </a:p>
          <a:p>
            <a:pPr marL="0" indent="0">
              <a:buNone/>
            </a:pPr>
            <a:endParaRPr lang="ru-RU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Что выведет в консоль?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0FECA4-2BBE-4DE7-BDA2-5A6FD82B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98" y="4206026"/>
            <a:ext cx="5001857" cy="175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8F4E-0F3A-4F20-8CAB-6447697D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101437"/>
            <a:ext cx="11683538" cy="764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Consolas" panose="020B0609020204030204" pitchFamily="49" charset="0"/>
              </a:rPr>
              <a:t>Объекты хранятся по ссылке а не по значению: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Объекты</a:t>
            </a:r>
            <a:endParaRPr lang="ru-RU" dirty="0">
              <a:latin typeface="+mn-lt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7226671-BA76-497F-99E3-6EEBA87B2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14640"/>
              </p:ext>
            </p:extLst>
          </p:nvPr>
        </p:nvGraphicFramePr>
        <p:xfrm>
          <a:off x="481677" y="1986742"/>
          <a:ext cx="11185236" cy="461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618">
                  <a:extLst>
                    <a:ext uri="{9D8B030D-6E8A-4147-A177-3AD203B41FA5}">
                      <a16:colId xmlns:a16="http://schemas.microsoft.com/office/drawing/2014/main" val="2871775754"/>
                    </a:ext>
                  </a:extLst>
                </a:gridCol>
                <a:gridCol w="5592618">
                  <a:extLst>
                    <a:ext uri="{9D8B030D-6E8A-4147-A177-3AD203B41FA5}">
                      <a16:colId xmlns:a16="http://schemas.microsoft.com/office/drawing/2014/main" val="2165054218"/>
                    </a:ext>
                  </a:extLst>
                </a:gridCol>
              </a:tblGrid>
              <a:tr h="4613563">
                <a:tc>
                  <a:txBody>
                    <a:bodyPr/>
                    <a:lstStyle/>
                    <a:p>
                      <a:r>
                        <a:rPr lang="ru-RU" dirty="0"/>
                        <a:t>Примитивные типы: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Объекты: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476438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F43F35-14E0-4AF7-BCCD-2E965A43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7" y="2380412"/>
            <a:ext cx="4466239" cy="9886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6B673E-D1D9-4065-AC5F-E9E36459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2" y="4167736"/>
            <a:ext cx="4035140" cy="16041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BCE857-59B6-431B-94CB-5F45FDAF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44506"/>
            <a:ext cx="5158397" cy="9886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74DC1E-07E9-4BE2-929F-CBC9321DE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24850"/>
            <a:ext cx="5932934" cy="2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3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8F4E-0F3A-4F20-8CAB-6447697D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71848"/>
            <a:ext cx="11292840" cy="539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'Pete'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608789" y="92910"/>
            <a:ext cx="9144000" cy="134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Что выведет в консоль?</a:t>
            </a:r>
            <a:br>
              <a:rPr lang="ru-RU" b="1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2739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this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1CB36AC8-40EF-496F-B8A2-F29B5E05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26639"/>
              </p:ext>
            </p:extLst>
          </p:nvPr>
        </p:nvGraphicFramePr>
        <p:xfrm>
          <a:off x="402706" y="1325881"/>
          <a:ext cx="11185236" cy="461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618">
                  <a:extLst>
                    <a:ext uri="{9D8B030D-6E8A-4147-A177-3AD203B41FA5}">
                      <a16:colId xmlns:a16="http://schemas.microsoft.com/office/drawing/2014/main" val="2871775754"/>
                    </a:ext>
                  </a:extLst>
                </a:gridCol>
                <a:gridCol w="5592618">
                  <a:extLst>
                    <a:ext uri="{9D8B030D-6E8A-4147-A177-3AD203B41FA5}">
                      <a16:colId xmlns:a16="http://schemas.microsoft.com/office/drawing/2014/main" val="2165054218"/>
                    </a:ext>
                  </a:extLst>
                </a:gridCol>
              </a:tblGrid>
              <a:tr h="461356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ru-RU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Джон"</a:t>
                      </a:r>
                      <a:r>
                        <a:rPr lang="ru-RU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ru-RU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</a:t>
                      </a:r>
                      <a:r>
                        <a:rPr lang="en-US" sz="20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endParaRPr lang="en-US" sz="2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2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sayHi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2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ru-RU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Привет!"</a:t>
                      </a:r>
                      <a:r>
                        <a:rPr lang="ru-RU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ru-RU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ru-RU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ru-RU" sz="2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sayHi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 </a:t>
                      </a:r>
                      <a:r>
                        <a:rPr lang="en-US" sz="20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sz="20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Привет!</a:t>
                      </a:r>
                      <a:endParaRPr lang="ru-RU" sz="2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ru-RU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Джон"</a:t>
                      </a:r>
                      <a:r>
                        <a:rPr lang="ru-RU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ru-RU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</a:t>
                      </a:r>
                      <a:r>
                        <a:rPr lang="en-US" sz="20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endParaRPr lang="en-US" sz="2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2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sayHi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2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Привет 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ru-RU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this.name}`!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2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sayHi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 </a:t>
                      </a:r>
                      <a:r>
                        <a:rPr lang="en-US" sz="20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sz="20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Привет Джон!</a:t>
                      </a:r>
                      <a:endParaRPr lang="ru-RU" sz="20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47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8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this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535"/>
            <a:ext cx="10515600" cy="4913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u="sng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</a:t>
            </a:r>
            <a:r>
              <a:rPr lang="ru-RU" b="1" u="sng" dirty="0" err="1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ru-RU" b="1" u="sng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» не является фиксированным</a:t>
            </a:r>
            <a:endParaRPr lang="ru-RU" b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ключевое слово «</a:t>
            </a:r>
            <a:r>
              <a:rPr lang="ru-RU" dirty="0" err="1"/>
              <a:t>this</a:t>
            </a:r>
            <a:r>
              <a:rPr lang="ru-RU" dirty="0"/>
              <a:t>» ведёт себя иначе, чем в большинстве других языков программирования. Оно может использоваться в любой функции.</a:t>
            </a:r>
          </a:p>
          <a:p>
            <a:pPr marL="0" indent="0">
              <a:buNone/>
            </a:pPr>
            <a:r>
              <a:rPr lang="ru-RU" dirty="0"/>
              <a:t>В этом коде нет синтаксической ошибки: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89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this</a:t>
            </a:r>
            <a:endParaRPr lang="ru-RU" dirty="0">
              <a:latin typeface="+mn-lt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C9AC4F65-0D83-41F4-A870-BFE29896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44487"/>
              </p:ext>
            </p:extLst>
          </p:nvPr>
        </p:nvGraphicFramePr>
        <p:xfrm>
          <a:off x="278476" y="919172"/>
          <a:ext cx="11625350" cy="543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675">
                  <a:extLst>
                    <a:ext uri="{9D8B030D-6E8A-4147-A177-3AD203B41FA5}">
                      <a16:colId xmlns:a16="http://schemas.microsoft.com/office/drawing/2014/main" val="2592993131"/>
                    </a:ext>
                  </a:extLst>
                </a:gridCol>
                <a:gridCol w="5812675">
                  <a:extLst>
                    <a:ext uri="{9D8B030D-6E8A-4147-A177-3AD203B41FA5}">
                      <a16:colId xmlns:a16="http://schemas.microsoft.com/office/drawing/2014/main" val="3560968403"/>
                    </a:ext>
                  </a:extLst>
                </a:gridCol>
              </a:tblGrid>
              <a:tr h="755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JS</a:t>
                      </a:r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другие языки</a:t>
                      </a:r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04041"/>
                  </a:ext>
                </a:extLst>
              </a:tr>
              <a:tr h="468037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Определяется в момент вызова а не создания</a:t>
                      </a:r>
                    </a:p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Функция может быть использована повторно в другом объекте и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this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будет ссылаться на этот объект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«Фиксирован»</a:t>
                      </a:r>
                    </a:p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this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всегда ссылается на объект в котором создан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453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this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906088"/>
            <a:ext cx="10515600" cy="564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Джон"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Админ"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console.log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используем одну и ту же функцию в двух объектах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sayHi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sayHi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вызовы функции, приведённые ниже, имеют разное значение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this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"this"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внутри функции является ссылкой на объект, который указан "перед точкой"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Джон  (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this == user)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Админ  (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this == admin)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]();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Админ (неважен способ доступа к методу - через точку или квадратные скобки)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8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 стрелочных функций нет «</a:t>
            </a:r>
            <a:r>
              <a:rPr lang="ru-RU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ru-RU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»</a:t>
            </a:r>
            <a:endParaRPr lang="ru-RU" b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906088"/>
            <a:ext cx="10515600" cy="564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Джон"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Админ"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b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]();</a:t>
            </a:r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68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Функции – </a:t>
            </a:r>
            <a:r>
              <a:rPr lang="en-US" b="1" dirty="0">
                <a:latin typeface="+mn-lt"/>
              </a:rPr>
              <a:t>First Class Citizen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906088"/>
            <a:ext cx="10515600" cy="5640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Если язык программирования имеет функции первого класса, то значит они трактуются как объекты, то есть могут быть переданы другим функциям и их можно вернуть из функций. Так же их можно присваивать переменным.</a:t>
            </a: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//...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какие то </a:t>
            </a:r>
            <a:r>
              <a:rPr lang="ru-RU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действи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'finish'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sayHi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14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Остаточные параметры (...) </a:t>
            </a:r>
            <a:r>
              <a:rPr lang="en-US" b="1" dirty="0">
                <a:latin typeface="+mn-lt"/>
              </a:rPr>
              <a:t>(spread) ES6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906088"/>
            <a:ext cx="10515600" cy="564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);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Остаточные параметры могут быть обозначены через три точки .... Буквально это значит: «собери оставшиеся параметры и положи их в массив».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D3A2D78-967E-47BB-B00D-2061F95B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968" y="309041"/>
            <a:ext cx="9144000" cy="134283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Типы данных</a:t>
            </a:r>
            <a:br>
              <a:rPr lang="ru-RU" b="1" dirty="0"/>
            </a:br>
            <a:r>
              <a:rPr lang="ru-RU" b="1" dirty="0"/>
              <a:t>Массивы</a:t>
            </a:r>
            <a:endParaRPr lang="ru-RU" dirty="0">
              <a:latin typeface="+mn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0D2DAB-9306-455E-A994-79063A024DB8}"/>
              </a:ext>
            </a:extLst>
          </p:cNvPr>
          <p:cNvSpPr/>
          <p:nvPr/>
        </p:nvSpPr>
        <p:spPr>
          <a:xfrm>
            <a:off x="803562" y="1846732"/>
            <a:ext cx="108134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[];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3200" dirty="0">
                <a:solidFill>
                  <a:srgbClr val="CE9178"/>
                </a:solidFill>
                <a:latin typeface="Consolas" panose="020B0609020204030204" pitchFamily="49" charset="0"/>
              </a:rPr>
              <a:t>Яблоко"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ru-RU" sz="3200" dirty="0">
                <a:solidFill>
                  <a:srgbClr val="CE9178"/>
                </a:solidFill>
                <a:latin typeface="Consolas" panose="020B0609020204030204" pitchFamily="49" charset="0"/>
              </a:rPr>
              <a:t>"Апельсин"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ru-RU" sz="3200" dirty="0">
                <a:solidFill>
                  <a:srgbClr val="CE9178"/>
                </a:solidFill>
                <a:latin typeface="Consolas" panose="020B0609020204030204" pitchFamily="49" charset="0"/>
              </a:rPr>
              <a:t>"Слива"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 fruits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 );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3200" dirty="0">
                <a:solidFill>
                  <a:srgbClr val="6A9955"/>
                </a:solidFill>
                <a:latin typeface="Consolas" panose="020B0609020204030204" pitchFamily="49" charset="0"/>
              </a:rPr>
              <a:t>Яблоко</a:t>
            </a:r>
            <a:endParaRPr lang="ru-RU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 fruits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 );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3200" dirty="0">
                <a:solidFill>
                  <a:srgbClr val="6A9955"/>
                </a:solidFill>
                <a:latin typeface="Consolas" panose="020B0609020204030204" pitchFamily="49" charset="0"/>
              </a:rPr>
              <a:t>Апельсин</a:t>
            </a:r>
            <a:endParaRPr lang="ru-RU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 fruits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 );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3200" dirty="0">
                <a:solidFill>
                  <a:srgbClr val="6A9955"/>
                </a:solidFill>
                <a:latin typeface="Consolas" panose="020B0609020204030204" pitchFamily="49" charset="0"/>
              </a:rPr>
              <a:t>Слива</a:t>
            </a:r>
            <a:endParaRPr lang="ru-RU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E5D942-739D-4D87-9B6E-E91680FC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62" y="1651875"/>
            <a:ext cx="3780172" cy="13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17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Остаточные параметры (...) </a:t>
            </a:r>
            <a:r>
              <a:rPr lang="en-US" b="1" dirty="0">
                <a:latin typeface="+mn-lt"/>
              </a:rPr>
              <a:t>(spread) ES6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906088"/>
            <a:ext cx="10515600" cy="564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—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имя массива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of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3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4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Остаточные параметры (...) </a:t>
            </a:r>
            <a:r>
              <a:rPr lang="en-US" b="1" dirty="0">
                <a:latin typeface="+mn-lt"/>
              </a:rPr>
              <a:t>(spread) ES6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906088"/>
            <a:ext cx="10515600" cy="5640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Юлий Цезарь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Оставшиеся параметры пойдут в массив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titles = ["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Консул", "Император"]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 titles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Консул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 titles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Император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Юлий"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"Цезарь"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"Консул"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"Император"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58488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Замыкания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15" y="1130533"/>
            <a:ext cx="10928465" cy="5424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"Hi,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"Pete"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что будет показано: "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John"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или "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Pete"?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28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Лексическое Окружение</a:t>
            </a:r>
            <a:endParaRPr lang="ru-RU" dirty="0">
              <a:latin typeface="+mn-lt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389A5BED-5892-4C46-BB83-A544E3111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33" y="1052493"/>
            <a:ext cx="10222060" cy="20772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5AB72B-53D0-4B5A-9DF4-51AF95E0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3" y="3337558"/>
            <a:ext cx="10222060" cy="31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26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8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Function Declaration</a:t>
            </a:r>
            <a:endParaRPr lang="ru-RU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436257-02A6-473C-A6E8-4B821923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771"/>
            <a:ext cx="10515600" cy="54121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отличие от переменных, объявленных с помощью </a:t>
            </a:r>
            <a:r>
              <a:rPr lang="ru-RU" dirty="0" err="1"/>
              <a:t>let</a:t>
            </a:r>
            <a:r>
              <a:rPr lang="ru-RU" dirty="0"/>
              <a:t>, они полностью инициализируются не тогда, когда выполнение доходит до них, а раньше, когда создаётся лексическое окружение.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A29667-E79F-4FF8-9734-C02744A4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6" y="2320209"/>
            <a:ext cx="9935065" cy="36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6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582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Внутреннее и внешнее лексическое окружение</a:t>
            </a:r>
            <a:endParaRPr lang="ru-RU" dirty="0">
              <a:latin typeface="+mn-lt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03C24056-6937-41AB-A5E3-66EDFDD8B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20" y="3290817"/>
            <a:ext cx="10887160" cy="224711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EC09DE-6747-4019-9515-0CA28FE60140}"/>
              </a:ext>
            </a:extLst>
          </p:cNvPr>
          <p:cNvSpPr/>
          <p:nvPr/>
        </p:nvSpPr>
        <p:spPr>
          <a:xfrm>
            <a:off x="552797" y="1552833"/>
            <a:ext cx="110290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BlinkMacSystemFont"/>
              </a:rPr>
              <a:t>Когда код хочет получить доступ к переменной – сначала происходит поиск во внутреннем лексическом окружении, затем во внешнем, затем в следующем и так далее, до глобального.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42941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582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Внутреннее и внешнее лексическое окружение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55B966-FEA8-4406-8997-C82FDA35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66" y="2521023"/>
            <a:ext cx="11415728" cy="25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33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58B51784-CDCD-4930-98D6-2103528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98" y="1454728"/>
            <a:ext cx="5566756" cy="507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              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"Hi,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"Pete"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E01E601-AF51-4B31-924B-7661F9A3E385}"/>
              </a:ext>
            </a:extLst>
          </p:cNvPr>
          <p:cNvSpPr txBox="1">
            <a:spLocks/>
          </p:cNvSpPr>
          <p:nvPr/>
        </p:nvSpPr>
        <p:spPr>
          <a:xfrm>
            <a:off x="5536276" y="860368"/>
            <a:ext cx="5619404" cy="3415148"/>
          </a:xfrm>
          <a:prstGeom prst="rect">
            <a:avLst/>
          </a:prstGeom>
          <a:ln w="57150">
            <a:solidFill>
              <a:srgbClr val="FFFF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Лексическое окружение</a:t>
            </a:r>
            <a:r>
              <a:rPr lang="en-US" dirty="0">
                <a:latin typeface="Consolas" panose="020B0609020204030204" pitchFamily="49" charset="0"/>
              </a:rPr>
              <a:t> (global)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endParaRPr lang="ru-RU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"Pete"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b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237714-7F0B-4A8F-9D23-FCCDC5D0E85D}"/>
              </a:ext>
            </a:extLst>
          </p:cNvPr>
          <p:cNvSpPr/>
          <p:nvPr/>
        </p:nvSpPr>
        <p:spPr>
          <a:xfrm>
            <a:off x="5565371" y="1602278"/>
            <a:ext cx="2518756" cy="453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5">
            <a:extLst>
              <a:ext uri="{FF2B5EF4-FFF2-40B4-BE49-F238E27FC236}">
                <a16:creationId xmlns:a16="http://schemas.microsoft.com/office/drawing/2014/main" id="{77D2FBC8-A1EC-42C0-AF6A-0CD5963EB6A0}"/>
              </a:ext>
            </a:extLst>
          </p:cNvPr>
          <p:cNvSpPr txBox="1">
            <a:spLocks/>
          </p:cNvSpPr>
          <p:nvPr/>
        </p:nvSpPr>
        <p:spPr>
          <a:xfrm>
            <a:off x="2427314" y="4741028"/>
            <a:ext cx="7061663" cy="1094506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Лексическое окружение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sayHi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F1945821-3BA7-44BF-8EB6-D859352A4415}"/>
              </a:ext>
            </a:extLst>
          </p:cNvPr>
          <p:cNvCxnSpPr>
            <a:cxnSpLocks/>
          </p:cNvCxnSpPr>
          <p:nvPr/>
        </p:nvCxnSpPr>
        <p:spPr>
          <a:xfrm flipH="1" flipV="1">
            <a:off x="5490556" y="2589415"/>
            <a:ext cx="3952701" cy="2720339"/>
          </a:xfrm>
          <a:prstGeom prst="bentConnector5">
            <a:avLst>
              <a:gd name="adj1" fmla="val -5783"/>
              <a:gd name="adj2" fmla="val 28673"/>
              <a:gd name="adj3" fmla="val 13501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Замыкания</a:t>
            </a:r>
            <a:endParaRPr lang="ru-RU" sz="5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8C7C5E-A373-4974-8D52-7096D8B3972A}"/>
              </a:ext>
            </a:extLst>
          </p:cNvPr>
          <p:cNvSpPr/>
          <p:nvPr/>
        </p:nvSpPr>
        <p:spPr>
          <a:xfrm>
            <a:off x="6292734" y="1584881"/>
            <a:ext cx="57150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Один вызов – одно лексическое окружение</a:t>
            </a:r>
            <a:endParaRPr lang="ru-RU" sz="2400" dirty="0"/>
          </a:p>
          <a:p>
            <a:r>
              <a:rPr lang="ru-RU" sz="2400" dirty="0"/>
              <a:t>Пожалуйста, обратите внимание, что новое лексическое окружение функции создаётся каждый раз, когда функция выполняется.</a:t>
            </a:r>
          </a:p>
          <a:p>
            <a:r>
              <a:rPr lang="ru-RU" sz="2400" dirty="0"/>
              <a:t>И, если функция вызывается несколько раз, то для каждого вызова будет своё лексическое окружение, со своими, специфичными для этого вызова, локальными переменными и параметрами.</a:t>
            </a:r>
            <a:endParaRPr lang="ru-RU" sz="2400" b="0" i="0" dirty="0"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27831C-5FC6-4F90-8687-621A83BA0FE1}"/>
              </a:ext>
            </a:extLst>
          </p:cNvPr>
          <p:cNvSpPr/>
          <p:nvPr/>
        </p:nvSpPr>
        <p:spPr>
          <a:xfrm>
            <a:off x="308957" y="169737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есть доступ к внешней переменной "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count"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62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Замыкания</a:t>
            </a:r>
            <a:endParaRPr lang="ru-RU" sz="5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8C7C5E-A373-4974-8D52-7096D8B3972A}"/>
              </a:ext>
            </a:extLst>
          </p:cNvPr>
          <p:cNvSpPr/>
          <p:nvPr/>
        </p:nvSpPr>
        <p:spPr>
          <a:xfrm>
            <a:off x="656705" y="1289779"/>
            <a:ext cx="10789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Замыкание</a:t>
            </a:r>
            <a:r>
              <a:rPr lang="ru-RU" sz="3200" dirty="0"/>
              <a:t> – это функция, которая запоминает свои внешние переменные и может получить к ним доступ</a:t>
            </a:r>
            <a:endParaRPr lang="ru-RU" sz="3200" i="0" dirty="0">
              <a:effectLst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4E3AFE-5025-4378-AB19-C3DB8557B85C}"/>
              </a:ext>
            </a:extLst>
          </p:cNvPr>
          <p:cNvSpPr/>
          <p:nvPr/>
        </p:nvSpPr>
        <p:spPr>
          <a:xfrm>
            <a:off x="626223" y="2541563"/>
            <a:ext cx="114230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makeCounter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++; //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Функция ЗАМКНУТА на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makeCounter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749E4-C376-4B87-80DD-694ABD542CDF}"/>
              </a:ext>
            </a:extLst>
          </p:cNvPr>
          <p:cNvSpPr/>
          <p:nvPr/>
        </p:nvSpPr>
        <p:spPr>
          <a:xfrm>
            <a:off x="1346661" y="3703320"/>
            <a:ext cx="10457411" cy="151291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8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8F4E-0F3A-4F20-8CAB-6447697D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28600"/>
            <a:ext cx="11292840" cy="6437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"undefined"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"number"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ru-RU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"string"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{}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"object"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"object"  -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Это официально признанная ошибка в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сохранённая для совместимости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(){}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"function"  -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такого типа не существует. сделано для удобства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[]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"object"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274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Прототипы</a:t>
            </a:r>
            <a:endParaRPr lang="ru-RU" sz="5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8C7C5E-A373-4974-8D52-7096D8B3972A}"/>
              </a:ext>
            </a:extLst>
          </p:cNvPr>
          <p:cNvSpPr/>
          <p:nvPr/>
        </p:nvSpPr>
        <p:spPr>
          <a:xfrm>
            <a:off x="656705" y="1289778"/>
            <a:ext cx="45927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 </a:t>
            </a:r>
            <a:r>
              <a:rPr lang="ru-RU" sz="3200" dirty="0" err="1"/>
              <a:t>JavaScript</a:t>
            </a:r>
            <a:r>
              <a:rPr lang="ru-RU" sz="3200" dirty="0"/>
              <a:t> объекты имеют специальное скрытое свойство 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]] </a:t>
            </a:r>
          </a:p>
          <a:p>
            <a:r>
              <a:rPr lang="ru-RU" sz="3200" dirty="0"/>
              <a:t>которое либо равно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null</a:t>
            </a:r>
            <a:r>
              <a:rPr lang="ru-RU" sz="3200" dirty="0"/>
              <a:t>, либо ссылается на другой объект</a:t>
            </a:r>
            <a:endParaRPr lang="ru-RU" sz="3200" i="0" dirty="0"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8AD11-EC12-4CF3-91D9-507D3CE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 JavaScript объекты имеют специальное скрытое свойство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[[Prototype]]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(так оно названо в спецификации), которое либо равно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либо ссылается на другой объект</a:t>
            </a:r>
            <a:r>
              <a:rPr kumimoji="0" lang="ru-RU" altLang="ru-RU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37775-196F-4CD5-9CF4-CA8068BD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47" y="1217256"/>
            <a:ext cx="6134555" cy="51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72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Прототипы</a:t>
            </a:r>
            <a:endParaRPr lang="ru-RU" sz="5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8AD11-EC12-4CF3-91D9-507D3CE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 JavaScript объекты имеют специальное скрытое свойство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[[Prototype]]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(так оно названо в спецификации), которое либо равно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либо ссылается на другой объект</a:t>
            </a:r>
            <a:r>
              <a:rPr kumimoji="0" lang="ru-RU" altLang="ru-RU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07DCB3-8ACB-45DE-80ED-E730EFCC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7" y="1130713"/>
            <a:ext cx="8795856" cy="53317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0D36A8-E0CB-4B8B-8670-F9E24930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04" y="970514"/>
            <a:ext cx="3457736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63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Прототипы</a:t>
            </a:r>
            <a:endParaRPr lang="ru-RU" sz="5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8AD11-EC12-4CF3-91D9-507D3CE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 JavaScript объекты имеют специальное скрытое свойство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[[Prototype]]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(так оно названо в спецификации), которое либо равно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либо ссылается на другой объект</a:t>
            </a:r>
            <a:r>
              <a:rPr kumimoji="0" lang="ru-RU" altLang="ru-RU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07DCB3-8ACB-45DE-80ED-E730EFCC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32" y="1151495"/>
            <a:ext cx="8795856" cy="533178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A451CB-E4D9-46EA-96ED-7A3FE365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08" y="3092783"/>
            <a:ext cx="10362216" cy="34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Прототипы</a:t>
            </a:r>
            <a:endParaRPr lang="ru-RU" sz="5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8AD11-EC12-4CF3-91D9-507D3CE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 JavaScript объекты имеют специальное скрытое свойство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[[Prototype]]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(так оно названо в спецификации), которое либо равно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либо ссылается на другой объект</a:t>
            </a:r>
            <a:r>
              <a:rPr kumimoji="0" lang="ru-RU" altLang="ru-RU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07DCB3-8ACB-45DE-80ED-E730EFCC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32" y="1151495"/>
            <a:ext cx="8795856" cy="533178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A451CB-E4D9-46EA-96ED-7A3FE365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08" y="3092783"/>
            <a:ext cx="10362216" cy="34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7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Классы</a:t>
            </a:r>
            <a:r>
              <a:rPr lang="en-US" sz="5400" b="1" dirty="0"/>
              <a:t> (ES6)</a:t>
            </a:r>
            <a:endParaRPr lang="ru-RU" sz="5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8AD11-EC12-4CF3-91D9-507D3CE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 JavaScript объекты имеют специальное скрытое свойство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[[Prototype]]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(так оно названо в спецификации), которое либо равно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либо ссылается на другой объект</a:t>
            </a:r>
            <a:r>
              <a:rPr kumimoji="0" lang="ru-RU" altLang="ru-RU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B42C1B-CEF0-4E8A-A674-F3C203DC2FFF}"/>
              </a:ext>
            </a:extLst>
          </p:cNvPr>
          <p:cNvSpPr/>
          <p:nvPr/>
        </p:nvSpPr>
        <p:spPr>
          <a:xfrm>
            <a:off x="1136593" y="1164134"/>
            <a:ext cx="103058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prop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свойство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constructor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(...) {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конструктор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method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(...) {}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метод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something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(...) {}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геттер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something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(...) {}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сеттер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12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Классы</a:t>
            </a:r>
            <a:r>
              <a:rPr lang="en-US" sz="5400" b="1" dirty="0"/>
              <a:t> (ES6)</a:t>
            </a:r>
            <a:endParaRPr lang="ru-RU" sz="5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8AD11-EC12-4CF3-91D9-507D3CE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 JavaScript объекты имеют специальное скрытое свойство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[[Prototype]]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(так оно названо в спецификации), которое либо равно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либо ссылается на другой объект</a:t>
            </a:r>
            <a:r>
              <a:rPr kumimoji="0" lang="ru-RU" altLang="ru-RU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B42C1B-CEF0-4E8A-A674-F3C203DC2FFF}"/>
              </a:ext>
            </a:extLst>
          </p:cNvPr>
          <p:cNvSpPr/>
          <p:nvPr/>
        </p:nvSpPr>
        <p:spPr>
          <a:xfrm>
            <a:off x="3295998" y="1197050"/>
            <a:ext cx="66659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Использование: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CE9178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6155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класс – это разновидность функции</a:t>
            </a: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B42C1B-CEF0-4E8A-A674-F3C203DC2FFF}"/>
              </a:ext>
            </a:extLst>
          </p:cNvPr>
          <p:cNvSpPr/>
          <p:nvPr/>
        </p:nvSpPr>
        <p:spPr>
          <a:xfrm>
            <a:off x="6205452" y="1677141"/>
            <a:ext cx="50998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ES6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setLocation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setLocation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prototype function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62405-BD6C-44CD-8FCC-8F71C95B1277}"/>
              </a:ext>
            </a:extLst>
          </p:cNvPr>
          <p:cNvSpPr/>
          <p:nvPr/>
        </p:nvSpPr>
        <p:spPr>
          <a:xfrm>
            <a:off x="631768" y="1800363"/>
            <a:ext cx="5099857" cy="50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ES5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setLocation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setLocation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33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524000" y="76285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Классы</a:t>
            </a:r>
            <a:r>
              <a:rPr lang="en-US" sz="5400" b="1" dirty="0"/>
              <a:t> (ES6)</a:t>
            </a:r>
            <a:endParaRPr lang="ru-RU" sz="5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8AD11-EC12-4CF3-91D9-507D3CE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 JavaScript объекты имеют специальное скрытое свойство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[[Prototype]]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(так оно названо в спецификации), которое либо равно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либо ссылается на другой объект</a:t>
            </a:r>
            <a:r>
              <a:rPr kumimoji="0" lang="ru-RU" altLang="ru-RU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B42C1B-CEF0-4E8A-A674-F3C203DC2FFF}"/>
              </a:ext>
            </a:extLst>
          </p:cNvPr>
          <p:cNvSpPr/>
          <p:nvPr/>
        </p:nvSpPr>
        <p:spPr>
          <a:xfrm>
            <a:off x="1523999" y="1197049"/>
            <a:ext cx="96898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constructor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доказательство: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User - 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это функция</a:t>
            </a:r>
            <a:endParaRPr lang="ru-RU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function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50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332807" y="192663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Ресурсы</a:t>
            </a:r>
            <a:endParaRPr lang="ru-RU" sz="5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8AD11-EC12-4CF3-91D9-507D3CE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 JavaScript объекты имеют специальное скрытое свойство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[[Prototype]]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(так оно названо в спецификации), которое либо равно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либо ссылается на другой объект</a:t>
            </a:r>
            <a:r>
              <a:rPr kumimoji="0" lang="ru-RU" altLang="ru-RU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B42C1B-CEF0-4E8A-A674-F3C203DC2FFF}"/>
              </a:ext>
            </a:extLst>
          </p:cNvPr>
          <p:cNvSpPr/>
          <p:nvPr/>
        </p:nvSpPr>
        <p:spPr>
          <a:xfrm>
            <a:off x="1167938" y="3038318"/>
            <a:ext cx="10523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</a:t>
            </a:r>
            <a:br>
              <a:rPr lang="ru-RU" sz="7200" dirty="0"/>
            </a:br>
            <a:endParaRPr lang="en-US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E6093A10-8B87-4889-B2F0-352903F50AB1}"/>
              </a:ext>
            </a:extLst>
          </p:cNvPr>
          <p:cNvSpPr txBox="1">
            <a:spLocks/>
          </p:cNvSpPr>
          <p:nvPr/>
        </p:nvSpPr>
        <p:spPr>
          <a:xfrm>
            <a:off x="1332806" y="38877"/>
            <a:ext cx="9144000" cy="117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Задание</a:t>
            </a:r>
            <a:endParaRPr lang="ru-RU" sz="5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3948FC-DC99-423C-BD86-0A02C6CB8A26}"/>
              </a:ext>
            </a:extLst>
          </p:cNvPr>
          <p:cNvSpPr/>
          <p:nvPr/>
        </p:nvSpPr>
        <p:spPr>
          <a:xfrm>
            <a:off x="331123" y="699066"/>
            <a:ext cx="1114736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Реализуйте класс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Mailbox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Вам нужно сделать чтобы весь код работал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mailbox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4EC9B0"/>
                </a:solidFill>
                <a:latin typeface="Consolas" panose="020B0609020204030204" pitchFamily="49" charset="0"/>
              </a:rPr>
              <a:t>Mailbox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mailbox</a:t>
            </a:r>
            <a:r>
              <a:rPr lang="ru-R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beforeSend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send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функций проверки отправления может быть несколько или не быть совсем. Если функций несколько, то необходимо чтобы все подтвердили отправку.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!== 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Consolas" panose="020B0609020204030204" pitchFamily="49" charset="0"/>
              </a:rPr>
              <a:t>spam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письмо удовлетворяет условию, то только тогда подтверждаем его отправку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mailbox</a:t>
            </a:r>
            <a:r>
              <a:rPr lang="ru-R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DCDCAA"/>
                </a:solidFill>
                <a:latin typeface="Consolas" panose="020B0609020204030204" pitchFamily="49" charset="0"/>
              </a:rPr>
              <a:t>afterSend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функций после отправки может быть несколько или не быть совсем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'Новое сообщение: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mailbox</a:t>
            </a:r>
            <a:r>
              <a:rPr lang="ru-R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Consolas" panose="020B0609020204030204" pitchFamily="49" charset="0"/>
              </a:rPr>
              <a:t>asdf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в консоли ‘Новое сообщение: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asdf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’. один вызов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sendMail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должен вызывать одну функцию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afterSend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строго не больше одного раза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9CDCFE"/>
                </a:solidFill>
                <a:latin typeface="Consolas" panose="020B0609020204030204" pitchFamily="49" charset="0"/>
              </a:rPr>
              <a:t>mailbox</a:t>
            </a:r>
            <a:r>
              <a:rPr lang="ru-R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Consolas" panose="020B0609020204030204" pitchFamily="49" charset="0"/>
              </a:rPr>
              <a:t>spam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ничего не выводит в консоль, так как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beforeSend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не допускает отправку такого письма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0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F27C310-668D-43DB-84EA-2327A5F02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Преобразование типов</a:t>
            </a:r>
            <a:endParaRPr lang="ru-RU" dirty="0">
              <a:latin typeface="+mn-lt"/>
            </a:endParaRPr>
          </a:p>
        </p:txBody>
      </p:sp>
      <p:sp>
        <p:nvSpPr>
          <p:cNvPr id="6147" name="Прямоугольник 1">
            <a:extLst>
              <a:ext uri="{FF2B5EF4-FFF2-40B4-BE49-F238E27FC236}">
                <a16:creationId xmlns:a16="http://schemas.microsoft.com/office/drawing/2014/main" id="{0A0B125B-190E-4A96-A512-0BECD389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4000" dirty="0"/>
              <a:t>Строковое:  </a:t>
            </a:r>
          </a:p>
          <a:p>
            <a:pPr eaLnBrk="1" hangingPunct="1"/>
            <a:r>
              <a:rPr lang="en-US" altLang="ru-RU" sz="3600" dirty="0"/>
              <a:t>- </a:t>
            </a:r>
            <a:r>
              <a:rPr lang="ru-RU" altLang="ru-RU" sz="3600" dirty="0"/>
              <a:t>Любой примитивный тип сложить со строкой получится</a:t>
            </a:r>
            <a:r>
              <a:rPr lang="en-US" altLang="ru-RU" sz="3600" dirty="0"/>
              <a:t> </a:t>
            </a:r>
            <a:r>
              <a:rPr lang="ru-RU" altLang="ru-RU" sz="3600" dirty="0"/>
              <a:t>строка</a:t>
            </a:r>
          </a:p>
          <a:p>
            <a:pPr eaLnBrk="1" hangingPunct="1"/>
            <a:endParaRPr lang="ru-RU" altLang="ru-RU" sz="4000" dirty="0"/>
          </a:p>
          <a:p>
            <a:pPr eaLnBrk="1" hangingPunct="1"/>
            <a:br>
              <a:rPr lang="ru-RU" altLang="ru-RU" sz="4000" dirty="0"/>
            </a:br>
            <a:endParaRPr lang="en-US" altLang="ru-RU" sz="4000" dirty="0"/>
          </a:p>
          <a:p>
            <a:pPr eaLnBrk="1" hangingPunct="1"/>
            <a:r>
              <a:rPr lang="en-US" altLang="ru-RU" sz="4000" dirty="0"/>
              <a:t>- </a:t>
            </a:r>
            <a:r>
              <a:rPr lang="ru-RU" altLang="ru-RU" sz="4000" dirty="0"/>
              <a:t>Конструктор класса </a:t>
            </a:r>
            <a:r>
              <a:rPr lang="en-US" altLang="ru-RU" sz="4000" dirty="0"/>
              <a:t>String</a:t>
            </a:r>
            <a:br>
              <a:rPr lang="ru-RU" altLang="ru-RU" sz="4000" dirty="0"/>
            </a:br>
            <a:br>
              <a:rPr lang="ru-RU" altLang="ru-RU" sz="4000" dirty="0"/>
            </a:br>
            <a:br>
              <a:rPr lang="ru-RU" altLang="ru-RU" sz="4000" dirty="0"/>
            </a:br>
            <a:endParaRPr lang="ru-RU" altLang="ru-RU" sz="4000" dirty="0"/>
          </a:p>
        </p:txBody>
      </p:sp>
      <p:pic>
        <p:nvPicPr>
          <p:cNvPr id="6148" name="Рисунок 2">
            <a:extLst>
              <a:ext uri="{FF2B5EF4-FFF2-40B4-BE49-F238E27FC236}">
                <a16:creationId xmlns:a16="http://schemas.microsoft.com/office/drawing/2014/main" id="{75197A8A-F9AD-4E3C-A900-3DDEB22A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0838"/>
            <a:ext cx="2451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Рисунок 3">
            <a:extLst>
              <a:ext uri="{FF2B5EF4-FFF2-40B4-BE49-F238E27FC236}">
                <a16:creationId xmlns:a16="http://schemas.microsoft.com/office/drawing/2014/main" id="{93252981-FE00-4F07-A23B-37841202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890838"/>
            <a:ext cx="296386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Рисунок 4">
            <a:extLst>
              <a:ext uri="{FF2B5EF4-FFF2-40B4-BE49-F238E27FC236}">
                <a16:creationId xmlns:a16="http://schemas.microsoft.com/office/drawing/2014/main" id="{B81AD639-53AC-467E-B2A1-2F8C9E54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2878138"/>
            <a:ext cx="30305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Рисунок 5">
            <a:extLst>
              <a:ext uri="{FF2B5EF4-FFF2-40B4-BE49-F238E27FC236}">
                <a16:creationId xmlns:a16="http://schemas.microsoft.com/office/drawing/2014/main" id="{B74261B0-7ED5-4B6D-8F2F-D9E53766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779963"/>
            <a:ext cx="51403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6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276754B-F2D6-47E0-B943-AB63C3F7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Преобразование типов</a:t>
            </a:r>
            <a:endParaRPr lang="ru-RU" dirty="0">
              <a:latin typeface="+mn-lt"/>
            </a:endParaRPr>
          </a:p>
        </p:txBody>
      </p:sp>
      <p:sp>
        <p:nvSpPr>
          <p:cNvPr id="7171" name="Прямоугольник 1">
            <a:extLst>
              <a:ext uri="{FF2B5EF4-FFF2-40B4-BE49-F238E27FC236}">
                <a16:creationId xmlns:a16="http://schemas.microsoft.com/office/drawing/2014/main" id="{419D3624-B28D-4553-81E8-187C71EC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4000" dirty="0"/>
              <a:t>Численные:  </a:t>
            </a:r>
          </a:p>
          <a:p>
            <a:pPr eaLnBrk="1" hangingPunct="1"/>
            <a:r>
              <a:rPr lang="en-US" altLang="ru-RU" sz="3600" dirty="0"/>
              <a:t>- </a:t>
            </a:r>
            <a:r>
              <a:rPr lang="ru-RU" altLang="ru-RU" sz="3600" dirty="0"/>
              <a:t>Любой примитивный тип умножить на 1 получится число</a:t>
            </a:r>
          </a:p>
          <a:p>
            <a:pPr eaLnBrk="1" hangingPunct="1"/>
            <a:endParaRPr lang="ru-RU" altLang="ru-RU" sz="4000" dirty="0"/>
          </a:p>
          <a:p>
            <a:pPr eaLnBrk="1" hangingPunct="1"/>
            <a:br>
              <a:rPr lang="ru-RU" altLang="ru-RU" sz="4000" dirty="0"/>
            </a:br>
            <a:endParaRPr lang="en-US" altLang="ru-RU" sz="4000" dirty="0"/>
          </a:p>
          <a:p>
            <a:pPr eaLnBrk="1" hangingPunct="1"/>
            <a:r>
              <a:rPr lang="en-US" altLang="ru-RU" sz="4000" dirty="0"/>
              <a:t>- </a:t>
            </a:r>
            <a:r>
              <a:rPr lang="ru-RU" altLang="ru-RU" sz="4000" dirty="0"/>
              <a:t>Конструктор класса </a:t>
            </a:r>
            <a:r>
              <a:rPr lang="en-US" altLang="ru-RU" sz="4000" dirty="0"/>
              <a:t>Number</a:t>
            </a:r>
            <a:br>
              <a:rPr lang="ru-RU" altLang="ru-RU" sz="4000" dirty="0"/>
            </a:br>
            <a:br>
              <a:rPr lang="ru-RU" altLang="ru-RU" sz="4000" dirty="0"/>
            </a:br>
            <a:br>
              <a:rPr lang="ru-RU" altLang="ru-RU" sz="4000" dirty="0"/>
            </a:br>
            <a:endParaRPr lang="ru-RU" altLang="ru-RU" sz="4000" dirty="0"/>
          </a:p>
        </p:txBody>
      </p:sp>
      <p:pic>
        <p:nvPicPr>
          <p:cNvPr id="7172" name="Рисунок 6">
            <a:extLst>
              <a:ext uri="{FF2B5EF4-FFF2-40B4-BE49-F238E27FC236}">
                <a16:creationId xmlns:a16="http://schemas.microsoft.com/office/drawing/2014/main" id="{B18F90E9-76AD-4DD3-A76C-97FD9716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3013075"/>
            <a:ext cx="30908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Рисунок 8">
            <a:extLst>
              <a:ext uri="{FF2B5EF4-FFF2-40B4-BE49-F238E27FC236}">
                <a16:creationId xmlns:a16="http://schemas.microsoft.com/office/drawing/2014/main" id="{CB7FAD2C-0F5F-4197-980C-1EA3F8D4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3000375"/>
            <a:ext cx="33178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9">
            <a:extLst>
              <a:ext uri="{FF2B5EF4-FFF2-40B4-BE49-F238E27FC236}">
                <a16:creationId xmlns:a16="http://schemas.microsoft.com/office/drawing/2014/main" id="{25F07175-0876-46C8-BF69-47F72371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3000375"/>
            <a:ext cx="346233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Рисунок 11">
            <a:extLst>
              <a:ext uri="{FF2B5EF4-FFF2-40B4-BE49-F238E27FC236}">
                <a16:creationId xmlns:a16="http://schemas.microsoft.com/office/drawing/2014/main" id="{D0171777-D112-4B9D-BE0C-CBF6A29C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813300"/>
            <a:ext cx="417671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62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959F116-4C8F-4938-96A0-047BB11C5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Преобразование типов</a:t>
            </a:r>
            <a:endParaRPr lang="ru-RU" dirty="0">
              <a:latin typeface="+mn-lt"/>
            </a:endParaRPr>
          </a:p>
        </p:txBody>
      </p:sp>
      <p:sp>
        <p:nvSpPr>
          <p:cNvPr id="8195" name="Прямоугольник 1">
            <a:extLst>
              <a:ext uri="{FF2B5EF4-FFF2-40B4-BE49-F238E27FC236}">
                <a16:creationId xmlns:a16="http://schemas.microsoft.com/office/drawing/2014/main" id="{8F86898E-FFBA-4454-B2EE-80DC5BF5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4000" dirty="0"/>
              <a:t>Логическое:  </a:t>
            </a:r>
          </a:p>
          <a:p>
            <a:pPr eaLnBrk="1" hangingPunct="1"/>
            <a:r>
              <a:rPr lang="ru-RU" altLang="ru-RU" sz="3600" dirty="0"/>
              <a:t>- Свойство объекта, массив, не пустая строка, число != 0 приводиться к </a:t>
            </a:r>
            <a:r>
              <a:rPr lang="en-US" altLang="ru-RU" sz="3600" dirty="0"/>
              <a:t>true</a:t>
            </a:r>
            <a:endParaRPr lang="ru-RU" altLang="ru-RU" sz="3600" dirty="0"/>
          </a:p>
          <a:p>
            <a:pPr eaLnBrk="1" hangingPunct="1"/>
            <a:br>
              <a:rPr lang="ru-RU" altLang="ru-RU" sz="4000" dirty="0"/>
            </a:br>
            <a:endParaRPr lang="en-US" altLang="ru-RU" sz="4000" dirty="0"/>
          </a:p>
          <a:p>
            <a:pPr eaLnBrk="1" hangingPunct="1"/>
            <a:br>
              <a:rPr lang="ru-RU" altLang="ru-RU" sz="4000" dirty="0"/>
            </a:br>
            <a:br>
              <a:rPr lang="ru-RU" altLang="ru-RU" sz="4000" dirty="0"/>
            </a:br>
            <a:r>
              <a:rPr lang="en-US" altLang="ru-RU" sz="4000" dirty="0"/>
              <a:t>- </a:t>
            </a:r>
            <a:r>
              <a:rPr lang="ru-RU" altLang="ru-RU" sz="4000" dirty="0"/>
              <a:t>Конструктор класса </a:t>
            </a:r>
            <a:r>
              <a:rPr lang="en-US" altLang="ru-RU" sz="4000" dirty="0"/>
              <a:t>Boolean</a:t>
            </a:r>
            <a:br>
              <a:rPr lang="ru-RU" altLang="ru-RU" sz="4000" dirty="0"/>
            </a:br>
            <a:endParaRPr lang="ru-RU" altLang="ru-RU" sz="4000" dirty="0"/>
          </a:p>
        </p:txBody>
      </p:sp>
      <p:pic>
        <p:nvPicPr>
          <p:cNvPr id="8196" name="Рисунок 2">
            <a:extLst>
              <a:ext uri="{FF2B5EF4-FFF2-40B4-BE49-F238E27FC236}">
                <a16:creationId xmlns:a16="http://schemas.microsoft.com/office/drawing/2014/main" id="{1BC487EB-C393-469B-A4B7-76EFF09A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3143250"/>
            <a:ext cx="10429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Рисунок 3">
            <a:extLst>
              <a:ext uri="{FF2B5EF4-FFF2-40B4-BE49-F238E27FC236}">
                <a16:creationId xmlns:a16="http://schemas.microsoft.com/office/drawing/2014/main" id="{2ADFB361-0B06-4FA8-BDC5-24715948C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43250"/>
            <a:ext cx="1576388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Рисунок 4">
            <a:extLst>
              <a:ext uri="{FF2B5EF4-FFF2-40B4-BE49-F238E27FC236}">
                <a16:creationId xmlns:a16="http://schemas.microsoft.com/office/drawing/2014/main" id="{1CFC7818-5BCD-48E8-ADB3-13662CB8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3143250"/>
            <a:ext cx="2025650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Рисунок 5">
            <a:extLst>
              <a:ext uri="{FF2B5EF4-FFF2-40B4-BE49-F238E27FC236}">
                <a16:creationId xmlns:a16="http://schemas.microsoft.com/office/drawing/2014/main" id="{86552361-ADD5-4363-92FE-ACC1A97B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4083050"/>
            <a:ext cx="13843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Рисунок 11">
            <a:extLst>
              <a:ext uri="{FF2B5EF4-FFF2-40B4-BE49-F238E27FC236}">
                <a16:creationId xmlns:a16="http://schemas.microsoft.com/office/drawing/2014/main" id="{E0DA9D6C-A791-4679-ABE6-40B1A8A7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388" y="3111500"/>
            <a:ext cx="18034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04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7F4936B-CDB5-4653-8381-EE8FB2AB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413" y="309563"/>
            <a:ext cx="91440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Что получиться?</a:t>
            </a:r>
            <a:endParaRPr lang="ru-RU" dirty="0">
              <a:latin typeface="+mn-lt"/>
            </a:endParaRPr>
          </a:p>
        </p:txBody>
      </p:sp>
      <p:sp>
        <p:nvSpPr>
          <p:cNvPr id="9219" name="Прямоугольник 1">
            <a:extLst>
              <a:ext uri="{FF2B5EF4-FFF2-40B4-BE49-F238E27FC236}">
                <a16:creationId xmlns:a16="http://schemas.microsoft.com/office/drawing/2014/main" id="{AF9CE896-A54A-4500-9507-0EE68813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136650"/>
            <a:ext cx="11320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br>
              <a:rPr lang="ru-RU" altLang="ru-RU" sz="4000"/>
            </a:br>
            <a:endParaRPr lang="ru-RU" altLang="ru-RU" sz="4000"/>
          </a:p>
        </p:txBody>
      </p:sp>
      <p:sp>
        <p:nvSpPr>
          <p:cNvPr id="9220" name="Прямоугольник 8">
            <a:extLst>
              <a:ext uri="{FF2B5EF4-FFF2-40B4-BE49-F238E27FC236}">
                <a16:creationId xmlns:a16="http://schemas.microsoft.com/office/drawing/2014/main" id="{61370310-D954-494A-B9A2-93641C3C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470" y="1699290"/>
            <a:ext cx="182194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/>
            <a:r>
              <a:rPr lang="en-US" altLang="ru-RU" sz="4000" dirty="0"/>
              <a:t>!!”0”</a:t>
            </a:r>
          </a:p>
          <a:p>
            <a:pPr marL="0" indent="0" eaLnBrk="1" hangingPunct="1"/>
            <a:endParaRPr lang="en-US" altLang="ru-RU" sz="4000" dirty="0"/>
          </a:p>
          <a:p>
            <a:pPr marL="0" indent="0" eaLnBrk="1" hangingPunct="1"/>
            <a:r>
              <a:rPr lang="en-US" altLang="ru-RU" sz="4000" dirty="0"/>
              <a:t>!!”   “</a:t>
            </a:r>
          </a:p>
          <a:p>
            <a:pPr marL="0" indent="0" eaLnBrk="1" hangingPunct="1"/>
            <a:endParaRPr lang="en-US" altLang="ru-RU" sz="4000" dirty="0"/>
          </a:p>
          <a:p>
            <a:pPr marL="0" indent="0" eaLnBrk="1" hangingPunct="1"/>
            <a:r>
              <a:rPr lang="en-US" altLang="ru-RU" sz="4000" dirty="0"/>
              <a:t>!!””</a:t>
            </a:r>
          </a:p>
        </p:txBody>
      </p:sp>
    </p:spTree>
    <p:extLst>
      <p:ext uri="{BB962C8B-B14F-4D97-AF65-F5344CB8AC3E}">
        <p14:creationId xmlns:p14="http://schemas.microsoft.com/office/powerpoint/2010/main" val="345905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3309</Words>
  <Application>Microsoft Office PowerPoint</Application>
  <PresentationFormat>Широкоэкранный</PresentationFormat>
  <Paragraphs>457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5" baseType="lpstr">
      <vt:lpstr>Arial</vt:lpstr>
      <vt:lpstr>BlinkMacSystemFont</vt:lpstr>
      <vt:lpstr>Calibri</vt:lpstr>
      <vt:lpstr>Calibri Light</vt:lpstr>
      <vt:lpstr>Consolas</vt:lpstr>
      <vt:lpstr>Office Theme</vt:lpstr>
      <vt:lpstr>JavaScript</vt:lpstr>
      <vt:lpstr>Спецификации JS</vt:lpstr>
      <vt:lpstr>Типы данных </vt:lpstr>
      <vt:lpstr>Типы данных Массивы</vt:lpstr>
      <vt:lpstr>Презентация PowerPoint</vt:lpstr>
      <vt:lpstr> Преобразование типов</vt:lpstr>
      <vt:lpstr> Преобразование типов</vt:lpstr>
      <vt:lpstr> Преобразование типов</vt:lpstr>
      <vt:lpstr> Что получиться?</vt:lpstr>
      <vt:lpstr> Сравнения</vt:lpstr>
      <vt:lpstr> Преобразование типов</vt:lpstr>
      <vt:lpstr> Что получиться?</vt:lpstr>
      <vt:lpstr>Презентация PowerPoint</vt:lpstr>
      <vt:lpstr>Презентация PowerPoint</vt:lpstr>
      <vt:lpstr>Презентация PowerPoint</vt:lpstr>
      <vt:lpstr>Презентация PowerPoint</vt:lpstr>
      <vt:lpstr>  Функции</vt:lpstr>
      <vt:lpstr>  Функции</vt:lpstr>
      <vt:lpstr>  Функции</vt:lpstr>
      <vt:lpstr>  Функции</vt:lpstr>
      <vt:lpstr>  Параметры функций</vt:lpstr>
      <vt:lpstr>  Параметры по умолчанию (ES6)</vt:lpstr>
      <vt:lpstr>  Параметры по умолчанию</vt:lpstr>
      <vt:lpstr>Функции</vt:lpstr>
      <vt:lpstr>Стрелочные функции (ES6)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Зайцев Станислав Дмитриевич</dc:creator>
  <cp:lastModifiedBy>langrafik</cp:lastModifiedBy>
  <cp:revision>139</cp:revision>
  <dcterms:created xsi:type="dcterms:W3CDTF">2020-02-14T05:36:23Z</dcterms:created>
  <dcterms:modified xsi:type="dcterms:W3CDTF">2020-02-18T12:46:02Z</dcterms:modified>
</cp:coreProperties>
</file>