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56" r:id="rId5"/>
    <p:sldId id="276" r:id="rId6"/>
    <p:sldId id="288" r:id="rId7"/>
    <p:sldId id="289" r:id="rId8"/>
    <p:sldId id="294" r:id="rId9"/>
    <p:sldId id="308" r:id="rId10"/>
    <p:sldId id="291" r:id="rId11"/>
    <p:sldId id="292" r:id="rId12"/>
    <p:sldId id="296" r:id="rId13"/>
    <p:sldId id="297" r:id="rId14"/>
    <p:sldId id="298" r:id="rId15"/>
    <p:sldId id="299" r:id="rId16"/>
    <p:sldId id="309" r:id="rId17"/>
    <p:sldId id="305" r:id="rId18"/>
    <p:sldId id="306" r:id="rId19"/>
    <p:sldId id="307" r:id="rId20"/>
    <p:sldId id="293" r:id="rId21"/>
    <p:sldId id="285"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51B6AD-4B7A-4D63-8EDA-EF4D98734F43}">
          <p14:sldIdLst>
            <p14:sldId id="256"/>
            <p14:sldId id="276"/>
            <p14:sldId id="288"/>
            <p14:sldId id="289"/>
            <p14:sldId id="294"/>
            <p14:sldId id="308"/>
            <p14:sldId id="291"/>
            <p14:sldId id="292"/>
            <p14:sldId id="296"/>
            <p14:sldId id="297"/>
            <p14:sldId id="298"/>
            <p14:sldId id="299"/>
            <p14:sldId id="309"/>
            <p14:sldId id="305"/>
            <p14:sldId id="306"/>
            <p14:sldId id="307"/>
            <p14:sldId id="293"/>
            <p14:sldId id="285"/>
          </p14:sldIdLst>
        </p14:section>
        <p14:section name="Old Slides" id="{224046C0-BE6A-4243-9F82-1E6F81AB6645}">
          <p14:sldIdLst>
            <p14:sldId id="295"/>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74" d="100"/>
          <a:sy n="74" d="100"/>
        </p:scale>
        <p:origin x="576" y="6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8/8/2020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180322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015122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931605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925364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798771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239256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149216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434569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469179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01825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774484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511253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44231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520953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522280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131882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8/8/2020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8/8/2020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8/8/2020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8/8/2020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8/8/2020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8/8/2020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8/8/2020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8/8/2020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8/8/2020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8/8/2020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8/8/2020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8/8/2020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5">
          <a:fgClr>
            <a:schemeClr val="accent1">
              <a:lumMod val="60000"/>
              <a:lumOff val="40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2215991"/>
          </a:xfrm>
        </p:spPr>
        <p:txBody>
          <a:bodyPr lIns="0" tIns="0" rIns="0" bIns="0" anchor="t">
            <a:spAutoFit/>
          </a:bodyPr>
          <a:lstStyle/>
          <a:p>
            <a:r>
              <a:rPr lang="en-US" b="1" dirty="0" err="1">
                <a:solidFill>
                  <a:schemeClr val="bg1"/>
                </a:solidFill>
              </a:rPr>
              <a:t>Udemy</a:t>
            </a:r>
            <a:r>
              <a:rPr lang="en-US" b="1" dirty="0">
                <a:solidFill>
                  <a:schemeClr val="bg1"/>
                </a:solidFill>
              </a:rPr>
              <a:t> Courses Data Analysis</a:t>
            </a:r>
            <a:br>
              <a:rPr lang="en-US" dirty="0">
                <a:solidFill>
                  <a:schemeClr val="bg1"/>
                </a:solidFill>
              </a:rPr>
            </a:br>
            <a:r>
              <a:rPr lang="en-US" sz="4000" dirty="0">
                <a:solidFill>
                  <a:schemeClr val="accent4"/>
                </a:solidFill>
              </a:rPr>
              <a:t>PDS 17</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26349" y="855297"/>
            <a:ext cx="5841241" cy="384229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p:cNvSpPr>
            <a:spLocks noGrp="1"/>
          </p:cNvSpPr>
          <p:nvPr>
            <p:ph sz="half" idx="2"/>
          </p:nvPr>
        </p:nvSpPr>
        <p:spPr>
          <a:xfrm>
            <a:off x="6960358" y="1825625"/>
            <a:ext cx="4393442" cy="4351338"/>
          </a:xfrm>
        </p:spPr>
        <p:txBody>
          <a:bodyPr>
            <a:normAutofit/>
          </a:bodyPr>
          <a:lstStyle/>
          <a:p>
            <a:pPr marL="0" indent="0">
              <a:buNone/>
            </a:pPr>
            <a:r>
              <a:rPr lang="en-US" b="1" dirty="0"/>
              <a:t>Number of Courses per Subject</a:t>
            </a:r>
          </a:p>
          <a:p>
            <a:pPr marL="0" indent="0">
              <a:buNone/>
            </a:pPr>
            <a:r>
              <a:rPr lang="en-US" sz="2400" dirty="0"/>
              <a:t>Most the courses were categorized between the subjects of Web Development and Business Finance. This accounts for </a:t>
            </a:r>
            <a:r>
              <a:rPr lang="en-US" sz="2400" b="1" dirty="0"/>
              <a:t>more than two-thirds</a:t>
            </a:r>
            <a:r>
              <a:rPr lang="en-US" sz="2400" dirty="0"/>
              <a:t> of the total courses with the </a:t>
            </a:r>
            <a:r>
              <a:rPr lang="en-US" sz="2400" b="1" dirty="0"/>
              <a:t>remaining one-third</a:t>
            </a:r>
            <a:r>
              <a:rPr lang="en-US" sz="2400" dirty="0"/>
              <a:t> categorized between Musical Instruments and Graphic Design. </a:t>
            </a:r>
          </a:p>
          <a:p>
            <a:pPr marL="0" indent="0">
              <a:buNone/>
            </a:pPr>
            <a:endParaRPr lang="en-US" sz="2400" dirty="0"/>
          </a:p>
          <a:p>
            <a:pPr marL="0" indent="0">
              <a:buNone/>
            </a:pPr>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260345912"/>
              </p:ext>
            </p:extLst>
          </p:nvPr>
        </p:nvGraphicFramePr>
        <p:xfrm>
          <a:off x="1433848" y="4744692"/>
          <a:ext cx="4301544" cy="1854200"/>
        </p:xfrm>
        <a:graphic>
          <a:graphicData uri="http://schemas.openxmlformats.org/drawingml/2006/table">
            <a:tbl>
              <a:tblPr firstRow="1" bandRow="1">
                <a:tableStyleId>{F5AB1C69-6EDB-4FF4-983F-18BD219EF322}</a:tableStyleId>
              </a:tblPr>
              <a:tblGrid>
                <a:gridCol w="2150772">
                  <a:extLst>
                    <a:ext uri="{9D8B030D-6E8A-4147-A177-3AD203B41FA5}">
                      <a16:colId xmlns:a16="http://schemas.microsoft.com/office/drawing/2014/main" val="2917017825"/>
                    </a:ext>
                  </a:extLst>
                </a:gridCol>
                <a:gridCol w="2150772">
                  <a:extLst>
                    <a:ext uri="{9D8B030D-6E8A-4147-A177-3AD203B41FA5}">
                      <a16:colId xmlns:a16="http://schemas.microsoft.com/office/drawing/2014/main" val="2178439571"/>
                    </a:ext>
                  </a:extLst>
                </a:gridCol>
              </a:tblGrid>
              <a:tr h="370840">
                <a:tc>
                  <a:txBody>
                    <a:bodyPr/>
                    <a:lstStyle/>
                    <a:p>
                      <a:pPr algn="ctr"/>
                      <a:r>
                        <a:rPr lang="en-US" b="1" dirty="0"/>
                        <a:t>Subjects</a:t>
                      </a:r>
                    </a:p>
                  </a:txBody>
                  <a:tcPr/>
                </a:tc>
                <a:tc>
                  <a:txBody>
                    <a:bodyPr/>
                    <a:lstStyle/>
                    <a:p>
                      <a:pPr algn="ctr"/>
                      <a:r>
                        <a:rPr lang="en-US" dirty="0"/>
                        <a:t>No. of Courses</a:t>
                      </a:r>
                    </a:p>
                  </a:txBody>
                  <a:tcPr/>
                </a:tc>
                <a:extLst>
                  <a:ext uri="{0D108BD9-81ED-4DB2-BD59-A6C34878D82A}">
                    <a16:rowId xmlns:a16="http://schemas.microsoft.com/office/drawing/2014/main" val="21733621"/>
                  </a:ext>
                </a:extLst>
              </a:tr>
              <a:tr h="370840">
                <a:tc>
                  <a:txBody>
                    <a:bodyPr/>
                    <a:lstStyle/>
                    <a:p>
                      <a:pPr algn="ctr"/>
                      <a:r>
                        <a:rPr lang="en-US" dirty="0"/>
                        <a:t>Web Development</a:t>
                      </a:r>
                    </a:p>
                  </a:txBody>
                  <a:tcPr/>
                </a:tc>
                <a:tc>
                  <a:txBody>
                    <a:bodyPr/>
                    <a:lstStyle/>
                    <a:p>
                      <a:pPr algn="ctr"/>
                      <a:r>
                        <a:rPr lang="en-US" sz="1800" b="0" i="0" kern="1200" dirty="0">
                          <a:solidFill>
                            <a:schemeClr val="dk1"/>
                          </a:solidFill>
                          <a:effectLst/>
                          <a:latin typeface="+mn-lt"/>
                          <a:ea typeface="+mn-ea"/>
                          <a:cs typeface="+mn-cs"/>
                        </a:rPr>
                        <a:t>1,199</a:t>
                      </a:r>
                      <a:endParaRPr lang="en-US" dirty="0"/>
                    </a:p>
                  </a:txBody>
                  <a:tcPr/>
                </a:tc>
                <a:extLst>
                  <a:ext uri="{0D108BD9-81ED-4DB2-BD59-A6C34878D82A}">
                    <a16:rowId xmlns:a16="http://schemas.microsoft.com/office/drawing/2014/main" val="1984449231"/>
                  </a:ext>
                </a:extLst>
              </a:tr>
              <a:tr h="370840">
                <a:tc>
                  <a:txBody>
                    <a:bodyPr/>
                    <a:lstStyle/>
                    <a:p>
                      <a:pPr algn="ctr"/>
                      <a:r>
                        <a:rPr lang="en-US" dirty="0"/>
                        <a:t>Business Finance</a:t>
                      </a:r>
                    </a:p>
                  </a:txBody>
                  <a:tcPr/>
                </a:tc>
                <a:tc>
                  <a:txBody>
                    <a:bodyPr/>
                    <a:lstStyle/>
                    <a:p>
                      <a:pPr algn="ctr"/>
                      <a:r>
                        <a:rPr lang="en-US" dirty="0"/>
                        <a:t>1,191</a:t>
                      </a:r>
                    </a:p>
                  </a:txBody>
                  <a:tcPr/>
                </a:tc>
                <a:extLst>
                  <a:ext uri="{0D108BD9-81ED-4DB2-BD59-A6C34878D82A}">
                    <a16:rowId xmlns:a16="http://schemas.microsoft.com/office/drawing/2014/main" val="474748178"/>
                  </a:ext>
                </a:extLst>
              </a:tr>
              <a:tr h="370840">
                <a:tc>
                  <a:txBody>
                    <a:bodyPr/>
                    <a:lstStyle/>
                    <a:p>
                      <a:pPr algn="ctr"/>
                      <a:r>
                        <a:rPr lang="en-US" dirty="0"/>
                        <a:t>Musical Instruments</a:t>
                      </a:r>
                    </a:p>
                  </a:txBody>
                  <a:tcPr/>
                </a:tc>
                <a:tc>
                  <a:txBody>
                    <a:bodyPr/>
                    <a:lstStyle/>
                    <a:p>
                      <a:pPr algn="ctr"/>
                      <a:r>
                        <a:rPr lang="en-US" dirty="0"/>
                        <a:t>680</a:t>
                      </a:r>
                    </a:p>
                  </a:txBody>
                  <a:tcPr/>
                </a:tc>
                <a:extLst>
                  <a:ext uri="{0D108BD9-81ED-4DB2-BD59-A6C34878D82A}">
                    <a16:rowId xmlns:a16="http://schemas.microsoft.com/office/drawing/2014/main" val="1476984424"/>
                  </a:ext>
                </a:extLst>
              </a:tr>
              <a:tr h="370840">
                <a:tc>
                  <a:txBody>
                    <a:bodyPr/>
                    <a:lstStyle/>
                    <a:p>
                      <a:pPr algn="ctr"/>
                      <a:r>
                        <a:rPr lang="en-US" dirty="0"/>
                        <a:t>Graphic</a:t>
                      </a:r>
                      <a:r>
                        <a:rPr lang="en-US" baseline="0" dirty="0"/>
                        <a:t> Design</a:t>
                      </a:r>
                      <a:endParaRPr lang="en-US" dirty="0"/>
                    </a:p>
                  </a:txBody>
                  <a:tcPr/>
                </a:tc>
                <a:tc>
                  <a:txBody>
                    <a:bodyPr/>
                    <a:lstStyle/>
                    <a:p>
                      <a:pPr algn="ctr"/>
                      <a:r>
                        <a:rPr lang="en-US" dirty="0"/>
                        <a:t>602</a:t>
                      </a:r>
                    </a:p>
                  </a:txBody>
                  <a:tcPr/>
                </a:tc>
                <a:extLst>
                  <a:ext uri="{0D108BD9-81ED-4DB2-BD59-A6C34878D82A}">
                    <a16:rowId xmlns:a16="http://schemas.microsoft.com/office/drawing/2014/main" val="102088051"/>
                  </a:ext>
                </a:extLst>
              </a:tr>
            </a:tbl>
          </a:graphicData>
        </a:graphic>
      </p:graphicFrame>
    </p:spTree>
    <p:extLst>
      <p:ext uri="{BB962C8B-B14F-4D97-AF65-F5344CB8AC3E}">
        <p14:creationId xmlns:p14="http://schemas.microsoft.com/office/powerpoint/2010/main" val="3521857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501124" y="1493950"/>
            <a:ext cx="6264322" cy="4029963"/>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p:cNvSpPr>
            <a:spLocks noGrp="1"/>
          </p:cNvSpPr>
          <p:nvPr>
            <p:ph sz="half" idx="2"/>
          </p:nvPr>
        </p:nvSpPr>
        <p:spPr>
          <a:xfrm>
            <a:off x="6960358" y="1493950"/>
            <a:ext cx="4393442" cy="4351338"/>
          </a:xfrm>
        </p:spPr>
        <p:txBody>
          <a:bodyPr/>
          <a:lstStyle/>
          <a:p>
            <a:pPr marL="0" indent="0">
              <a:buNone/>
            </a:pPr>
            <a:r>
              <a:rPr lang="en-US" b="1" dirty="0"/>
              <a:t>Course Difficulty Levels</a:t>
            </a:r>
          </a:p>
          <a:p>
            <a:pPr marL="0" indent="0">
              <a:buNone/>
            </a:pPr>
            <a:r>
              <a:rPr lang="en-US" dirty="0"/>
              <a:t>More than two-thirds of the courses are for All Levels or Beginner Levels with </a:t>
            </a:r>
            <a:r>
              <a:rPr lang="en-US" b="1" dirty="0">
                <a:solidFill>
                  <a:schemeClr val="accent1"/>
                </a:solidFill>
              </a:rPr>
              <a:t>1,925</a:t>
            </a:r>
            <a:r>
              <a:rPr lang="en-US" dirty="0"/>
              <a:t> and </a:t>
            </a:r>
            <a:r>
              <a:rPr lang="en-US" b="1" dirty="0">
                <a:solidFill>
                  <a:schemeClr val="accent1"/>
                </a:solidFill>
              </a:rPr>
              <a:t>1,268</a:t>
            </a:r>
            <a:r>
              <a:rPr lang="en-US" dirty="0"/>
              <a:t> courses respectively. Expert Level has the least courses with 58 courses in total.</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724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Text Placeholder 1"/>
          <p:cNvSpPr>
            <a:spLocks noGrp="1"/>
          </p:cNvSpPr>
          <p:nvPr>
            <p:ph type="body" idx="1"/>
          </p:nvPr>
        </p:nvSpPr>
        <p:spPr>
          <a:xfrm>
            <a:off x="914734" y="5395703"/>
            <a:ext cx="10471352" cy="873706"/>
          </a:xfrm>
        </p:spPr>
        <p:txBody>
          <a:bodyPr/>
          <a:lstStyle/>
          <a:p>
            <a:r>
              <a:rPr lang="en-US" dirty="0">
                <a:solidFill>
                  <a:schemeClr val="tx1">
                    <a:lumMod val="95000"/>
                    <a:lumOff val="5000"/>
                  </a:schemeClr>
                </a:solidFill>
              </a:rPr>
              <a:t>Further broken down into subjects, most courses offered are for All Levels and Beginner levels</a:t>
            </a:r>
          </a:p>
        </p:txBody>
      </p:sp>
      <p:pic>
        <p:nvPicPr>
          <p:cNvPr id="9" name="Content Placeholder 8"/>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1050544" y="843097"/>
            <a:ext cx="10122460" cy="431744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964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62886" y="1897795"/>
            <a:ext cx="5756855" cy="365638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p:cNvSpPr>
            <a:spLocks noGrp="1"/>
          </p:cNvSpPr>
          <p:nvPr>
            <p:ph sz="half" idx="2"/>
          </p:nvPr>
        </p:nvSpPr>
        <p:spPr>
          <a:xfrm>
            <a:off x="6960358" y="1442434"/>
            <a:ext cx="4393442" cy="4734529"/>
          </a:xfrm>
        </p:spPr>
        <p:txBody>
          <a:bodyPr/>
          <a:lstStyle/>
          <a:p>
            <a:pPr marL="0" indent="0">
              <a:buNone/>
            </a:pPr>
            <a:r>
              <a:rPr lang="en-US" b="1" dirty="0"/>
              <a:t>Courses Published Per Year</a:t>
            </a:r>
            <a:endParaRPr lang="en-US" dirty="0"/>
          </a:p>
          <a:p>
            <a:pPr marL="0" indent="0">
              <a:buNone/>
            </a:pPr>
            <a:r>
              <a:rPr lang="en-US" dirty="0"/>
              <a:t>Starting with less than 100 courses in 2011, there has been dramatic increase in the number of courses on the platform up until 2016. From its peak in 2016, the number of courses almost halved within a year.</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448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566672" y="1275008"/>
            <a:ext cx="5756855" cy="490195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p:cNvSpPr>
            <a:spLocks noGrp="1"/>
          </p:cNvSpPr>
          <p:nvPr>
            <p:ph sz="half" idx="2"/>
          </p:nvPr>
        </p:nvSpPr>
        <p:spPr>
          <a:xfrm>
            <a:off x="6684135" y="1442434"/>
            <a:ext cx="4881093" cy="4734529"/>
          </a:xfrm>
        </p:spPr>
        <p:txBody>
          <a:bodyPr/>
          <a:lstStyle/>
          <a:p>
            <a:pPr marL="0" indent="0">
              <a:buNone/>
            </a:pPr>
            <a:r>
              <a:rPr lang="en-US" b="1" dirty="0"/>
              <a:t>Price and Number of Subscribers Correlation</a:t>
            </a:r>
          </a:p>
          <a:p>
            <a:r>
              <a:rPr lang="en-US" sz="2400" dirty="0"/>
              <a:t>There is no clear correlation between the price and the number of subscribers.</a:t>
            </a:r>
          </a:p>
          <a:p>
            <a:r>
              <a:rPr lang="en-US" sz="2400" dirty="0"/>
              <a:t>It appears the Price does not determine the number of subscribers</a:t>
            </a:r>
          </a:p>
          <a:p>
            <a:r>
              <a:rPr lang="en-US" sz="2400" dirty="0"/>
              <a:t>However, the free courses with have the most subscribers.</a:t>
            </a:r>
          </a:p>
          <a:p>
            <a:pPr marL="0" indent="0">
              <a:buNone/>
            </a:pPr>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178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Text Placeholder 1"/>
          <p:cNvSpPr>
            <a:spLocks noGrp="1"/>
          </p:cNvSpPr>
          <p:nvPr>
            <p:ph type="body" idx="1"/>
          </p:nvPr>
        </p:nvSpPr>
        <p:spPr>
          <a:xfrm>
            <a:off x="914734" y="5395703"/>
            <a:ext cx="10471352" cy="873706"/>
          </a:xfrm>
        </p:spPr>
        <p:txBody>
          <a:bodyPr/>
          <a:lstStyle/>
          <a:p>
            <a:r>
              <a:rPr lang="en-US" b="1" dirty="0">
                <a:solidFill>
                  <a:schemeClr val="tx1">
                    <a:lumMod val="95000"/>
                    <a:lumOff val="5000"/>
                  </a:schemeClr>
                </a:solidFill>
              </a:rPr>
              <a:t>……..</a:t>
            </a:r>
          </a:p>
        </p:txBody>
      </p:sp>
      <p:pic>
        <p:nvPicPr>
          <p:cNvPr id="9" name="Content Placeholder 8"/>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1050544" y="925066"/>
            <a:ext cx="10122460" cy="415350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6033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Text Placeholder 1"/>
          <p:cNvSpPr>
            <a:spLocks noGrp="1"/>
          </p:cNvSpPr>
          <p:nvPr>
            <p:ph type="body" idx="1"/>
          </p:nvPr>
        </p:nvSpPr>
        <p:spPr>
          <a:xfrm>
            <a:off x="914734" y="5395703"/>
            <a:ext cx="10471352" cy="873706"/>
          </a:xfrm>
        </p:spPr>
        <p:txBody>
          <a:bodyPr/>
          <a:lstStyle/>
          <a:p>
            <a:r>
              <a:rPr lang="en-US" b="1" dirty="0">
                <a:solidFill>
                  <a:schemeClr val="tx1">
                    <a:lumMod val="95000"/>
                    <a:lumOff val="5000"/>
                  </a:schemeClr>
                </a:solidFill>
              </a:rPr>
              <a:t>……..</a:t>
            </a:r>
          </a:p>
        </p:txBody>
      </p:sp>
      <p:pic>
        <p:nvPicPr>
          <p:cNvPr id="9" name="Content Placeholder 8"/>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1050544" y="971951"/>
            <a:ext cx="10122460" cy="405973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681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Content Placeholder 1"/>
          <p:cNvSpPr>
            <a:spLocks noGrp="1"/>
          </p:cNvSpPr>
          <p:nvPr>
            <p:ph idx="1"/>
          </p:nvPr>
        </p:nvSpPr>
        <p:spPr/>
        <p:txBody>
          <a:bodyPr/>
          <a:lstStyle/>
          <a:p>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074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pattFill prst="pct25">
          <a:fgClr>
            <a:schemeClr val="accent1">
              <a:lumMod val="60000"/>
              <a:lumOff val="40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36729" y="1718330"/>
            <a:ext cx="6264322" cy="4110551"/>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p:cNvSpPr>
            <a:spLocks noGrp="1"/>
          </p:cNvSpPr>
          <p:nvPr>
            <p:ph sz="half" idx="2"/>
          </p:nvPr>
        </p:nvSpPr>
        <p:spPr>
          <a:xfrm>
            <a:off x="6960358" y="1825625"/>
            <a:ext cx="4393442" cy="4351338"/>
          </a:xfrm>
        </p:spPr>
        <p:txBody>
          <a:bodyPr/>
          <a:lstStyle/>
          <a:p>
            <a:pPr marL="0" indent="0">
              <a:buNone/>
            </a:pPr>
            <a:r>
              <a:rPr lang="en-US" b="1" dirty="0"/>
              <a:t>Number of Subscribers Distribution</a:t>
            </a:r>
          </a:p>
          <a:p>
            <a:pPr marL="0" indent="0">
              <a:buNone/>
            </a:pPr>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9986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Content Placeholder 1"/>
          <p:cNvSpPr>
            <a:spLocks noGrp="1"/>
          </p:cNvSpPr>
          <p:nvPr>
            <p:ph idx="1"/>
          </p:nvPr>
        </p:nvSpPr>
        <p:spPr/>
        <p:txBody>
          <a:bodyPr/>
          <a:lstStyle/>
          <a:p>
            <a:r>
              <a:rPr lang="en-US" dirty="0"/>
              <a:t>Brief History of </a:t>
            </a:r>
            <a:r>
              <a:rPr lang="en-US" dirty="0" err="1"/>
              <a:t>Udemy</a:t>
            </a:r>
            <a:endParaRPr lang="en-US" dirty="0"/>
          </a:p>
          <a:p>
            <a:r>
              <a:rPr lang="en-US" dirty="0"/>
              <a:t>Data Analysis Process</a:t>
            </a:r>
          </a:p>
          <a:p>
            <a:r>
              <a:rPr lang="en-US" dirty="0"/>
              <a:t>Questions</a:t>
            </a:r>
          </a:p>
          <a:p>
            <a:r>
              <a:rPr lang="en-US" dirty="0"/>
              <a:t>Hypothesis</a:t>
            </a:r>
          </a:p>
          <a:p>
            <a:r>
              <a:rPr lang="en-US" dirty="0"/>
              <a:t>Analysis</a:t>
            </a:r>
          </a:p>
          <a:p>
            <a:r>
              <a:rPr lang="en-US" dirty="0"/>
              <a:t>Insights</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Table of Contents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715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Content Placeholder 1"/>
          <p:cNvSpPr>
            <a:spLocks noGrp="1"/>
          </p:cNvSpPr>
          <p:nvPr>
            <p:ph idx="1"/>
          </p:nvPr>
        </p:nvSpPr>
        <p:spPr/>
        <p:txBody>
          <a:bodyPr/>
          <a:lstStyle/>
          <a:p>
            <a:pPr marL="0" indent="0">
              <a:buNone/>
            </a:pPr>
            <a:r>
              <a:rPr lang="en-US" dirty="0" err="1"/>
              <a:t>Udemy</a:t>
            </a:r>
            <a:r>
              <a:rPr lang="en-US" dirty="0"/>
              <a:t> is an online learning platform which was created in May 2010. Offering free and paid courses, the site has more than 50 million students and 57,000 instructors teaching courses in over 65 languages – as of January 2020. The company has headquarters in San Francisco, California (USA) and is a subsidiary of  </a:t>
            </a:r>
            <a:r>
              <a:rPr lang="en-US" dirty="0" err="1"/>
              <a:t>Sunnytrail</a:t>
            </a:r>
            <a:r>
              <a:rPr lang="en-US" dirty="0"/>
              <a:t> Insight Labs Inc.</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Brief History of </a:t>
            </a:r>
            <a:r>
              <a:rPr lang="en-US" sz="2800" b="1" dirty="0" err="1">
                <a:solidFill>
                  <a:schemeClr val="tx1">
                    <a:lumMod val="75000"/>
                    <a:lumOff val="25000"/>
                  </a:schemeClr>
                </a:solidFill>
              </a:rPr>
              <a:t>Udemy</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723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p:cNvSpPr>
            <a:spLocks noGrp="1"/>
          </p:cNvSpPr>
          <p:nvPr>
            <p:ph sz="half" idx="2"/>
          </p:nvPr>
        </p:nvSpPr>
        <p:spPr>
          <a:xfrm>
            <a:off x="6378262" y="1825624"/>
            <a:ext cx="5181600" cy="4351338"/>
          </a:xfrm>
        </p:spPr>
        <p:txBody>
          <a:bodyPr/>
          <a:lstStyle/>
          <a:p>
            <a:pPr marL="0" indent="0">
              <a:buNone/>
            </a:pPr>
            <a:r>
              <a:rPr lang="en-US" dirty="0"/>
              <a:t>First there has to be reason for needing data analysis. This may because of a problem or to test a theory. The data to be analyzed is then collected  and cleaned. The cleaned data is then analyzed to gain insights. The results of the data is then interpreted and used to answer or solve business questions.</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 Process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540911" y="1825625"/>
            <a:ext cx="5289999"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3565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Content Placeholder 1"/>
          <p:cNvSpPr>
            <a:spLocks noGrp="1"/>
          </p:cNvSpPr>
          <p:nvPr>
            <p:ph idx="1"/>
          </p:nvPr>
        </p:nvSpPr>
        <p:spPr/>
        <p:txBody>
          <a:bodyPr/>
          <a:lstStyle/>
          <a:p>
            <a:pPr marL="0" indent="0">
              <a:buNone/>
            </a:pPr>
            <a:r>
              <a:rPr lang="en-US" dirty="0"/>
              <a:t>The </a:t>
            </a:r>
            <a:r>
              <a:rPr lang="en-US" dirty="0" err="1"/>
              <a:t>Udemy</a:t>
            </a:r>
            <a:r>
              <a:rPr lang="en-US" dirty="0"/>
              <a:t> courses dataset used for this project:</a:t>
            </a:r>
          </a:p>
          <a:p>
            <a:r>
              <a:rPr lang="en-US" dirty="0"/>
              <a:t>Contained </a:t>
            </a:r>
            <a:r>
              <a:rPr lang="en-US" b="1" dirty="0">
                <a:solidFill>
                  <a:schemeClr val="accent1"/>
                </a:solidFill>
              </a:rPr>
              <a:t>3,682 records </a:t>
            </a:r>
            <a:r>
              <a:rPr lang="en-US" dirty="0"/>
              <a:t>[Raw Data]</a:t>
            </a:r>
          </a:p>
          <a:p>
            <a:r>
              <a:rPr lang="en-US" dirty="0"/>
              <a:t>Across </a:t>
            </a:r>
            <a:r>
              <a:rPr lang="en-US" b="1" dirty="0">
                <a:solidFill>
                  <a:schemeClr val="accent1"/>
                </a:solidFill>
              </a:rPr>
              <a:t>4 subjects </a:t>
            </a:r>
            <a:r>
              <a:rPr lang="en-US" dirty="0"/>
              <a:t>(Business Finance, Graphic Design, Musical Instruments and Web Design) </a:t>
            </a:r>
          </a:p>
          <a:p>
            <a:r>
              <a:rPr lang="en-US" dirty="0"/>
              <a:t>And </a:t>
            </a:r>
            <a:r>
              <a:rPr lang="en-US" b="1" dirty="0">
                <a:solidFill>
                  <a:schemeClr val="accent1"/>
                </a:solidFill>
              </a:rPr>
              <a:t>4 difficulty levels </a:t>
            </a:r>
            <a:r>
              <a:rPr lang="en-US" dirty="0"/>
              <a:t>(All levels, Intermediate, Beginner, Expert)</a:t>
            </a:r>
          </a:p>
          <a:p>
            <a:r>
              <a:rPr lang="en-US" dirty="0"/>
              <a:t>The data records were between the years </a:t>
            </a:r>
            <a:r>
              <a:rPr lang="en-US" b="1" dirty="0">
                <a:solidFill>
                  <a:schemeClr val="accent1"/>
                </a:solidFill>
              </a:rPr>
              <a:t>2011</a:t>
            </a:r>
            <a:r>
              <a:rPr lang="en-US" dirty="0"/>
              <a:t> and </a:t>
            </a:r>
            <a:r>
              <a:rPr lang="en-US" b="1" dirty="0">
                <a:solidFill>
                  <a:schemeClr val="accent1"/>
                </a:solidFill>
              </a:rPr>
              <a:t>2017</a:t>
            </a:r>
          </a:p>
          <a:p>
            <a:pPr marL="0" indent="0">
              <a:buNone/>
            </a:pPr>
            <a:endParaRPr lang="en-US" b="1" dirty="0"/>
          </a:p>
          <a:p>
            <a:pPr marL="0" indent="0">
              <a:buNone/>
            </a:pPr>
            <a:r>
              <a:rPr lang="en-US" dirty="0"/>
              <a:t>P. S. :After cleaning and removing duplicates, the dataset contained </a:t>
            </a:r>
            <a:r>
              <a:rPr lang="en-US" b="1" dirty="0">
                <a:solidFill>
                  <a:schemeClr val="accent1"/>
                </a:solidFill>
              </a:rPr>
              <a:t>3,672 records</a:t>
            </a:r>
            <a:r>
              <a:rPr lang="en-US" dirty="0"/>
              <a:t>.</a:t>
            </a:r>
            <a:endParaRPr lang="en-US" b="1"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About the Dataset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105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Content Placeholder 1"/>
          <p:cNvSpPr>
            <a:spLocks noGrp="1"/>
          </p:cNvSpPr>
          <p:nvPr>
            <p:ph idx="1"/>
          </p:nvPr>
        </p:nvSpPr>
        <p:spPr/>
        <p:txBody>
          <a:bodyPr/>
          <a:lstStyle/>
          <a:p>
            <a:pPr marL="0" indent="0">
              <a:buNone/>
            </a:pPr>
            <a:r>
              <a:rPr lang="en-US" dirty="0"/>
              <a:t>Our team hypothesizes that “Subscribers are generally interested in Business Finance related courses” </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Hypothesis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960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2" name="Content Placeholder 1"/>
          <p:cNvSpPr>
            <a:spLocks noGrp="1"/>
          </p:cNvSpPr>
          <p:nvPr>
            <p:ph idx="1"/>
          </p:nvPr>
        </p:nvSpPr>
        <p:spPr/>
        <p:txBody>
          <a:bodyPr/>
          <a:lstStyle/>
          <a:p>
            <a:pPr marL="0" indent="0">
              <a:buNone/>
            </a:pPr>
            <a:r>
              <a:rPr lang="en-US" dirty="0"/>
              <a:t>Some questions that are to be answered by this analysis includes: </a:t>
            </a:r>
          </a:p>
          <a:p>
            <a:r>
              <a:rPr lang="en-US" dirty="0"/>
              <a:t>What are the most expensive courses?</a:t>
            </a:r>
          </a:p>
          <a:p>
            <a:r>
              <a:rPr lang="en-US" dirty="0"/>
              <a:t>What are the total number of free and paid courses?</a:t>
            </a:r>
          </a:p>
          <a:p>
            <a:r>
              <a:rPr lang="en-US" dirty="0"/>
              <a:t>What are the total number of courses per subject?</a:t>
            </a:r>
          </a:p>
          <a:p>
            <a:r>
              <a:rPr lang="en-US" dirty="0"/>
              <a:t>What are the most subscribed courses?</a:t>
            </a:r>
          </a:p>
          <a:p>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Questions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819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36729" y="1653895"/>
            <a:ext cx="6264322" cy="423942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p:cNvSpPr>
            <a:spLocks noGrp="1"/>
          </p:cNvSpPr>
          <p:nvPr>
            <p:ph sz="half" idx="2"/>
          </p:nvPr>
        </p:nvSpPr>
        <p:spPr>
          <a:xfrm>
            <a:off x="6960358" y="1825625"/>
            <a:ext cx="4393442" cy="4351338"/>
          </a:xfrm>
        </p:spPr>
        <p:txBody>
          <a:bodyPr/>
          <a:lstStyle/>
          <a:p>
            <a:pPr marL="0" indent="0">
              <a:buNone/>
            </a:pPr>
            <a:r>
              <a:rPr lang="en-US" b="1" dirty="0"/>
              <a:t>Courses Price Distribution</a:t>
            </a:r>
          </a:p>
          <a:p>
            <a:pPr marL="0" indent="0">
              <a:buNone/>
            </a:pPr>
            <a:r>
              <a:rPr lang="en-US" sz="2400" dirty="0"/>
              <a:t>The prices of the courses range from 0 (free courses) up to 200 dollars. Most of the courses are in the price range of 25 to 60 dollars with sparse courses in above 100 dollars.</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009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003041" y="1675263"/>
            <a:ext cx="5131698" cy="419668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p:cNvSpPr>
            <a:spLocks noGrp="1"/>
          </p:cNvSpPr>
          <p:nvPr>
            <p:ph sz="half" idx="2"/>
          </p:nvPr>
        </p:nvSpPr>
        <p:spPr>
          <a:xfrm>
            <a:off x="6960358" y="1825625"/>
            <a:ext cx="4393442" cy="4351338"/>
          </a:xfrm>
        </p:spPr>
        <p:txBody>
          <a:bodyPr/>
          <a:lstStyle/>
          <a:p>
            <a:pPr marL="0" indent="0">
              <a:buNone/>
            </a:pPr>
            <a:r>
              <a:rPr lang="en-US" b="1" dirty="0"/>
              <a:t>Paid and Free Courses Distribution</a:t>
            </a:r>
          </a:p>
          <a:p>
            <a:pPr marL="0" indent="0">
              <a:buNone/>
            </a:pPr>
            <a:r>
              <a:rPr lang="en-US" sz="2400" dirty="0"/>
              <a:t>From the dataset, </a:t>
            </a:r>
            <a:r>
              <a:rPr lang="en-US" sz="2400" dirty="0" err="1"/>
              <a:t>Udemy</a:t>
            </a:r>
            <a:r>
              <a:rPr lang="en-US" sz="2400" dirty="0"/>
              <a:t> had </a:t>
            </a:r>
            <a:r>
              <a:rPr lang="en-US" sz="2400" b="1" dirty="0"/>
              <a:t>3,364</a:t>
            </a:r>
            <a:r>
              <a:rPr lang="en-US" sz="2400" dirty="0"/>
              <a:t> paid courses and </a:t>
            </a:r>
            <a:r>
              <a:rPr lang="en-US" sz="2400" b="1" dirty="0"/>
              <a:t>310</a:t>
            </a:r>
            <a:r>
              <a:rPr lang="en-US" sz="2400" dirty="0"/>
              <a:t> free courses accounting for </a:t>
            </a:r>
            <a:r>
              <a:rPr lang="en-US" sz="2400" b="1" dirty="0"/>
              <a:t>91.6% </a:t>
            </a:r>
            <a:r>
              <a:rPr lang="en-US" sz="2400" dirty="0"/>
              <a:t>and </a:t>
            </a:r>
            <a:r>
              <a:rPr lang="en-US" sz="2400" b="1" dirty="0"/>
              <a:t>8.4% </a:t>
            </a:r>
            <a:r>
              <a:rPr lang="en-US" sz="2400" dirty="0"/>
              <a:t>of the total courses respectively.</a:t>
            </a:r>
          </a:p>
          <a:p>
            <a:pPr marL="0" indent="0">
              <a:buNone/>
            </a:pPr>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824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documentManagement/types"/>
    <ds:schemaRef ds:uri="http://purl.org/dc/dcmitype/"/>
    <ds:schemaRef ds:uri="http://schemas.microsoft.com/office/2006/metadata/properties"/>
    <ds:schemaRef ds:uri="http://purl.org/dc/terms/"/>
    <ds:schemaRef ds:uri="71af3243-3dd4-4a8d-8c0d-dd76da1f02a5"/>
    <ds:schemaRef ds:uri="http://www.w3.org/XML/1998/namespace"/>
    <ds:schemaRef ds:uri="http://purl.org/dc/elements/1.1/"/>
    <ds:schemaRef ds:uri="http://schemas.microsoft.com/office/infopath/2007/PartnerControl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644</Words>
  <Application>Microsoft Office PowerPoint</Application>
  <PresentationFormat>Widescreen</PresentationFormat>
  <Paragraphs>104</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Segoe UI Light</vt:lpstr>
      <vt:lpstr>Office Theme</vt:lpstr>
      <vt:lpstr>Udemy Courses Data Analysis PDS 17</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Thank You</vt:lpstr>
      <vt:lpstr>Project analysis slide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2020-08-07T23:38:39Z</dcterms:created>
  <dcterms:modified xsi:type="dcterms:W3CDTF">2020-08-08T20:28:50Z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