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13"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26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19F481A-B532-49C5-9C5A-1B70D08544A7}" type="datetimeFigureOut">
              <a:rPr lang="en-MT" smtClean="0"/>
              <a:t>06/05/2024</a:t>
            </a:fld>
            <a:endParaRPr lang="en-MT"/>
          </a:p>
        </p:txBody>
      </p:sp>
      <p:sp>
        <p:nvSpPr>
          <p:cNvPr id="4" name="Footer Placeholder 3"/>
          <p:cNvSpPr>
            <a:spLocks noGrp="1"/>
          </p:cNvSpPr>
          <p:nvPr>
            <p:ph type="ftr" sz="quarter" idx="11"/>
          </p:nvPr>
        </p:nvSpPr>
        <p:spPr/>
        <p:txBody>
          <a:bodyPr/>
          <a:lstStyle/>
          <a:p>
            <a:endParaRPr lang="en-MT"/>
          </a:p>
        </p:txBody>
      </p:sp>
      <p:sp>
        <p:nvSpPr>
          <p:cNvPr id="5" name="Slide Number Placeholder 4"/>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213922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76204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3397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4205225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239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379025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2253447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317730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422945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F481A-B532-49C5-9C5A-1B70D08544A7}" type="datetimeFigureOut">
              <a:rPr lang="en-MT" smtClean="0"/>
              <a:t>06/05/2024</a:t>
            </a:fld>
            <a:endParaRPr lang="en-MT"/>
          </a:p>
        </p:txBody>
      </p:sp>
      <p:sp>
        <p:nvSpPr>
          <p:cNvPr id="5" name="Footer Placeholder 4"/>
          <p:cNvSpPr>
            <a:spLocks noGrp="1"/>
          </p:cNvSpPr>
          <p:nvPr>
            <p:ph type="ftr" sz="quarter" idx="11"/>
          </p:nvPr>
        </p:nvSpPr>
        <p:spPr/>
        <p:txBody>
          <a:bodyPr/>
          <a:lstStyle/>
          <a:p>
            <a:endParaRPr lang="en-MT"/>
          </a:p>
        </p:txBody>
      </p:sp>
      <p:sp>
        <p:nvSpPr>
          <p:cNvPr id="6" name="Slide Number Placeholder 5"/>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155751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F481A-B532-49C5-9C5A-1B70D08544A7}" type="datetimeFigureOut">
              <a:rPr lang="en-MT" smtClean="0"/>
              <a:t>06/05/2024</a:t>
            </a:fld>
            <a:endParaRPr lang="en-MT"/>
          </a:p>
        </p:txBody>
      </p:sp>
      <p:sp>
        <p:nvSpPr>
          <p:cNvPr id="6" name="Footer Placeholder 5"/>
          <p:cNvSpPr>
            <a:spLocks noGrp="1"/>
          </p:cNvSpPr>
          <p:nvPr>
            <p:ph type="ftr" sz="quarter" idx="11"/>
          </p:nvPr>
        </p:nvSpPr>
        <p:spPr/>
        <p:txBody>
          <a:bodyPr/>
          <a:lstStyle/>
          <a:p>
            <a:endParaRPr lang="en-MT"/>
          </a:p>
        </p:txBody>
      </p:sp>
      <p:sp>
        <p:nvSpPr>
          <p:cNvPr id="7" name="Slide Number Placeholder 6"/>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299117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F481A-B532-49C5-9C5A-1B70D08544A7}" type="datetimeFigureOut">
              <a:rPr lang="en-MT" smtClean="0"/>
              <a:t>06/05/2024</a:t>
            </a:fld>
            <a:endParaRPr lang="en-MT"/>
          </a:p>
        </p:txBody>
      </p:sp>
      <p:sp>
        <p:nvSpPr>
          <p:cNvPr id="8" name="Footer Placeholder 7"/>
          <p:cNvSpPr>
            <a:spLocks noGrp="1"/>
          </p:cNvSpPr>
          <p:nvPr>
            <p:ph type="ftr" sz="quarter" idx="11"/>
          </p:nvPr>
        </p:nvSpPr>
        <p:spPr/>
        <p:txBody>
          <a:bodyPr/>
          <a:lstStyle/>
          <a:p>
            <a:endParaRPr lang="en-MT"/>
          </a:p>
        </p:txBody>
      </p:sp>
      <p:sp>
        <p:nvSpPr>
          <p:cNvPr id="9" name="Slide Number Placeholder 8"/>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223586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F481A-B532-49C5-9C5A-1B70D08544A7}" type="datetimeFigureOut">
              <a:rPr lang="en-MT" smtClean="0"/>
              <a:t>06/05/2024</a:t>
            </a:fld>
            <a:endParaRPr lang="en-MT"/>
          </a:p>
        </p:txBody>
      </p:sp>
      <p:sp>
        <p:nvSpPr>
          <p:cNvPr id="4" name="Footer Placeholder 3"/>
          <p:cNvSpPr>
            <a:spLocks noGrp="1"/>
          </p:cNvSpPr>
          <p:nvPr>
            <p:ph type="ftr" sz="quarter" idx="11"/>
          </p:nvPr>
        </p:nvSpPr>
        <p:spPr/>
        <p:txBody>
          <a:bodyPr/>
          <a:lstStyle/>
          <a:p>
            <a:endParaRPr lang="en-MT"/>
          </a:p>
        </p:txBody>
      </p:sp>
      <p:sp>
        <p:nvSpPr>
          <p:cNvPr id="5" name="Slide Number Placeholder 4"/>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278114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F481A-B532-49C5-9C5A-1B70D08544A7}" type="datetimeFigureOut">
              <a:rPr lang="en-MT" smtClean="0"/>
              <a:t>06/05/2024</a:t>
            </a:fld>
            <a:endParaRPr lang="en-MT"/>
          </a:p>
        </p:txBody>
      </p:sp>
      <p:sp>
        <p:nvSpPr>
          <p:cNvPr id="3" name="Footer Placeholder 2"/>
          <p:cNvSpPr>
            <a:spLocks noGrp="1"/>
          </p:cNvSpPr>
          <p:nvPr>
            <p:ph type="ftr" sz="quarter" idx="11"/>
          </p:nvPr>
        </p:nvSpPr>
        <p:spPr/>
        <p:txBody>
          <a:bodyPr/>
          <a:lstStyle/>
          <a:p>
            <a:endParaRPr lang="en-MT"/>
          </a:p>
        </p:txBody>
      </p:sp>
      <p:sp>
        <p:nvSpPr>
          <p:cNvPr id="4" name="Slide Number Placeholder 3"/>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104097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F481A-B532-49C5-9C5A-1B70D08544A7}" type="datetimeFigureOut">
              <a:rPr lang="en-MT" smtClean="0"/>
              <a:t>06/05/2024</a:t>
            </a:fld>
            <a:endParaRPr lang="en-MT"/>
          </a:p>
        </p:txBody>
      </p:sp>
      <p:sp>
        <p:nvSpPr>
          <p:cNvPr id="6" name="Footer Placeholder 5"/>
          <p:cNvSpPr>
            <a:spLocks noGrp="1"/>
          </p:cNvSpPr>
          <p:nvPr>
            <p:ph type="ftr" sz="quarter" idx="11"/>
          </p:nvPr>
        </p:nvSpPr>
        <p:spPr/>
        <p:txBody>
          <a:bodyPr/>
          <a:lstStyle/>
          <a:p>
            <a:endParaRPr lang="en-MT"/>
          </a:p>
        </p:txBody>
      </p:sp>
      <p:sp>
        <p:nvSpPr>
          <p:cNvPr id="7" name="Slide Number Placeholder 6"/>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370590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F481A-B532-49C5-9C5A-1B70D08544A7}" type="datetimeFigureOut">
              <a:rPr lang="en-MT" smtClean="0"/>
              <a:t>06/05/2024</a:t>
            </a:fld>
            <a:endParaRPr lang="en-MT"/>
          </a:p>
        </p:txBody>
      </p:sp>
      <p:sp>
        <p:nvSpPr>
          <p:cNvPr id="6" name="Footer Placeholder 5"/>
          <p:cNvSpPr>
            <a:spLocks noGrp="1"/>
          </p:cNvSpPr>
          <p:nvPr>
            <p:ph type="ftr" sz="quarter" idx="11"/>
          </p:nvPr>
        </p:nvSpPr>
        <p:spPr/>
        <p:txBody>
          <a:bodyPr/>
          <a:lstStyle/>
          <a:p>
            <a:endParaRPr lang="en-MT"/>
          </a:p>
        </p:txBody>
      </p:sp>
      <p:sp>
        <p:nvSpPr>
          <p:cNvPr id="7" name="Slide Number Placeholder 6"/>
          <p:cNvSpPr>
            <a:spLocks noGrp="1"/>
          </p:cNvSpPr>
          <p:nvPr>
            <p:ph type="sldNum" sz="quarter" idx="12"/>
          </p:nvPr>
        </p:nvSpPr>
        <p:spPr/>
        <p:txBody>
          <a:bodyPr/>
          <a:lstStyle/>
          <a:p>
            <a:fld id="{07DDA183-5444-426A-9C5E-A2AF95A05A6A}" type="slidenum">
              <a:rPr lang="en-MT" smtClean="0"/>
              <a:t>‹#›</a:t>
            </a:fld>
            <a:endParaRPr lang="en-MT"/>
          </a:p>
        </p:txBody>
      </p:sp>
    </p:spTree>
    <p:extLst>
      <p:ext uri="{BB962C8B-B14F-4D97-AF65-F5344CB8AC3E}">
        <p14:creationId xmlns:p14="http://schemas.microsoft.com/office/powerpoint/2010/main" val="73385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19F481A-B532-49C5-9C5A-1B70D08544A7}" type="datetimeFigureOut">
              <a:rPr lang="en-MT" smtClean="0"/>
              <a:t>06/05/2024</a:t>
            </a:fld>
            <a:endParaRPr lang="en-M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M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7DDA183-5444-426A-9C5E-A2AF95A05A6A}" type="slidenum">
              <a:rPr lang="en-MT" smtClean="0"/>
              <a:t>‹#›</a:t>
            </a:fld>
            <a:endParaRPr lang="en-MT"/>
          </a:p>
        </p:txBody>
      </p:sp>
    </p:spTree>
    <p:extLst>
      <p:ext uri="{BB962C8B-B14F-4D97-AF65-F5344CB8AC3E}">
        <p14:creationId xmlns:p14="http://schemas.microsoft.com/office/powerpoint/2010/main" val="26676027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01436" y="677331"/>
            <a:ext cx="9837355" cy="3017918"/>
          </a:xfrm>
        </p:spPr>
        <p:txBody>
          <a:bodyPr vert="horz" lIns="91440" tIns="45720" rIns="91440" bIns="45720" rtlCol="0" anchor="ctr">
            <a:normAutofit/>
          </a:bodyPr>
          <a:lstStyle/>
          <a:p>
            <a:r>
              <a:rPr lang="en-US" sz="5400"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1308666" y="3315491"/>
            <a:ext cx="9574668" cy="1731884"/>
          </a:xfrm>
        </p:spPr>
        <p:txBody>
          <a:bodyPr vert="horz" lIns="91440" tIns="45720" rIns="91440" bIns="45720" rtlCol="0" anchor="ctr">
            <a:normAutofit/>
          </a:bodyPr>
          <a:lstStyle/>
          <a:p>
            <a:pPr marL="0" indent="0" algn="r">
              <a:buNone/>
            </a:pPr>
            <a:r>
              <a:rPr lang="en-US" sz="2100" dirty="0">
                <a:solidFill>
                  <a:srgbClr val="FFFF00"/>
                </a:solidFill>
              </a:rPr>
              <a:t>Testbet Task by </a:t>
            </a:r>
            <a:br>
              <a:rPr lang="en-US" sz="2100" dirty="0">
                <a:solidFill>
                  <a:srgbClr val="FFFF00"/>
                </a:solidFill>
              </a:rPr>
            </a:br>
            <a:r>
              <a:rPr lang="en-US" sz="2100" dirty="0">
                <a:solidFill>
                  <a:srgbClr val="FFFF00"/>
                </a:solidFill>
              </a:rPr>
              <a:t>Olajide Usman</a:t>
            </a:r>
            <a:r>
              <a:rPr lang="en-US" sz="2100" b="1" dirty="0">
                <a:solidFill>
                  <a:srgbClr val="FFFF00"/>
                </a:solidFill>
              </a:rPr>
              <a:t>. </a:t>
            </a:r>
          </a:p>
        </p:txBody>
      </p:sp>
    </p:spTree>
    <p:extLst>
      <p:ext uri="{BB962C8B-B14F-4D97-AF65-F5344CB8AC3E}">
        <p14:creationId xmlns:p14="http://schemas.microsoft.com/office/powerpoint/2010/main" val="35367768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lnSpcReduction="10000"/>
          </a:bodyPr>
          <a:lstStyle/>
          <a:p>
            <a:r>
              <a:rPr lang="en-US" sz="1800" dirty="0">
                <a:solidFill>
                  <a:srgbClr val="FFFF00"/>
                </a:solidFill>
              </a:rPr>
              <a:t>Winnings: April recorded €19M, while Feb’s €24M is still the highest.</a:t>
            </a:r>
          </a:p>
          <a:p>
            <a:r>
              <a:rPr lang="en-US" sz="1800" dirty="0">
                <a:solidFill>
                  <a:srgbClr val="FFFF00"/>
                </a:solidFill>
              </a:rPr>
              <a:t>YTD deposits stood at €60.08Million.</a:t>
            </a:r>
          </a:p>
          <a:p>
            <a:r>
              <a:rPr lang="en-US" sz="1800" dirty="0">
                <a:solidFill>
                  <a:srgbClr val="FFFF00"/>
                </a:solidFill>
              </a:rPr>
              <a:t> Sweden leads with (€33M), Finland (€13M), Norway (€9M) , etc.</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49763" y="144083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winnings</a:t>
            </a:r>
          </a:p>
        </p:txBody>
      </p:sp>
      <p:pic>
        <p:nvPicPr>
          <p:cNvPr id="6" name="Picture 5">
            <a:extLst>
              <a:ext uri="{FF2B5EF4-FFF2-40B4-BE49-F238E27FC236}">
                <a16:creationId xmlns:a16="http://schemas.microsoft.com/office/drawing/2014/main" id="{2F13E78C-56A3-A778-3EF2-B6AA9F8A8632}"/>
              </a:ext>
            </a:extLst>
          </p:cNvPr>
          <p:cNvPicPr>
            <a:picLocks noChangeAspect="1"/>
          </p:cNvPicPr>
          <p:nvPr/>
        </p:nvPicPr>
        <p:blipFill>
          <a:blip r:embed="rId3"/>
          <a:stretch>
            <a:fillRect/>
          </a:stretch>
        </p:blipFill>
        <p:spPr>
          <a:xfrm>
            <a:off x="4190356" y="3054880"/>
            <a:ext cx="3811287" cy="3498507"/>
          </a:xfrm>
          <a:prstGeom prst="rect">
            <a:avLst/>
          </a:prstGeom>
        </p:spPr>
      </p:pic>
      <p:pic>
        <p:nvPicPr>
          <p:cNvPr id="10" name="Picture 9">
            <a:extLst>
              <a:ext uri="{FF2B5EF4-FFF2-40B4-BE49-F238E27FC236}">
                <a16:creationId xmlns:a16="http://schemas.microsoft.com/office/drawing/2014/main" id="{C83FC9AC-FF47-772C-9C41-FD06C35AA5D3}"/>
              </a:ext>
            </a:extLst>
          </p:cNvPr>
          <p:cNvPicPr>
            <a:picLocks noChangeAspect="1"/>
          </p:cNvPicPr>
          <p:nvPr/>
        </p:nvPicPr>
        <p:blipFill>
          <a:blip r:embed="rId4"/>
          <a:stretch>
            <a:fillRect/>
          </a:stretch>
        </p:blipFill>
        <p:spPr>
          <a:xfrm>
            <a:off x="470220" y="2114783"/>
            <a:ext cx="3346770" cy="3146365"/>
          </a:xfrm>
          <a:prstGeom prst="rect">
            <a:avLst/>
          </a:prstGeom>
        </p:spPr>
      </p:pic>
    </p:spTree>
    <p:extLst>
      <p:ext uri="{BB962C8B-B14F-4D97-AF65-F5344CB8AC3E}">
        <p14:creationId xmlns:p14="http://schemas.microsoft.com/office/powerpoint/2010/main" val="107906362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a:bodyPr>
          <a:lstStyle/>
          <a:p>
            <a:r>
              <a:rPr lang="en-US" sz="1800" dirty="0">
                <a:solidFill>
                  <a:srgbClr val="FFFF00"/>
                </a:solidFill>
              </a:rPr>
              <a:t>Bonuses: Monthly bonus continued to be on the increase MoM , with Apr giving €213k</a:t>
            </a:r>
          </a:p>
          <a:p>
            <a:r>
              <a:rPr lang="en-US" sz="1800" dirty="0">
                <a:solidFill>
                  <a:srgbClr val="FFFF00"/>
                </a:solidFill>
              </a:rPr>
              <a:t>YTD bonuses stood at €591.93k.</a:t>
            </a:r>
          </a:p>
          <a:p>
            <a:r>
              <a:rPr lang="en-US" sz="1800" dirty="0">
                <a:solidFill>
                  <a:srgbClr val="FFFF00"/>
                </a:solidFill>
              </a:rPr>
              <a:t>The VIP takes an average of 9.82% of the total bonuses given.</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49763" y="144083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err="1">
                <a:solidFill>
                  <a:srgbClr val="FFFF00"/>
                </a:solidFill>
              </a:rPr>
              <a:t>BOnus</a:t>
            </a:r>
            <a:endParaRPr lang="en-US" sz="2400" b="1" dirty="0">
              <a:solidFill>
                <a:srgbClr val="FFFF00"/>
              </a:solidFill>
            </a:endParaRPr>
          </a:p>
        </p:txBody>
      </p:sp>
      <p:pic>
        <p:nvPicPr>
          <p:cNvPr id="5" name="Picture 4">
            <a:extLst>
              <a:ext uri="{FF2B5EF4-FFF2-40B4-BE49-F238E27FC236}">
                <a16:creationId xmlns:a16="http://schemas.microsoft.com/office/drawing/2014/main" id="{0160CEB7-FD1C-B5B6-172F-6D2434C7D432}"/>
              </a:ext>
            </a:extLst>
          </p:cNvPr>
          <p:cNvPicPr>
            <a:picLocks noChangeAspect="1"/>
          </p:cNvPicPr>
          <p:nvPr/>
        </p:nvPicPr>
        <p:blipFill>
          <a:blip r:embed="rId3"/>
          <a:stretch>
            <a:fillRect/>
          </a:stretch>
        </p:blipFill>
        <p:spPr>
          <a:xfrm>
            <a:off x="479745" y="1954591"/>
            <a:ext cx="3162300" cy="3552825"/>
          </a:xfrm>
          <a:prstGeom prst="rect">
            <a:avLst/>
          </a:prstGeom>
        </p:spPr>
      </p:pic>
      <p:pic>
        <p:nvPicPr>
          <p:cNvPr id="8" name="Picture 7">
            <a:extLst>
              <a:ext uri="{FF2B5EF4-FFF2-40B4-BE49-F238E27FC236}">
                <a16:creationId xmlns:a16="http://schemas.microsoft.com/office/drawing/2014/main" id="{C37C6F99-2133-1F97-F0AD-7FADFC58748B}"/>
              </a:ext>
            </a:extLst>
          </p:cNvPr>
          <p:cNvPicPr>
            <a:picLocks noChangeAspect="1"/>
          </p:cNvPicPr>
          <p:nvPr/>
        </p:nvPicPr>
        <p:blipFill>
          <a:blip r:embed="rId4"/>
          <a:stretch>
            <a:fillRect/>
          </a:stretch>
        </p:blipFill>
        <p:spPr>
          <a:xfrm>
            <a:off x="4267637" y="3033530"/>
            <a:ext cx="3790950" cy="3638550"/>
          </a:xfrm>
          <a:prstGeom prst="rect">
            <a:avLst/>
          </a:prstGeom>
        </p:spPr>
      </p:pic>
    </p:spTree>
    <p:extLst>
      <p:ext uri="{BB962C8B-B14F-4D97-AF65-F5344CB8AC3E}">
        <p14:creationId xmlns:p14="http://schemas.microsoft.com/office/powerpoint/2010/main" val="10676027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745258"/>
          </a:xfrm>
        </p:spPr>
        <p:txBody>
          <a:bodyPr vert="horz" lIns="91440" tIns="45720" rIns="91440" bIns="45720" rtlCol="0">
            <a:normAutofit/>
          </a:bodyPr>
          <a:lstStyle/>
          <a:p>
            <a:pPr algn="ctr"/>
            <a:r>
              <a:rPr lang="en-US" sz="3200" b="1" dirty="0">
                <a:solidFill>
                  <a:srgbClr val="FFFF00"/>
                </a:solidFill>
              </a:rPr>
              <a:t>Performance Metrics</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264538" y="813734"/>
            <a:ext cx="1231498" cy="37750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Viz 1</a:t>
            </a:r>
          </a:p>
        </p:txBody>
      </p:sp>
      <p:pic>
        <p:nvPicPr>
          <p:cNvPr id="6" name="Picture 5">
            <a:extLst>
              <a:ext uri="{FF2B5EF4-FFF2-40B4-BE49-F238E27FC236}">
                <a16:creationId xmlns:a16="http://schemas.microsoft.com/office/drawing/2014/main" id="{1E05DCCA-CB67-B8C9-A952-657E4B3B79FB}"/>
              </a:ext>
            </a:extLst>
          </p:cNvPr>
          <p:cNvPicPr>
            <a:picLocks noChangeAspect="1"/>
          </p:cNvPicPr>
          <p:nvPr/>
        </p:nvPicPr>
        <p:blipFill>
          <a:blip r:embed="rId3"/>
          <a:stretch>
            <a:fillRect/>
          </a:stretch>
        </p:blipFill>
        <p:spPr>
          <a:xfrm>
            <a:off x="1222310" y="931180"/>
            <a:ext cx="10969690" cy="5861506"/>
          </a:xfrm>
          <a:prstGeom prst="rect">
            <a:avLst/>
          </a:prstGeom>
        </p:spPr>
      </p:pic>
    </p:spTree>
    <p:extLst>
      <p:ext uri="{BB962C8B-B14F-4D97-AF65-F5344CB8AC3E}">
        <p14:creationId xmlns:p14="http://schemas.microsoft.com/office/powerpoint/2010/main" val="20762074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745258"/>
          </a:xfrm>
        </p:spPr>
        <p:txBody>
          <a:bodyPr vert="horz" lIns="91440" tIns="45720" rIns="91440" bIns="45720" rtlCol="0">
            <a:normAutofit/>
          </a:bodyPr>
          <a:lstStyle/>
          <a:p>
            <a:pPr algn="ctr"/>
            <a:r>
              <a:rPr lang="en-US" sz="3200" b="1" dirty="0">
                <a:solidFill>
                  <a:srgbClr val="FFFF00"/>
                </a:solidFill>
              </a:rPr>
              <a:t>Performance Metrics</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264538" y="813734"/>
            <a:ext cx="1231498" cy="37750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Viz 2</a:t>
            </a:r>
          </a:p>
        </p:txBody>
      </p:sp>
      <p:pic>
        <p:nvPicPr>
          <p:cNvPr id="4" name="Picture 3">
            <a:extLst>
              <a:ext uri="{FF2B5EF4-FFF2-40B4-BE49-F238E27FC236}">
                <a16:creationId xmlns:a16="http://schemas.microsoft.com/office/drawing/2014/main" id="{3A62E08B-C030-08C4-32FD-D40649283C85}"/>
              </a:ext>
            </a:extLst>
          </p:cNvPr>
          <p:cNvPicPr>
            <a:picLocks noChangeAspect="1"/>
          </p:cNvPicPr>
          <p:nvPr/>
        </p:nvPicPr>
        <p:blipFill>
          <a:blip r:embed="rId3"/>
          <a:stretch>
            <a:fillRect/>
          </a:stretch>
        </p:blipFill>
        <p:spPr>
          <a:xfrm>
            <a:off x="1278294" y="813734"/>
            <a:ext cx="10795518" cy="6044266"/>
          </a:xfrm>
          <a:prstGeom prst="rect">
            <a:avLst/>
          </a:prstGeom>
        </p:spPr>
      </p:pic>
    </p:spTree>
    <p:extLst>
      <p:ext uri="{BB962C8B-B14F-4D97-AF65-F5344CB8AC3E}">
        <p14:creationId xmlns:p14="http://schemas.microsoft.com/office/powerpoint/2010/main" val="35582839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745258"/>
          </a:xfrm>
        </p:spPr>
        <p:txBody>
          <a:bodyPr vert="horz" lIns="91440" tIns="45720" rIns="91440" bIns="45720" rtlCol="0">
            <a:normAutofit/>
          </a:bodyPr>
          <a:lstStyle/>
          <a:p>
            <a:pPr algn="ctr"/>
            <a:r>
              <a:rPr lang="en-US" sz="3200" b="1" dirty="0">
                <a:solidFill>
                  <a:srgbClr val="FFFF00"/>
                </a:solidFill>
              </a:rPr>
              <a:t>Performance Metrics</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264538" y="813734"/>
            <a:ext cx="1231498" cy="37750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Viz 3</a:t>
            </a:r>
          </a:p>
        </p:txBody>
      </p:sp>
      <p:pic>
        <p:nvPicPr>
          <p:cNvPr id="5" name="Picture 4">
            <a:extLst>
              <a:ext uri="{FF2B5EF4-FFF2-40B4-BE49-F238E27FC236}">
                <a16:creationId xmlns:a16="http://schemas.microsoft.com/office/drawing/2014/main" id="{BF1B1061-377D-7F96-BC16-E20CD8E111E4}"/>
              </a:ext>
            </a:extLst>
          </p:cNvPr>
          <p:cNvPicPr>
            <a:picLocks noChangeAspect="1"/>
          </p:cNvPicPr>
          <p:nvPr/>
        </p:nvPicPr>
        <p:blipFill>
          <a:blip r:embed="rId3"/>
          <a:stretch>
            <a:fillRect/>
          </a:stretch>
        </p:blipFill>
        <p:spPr>
          <a:xfrm>
            <a:off x="1110343" y="931178"/>
            <a:ext cx="11047392" cy="5926821"/>
          </a:xfrm>
          <a:prstGeom prst="rect">
            <a:avLst/>
          </a:prstGeom>
        </p:spPr>
      </p:pic>
    </p:spTree>
    <p:extLst>
      <p:ext uri="{BB962C8B-B14F-4D97-AF65-F5344CB8AC3E}">
        <p14:creationId xmlns:p14="http://schemas.microsoft.com/office/powerpoint/2010/main" val="290071282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745258"/>
          </a:xfrm>
        </p:spPr>
        <p:txBody>
          <a:bodyPr vert="horz" lIns="91440" tIns="45720" rIns="91440" bIns="45720" rtlCol="0">
            <a:normAutofit/>
          </a:bodyPr>
          <a:lstStyle/>
          <a:p>
            <a:pPr algn="ctr"/>
            <a:r>
              <a:rPr lang="en-US" sz="3200" b="1" dirty="0">
                <a:solidFill>
                  <a:srgbClr val="FFFF00"/>
                </a:solidFill>
              </a:rPr>
              <a:t>Performance Metrics</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264538" y="813734"/>
            <a:ext cx="1231498" cy="37750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Viz 4</a:t>
            </a:r>
          </a:p>
        </p:txBody>
      </p:sp>
      <p:pic>
        <p:nvPicPr>
          <p:cNvPr id="4" name="Picture 3">
            <a:extLst>
              <a:ext uri="{FF2B5EF4-FFF2-40B4-BE49-F238E27FC236}">
                <a16:creationId xmlns:a16="http://schemas.microsoft.com/office/drawing/2014/main" id="{C6DFC81D-0691-8929-BACB-C2C7C4095D7D}"/>
              </a:ext>
            </a:extLst>
          </p:cNvPr>
          <p:cNvPicPr>
            <a:picLocks noChangeAspect="1"/>
          </p:cNvPicPr>
          <p:nvPr/>
        </p:nvPicPr>
        <p:blipFill>
          <a:blip r:embed="rId3"/>
          <a:stretch>
            <a:fillRect/>
          </a:stretch>
        </p:blipFill>
        <p:spPr>
          <a:xfrm>
            <a:off x="1101012" y="737118"/>
            <a:ext cx="11090987" cy="6103188"/>
          </a:xfrm>
          <a:prstGeom prst="rect">
            <a:avLst/>
          </a:prstGeom>
        </p:spPr>
      </p:pic>
    </p:spTree>
    <p:extLst>
      <p:ext uri="{BB962C8B-B14F-4D97-AF65-F5344CB8AC3E}">
        <p14:creationId xmlns:p14="http://schemas.microsoft.com/office/powerpoint/2010/main" val="50275059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745258"/>
          </a:xfrm>
        </p:spPr>
        <p:txBody>
          <a:bodyPr vert="horz" lIns="91440" tIns="45720" rIns="91440" bIns="45720" rtlCol="0">
            <a:normAutofit/>
          </a:bodyPr>
          <a:lstStyle/>
          <a:p>
            <a:pPr algn="ctr"/>
            <a:r>
              <a:rPr lang="en-US" sz="3200" b="1" dirty="0">
                <a:solidFill>
                  <a:srgbClr val="FFFF00"/>
                </a:solidFill>
              </a:rPr>
              <a:t>Performance Metrics</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80719" y="813734"/>
            <a:ext cx="1231498" cy="37750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Viz 5</a:t>
            </a:r>
          </a:p>
        </p:txBody>
      </p:sp>
      <p:pic>
        <p:nvPicPr>
          <p:cNvPr id="5" name="Picture 4">
            <a:extLst>
              <a:ext uri="{FF2B5EF4-FFF2-40B4-BE49-F238E27FC236}">
                <a16:creationId xmlns:a16="http://schemas.microsoft.com/office/drawing/2014/main" id="{A1C9061A-2574-9E22-FD8C-B6199DA32EB1}"/>
              </a:ext>
            </a:extLst>
          </p:cNvPr>
          <p:cNvPicPr>
            <a:picLocks noChangeAspect="1"/>
          </p:cNvPicPr>
          <p:nvPr/>
        </p:nvPicPr>
        <p:blipFill>
          <a:blip r:embed="rId3"/>
          <a:stretch>
            <a:fillRect/>
          </a:stretch>
        </p:blipFill>
        <p:spPr>
          <a:xfrm>
            <a:off x="959426" y="813734"/>
            <a:ext cx="11232574" cy="6044266"/>
          </a:xfrm>
          <a:prstGeom prst="rect">
            <a:avLst/>
          </a:prstGeom>
        </p:spPr>
      </p:pic>
    </p:spTree>
    <p:extLst>
      <p:ext uri="{BB962C8B-B14F-4D97-AF65-F5344CB8AC3E}">
        <p14:creationId xmlns:p14="http://schemas.microsoft.com/office/powerpoint/2010/main" val="12154248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745258"/>
          </a:xfrm>
        </p:spPr>
        <p:txBody>
          <a:bodyPr vert="horz" lIns="91440" tIns="45720" rIns="91440" bIns="45720" rtlCol="0">
            <a:normAutofit/>
          </a:bodyPr>
          <a:lstStyle/>
          <a:p>
            <a:pPr algn="ctr"/>
            <a:r>
              <a:rPr lang="en-US" sz="3200" b="1" dirty="0">
                <a:solidFill>
                  <a:srgbClr val="FFFF00"/>
                </a:solidFill>
              </a:rPr>
              <a:t>Performance Metrics</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80719" y="813734"/>
            <a:ext cx="1231498" cy="37750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Viz 6</a:t>
            </a:r>
          </a:p>
        </p:txBody>
      </p:sp>
      <p:pic>
        <p:nvPicPr>
          <p:cNvPr id="4" name="Picture 3">
            <a:extLst>
              <a:ext uri="{FF2B5EF4-FFF2-40B4-BE49-F238E27FC236}">
                <a16:creationId xmlns:a16="http://schemas.microsoft.com/office/drawing/2014/main" id="{34CE00AB-4059-78F7-AF62-773D5626DECF}"/>
              </a:ext>
            </a:extLst>
          </p:cNvPr>
          <p:cNvPicPr>
            <a:picLocks noChangeAspect="1"/>
          </p:cNvPicPr>
          <p:nvPr/>
        </p:nvPicPr>
        <p:blipFill>
          <a:blip r:embed="rId3"/>
          <a:stretch>
            <a:fillRect/>
          </a:stretch>
        </p:blipFill>
        <p:spPr>
          <a:xfrm>
            <a:off x="959425" y="813734"/>
            <a:ext cx="11151855" cy="6044266"/>
          </a:xfrm>
          <a:prstGeom prst="rect">
            <a:avLst/>
          </a:prstGeom>
        </p:spPr>
      </p:pic>
    </p:spTree>
    <p:extLst>
      <p:ext uri="{BB962C8B-B14F-4D97-AF65-F5344CB8AC3E}">
        <p14:creationId xmlns:p14="http://schemas.microsoft.com/office/powerpoint/2010/main" val="403290488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678146"/>
          </a:xfrm>
        </p:spPr>
        <p:txBody>
          <a:bodyPr vert="horz" lIns="91440" tIns="45720" rIns="91440" bIns="45720" rtlCol="0">
            <a:normAutofit/>
          </a:bodyPr>
          <a:lstStyle/>
          <a:p>
            <a:pPr algn="ctr"/>
            <a:r>
              <a:rPr lang="en-US" sz="3200" b="1" dirty="0">
                <a:solidFill>
                  <a:srgbClr val="FFFF00"/>
                </a:solidFill>
              </a:rPr>
              <a:t>Findings &amp; suggestions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285227" y="998290"/>
            <a:ext cx="11736198" cy="5335397"/>
          </a:xfrm>
        </p:spPr>
        <p:txBody>
          <a:bodyPr vert="horz" lIns="91440" tIns="45720" rIns="91440" bIns="45720" rtlCol="0">
            <a:normAutofit/>
          </a:bodyPr>
          <a:lstStyle/>
          <a:p>
            <a:pPr marL="342900" marR="0" lvl="0" indent="-342900" rtl="0">
              <a:lnSpc>
                <a:spcPct val="107000"/>
              </a:lnSpc>
              <a:spcBef>
                <a:spcPts val="0"/>
              </a:spcBef>
              <a:spcAft>
                <a:spcPts val="0"/>
              </a:spcAft>
              <a:buFont typeface="+mj-lt"/>
              <a:buAutoNum type="arabicPeriod"/>
            </a:pPr>
            <a:r>
              <a:rPr lang="en-US" sz="1800" b="1" u="sng" dirty="0">
                <a:solidFill>
                  <a:srgbClr val="FFFF00"/>
                </a:solidFill>
              </a:rPr>
              <a:t>Conversion &amp; FTDS</a:t>
            </a:r>
            <a:br>
              <a:rPr lang="en-US" sz="1800" b="1" u="sng" dirty="0">
                <a:solidFill>
                  <a:srgbClr val="FFFF00"/>
                </a:solidFill>
              </a:rPr>
            </a:br>
            <a:br>
              <a:rPr lang="en-US" sz="1800" dirty="0">
                <a:solidFill>
                  <a:srgbClr val="FFFF00"/>
                </a:solidFill>
              </a:rPr>
            </a:br>
            <a:r>
              <a:rPr lang="en-US" sz="1800" dirty="0">
                <a:solidFill>
                  <a:srgbClr val="FFFF00"/>
                </a:solidFill>
              </a:rPr>
              <a:t>Overall conversion ratio stood at 30%, this is a reflection on the quality of registrations brought in total. The common industry average CR for the grey market ranges from 21-35%. Affiliate account managers should endeavour to enlighten their affiliates on the need to bring quality players.</a:t>
            </a:r>
            <a:br>
              <a:rPr lang="en-US" sz="1800" dirty="0">
                <a:solidFill>
                  <a:srgbClr val="FFFF00"/>
                </a:solidFill>
              </a:rPr>
            </a:br>
            <a:endParaRPr lang="en-MT" sz="1800" dirty="0">
              <a:solidFill>
                <a:srgbClr val="FFFF00"/>
              </a:solidFill>
            </a:endParaRPr>
          </a:p>
          <a:p>
            <a:pPr marL="457200" marR="0">
              <a:lnSpc>
                <a:spcPct val="107000"/>
              </a:lnSpc>
              <a:spcBef>
                <a:spcPts val="0"/>
              </a:spcBef>
              <a:spcAft>
                <a:spcPts val="0"/>
              </a:spcAft>
            </a:pPr>
            <a:r>
              <a:rPr lang="en-US" sz="1800" dirty="0">
                <a:solidFill>
                  <a:srgbClr val="FFFF00"/>
                </a:solidFill>
              </a:rPr>
              <a:t>Countries with CR lower than 30% should also be monitored. </a:t>
            </a:r>
            <a:r>
              <a:rPr lang="en-US" sz="1800" dirty="0" err="1">
                <a:solidFill>
                  <a:srgbClr val="FFFF00"/>
                </a:solidFill>
              </a:rPr>
              <a:t>Affiliate_IDs</a:t>
            </a:r>
            <a:r>
              <a:rPr lang="en-US" sz="1800" dirty="0">
                <a:solidFill>
                  <a:srgbClr val="FFFF00"/>
                </a:solidFill>
              </a:rPr>
              <a:t> under them should be checked for FTDS that had just a single deposit, compared to those that have several deposits: This will aid in fraud analysis check.</a:t>
            </a:r>
            <a:br>
              <a:rPr lang="en-US" sz="1800" dirty="0">
                <a:solidFill>
                  <a:srgbClr val="FFFF00"/>
                </a:solidFill>
              </a:rPr>
            </a:br>
            <a:endParaRPr lang="en-MT" sz="1800" dirty="0">
              <a:solidFill>
                <a:srgbClr val="FFFF00"/>
              </a:solidFill>
            </a:endParaRPr>
          </a:p>
          <a:p>
            <a:pPr marL="457200" marR="0">
              <a:lnSpc>
                <a:spcPct val="107000"/>
              </a:lnSpc>
              <a:spcBef>
                <a:spcPts val="0"/>
              </a:spcBef>
              <a:spcAft>
                <a:spcPts val="0"/>
              </a:spcAft>
            </a:pPr>
            <a:r>
              <a:rPr lang="en-US" sz="1800" dirty="0">
                <a:solidFill>
                  <a:srgbClr val="FFFF00"/>
                </a:solidFill>
              </a:rPr>
              <a:t>CRM&amp; Customer care dataset should also be checked to see if they are engaging the churned customers, and how they are engaging them. Churn rate analysis should be constantly done.</a:t>
            </a:r>
            <a:br>
              <a:rPr lang="en-US" sz="1800" dirty="0">
                <a:solidFill>
                  <a:srgbClr val="FFFF00"/>
                </a:solidFill>
              </a:rPr>
            </a:br>
            <a:endParaRPr lang="en-MT" sz="1800" dirty="0">
              <a:solidFill>
                <a:srgbClr val="FFFF00"/>
              </a:solidFill>
            </a:endParaRPr>
          </a:p>
          <a:p>
            <a:pPr marL="457200" marR="0">
              <a:lnSpc>
                <a:spcPct val="107000"/>
              </a:lnSpc>
              <a:spcBef>
                <a:spcPts val="0"/>
              </a:spcBef>
              <a:spcAft>
                <a:spcPts val="800"/>
              </a:spcAft>
            </a:pPr>
            <a:r>
              <a:rPr lang="en-US" sz="1800" dirty="0">
                <a:solidFill>
                  <a:srgbClr val="FFFF00"/>
                </a:solidFill>
              </a:rPr>
              <a:t>A further review of the first-time deposit attempt metric( that’s if it’s captured in the data warehouse.) will shed more light on whether the low conversion rate is caused by the payment gateway(payment solution provider). Acceptance Ratio(%)= FTDS/ FTDS attempts.</a:t>
            </a:r>
            <a:endParaRPr lang="en-MT" sz="1800" dirty="0">
              <a:solidFill>
                <a:srgbClr val="FFFF00"/>
              </a:solidFill>
            </a:endParaRPr>
          </a:p>
          <a:p>
            <a:pPr marL="0" indent="0">
              <a:buNone/>
            </a:pPr>
            <a:r>
              <a:rPr lang="en-US" sz="1800" dirty="0">
                <a:solidFill>
                  <a:srgbClr val="FFFF00"/>
                </a:solidFill>
              </a:rPr>
              <a:t>	Trends of Count of FTDS by payment gateway will also aid in this regard.</a:t>
            </a:r>
          </a:p>
        </p:txBody>
      </p:sp>
    </p:spTree>
    <p:extLst>
      <p:ext uri="{BB962C8B-B14F-4D97-AF65-F5344CB8AC3E}">
        <p14:creationId xmlns:p14="http://schemas.microsoft.com/office/powerpoint/2010/main" val="346116458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678146"/>
          </a:xfrm>
        </p:spPr>
        <p:txBody>
          <a:bodyPr vert="horz" lIns="91440" tIns="45720" rIns="91440" bIns="45720" rtlCol="0">
            <a:normAutofit/>
          </a:bodyPr>
          <a:lstStyle/>
          <a:p>
            <a:pPr algn="ctr"/>
            <a:r>
              <a:rPr lang="en-US" sz="3200" b="1" dirty="0">
                <a:solidFill>
                  <a:srgbClr val="FFFF00"/>
                </a:solidFill>
              </a:rPr>
              <a:t>Findings &amp; suggestions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285227" y="998291"/>
            <a:ext cx="11736198" cy="4152550"/>
          </a:xfrm>
        </p:spPr>
        <p:txBody>
          <a:bodyPr vert="horz" lIns="91440" tIns="45720" rIns="91440" bIns="45720" rtlCol="0">
            <a:normAutofit/>
          </a:bodyPr>
          <a:lstStyle/>
          <a:p>
            <a:pPr marL="342900" marR="0" lvl="0" indent="-342900" rtl="0">
              <a:lnSpc>
                <a:spcPct val="107000"/>
              </a:lnSpc>
              <a:spcBef>
                <a:spcPts val="0"/>
              </a:spcBef>
              <a:spcAft>
                <a:spcPts val="0"/>
              </a:spcAft>
              <a:buFont typeface="+mj-lt"/>
              <a:buAutoNum type="arabicPeriod" startAt="2"/>
            </a:pPr>
            <a:r>
              <a:rPr lang="en-US" sz="1800" b="1" u="sng" dirty="0">
                <a:solidFill>
                  <a:schemeClr val="tx1"/>
                </a:solidFill>
              </a:rPr>
              <a:t> </a:t>
            </a:r>
            <a:r>
              <a:rPr lang="en-US" sz="1800" dirty="0">
                <a:solidFill>
                  <a:schemeClr val="tx1"/>
                </a:solidFill>
              </a:rPr>
              <a:t> </a:t>
            </a:r>
            <a:r>
              <a:rPr lang="en-US" sz="1800" b="1" u="sng" dirty="0">
                <a:solidFill>
                  <a:srgbClr val="FFFF00"/>
                </a:solidFill>
              </a:rPr>
              <a:t>Bonus &amp; Deposit Amount</a:t>
            </a:r>
            <a:br>
              <a:rPr lang="en-US" sz="1800" dirty="0">
                <a:solidFill>
                  <a:srgbClr val="FFFF00"/>
                </a:solidFill>
              </a:rPr>
            </a:br>
            <a:r>
              <a:rPr lang="en-US" sz="1800" dirty="0">
                <a:solidFill>
                  <a:srgbClr val="FFFF00"/>
                </a:solidFill>
              </a:rPr>
              <a:t>ABPU(51.7€) is more than AFTDPU(43.7€). This means the average bonus paid to users is higher than the average deposits gotten from them. The bonus offers should be carefully reviewed and monitored. </a:t>
            </a:r>
            <a:br>
              <a:rPr lang="en-US" sz="1800" dirty="0">
                <a:solidFill>
                  <a:srgbClr val="FFFF00"/>
                </a:solidFill>
              </a:rPr>
            </a:br>
            <a:endParaRPr lang="en-MT" sz="1800" dirty="0">
              <a:solidFill>
                <a:srgbClr val="FFFF00"/>
              </a:solidFill>
            </a:endParaRPr>
          </a:p>
          <a:p>
            <a:pPr marL="457200" marR="0">
              <a:lnSpc>
                <a:spcPct val="107000"/>
              </a:lnSpc>
              <a:spcBef>
                <a:spcPts val="0"/>
              </a:spcBef>
              <a:spcAft>
                <a:spcPts val="0"/>
              </a:spcAft>
            </a:pPr>
            <a:r>
              <a:rPr lang="en-US" sz="1800" dirty="0">
                <a:solidFill>
                  <a:srgbClr val="FFFF00"/>
                </a:solidFill>
              </a:rPr>
              <a:t>Ftd_amount_eur should also be broken down into deposit brackets, so that a frequency table/histogram would reveal patterns. If there exist deposit simulations from a particular </a:t>
            </a:r>
            <a:r>
              <a:rPr lang="en-US" sz="1800" dirty="0" err="1">
                <a:solidFill>
                  <a:srgbClr val="FFFF00"/>
                </a:solidFill>
              </a:rPr>
              <a:t>affiliate_ID</a:t>
            </a:r>
            <a:r>
              <a:rPr lang="en-US" sz="1800" dirty="0">
                <a:solidFill>
                  <a:srgbClr val="FFFF00"/>
                </a:solidFill>
              </a:rPr>
              <a:t>, it can be easily spotted.</a:t>
            </a:r>
            <a:endParaRPr lang="en-MT" sz="1800" dirty="0">
              <a:solidFill>
                <a:srgbClr val="FFFF00"/>
              </a:solidFill>
            </a:endParaRPr>
          </a:p>
          <a:p>
            <a:pPr marL="457200" marR="0">
              <a:lnSpc>
                <a:spcPct val="107000"/>
              </a:lnSpc>
              <a:spcBef>
                <a:spcPts val="0"/>
              </a:spcBef>
              <a:spcAft>
                <a:spcPts val="800"/>
              </a:spcAft>
            </a:pPr>
            <a:r>
              <a:rPr lang="en-US" sz="1800" dirty="0">
                <a:solidFill>
                  <a:srgbClr val="FFFF00"/>
                </a:solidFill>
              </a:rPr>
              <a:t>BDR_Net keeps going up monthly, while net deposit keeps falling. This shows correlation of bonus abuses.</a:t>
            </a:r>
            <a:endParaRPr lang="en-MT" sz="1800" dirty="0">
              <a:solidFill>
                <a:srgbClr val="FFFF00"/>
              </a:solidFill>
            </a:endParaRPr>
          </a:p>
        </p:txBody>
      </p:sp>
    </p:spTree>
    <p:extLst>
      <p:ext uri="{BB962C8B-B14F-4D97-AF65-F5344CB8AC3E}">
        <p14:creationId xmlns:p14="http://schemas.microsoft.com/office/powerpoint/2010/main" val="14517212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1438656" y="1197141"/>
            <a:ext cx="10690754" cy="494721"/>
          </a:xfrm>
        </p:spPr>
        <p:txBody>
          <a:bodyPr vert="horz" lIns="91440" tIns="45720" rIns="91440" bIns="45720" rtlCol="0" anchor="ctr">
            <a:normAutofit fontScale="90000"/>
          </a:bodyPr>
          <a:lstStyle/>
          <a:p>
            <a:r>
              <a:rPr lang="en-US" sz="5400"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1538668" y="2057201"/>
            <a:ext cx="9574668" cy="1224148"/>
          </a:xfrm>
        </p:spPr>
        <p:txBody>
          <a:bodyPr vert="horz" lIns="91440" tIns="45720" rIns="91440" bIns="45720" rtlCol="0" anchor="ctr">
            <a:normAutofit/>
          </a:bodyPr>
          <a:lstStyle/>
          <a:p>
            <a:pPr marL="0" indent="0" algn="r">
              <a:buNone/>
            </a:pPr>
            <a:r>
              <a:rPr lang="en-US" sz="2100" dirty="0">
                <a:solidFill>
                  <a:srgbClr val="FFFF00"/>
                </a:solidFill>
              </a:rPr>
              <a:t>Markets: The testbet customers are from 36 different markets/countries. </a:t>
            </a:r>
          </a:p>
        </p:txBody>
      </p:sp>
    </p:spTree>
    <p:extLst>
      <p:ext uri="{BB962C8B-B14F-4D97-AF65-F5344CB8AC3E}">
        <p14:creationId xmlns:p14="http://schemas.microsoft.com/office/powerpoint/2010/main" val="294248114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678146"/>
          </a:xfrm>
        </p:spPr>
        <p:txBody>
          <a:bodyPr vert="horz" lIns="91440" tIns="45720" rIns="91440" bIns="45720" rtlCol="0">
            <a:normAutofit/>
          </a:bodyPr>
          <a:lstStyle/>
          <a:p>
            <a:pPr algn="ctr"/>
            <a:r>
              <a:rPr lang="en-US" sz="3200" b="1" dirty="0">
                <a:solidFill>
                  <a:srgbClr val="FFFF00"/>
                </a:solidFill>
              </a:rPr>
              <a:t>Findings &amp; suggestions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285227" y="998291"/>
            <a:ext cx="11736198" cy="4152550"/>
          </a:xfrm>
        </p:spPr>
        <p:txBody>
          <a:bodyPr vert="horz" lIns="91440" tIns="45720" rIns="91440" bIns="45720" rtlCol="0">
            <a:normAutofit/>
          </a:bodyPr>
          <a:lstStyle/>
          <a:p>
            <a:pPr marL="342900" marR="0" lvl="0" indent="-342900" rtl="0">
              <a:lnSpc>
                <a:spcPct val="107000"/>
              </a:lnSpc>
              <a:spcBef>
                <a:spcPts val="0"/>
              </a:spcBef>
              <a:spcAft>
                <a:spcPts val="0"/>
              </a:spcAft>
              <a:buFont typeface="+mj-lt"/>
              <a:buAutoNum type="arabicPeriod" startAt="3"/>
            </a:pPr>
            <a:r>
              <a:rPr lang="en-US" sz="1800" b="1" u="sng" dirty="0">
                <a:solidFill>
                  <a:srgbClr val="FFFF00"/>
                </a:solidFill>
              </a:rPr>
              <a:t>Active Players Distribution</a:t>
            </a:r>
            <a:endParaRPr lang="en-MT" sz="1800" b="1" u="sng" dirty="0">
              <a:solidFill>
                <a:srgbClr val="FFFF00"/>
              </a:solidFill>
            </a:endParaRPr>
          </a:p>
          <a:p>
            <a:pPr marL="457200" marR="0">
              <a:lnSpc>
                <a:spcPct val="107000"/>
              </a:lnSpc>
              <a:spcBef>
                <a:spcPts val="0"/>
              </a:spcBef>
              <a:spcAft>
                <a:spcPts val="800"/>
              </a:spcAft>
            </a:pPr>
            <a:r>
              <a:rPr lang="en-US" sz="1800" dirty="0">
                <a:solidFill>
                  <a:srgbClr val="FFFF00"/>
                </a:solidFill>
              </a:rPr>
              <a:t>Game of chance, GOC(casino and live casino) have more players acceptance than the sportsbook.</a:t>
            </a:r>
            <a:br>
              <a:rPr lang="en-US" sz="1800" dirty="0">
                <a:solidFill>
                  <a:srgbClr val="FFFF00"/>
                </a:solidFill>
              </a:rPr>
            </a:br>
            <a:r>
              <a:rPr lang="en-US" sz="1800" dirty="0">
                <a:solidFill>
                  <a:srgbClr val="FFFF00"/>
                </a:solidFill>
              </a:rPr>
              <a:t>User acceptance test, odds competitiveness, number of available events, number of market options available on the SB should be frequently checked. Market research analysis can also assist to unravel an unusual pattern, </a:t>
            </a:r>
            <a:r>
              <a:rPr lang="en-US" sz="1800" dirty="0" err="1">
                <a:solidFill>
                  <a:srgbClr val="FFFF00"/>
                </a:solidFill>
              </a:rPr>
              <a:t>e.g</a:t>
            </a:r>
            <a:r>
              <a:rPr lang="en-US" sz="1800" dirty="0">
                <a:solidFill>
                  <a:srgbClr val="FFFF00"/>
                </a:solidFill>
              </a:rPr>
              <a:t> South American countries are known to be football loving nations, so SB players should outnumber GOC.</a:t>
            </a:r>
          </a:p>
          <a:p>
            <a:pPr marL="171450" marR="0" indent="0">
              <a:lnSpc>
                <a:spcPct val="107000"/>
              </a:lnSpc>
              <a:spcBef>
                <a:spcPts val="0"/>
              </a:spcBef>
              <a:spcAft>
                <a:spcPts val="800"/>
              </a:spcAft>
              <a:buNone/>
            </a:pPr>
            <a:r>
              <a:rPr lang="en-US" sz="1800" dirty="0">
                <a:solidFill>
                  <a:srgbClr val="FFFF00"/>
                </a:solidFill>
              </a:rPr>
              <a:t> This is to reduce the over-reliance on GOC, despite the impressive turnover from GOC.</a:t>
            </a:r>
            <a:endParaRPr lang="en-MT" sz="1800" dirty="0">
              <a:solidFill>
                <a:srgbClr val="FFFF00"/>
              </a:solidFill>
            </a:endParaRPr>
          </a:p>
        </p:txBody>
      </p:sp>
    </p:spTree>
    <p:extLst>
      <p:ext uri="{BB962C8B-B14F-4D97-AF65-F5344CB8AC3E}">
        <p14:creationId xmlns:p14="http://schemas.microsoft.com/office/powerpoint/2010/main" val="103894512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1"/>
            <a:ext cx="9602827" cy="678146"/>
          </a:xfrm>
        </p:spPr>
        <p:txBody>
          <a:bodyPr vert="horz" lIns="91440" tIns="45720" rIns="91440" bIns="45720" rtlCol="0">
            <a:normAutofit/>
          </a:bodyPr>
          <a:lstStyle/>
          <a:p>
            <a:pPr algn="ctr"/>
            <a:r>
              <a:rPr lang="en-US" sz="3200" b="1">
                <a:solidFill>
                  <a:srgbClr val="FFFF00"/>
                </a:solidFill>
              </a:rPr>
              <a:t>Findings </a:t>
            </a:r>
            <a:r>
              <a:rPr lang="en-US" sz="3200" b="1" dirty="0">
                <a:solidFill>
                  <a:srgbClr val="FFFF00"/>
                </a:solidFill>
              </a:rPr>
              <a:t>&amp; suggestions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285227" y="998291"/>
            <a:ext cx="11736198" cy="4152550"/>
          </a:xfrm>
        </p:spPr>
        <p:txBody>
          <a:bodyPr vert="horz" lIns="91440" tIns="45720" rIns="91440" bIns="45720" rtlCol="0">
            <a:normAutofit/>
          </a:bodyPr>
          <a:lstStyle/>
          <a:p>
            <a:pPr marL="342900" indent="-342900">
              <a:lnSpc>
                <a:spcPct val="107000"/>
              </a:lnSpc>
              <a:spcBef>
                <a:spcPts val="0"/>
              </a:spcBef>
              <a:spcAft>
                <a:spcPts val="0"/>
              </a:spcAft>
              <a:buFont typeface="+mj-lt"/>
              <a:buAutoNum type="arabicPeriod" startAt="4"/>
            </a:pPr>
            <a:r>
              <a:rPr lang="en-US" sz="1800" b="1" u="sng" dirty="0">
                <a:solidFill>
                  <a:srgbClr val="FFFF00"/>
                </a:solidFill>
              </a:rPr>
              <a:t>Turnover per user &amp; Cost of Acquisition per user</a:t>
            </a:r>
            <a:endParaRPr lang="en-MT" sz="1800" b="1" u="sng" dirty="0">
              <a:solidFill>
                <a:srgbClr val="FFFF00"/>
              </a:solidFill>
            </a:endParaRPr>
          </a:p>
          <a:p>
            <a:pPr marL="342900" marR="0" lvl="0" indent="-342900" rtl="0">
              <a:lnSpc>
                <a:spcPct val="107000"/>
              </a:lnSpc>
              <a:spcBef>
                <a:spcPts val="0"/>
              </a:spcBef>
              <a:spcAft>
                <a:spcPts val="0"/>
              </a:spcAft>
              <a:buFont typeface="+mj-lt"/>
              <a:buAutoNum type="arabicPeriod" startAt="4"/>
            </a:pPr>
            <a:endParaRPr lang="en-MT" sz="1800" b="1" u="sng" dirty="0">
              <a:solidFill>
                <a:srgbClr val="FFFF00"/>
              </a:solidFill>
            </a:endParaRPr>
          </a:p>
          <a:p>
            <a:pPr marL="228600" marR="0">
              <a:lnSpc>
                <a:spcPct val="107000"/>
              </a:lnSpc>
              <a:spcBef>
                <a:spcPts val="0"/>
              </a:spcBef>
              <a:spcAft>
                <a:spcPts val="800"/>
              </a:spcAft>
            </a:pPr>
            <a:r>
              <a:rPr lang="en-US" sz="1800" dirty="0">
                <a:solidFill>
                  <a:srgbClr val="FFFF00"/>
                </a:solidFill>
              </a:rPr>
              <a:t>The ATPU of 5448 could not be compared to the CPA(cost per acquisition: what it cost to acquire a single user), because the total amount spent on affiliates or acquisition was not available.</a:t>
            </a:r>
            <a:br>
              <a:rPr lang="en-US" sz="1800" dirty="0">
                <a:solidFill>
                  <a:srgbClr val="FFFF00"/>
                </a:solidFill>
              </a:rPr>
            </a:br>
            <a:r>
              <a:rPr lang="en-US" sz="1800" dirty="0">
                <a:solidFill>
                  <a:srgbClr val="FFFF00"/>
                </a:solidFill>
              </a:rPr>
              <a:t>At no time should the CPA be higher than ATPU, but there can be exceptions if the cost was incurred by advertising just for brand awareness only. ROI was purely for awareness sake only. Clicks/hits and high values of registration would buttress this.</a:t>
            </a:r>
            <a:endParaRPr lang="en-MT" sz="1800" dirty="0">
              <a:solidFill>
                <a:srgbClr val="FFFF00"/>
              </a:solidFill>
            </a:endParaRPr>
          </a:p>
        </p:txBody>
      </p:sp>
    </p:spTree>
    <p:extLst>
      <p:ext uri="{BB962C8B-B14F-4D97-AF65-F5344CB8AC3E}">
        <p14:creationId xmlns:p14="http://schemas.microsoft.com/office/powerpoint/2010/main" val="14230128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1254098" y="215629"/>
            <a:ext cx="10690754" cy="494721"/>
          </a:xfrm>
        </p:spPr>
        <p:txBody>
          <a:bodyPr vert="horz" lIns="91440" tIns="45720" rIns="91440" bIns="45720" rtlCol="0" anchor="ctr">
            <a:normAutofit fontScale="90000"/>
          </a:bodyPr>
          <a:lstStyle/>
          <a:p>
            <a:r>
              <a:rPr lang="en-US" sz="5400" dirty="0">
                <a:solidFill>
                  <a:srgbClr val="FFFF00"/>
                </a:solidFill>
              </a:rPr>
              <a:t>Performance Metrics</a:t>
            </a:r>
          </a:p>
        </p:txBody>
      </p:sp>
      <p:sp>
        <p:nvSpPr>
          <p:cNvPr id="4" name="Title 1">
            <a:extLst>
              <a:ext uri="{FF2B5EF4-FFF2-40B4-BE49-F238E27FC236}">
                <a16:creationId xmlns:a16="http://schemas.microsoft.com/office/drawing/2014/main" id="{50AA4D3F-D6FB-00A7-F003-8DBDCE86286C}"/>
              </a:ext>
            </a:extLst>
          </p:cNvPr>
          <p:cNvSpPr txBox="1">
            <a:spLocks/>
          </p:cNvSpPr>
          <p:nvPr/>
        </p:nvSpPr>
        <p:spPr>
          <a:xfrm>
            <a:off x="516207" y="1046800"/>
            <a:ext cx="5674867" cy="673951"/>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YTD (Feb to APR)</a:t>
            </a:r>
            <a:br>
              <a:rPr lang="en-US" sz="2400" b="1" dirty="0">
                <a:solidFill>
                  <a:srgbClr val="FFFF00"/>
                </a:solidFill>
              </a:rPr>
            </a:br>
            <a:r>
              <a:rPr lang="en-US" sz="2400" b="1" dirty="0">
                <a:solidFill>
                  <a:srgbClr val="FFFF00"/>
                </a:solidFill>
              </a:rPr>
              <a:t>*</a:t>
            </a:r>
            <a:r>
              <a:rPr lang="en-US" sz="1200" b="1" dirty="0"/>
              <a:t>Feb was taken to be the start of business year for this brand</a:t>
            </a:r>
            <a:endParaRPr lang="en-US" sz="2400" b="1" dirty="0"/>
          </a:p>
        </p:txBody>
      </p:sp>
      <p:pic>
        <p:nvPicPr>
          <p:cNvPr id="8" name="Content Placeholder 7">
            <a:extLst>
              <a:ext uri="{FF2B5EF4-FFF2-40B4-BE49-F238E27FC236}">
                <a16:creationId xmlns:a16="http://schemas.microsoft.com/office/drawing/2014/main" id="{5DA98A45-3A0D-A6D5-F189-C86DE3099E41}"/>
              </a:ext>
            </a:extLst>
          </p:cNvPr>
          <p:cNvPicPr>
            <a:picLocks noGrp="1" noChangeAspect="1"/>
          </p:cNvPicPr>
          <p:nvPr>
            <p:ph idx="1"/>
          </p:nvPr>
        </p:nvPicPr>
        <p:blipFill>
          <a:blip r:embed="rId3"/>
          <a:stretch>
            <a:fillRect/>
          </a:stretch>
        </p:blipFill>
        <p:spPr>
          <a:xfrm>
            <a:off x="180452" y="1720751"/>
            <a:ext cx="11831096" cy="5048057"/>
          </a:xfrm>
        </p:spPr>
      </p:pic>
    </p:spTree>
    <p:extLst>
      <p:ext uri="{BB962C8B-B14F-4D97-AF65-F5344CB8AC3E}">
        <p14:creationId xmlns:p14="http://schemas.microsoft.com/office/powerpoint/2010/main" val="37325273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lnSpcReduction="10000"/>
          </a:bodyPr>
          <a:lstStyle/>
          <a:p>
            <a:r>
              <a:rPr lang="en-US" sz="1800" dirty="0">
                <a:solidFill>
                  <a:srgbClr val="FFFF00"/>
                </a:solidFill>
              </a:rPr>
              <a:t>Registration: April has the highest registration , after the dip in figures in March. </a:t>
            </a:r>
          </a:p>
          <a:p>
            <a:r>
              <a:rPr lang="en-US" sz="1800" dirty="0">
                <a:solidFill>
                  <a:srgbClr val="FFFF00"/>
                </a:solidFill>
              </a:rPr>
              <a:t>YTD stands at 12,840.</a:t>
            </a:r>
          </a:p>
          <a:p>
            <a:r>
              <a:rPr lang="en-US" sz="1800" dirty="0">
                <a:solidFill>
                  <a:srgbClr val="FFFF00"/>
                </a:solidFill>
              </a:rPr>
              <a:t>Brazil leads with 8,604, Finland(1,222), Chile(1,012)Norway(619), etc.</a:t>
            </a:r>
          </a:p>
        </p:txBody>
      </p:sp>
      <p:pic>
        <p:nvPicPr>
          <p:cNvPr id="5" name="Picture 4">
            <a:extLst>
              <a:ext uri="{FF2B5EF4-FFF2-40B4-BE49-F238E27FC236}">
                <a16:creationId xmlns:a16="http://schemas.microsoft.com/office/drawing/2014/main" id="{6BEC2A6A-249B-AE04-7CA0-D7B83525C94B}"/>
              </a:ext>
            </a:extLst>
          </p:cNvPr>
          <p:cNvPicPr>
            <a:picLocks noChangeAspect="1"/>
          </p:cNvPicPr>
          <p:nvPr/>
        </p:nvPicPr>
        <p:blipFill>
          <a:blip r:embed="rId3"/>
          <a:stretch>
            <a:fillRect/>
          </a:stretch>
        </p:blipFill>
        <p:spPr>
          <a:xfrm>
            <a:off x="399434" y="2095343"/>
            <a:ext cx="4011845" cy="3902786"/>
          </a:xfrm>
          <a:prstGeom prst="rect">
            <a:avLst/>
          </a:prstGeom>
          <a:effectLst>
            <a:innerShdw blurRad="57150" dist="38100" dir="14460000">
              <a:prstClr val="black">
                <a:alpha val="70000"/>
              </a:prstClr>
            </a:innerShdw>
          </a:effectLst>
        </p:spPr>
      </p:pic>
      <p:pic>
        <p:nvPicPr>
          <p:cNvPr id="7" name="Picture 6">
            <a:extLst>
              <a:ext uri="{FF2B5EF4-FFF2-40B4-BE49-F238E27FC236}">
                <a16:creationId xmlns:a16="http://schemas.microsoft.com/office/drawing/2014/main" id="{0328DB02-81B2-13AE-3969-693BCF97CC5C}"/>
              </a:ext>
            </a:extLst>
          </p:cNvPr>
          <p:cNvPicPr>
            <a:picLocks noChangeAspect="1"/>
          </p:cNvPicPr>
          <p:nvPr/>
        </p:nvPicPr>
        <p:blipFill>
          <a:blip r:embed="rId4"/>
          <a:stretch>
            <a:fillRect/>
          </a:stretch>
        </p:blipFill>
        <p:spPr>
          <a:xfrm>
            <a:off x="4555221" y="3281890"/>
            <a:ext cx="3866161" cy="3529973"/>
          </a:xfrm>
          <a:prstGeom prst="rect">
            <a:avLst/>
          </a:prstGeom>
        </p:spPr>
      </p:pic>
      <p:sp>
        <p:nvSpPr>
          <p:cNvPr id="9" name="Title 1">
            <a:extLst>
              <a:ext uri="{FF2B5EF4-FFF2-40B4-BE49-F238E27FC236}">
                <a16:creationId xmlns:a16="http://schemas.microsoft.com/office/drawing/2014/main" id="{7C3169BC-BB89-0BAE-9064-B2881E11A2CC}"/>
              </a:ext>
            </a:extLst>
          </p:cNvPr>
          <p:cNvSpPr txBox="1">
            <a:spLocks/>
          </p:cNvSpPr>
          <p:nvPr/>
        </p:nvSpPr>
        <p:spPr>
          <a:xfrm>
            <a:off x="516208" y="128501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Registrations</a:t>
            </a:r>
          </a:p>
        </p:txBody>
      </p:sp>
    </p:spTree>
    <p:extLst>
      <p:ext uri="{BB962C8B-B14F-4D97-AF65-F5344CB8AC3E}">
        <p14:creationId xmlns:p14="http://schemas.microsoft.com/office/powerpoint/2010/main" val="30138641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a:bodyPr>
          <a:lstStyle/>
          <a:p>
            <a:r>
              <a:rPr lang="en-US" sz="1800" dirty="0">
                <a:solidFill>
                  <a:srgbClr val="FFFF00"/>
                </a:solidFill>
              </a:rPr>
              <a:t>Registration: April has the highest ftds , after 2 months consecutive improvement.</a:t>
            </a:r>
          </a:p>
          <a:p>
            <a:r>
              <a:rPr lang="en-US" sz="1800" dirty="0">
                <a:solidFill>
                  <a:srgbClr val="FFFF00"/>
                </a:solidFill>
              </a:rPr>
              <a:t>YTD FTDS stood at 3876.</a:t>
            </a:r>
          </a:p>
          <a:p>
            <a:r>
              <a:rPr lang="en-US" sz="1800" dirty="0">
                <a:solidFill>
                  <a:srgbClr val="FFFF00"/>
                </a:solidFill>
              </a:rPr>
              <a:t>Brazil leads with 1,723, Finland(999), Sweden(397), etc.</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16208" y="128501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FTDS</a:t>
            </a:r>
          </a:p>
        </p:txBody>
      </p:sp>
      <p:pic>
        <p:nvPicPr>
          <p:cNvPr id="6" name="Picture 5">
            <a:extLst>
              <a:ext uri="{FF2B5EF4-FFF2-40B4-BE49-F238E27FC236}">
                <a16:creationId xmlns:a16="http://schemas.microsoft.com/office/drawing/2014/main" id="{E6DC9CA5-95F5-2624-A05F-1198D2F213FF}"/>
              </a:ext>
            </a:extLst>
          </p:cNvPr>
          <p:cNvPicPr>
            <a:picLocks noChangeAspect="1"/>
          </p:cNvPicPr>
          <p:nvPr/>
        </p:nvPicPr>
        <p:blipFill>
          <a:blip r:embed="rId3"/>
          <a:stretch>
            <a:fillRect/>
          </a:stretch>
        </p:blipFill>
        <p:spPr>
          <a:xfrm>
            <a:off x="441690" y="1958964"/>
            <a:ext cx="3648340" cy="3250996"/>
          </a:xfrm>
          <a:prstGeom prst="rect">
            <a:avLst/>
          </a:prstGeom>
        </p:spPr>
      </p:pic>
      <p:pic>
        <p:nvPicPr>
          <p:cNvPr id="10" name="Picture 9">
            <a:extLst>
              <a:ext uri="{FF2B5EF4-FFF2-40B4-BE49-F238E27FC236}">
                <a16:creationId xmlns:a16="http://schemas.microsoft.com/office/drawing/2014/main" id="{EC858CA0-114B-91CE-400D-D1238C07CB31}"/>
              </a:ext>
            </a:extLst>
          </p:cNvPr>
          <p:cNvPicPr>
            <a:picLocks noChangeAspect="1"/>
          </p:cNvPicPr>
          <p:nvPr/>
        </p:nvPicPr>
        <p:blipFill>
          <a:blip r:embed="rId4"/>
          <a:stretch>
            <a:fillRect/>
          </a:stretch>
        </p:blipFill>
        <p:spPr>
          <a:xfrm>
            <a:off x="4329986" y="3158851"/>
            <a:ext cx="3532027" cy="3630825"/>
          </a:xfrm>
          <a:prstGeom prst="rect">
            <a:avLst/>
          </a:prstGeom>
        </p:spPr>
      </p:pic>
    </p:spTree>
    <p:extLst>
      <p:ext uri="{BB962C8B-B14F-4D97-AF65-F5344CB8AC3E}">
        <p14:creationId xmlns:p14="http://schemas.microsoft.com/office/powerpoint/2010/main" val="21253810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lnSpcReduction="10000"/>
          </a:bodyPr>
          <a:lstStyle/>
          <a:p>
            <a:r>
              <a:rPr lang="en-US" sz="1800" dirty="0">
                <a:solidFill>
                  <a:srgbClr val="FFFF00"/>
                </a:solidFill>
              </a:rPr>
              <a:t>Conversion Ratio: The March has the highest rate, but April recorded a drop of 3%.</a:t>
            </a:r>
          </a:p>
          <a:p>
            <a:r>
              <a:rPr lang="en-US" sz="1800" dirty="0">
                <a:solidFill>
                  <a:srgbClr val="FFFF00"/>
                </a:solidFill>
              </a:rPr>
              <a:t>YTD CR stood at 30%.</a:t>
            </a:r>
          </a:p>
          <a:p>
            <a:r>
              <a:rPr lang="en-US" sz="1800" dirty="0">
                <a:solidFill>
                  <a:srgbClr val="FFFF00"/>
                </a:solidFill>
              </a:rPr>
              <a:t>Papua New Guinea lead with 100%, thin Finland(82%), Sweden(78%) Norway(53%), etc.</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16208" y="128501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CR</a:t>
            </a:r>
          </a:p>
        </p:txBody>
      </p:sp>
      <p:pic>
        <p:nvPicPr>
          <p:cNvPr id="10" name="Picture 9">
            <a:extLst>
              <a:ext uri="{FF2B5EF4-FFF2-40B4-BE49-F238E27FC236}">
                <a16:creationId xmlns:a16="http://schemas.microsoft.com/office/drawing/2014/main" id="{EC858CA0-114B-91CE-400D-D1238C07CB31}"/>
              </a:ext>
            </a:extLst>
          </p:cNvPr>
          <p:cNvPicPr>
            <a:picLocks noChangeAspect="1"/>
          </p:cNvPicPr>
          <p:nvPr/>
        </p:nvPicPr>
        <p:blipFill>
          <a:blip r:embed="rId3"/>
          <a:stretch>
            <a:fillRect/>
          </a:stretch>
        </p:blipFill>
        <p:spPr>
          <a:xfrm>
            <a:off x="4446165" y="3317481"/>
            <a:ext cx="4009937" cy="3354599"/>
          </a:xfrm>
          <a:prstGeom prst="rect">
            <a:avLst/>
          </a:prstGeom>
        </p:spPr>
      </p:pic>
      <p:pic>
        <p:nvPicPr>
          <p:cNvPr id="5" name="Picture 4">
            <a:extLst>
              <a:ext uri="{FF2B5EF4-FFF2-40B4-BE49-F238E27FC236}">
                <a16:creationId xmlns:a16="http://schemas.microsoft.com/office/drawing/2014/main" id="{93B954A2-720F-28A9-CEAF-268C63979B7F}"/>
              </a:ext>
            </a:extLst>
          </p:cNvPr>
          <p:cNvPicPr>
            <a:picLocks noChangeAspect="1"/>
          </p:cNvPicPr>
          <p:nvPr/>
        </p:nvPicPr>
        <p:blipFill>
          <a:blip r:embed="rId4"/>
          <a:stretch>
            <a:fillRect/>
          </a:stretch>
        </p:blipFill>
        <p:spPr>
          <a:xfrm>
            <a:off x="574994" y="1958963"/>
            <a:ext cx="3451721" cy="2940073"/>
          </a:xfrm>
          <a:prstGeom prst="rect">
            <a:avLst/>
          </a:prstGeom>
        </p:spPr>
      </p:pic>
    </p:spTree>
    <p:extLst>
      <p:ext uri="{BB962C8B-B14F-4D97-AF65-F5344CB8AC3E}">
        <p14:creationId xmlns:p14="http://schemas.microsoft.com/office/powerpoint/2010/main" val="9323880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a:bodyPr>
          <a:lstStyle/>
          <a:p>
            <a:r>
              <a:rPr lang="en-US" sz="1800" dirty="0">
                <a:solidFill>
                  <a:srgbClr val="FFFF00"/>
                </a:solidFill>
              </a:rPr>
              <a:t>Active players: The March has the highest rate, but April recorded a drop of 3%.</a:t>
            </a:r>
          </a:p>
          <a:p>
            <a:r>
              <a:rPr lang="en-US" sz="1800" dirty="0">
                <a:solidFill>
                  <a:srgbClr val="FFFF00"/>
                </a:solidFill>
              </a:rPr>
              <a:t>YTD active players stood at 11,482.</a:t>
            </a:r>
          </a:p>
          <a:p>
            <a:r>
              <a:rPr lang="en-US" sz="1800" dirty="0">
                <a:solidFill>
                  <a:srgbClr val="FFFF00"/>
                </a:solidFill>
              </a:rPr>
              <a:t> Finland leads with 3,895, Sweden(2,953), Brazil(2,2965) etc.</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16208" y="128501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Active Players (AP)</a:t>
            </a:r>
          </a:p>
        </p:txBody>
      </p:sp>
      <p:pic>
        <p:nvPicPr>
          <p:cNvPr id="6" name="Picture 5">
            <a:extLst>
              <a:ext uri="{FF2B5EF4-FFF2-40B4-BE49-F238E27FC236}">
                <a16:creationId xmlns:a16="http://schemas.microsoft.com/office/drawing/2014/main" id="{B1AD1916-AEC9-84C4-AB20-56BC654131C9}"/>
              </a:ext>
            </a:extLst>
          </p:cNvPr>
          <p:cNvPicPr>
            <a:picLocks noChangeAspect="1"/>
          </p:cNvPicPr>
          <p:nvPr/>
        </p:nvPicPr>
        <p:blipFill>
          <a:blip r:embed="rId3"/>
          <a:stretch>
            <a:fillRect/>
          </a:stretch>
        </p:blipFill>
        <p:spPr>
          <a:xfrm>
            <a:off x="4387344" y="3803121"/>
            <a:ext cx="3573808" cy="2809875"/>
          </a:xfrm>
          <a:prstGeom prst="rect">
            <a:avLst/>
          </a:prstGeom>
        </p:spPr>
      </p:pic>
      <p:pic>
        <p:nvPicPr>
          <p:cNvPr id="8" name="Picture 7">
            <a:extLst>
              <a:ext uri="{FF2B5EF4-FFF2-40B4-BE49-F238E27FC236}">
                <a16:creationId xmlns:a16="http://schemas.microsoft.com/office/drawing/2014/main" id="{F9A67189-E741-72B7-2C73-410E1A0B34EE}"/>
              </a:ext>
            </a:extLst>
          </p:cNvPr>
          <p:cNvPicPr>
            <a:picLocks noChangeAspect="1"/>
          </p:cNvPicPr>
          <p:nvPr/>
        </p:nvPicPr>
        <p:blipFill>
          <a:blip r:embed="rId4"/>
          <a:stretch>
            <a:fillRect/>
          </a:stretch>
        </p:blipFill>
        <p:spPr>
          <a:xfrm>
            <a:off x="723463" y="2095342"/>
            <a:ext cx="3295650" cy="2705100"/>
          </a:xfrm>
          <a:prstGeom prst="rect">
            <a:avLst/>
          </a:prstGeom>
        </p:spPr>
      </p:pic>
    </p:spTree>
    <p:extLst>
      <p:ext uri="{BB962C8B-B14F-4D97-AF65-F5344CB8AC3E}">
        <p14:creationId xmlns:p14="http://schemas.microsoft.com/office/powerpoint/2010/main" val="29340789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lnSpcReduction="10000"/>
          </a:bodyPr>
          <a:lstStyle/>
          <a:p>
            <a:r>
              <a:rPr lang="en-US" sz="1800" dirty="0">
                <a:solidFill>
                  <a:srgbClr val="FFFF00"/>
                </a:solidFill>
              </a:rPr>
              <a:t>Deposits: This continued to grow MoM, while Apr was the highest with €2.274Million.</a:t>
            </a:r>
          </a:p>
          <a:p>
            <a:r>
              <a:rPr lang="en-US" sz="1800" dirty="0">
                <a:solidFill>
                  <a:srgbClr val="FFFF00"/>
                </a:solidFill>
              </a:rPr>
              <a:t>YTD deposits stood at €6.414Million.</a:t>
            </a:r>
          </a:p>
          <a:p>
            <a:r>
              <a:rPr lang="en-US" sz="1800" dirty="0">
                <a:solidFill>
                  <a:srgbClr val="FFFF00"/>
                </a:solidFill>
              </a:rPr>
              <a:t> Sweden leads with (€2.78M), Finland (€2.04M), Norway (€1.02M) , etc.</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49763" y="144083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deposits</a:t>
            </a:r>
          </a:p>
        </p:txBody>
      </p:sp>
      <p:pic>
        <p:nvPicPr>
          <p:cNvPr id="10" name="Picture 9">
            <a:extLst>
              <a:ext uri="{FF2B5EF4-FFF2-40B4-BE49-F238E27FC236}">
                <a16:creationId xmlns:a16="http://schemas.microsoft.com/office/drawing/2014/main" id="{B65EB7DF-A5E5-5F63-264C-6DA0F6BFB63A}"/>
              </a:ext>
            </a:extLst>
          </p:cNvPr>
          <p:cNvPicPr>
            <a:picLocks noChangeAspect="1"/>
          </p:cNvPicPr>
          <p:nvPr/>
        </p:nvPicPr>
        <p:blipFill>
          <a:blip r:embed="rId3"/>
          <a:stretch>
            <a:fillRect/>
          </a:stretch>
        </p:blipFill>
        <p:spPr>
          <a:xfrm>
            <a:off x="4324525" y="3685518"/>
            <a:ext cx="3200400" cy="2876550"/>
          </a:xfrm>
          <a:prstGeom prst="rect">
            <a:avLst/>
          </a:prstGeom>
        </p:spPr>
      </p:pic>
      <p:pic>
        <p:nvPicPr>
          <p:cNvPr id="12" name="Picture 11">
            <a:extLst>
              <a:ext uri="{FF2B5EF4-FFF2-40B4-BE49-F238E27FC236}">
                <a16:creationId xmlns:a16="http://schemas.microsoft.com/office/drawing/2014/main" id="{FCF37D5F-6067-B578-F8B3-FC77BBFCF16A}"/>
              </a:ext>
            </a:extLst>
          </p:cNvPr>
          <p:cNvPicPr>
            <a:picLocks noChangeAspect="1"/>
          </p:cNvPicPr>
          <p:nvPr/>
        </p:nvPicPr>
        <p:blipFill>
          <a:blip r:embed="rId4"/>
          <a:stretch>
            <a:fillRect/>
          </a:stretch>
        </p:blipFill>
        <p:spPr>
          <a:xfrm>
            <a:off x="369333" y="2215262"/>
            <a:ext cx="3447657" cy="2638425"/>
          </a:xfrm>
          <a:prstGeom prst="rect">
            <a:avLst/>
          </a:prstGeom>
        </p:spPr>
      </p:pic>
    </p:spTree>
    <p:extLst>
      <p:ext uri="{BB962C8B-B14F-4D97-AF65-F5344CB8AC3E}">
        <p14:creationId xmlns:p14="http://schemas.microsoft.com/office/powerpoint/2010/main" val="20548162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AC7-FA52-7741-9289-9FE90DC0EC17}"/>
              </a:ext>
            </a:extLst>
          </p:cNvPr>
          <p:cNvSpPr>
            <a:spLocks noGrp="1"/>
          </p:cNvSpPr>
          <p:nvPr>
            <p:ph type="title"/>
          </p:nvPr>
        </p:nvSpPr>
        <p:spPr>
          <a:xfrm>
            <a:off x="959426" y="185920"/>
            <a:ext cx="9602827" cy="962715"/>
          </a:xfrm>
        </p:spPr>
        <p:txBody>
          <a:bodyPr vert="horz" lIns="91440" tIns="45720" rIns="91440" bIns="45720" rtlCol="0">
            <a:normAutofit/>
          </a:bodyPr>
          <a:lstStyle/>
          <a:p>
            <a:pPr algn="ctr"/>
            <a:r>
              <a:rPr lang="en-US" sz="3200" b="1" dirty="0">
                <a:solidFill>
                  <a:srgbClr val="FFFF00"/>
                </a:solidFill>
              </a:rPr>
              <a:t>Performance Metrics</a:t>
            </a:r>
          </a:p>
        </p:txBody>
      </p:sp>
      <p:sp>
        <p:nvSpPr>
          <p:cNvPr id="3" name="Content Placeholder 2">
            <a:extLst>
              <a:ext uri="{FF2B5EF4-FFF2-40B4-BE49-F238E27FC236}">
                <a16:creationId xmlns:a16="http://schemas.microsoft.com/office/drawing/2014/main" id="{4FEC27C4-38B6-D5BA-251A-3E95446C9F12}"/>
              </a:ext>
            </a:extLst>
          </p:cNvPr>
          <p:cNvSpPr>
            <a:spLocks noGrp="1"/>
          </p:cNvSpPr>
          <p:nvPr>
            <p:ph idx="1"/>
          </p:nvPr>
        </p:nvSpPr>
        <p:spPr>
          <a:xfrm>
            <a:off x="4555221" y="1375645"/>
            <a:ext cx="7466203" cy="1679235"/>
          </a:xfrm>
        </p:spPr>
        <p:txBody>
          <a:bodyPr vert="horz" lIns="91440" tIns="45720" rIns="91440" bIns="45720" rtlCol="0">
            <a:normAutofit lnSpcReduction="10000"/>
          </a:bodyPr>
          <a:lstStyle/>
          <a:p>
            <a:r>
              <a:rPr lang="en-US" sz="1800" dirty="0">
                <a:solidFill>
                  <a:srgbClr val="FFFF00"/>
                </a:solidFill>
              </a:rPr>
              <a:t>Turnovers: This continued to grow MoM, while Apr €19.48Million, trailed Feb’s highest of €24.72Million.</a:t>
            </a:r>
          </a:p>
          <a:p>
            <a:r>
              <a:rPr lang="en-US" sz="1800" dirty="0">
                <a:solidFill>
                  <a:srgbClr val="FFFF00"/>
                </a:solidFill>
              </a:rPr>
              <a:t>YTD deposits stood at €62.558Million.</a:t>
            </a:r>
          </a:p>
          <a:p>
            <a:r>
              <a:rPr lang="en-US" sz="1800" dirty="0">
                <a:solidFill>
                  <a:srgbClr val="FFFF00"/>
                </a:solidFill>
              </a:rPr>
              <a:t> Sweden leads with (€34.14M), Finland (€13.96M), Norway (€9.32M) , etc.</a:t>
            </a:r>
          </a:p>
        </p:txBody>
      </p:sp>
      <p:sp>
        <p:nvSpPr>
          <p:cNvPr id="9" name="Title 1">
            <a:extLst>
              <a:ext uri="{FF2B5EF4-FFF2-40B4-BE49-F238E27FC236}">
                <a16:creationId xmlns:a16="http://schemas.microsoft.com/office/drawing/2014/main" id="{7C3169BC-BB89-0BAE-9064-B2881E11A2CC}"/>
              </a:ext>
            </a:extLst>
          </p:cNvPr>
          <p:cNvSpPr txBox="1">
            <a:spLocks/>
          </p:cNvSpPr>
          <p:nvPr/>
        </p:nvSpPr>
        <p:spPr>
          <a:xfrm>
            <a:off x="549763" y="1440833"/>
            <a:ext cx="3267227" cy="67395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Turnovers</a:t>
            </a:r>
          </a:p>
        </p:txBody>
      </p:sp>
      <p:pic>
        <p:nvPicPr>
          <p:cNvPr id="5" name="Picture 4">
            <a:extLst>
              <a:ext uri="{FF2B5EF4-FFF2-40B4-BE49-F238E27FC236}">
                <a16:creationId xmlns:a16="http://schemas.microsoft.com/office/drawing/2014/main" id="{952C368E-73D8-AD95-01F0-9598DC309C47}"/>
              </a:ext>
            </a:extLst>
          </p:cNvPr>
          <p:cNvPicPr>
            <a:picLocks noChangeAspect="1"/>
          </p:cNvPicPr>
          <p:nvPr/>
        </p:nvPicPr>
        <p:blipFill>
          <a:blip r:embed="rId3"/>
          <a:stretch>
            <a:fillRect/>
          </a:stretch>
        </p:blipFill>
        <p:spPr>
          <a:xfrm>
            <a:off x="4127876" y="3429000"/>
            <a:ext cx="3391456" cy="3243080"/>
          </a:xfrm>
          <a:prstGeom prst="rect">
            <a:avLst/>
          </a:prstGeom>
        </p:spPr>
      </p:pic>
      <p:pic>
        <p:nvPicPr>
          <p:cNvPr id="7" name="Picture 6">
            <a:extLst>
              <a:ext uri="{FF2B5EF4-FFF2-40B4-BE49-F238E27FC236}">
                <a16:creationId xmlns:a16="http://schemas.microsoft.com/office/drawing/2014/main" id="{5CDD3FD7-F59E-112C-9EF6-031DB42091F2}"/>
              </a:ext>
            </a:extLst>
          </p:cNvPr>
          <p:cNvPicPr>
            <a:picLocks noChangeAspect="1"/>
          </p:cNvPicPr>
          <p:nvPr/>
        </p:nvPicPr>
        <p:blipFill>
          <a:blip r:embed="rId4"/>
          <a:stretch>
            <a:fillRect/>
          </a:stretch>
        </p:blipFill>
        <p:spPr>
          <a:xfrm>
            <a:off x="283215" y="2114784"/>
            <a:ext cx="3533775" cy="3086390"/>
          </a:xfrm>
          <a:prstGeom prst="rect">
            <a:avLst/>
          </a:prstGeom>
        </p:spPr>
      </p:pic>
    </p:spTree>
    <p:extLst>
      <p:ext uri="{BB962C8B-B14F-4D97-AF65-F5344CB8AC3E}">
        <p14:creationId xmlns:p14="http://schemas.microsoft.com/office/powerpoint/2010/main" val="3318227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0.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9.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0.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9.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460</TotalTime>
  <Words>956</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Century Gothic</vt:lpstr>
      <vt:lpstr>Wingdings 3</vt:lpstr>
      <vt:lpstr>Slice</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Performance Metrics</vt:lpstr>
      <vt:lpstr>Findings &amp; suggestions</vt:lpstr>
      <vt:lpstr>Findings &amp; suggestions</vt:lpstr>
      <vt:lpstr>Findings &amp; suggestions</vt:lpstr>
      <vt:lpstr>Findings &amp;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Metrics</dc:title>
  <dc:creator>Mustapha Ajibola Odutola</dc:creator>
  <cp:lastModifiedBy>Olajide Usman</cp:lastModifiedBy>
  <cp:revision>12</cp:revision>
  <dcterms:created xsi:type="dcterms:W3CDTF">2023-11-09T10:19:58Z</dcterms:created>
  <dcterms:modified xsi:type="dcterms:W3CDTF">2024-06-06T03:10:49Z</dcterms:modified>
</cp:coreProperties>
</file>