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9" r:id="rId24"/>
    <p:sldId id="291" r:id="rId25"/>
    <p:sldId id="292" r:id="rId26"/>
    <p:sldId id="295" r:id="rId27"/>
    <p:sldId id="317" r:id="rId28"/>
    <p:sldId id="315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Ready Light Template" id="{E1C8FB21-FF75-44A0-8090-B2FB240B014B}">
          <p14:sldIdLst>
            <p14:sldId id="257"/>
            <p14:sldId id="261"/>
            <p14:sldId id="262"/>
            <p14:sldId id="263"/>
            <p14:sldId id="264"/>
            <p14:sldId id="265"/>
            <p14:sldId id="270"/>
            <p14:sldId id="271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9"/>
            <p14:sldId id="291"/>
            <p14:sldId id="292"/>
            <p14:sldId id="295"/>
            <p14:sldId id="317"/>
            <p14:sldId id="315"/>
          </p14:sldIdLst>
        </p14:section>
        <p14:section name="Default Section" id="{13C402FB-9485-4F51-8D35-CFD97350139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1B151"/>
    <a:srgbClr val="2970C0"/>
    <a:srgbClr val="FFB900"/>
    <a:srgbClr val="FFFFFF"/>
    <a:srgbClr val="0078D7"/>
    <a:srgbClr val="000000"/>
    <a:srgbClr val="FF8C00"/>
    <a:srgbClr val="D83B01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9" autoAdjust="0"/>
    <p:restoredTop sz="95868" autoAdjust="0"/>
  </p:normalViewPr>
  <p:slideViewPr>
    <p:cSldViewPr>
      <p:cViewPr>
        <p:scale>
          <a:sx n="134" d="100"/>
          <a:sy n="134" d="100"/>
        </p:scale>
        <p:origin x="1136" y="216"/>
      </p:cViewPr>
      <p:guideLst/>
    </p:cSldViewPr>
  </p:slideViewPr>
  <p:outlineViewPr>
    <p:cViewPr>
      <p:scale>
        <a:sx n="33" d="100"/>
        <a:sy n="33" d="100"/>
      </p:scale>
      <p:origin x="0" y="-9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200" d="100"/>
          <a:sy n="200" d="100"/>
        </p:scale>
        <p:origin x="1308" y="-30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5/14/18 9:39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5/14/18 9:39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3C66B-7AF5-40BA-8933-D16874FF94C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544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96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10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92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BB2E5-D305-412D-A528-E39D5186BA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19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191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1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72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072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393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59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41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4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703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293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356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4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55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5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58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96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2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60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32238">
              <a:buFont typeface="Arial" panose="020B0604020202020204" pitchFamily="34" charset="0"/>
              <a:buNone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5/14/18 9:39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1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2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Accent Color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49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273" y="2142286"/>
            <a:ext cx="9915387" cy="350739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32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010287" indent="-38857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54289" indent="-310857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76005" indent="-310857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97719" indent="-310857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8273" y="429024"/>
            <a:ext cx="9915386" cy="1165754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61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7" r:id="rId8"/>
    <p:sldLayoutId id="2147484488" r:id="rId9"/>
    <p:sldLayoutId id="2147484490" r:id="rId10"/>
    <p:sldLayoutId id="2147484491" r:id="rId11"/>
    <p:sldLayoutId id="2147484492" r:id="rId12"/>
    <p:sldLayoutId id="2147484493" r:id="rId13"/>
    <p:sldLayoutId id="2147484494" r:id="rId14"/>
    <p:sldLayoutId id="2147484645" r:id="rId15"/>
    <p:sldLayoutId id="2147484646" r:id="rId16"/>
    <p:sldLayoutId id="2147484647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.marquez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jpe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4237" y="1287462"/>
            <a:ext cx="9677400" cy="2230764"/>
          </a:xfrm>
        </p:spPr>
        <p:txBody>
          <a:bodyPr/>
          <a:lstStyle/>
          <a:p>
            <a:r>
              <a:rPr lang="en-US" sz="4800" dirty="0"/>
              <a:t>Microservices and containers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0719CD6-B706-4A83-892E-EAB78D6865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437" y="3725862"/>
            <a:ext cx="10668000" cy="2590800"/>
          </a:xfrm>
        </p:spPr>
        <p:txBody>
          <a:bodyPr/>
          <a:lstStyle/>
          <a:p>
            <a:r>
              <a:rPr lang="en-US" dirty="0"/>
              <a:t>Carlos Alexei Márquez Rojas</a:t>
            </a:r>
          </a:p>
          <a:p>
            <a:r>
              <a:rPr lang="es-MX" dirty="0">
                <a:hlinkClick r:id="rId3"/>
              </a:rPr>
              <a:t>c</a:t>
            </a:r>
            <a:r>
              <a:rPr lang="en-US" dirty="0">
                <a:hlinkClick r:id="rId3"/>
              </a:rPr>
              <a:t>arlos.marquez@microsoft.com</a:t>
            </a:r>
            <a:endParaRPr lang="en-US" dirty="0"/>
          </a:p>
          <a:p>
            <a:endParaRPr lang="es-MX" dirty="0"/>
          </a:p>
          <a:p>
            <a:r>
              <a:rPr lang="es-MX" dirty="0"/>
              <a:t>C</a:t>
            </a:r>
            <a:r>
              <a:rPr lang="en-US" dirty="0"/>
              <a:t>loud Application Development, </a:t>
            </a:r>
            <a:r>
              <a:rPr lang="en-US" dirty="0" err="1"/>
              <a:t>Microservices</a:t>
            </a:r>
            <a:r>
              <a:rPr lang="en-US" dirty="0"/>
              <a:t> and Containers</a:t>
            </a:r>
            <a:endParaRPr lang="es-MX" dirty="0"/>
          </a:p>
          <a:p>
            <a:r>
              <a:rPr lang="es-MX" dirty="0"/>
              <a:t>G</a:t>
            </a:r>
            <a:r>
              <a:rPr lang="en-US" dirty="0"/>
              <a:t>lobal Black Belt Team – Latin America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Key patterns for microservices</a:t>
            </a:r>
          </a:p>
        </p:txBody>
      </p:sp>
    </p:spTree>
    <p:extLst>
      <p:ext uri="{BB962C8B-B14F-4D97-AF65-F5344CB8AC3E}">
        <p14:creationId xmlns:p14="http://schemas.microsoft.com/office/powerpoint/2010/main" val="40943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9">
            <a:extLst>
              <a:ext uri="{FF2B5EF4-FFF2-40B4-BE49-F238E27FC236}">
                <a16:creationId xmlns:a16="http://schemas.microsoft.com/office/drawing/2014/main" id="{BFFCD001-B6D7-4A71-B4F7-79B23C7D401B}"/>
              </a:ext>
            </a:extLst>
          </p:cNvPr>
          <p:cNvSpPr txBox="1">
            <a:spLocks/>
          </p:cNvSpPr>
          <p:nvPr/>
        </p:nvSpPr>
        <p:spPr>
          <a:xfrm>
            <a:off x="1570037" y="1897062"/>
            <a:ext cx="9525000" cy="281940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Direct communication vs. API Gateway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Retries with exponential backoff plus Circuit breaker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Event Bus and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async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 pub/subs communication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Health checks</a:t>
            </a: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Service Registry for naming resolution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F70A5-0D30-4B77-9B79-CFE454124862}"/>
              </a:ext>
            </a:extLst>
          </p:cNvPr>
          <p:cNvSpPr/>
          <p:nvPr/>
        </p:nvSpPr>
        <p:spPr>
          <a:xfrm>
            <a:off x="579437" y="373062"/>
            <a:ext cx="69540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Key </a:t>
            </a:r>
            <a:r>
              <a:rPr kumimoji="0" lang="es-E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Patterns</a:t>
            </a: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s-E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</a:t>
            </a:r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s-E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Microservices</a:t>
            </a:r>
            <a:endParaRPr kumimoji="0" lang="es-ES" sz="4000" b="0" i="1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4802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627437" y="1516062"/>
            <a:ext cx="7567115" cy="4724400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6" name="Straight Arrow Connector 395"/>
          <p:cNvCxnSpPr>
            <a:cxnSpLocks/>
            <a:stCxn id="150" idx="3"/>
          </p:cNvCxnSpPr>
          <p:nvPr/>
        </p:nvCxnSpPr>
        <p:spPr>
          <a:xfrm>
            <a:off x="3124986" y="3716933"/>
            <a:ext cx="3775268" cy="15655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668985" y="2700814"/>
            <a:ext cx="522469" cy="1116739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50" name="Rounded Rectangle 66"/>
          <p:cNvSpPr/>
          <p:nvPr/>
        </p:nvSpPr>
        <p:spPr bwMode="auto">
          <a:xfrm>
            <a:off x="691242" y="2160253"/>
            <a:ext cx="2433744" cy="3113359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187640" y="2182420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apps</a:t>
            </a:r>
          </a:p>
        </p:txBody>
      </p:sp>
      <p:cxnSp>
        <p:nvCxnSpPr>
          <p:cNvPr id="168" name="Straight Arrow Connector 167"/>
          <p:cNvCxnSpPr>
            <a:cxnSpLocks/>
            <a:stCxn id="150" idx="3"/>
          </p:cNvCxnSpPr>
          <p:nvPr/>
        </p:nvCxnSpPr>
        <p:spPr>
          <a:xfrm flipV="1">
            <a:off x="3124986" y="2582530"/>
            <a:ext cx="3775268" cy="113440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3773671" y="1650823"/>
            <a:ext cx="1835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91242" y="16695"/>
            <a:ext cx="10860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Direct Client-To-Microservice communication 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Architecture</a:t>
            </a:r>
          </a:p>
        </p:txBody>
      </p:sp>
      <p:cxnSp>
        <p:nvCxnSpPr>
          <p:cNvPr id="101" name="Straight Arrow Connector 100"/>
          <p:cNvCxnSpPr>
            <a:cxnSpLocks/>
            <a:stCxn id="150" idx="3"/>
          </p:cNvCxnSpPr>
          <p:nvPr/>
        </p:nvCxnSpPr>
        <p:spPr>
          <a:xfrm>
            <a:off x="3124986" y="3716933"/>
            <a:ext cx="3775268" cy="219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985" y="4026390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sp>
        <p:nvSpPr>
          <p:cNvPr id="110" name="Rectangle 109"/>
          <p:cNvSpPr/>
          <p:nvPr/>
        </p:nvSpPr>
        <p:spPr>
          <a:xfrm>
            <a:off x="757805" y="2956814"/>
            <a:ext cx="859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Mobile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53611" y="4176950"/>
            <a:ext cx="623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Web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C9A04279-9324-44FE-AF6E-BCB2EC20FFF8}"/>
              </a:ext>
            </a:extLst>
          </p:cNvPr>
          <p:cNvSpPr/>
          <p:nvPr/>
        </p:nvSpPr>
        <p:spPr bwMode="auto">
          <a:xfrm>
            <a:off x="7457064" y="2319787"/>
            <a:ext cx="753443" cy="683753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3D26BFC3-9B4D-47F4-AA80-E1DEB50D1381}"/>
              </a:ext>
            </a:extLst>
          </p:cNvPr>
          <p:cNvSpPr/>
          <p:nvPr/>
        </p:nvSpPr>
        <p:spPr bwMode="auto">
          <a:xfrm>
            <a:off x="7455689" y="3673096"/>
            <a:ext cx="753443" cy="683753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ounded Rectangle 66">
            <a:extLst>
              <a:ext uri="{FF2B5EF4-FFF2-40B4-BE49-F238E27FC236}">
                <a16:creationId xmlns:a16="http://schemas.microsoft.com/office/drawing/2014/main" id="{B61F2576-A5A9-441F-A152-3445E63C4D34}"/>
              </a:ext>
            </a:extLst>
          </p:cNvPr>
          <p:cNvSpPr/>
          <p:nvPr/>
        </p:nvSpPr>
        <p:spPr bwMode="auto">
          <a:xfrm>
            <a:off x="6935838" y="344866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45FA4B-7C53-46DF-93B6-CD9F82F681B4}"/>
              </a:ext>
            </a:extLst>
          </p:cNvPr>
          <p:cNvSpPr/>
          <p:nvPr/>
        </p:nvSpPr>
        <p:spPr>
          <a:xfrm>
            <a:off x="7189532" y="3409244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54" name="Rounded Rectangle 66">
            <a:extLst>
              <a:ext uri="{FF2B5EF4-FFF2-40B4-BE49-F238E27FC236}">
                <a16:creationId xmlns:a16="http://schemas.microsoft.com/office/drawing/2014/main" id="{CFFA33E6-E6F3-4A2D-AC0D-4CFF667769B4}"/>
              </a:ext>
            </a:extLst>
          </p:cNvPr>
          <p:cNvSpPr/>
          <p:nvPr/>
        </p:nvSpPr>
        <p:spPr bwMode="auto">
          <a:xfrm>
            <a:off x="6935838" y="2094707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2CCE8F-0652-4FE1-B49B-8FCFA916607A}"/>
              </a:ext>
            </a:extLst>
          </p:cNvPr>
          <p:cNvSpPr/>
          <p:nvPr/>
        </p:nvSpPr>
        <p:spPr>
          <a:xfrm>
            <a:off x="7189532" y="2055285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56" name="Rounded Rectangle 66">
            <a:extLst>
              <a:ext uri="{FF2B5EF4-FFF2-40B4-BE49-F238E27FC236}">
                <a16:creationId xmlns:a16="http://schemas.microsoft.com/office/drawing/2014/main" id="{CD30F15D-93E7-4F32-80DF-E286CFD67B42}"/>
              </a:ext>
            </a:extLst>
          </p:cNvPr>
          <p:cNvSpPr/>
          <p:nvPr/>
        </p:nvSpPr>
        <p:spPr bwMode="auto">
          <a:xfrm>
            <a:off x="6935838" y="4794632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940BA9-9F0B-46B8-8DEB-FC2E1EE08AE0}"/>
              </a:ext>
            </a:extLst>
          </p:cNvPr>
          <p:cNvSpPr/>
          <p:nvPr/>
        </p:nvSpPr>
        <p:spPr>
          <a:xfrm>
            <a:off x="7189532" y="4755210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65B4B99A-26F0-4470-AFCC-CBFA0F05BFB1}"/>
              </a:ext>
            </a:extLst>
          </p:cNvPr>
          <p:cNvSpPr/>
          <p:nvPr/>
        </p:nvSpPr>
        <p:spPr bwMode="auto">
          <a:xfrm>
            <a:off x="7460462" y="5019398"/>
            <a:ext cx="753443" cy="683753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837" y="191646"/>
            <a:ext cx="9915386" cy="782238"/>
          </a:xfrm>
        </p:spPr>
        <p:txBody>
          <a:bodyPr/>
          <a:lstStyle/>
          <a:p>
            <a:r>
              <a:rPr lang="es-ES" dirty="0"/>
              <a:t>API Gateway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3555" y="2992720"/>
            <a:ext cx="1839540" cy="61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36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Consumer</a:t>
            </a:r>
            <a:r>
              <a:rPr kumimoji="0" lang="es-E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3555" y="4094220"/>
            <a:ext cx="1839540" cy="6129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36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Consumer</a:t>
            </a:r>
            <a:r>
              <a:rPr kumimoji="0" lang="es-E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B</a:t>
            </a:r>
          </a:p>
        </p:txBody>
      </p:sp>
      <p:cxnSp>
        <p:nvCxnSpPr>
          <p:cNvPr id="20" name="Straight Arrow Connector 19"/>
          <p:cNvCxnSpPr>
            <a:cxnSpLocks/>
            <a:stCxn id="7" idx="3"/>
            <a:endCxn id="2" idx="1"/>
          </p:cNvCxnSpPr>
          <p:nvPr/>
        </p:nvCxnSpPr>
        <p:spPr>
          <a:xfrm>
            <a:off x="3053095" y="3299211"/>
            <a:ext cx="1488742" cy="65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8" idx="3"/>
            <a:endCxn id="2" idx="1"/>
          </p:cNvCxnSpPr>
          <p:nvPr/>
        </p:nvCxnSpPr>
        <p:spPr>
          <a:xfrm flipV="1">
            <a:off x="3053095" y="3955762"/>
            <a:ext cx="1488742" cy="44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41837" y="1820862"/>
            <a:ext cx="718704" cy="426980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</a:t>
            </a:r>
          </a:p>
        </p:txBody>
      </p:sp>
      <p:cxnSp>
        <p:nvCxnSpPr>
          <p:cNvPr id="28" name="Straight Arrow Connector 27"/>
          <p:cNvCxnSpPr>
            <a:cxnSpLocks/>
            <a:stCxn id="2" idx="3"/>
            <a:endCxn id="43" idx="1"/>
          </p:cNvCxnSpPr>
          <p:nvPr/>
        </p:nvCxnSpPr>
        <p:spPr>
          <a:xfrm flipV="1">
            <a:off x="5260541" y="2623189"/>
            <a:ext cx="1085002" cy="133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" idx="3"/>
            <a:endCxn id="41" idx="1"/>
          </p:cNvCxnSpPr>
          <p:nvPr/>
        </p:nvCxnSpPr>
        <p:spPr>
          <a:xfrm>
            <a:off x="5260541" y="3955763"/>
            <a:ext cx="108500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" idx="3"/>
            <a:endCxn id="49" idx="1"/>
          </p:cNvCxnSpPr>
          <p:nvPr/>
        </p:nvCxnSpPr>
        <p:spPr>
          <a:xfrm>
            <a:off x="5260541" y="3955763"/>
            <a:ext cx="1085002" cy="136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99493" y="3369188"/>
            <a:ext cx="3577324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Who is consuming our services?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99493" y="3791269"/>
            <a:ext cx="3064484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Who was consuming what?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99493" y="4213351"/>
            <a:ext cx="1337426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rate?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9493" y="4635432"/>
            <a:ext cx="1399815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time?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97E40158-76C3-41C5-95D4-38ED3722DED6}"/>
              </a:ext>
            </a:extLst>
          </p:cNvPr>
          <p:cNvSpPr/>
          <p:nvPr/>
        </p:nvSpPr>
        <p:spPr bwMode="auto">
          <a:xfrm>
            <a:off x="6866769" y="2354262"/>
            <a:ext cx="753443" cy="683753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B0A0ED31-68AC-4426-9E69-D1C7B4FF6308}"/>
              </a:ext>
            </a:extLst>
          </p:cNvPr>
          <p:cNvSpPr/>
          <p:nvPr/>
        </p:nvSpPr>
        <p:spPr bwMode="auto">
          <a:xfrm>
            <a:off x="6865394" y="3707571"/>
            <a:ext cx="753443" cy="683753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ounded Rectangle 66">
            <a:extLst>
              <a:ext uri="{FF2B5EF4-FFF2-40B4-BE49-F238E27FC236}">
                <a16:creationId xmlns:a16="http://schemas.microsoft.com/office/drawing/2014/main" id="{10B43C7C-74BB-4A88-B0C4-0B96EF4DED58}"/>
              </a:ext>
            </a:extLst>
          </p:cNvPr>
          <p:cNvSpPr/>
          <p:nvPr/>
        </p:nvSpPr>
        <p:spPr bwMode="auto">
          <a:xfrm>
            <a:off x="6345543" y="348314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8C42C-11D9-4B8C-B4BC-7FFDDBBE3E32}"/>
              </a:ext>
            </a:extLst>
          </p:cNvPr>
          <p:cNvSpPr/>
          <p:nvPr/>
        </p:nvSpPr>
        <p:spPr>
          <a:xfrm>
            <a:off x="6599237" y="3443719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43" name="Rounded Rectangle 66">
            <a:extLst>
              <a:ext uri="{FF2B5EF4-FFF2-40B4-BE49-F238E27FC236}">
                <a16:creationId xmlns:a16="http://schemas.microsoft.com/office/drawing/2014/main" id="{597A9796-7E6D-44AF-92A7-986C9ACD9418}"/>
              </a:ext>
            </a:extLst>
          </p:cNvPr>
          <p:cNvSpPr/>
          <p:nvPr/>
        </p:nvSpPr>
        <p:spPr bwMode="auto">
          <a:xfrm>
            <a:off x="6345543" y="2129182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330E49-A784-4889-B0C3-0F2603C5B254}"/>
              </a:ext>
            </a:extLst>
          </p:cNvPr>
          <p:cNvSpPr/>
          <p:nvPr/>
        </p:nvSpPr>
        <p:spPr>
          <a:xfrm>
            <a:off x="6599237" y="2089760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49" name="Rounded Rectangle 66">
            <a:extLst>
              <a:ext uri="{FF2B5EF4-FFF2-40B4-BE49-F238E27FC236}">
                <a16:creationId xmlns:a16="http://schemas.microsoft.com/office/drawing/2014/main" id="{0ADB0053-30E0-41F9-8296-07D5295250FF}"/>
              </a:ext>
            </a:extLst>
          </p:cNvPr>
          <p:cNvSpPr/>
          <p:nvPr/>
        </p:nvSpPr>
        <p:spPr bwMode="auto">
          <a:xfrm>
            <a:off x="6345543" y="4829107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32FA3F-8D5D-47C9-BE01-98BF49B9B0C6}"/>
              </a:ext>
            </a:extLst>
          </p:cNvPr>
          <p:cNvSpPr/>
          <p:nvPr/>
        </p:nvSpPr>
        <p:spPr>
          <a:xfrm>
            <a:off x="6599237" y="4789685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7B5B5C35-9A76-4AB6-9540-806F535EF896}"/>
              </a:ext>
            </a:extLst>
          </p:cNvPr>
          <p:cNvSpPr/>
          <p:nvPr/>
        </p:nvSpPr>
        <p:spPr bwMode="auto">
          <a:xfrm>
            <a:off x="6870167" y="5053873"/>
            <a:ext cx="753443" cy="683753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69A5E2-5ED5-4C39-9961-CB68903A94B2}"/>
              </a:ext>
            </a:extLst>
          </p:cNvPr>
          <p:cNvSpPr txBox="1"/>
          <p:nvPr/>
        </p:nvSpPr>
        <p:spPr>
          <a:xfrm>
            <a:off x="8724469" y="2508715"/>
            <a:ext cx="1994585" cy="37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Calls aggregation</a:t>
            </a:r>
          </a:p>
        </p:txBody>
      </p:sp>
    </p:spTree>
    <p:extLst>
      <p:ext uri="{BB962C8B-B14F-4D97-AF65-F5344CB8AC3E}">
        <p14:creationId xmlns:p14="http://schemas.microsoft.com/office/powerpoint/2010/main" val="296017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79834" y="1389882"/>
            <a:ext cx="8417247" cy="5098196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5169" y="98327"/>
            <a:ext cx="10355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Using 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API Gateway Service </a:t>
            </a:r>
          </a:p>
        </p:txBody>
      </p:sp>
      <p:grpSp>
        <p:nvGrpSpPr>
          <p:cNvPr id="337" name="Group 336"/>
          <p:cNvGrpSpPr/>
          <p:nvPr/>
        </p:nvGrpSpPr>
        <p:grpSpPr>
          <a:xfrm>
            <a:off x="5757927" y="3486329"/>
            <a:ext cx="890127" cy="511192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8937030" y="2317696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8937030" y="367258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8773842" y="321797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8877140" y="317891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8773842" y="186401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8877140" y="1824955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3857533" y="5285622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3979324" y="5275835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cxnSp>
        <p:nvCxnSpPr>
          <p:cNvPr id="396" name="Straight Arrow Connector 395"/>
          <p:cNvCxnSpPr>
            <a:cxnSpLocks/>
            <a:stCxn id="13" idx="3"/>
            <a:endCxn id="124" idx="1"/>
          </p:cNvCxnSpPr>
          <p:nvPr/>
        </p:nvCxnSpPr>
        <p:spPr>
          <a:xfrm flipV="1">
            <a:off x="2334831" y="3682434"/>
            <a:ext cx="3079980" cy="29826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7" name="Straight Arrow Connector 396"/>
          <p:cNvCxnSpPr>
            <a:cxnSpLocks/>
            <a:stCxn id="124" idx="3"/>
          </p:cNvCxnSpPr>
          <p:nvPr/>
        </p:nvCxnSpPr>
        <p:spPr>
          <a:xfrm>
            <a:off x="7848555" y="3682434"/>
            <a:ext cx="1116100" cy="15177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8" name="Rectangle 397"/>
          <p:cNvSpPr/>
          <p:nvPr/>
        </p:nvSpPr>
        <p:spPr>
          <a:xfrm>
            <a:off x="8907249" y="3954639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8867339" y="260017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8907249" y="345585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8905392" y="2095524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3918159" y="5624176"/>
            <a:ext cx="140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4" name="Rounded Rectangle 66"/>
          <p:cNvSpPr/>
          <p:nvPr/>
        </p:nvSpPr>
        <p:spPr bwMode="auto">
          <a:xfrm>
            <a:off x="8773842" y="456394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877140" y="4524880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867339" y="5300096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905392" y="479544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943922" y="5017308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19655" y="5692020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98192" y="3186221"/>
            <a:ext cx="2087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SPA Web app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68201" y="4393480"/>
            <a:ext cx="1695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JavaScript/Angular.js</a:t>
            </a:r>
          </a:p>
        </p:txBody>
      </p:sp>
      <p:cxnSp>
        <p:nvCxnSpPr>
          <p:cNvPr id="137" name="Straight Arrow Connector 136"/>
          <p:cNvCxnSpPr>
            <a:cxnSpLocks/>
            <a:stCxn id="124" idx="3"/>
          </p:cNvCxnSpPr>
          <p:nvPr/>
        </p:nvCxnSpPr>
        <p:spPr>
          <a:xfrm flipV="1">
            <a:off x="7848555" y="2496738"/>
            <a:ext cx="1058665" cy="11856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cxnSpLocks/>
            <a:stCxn id="124" idx="3"/>
          </p:cNvCxnSpPr>
          <p:nvPr/>
        </p:nvCxnSpPr>
        <p:spPr>
          <a:xfrm>
            <a:off x="7848555" y="3682434"/>
            <a:ext cx="1058665" cy="15128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680" y="3534562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1395825" y="1473670"/>
            <a:ext cx="651967" cy="1393532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51" name="Rectangle 150"/>
          <p:cNvSpPr/>
          <p:nvPr/>
        </p:nvSpPr>
        <p:spPr>
          <a:xfrm>
            <a:off x="756532" y="1218219"/>
            <a:ext cx="1883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mobile app</a:t>
            </a:r>
          </a:p>
        </p:txBody>
      </p:sp>
      <p:cxnSp>
        <p:nvCxnSpPr>
          <p:cNvPr id="168" name="Straight Arrow Connector 167"/>
          <p:cNvCxnSpPr>
            <a:cxnSpLocks/>
            <a:stCxn id="14" idx="3"/>
          </p:cNvCxnSpPr>
          <p:nvPr/>
        </p:nvCxnSpPr>
        <p:spPr>
          <a:xfrm>
            <a:off x="2006525" y="2170436"/>
            <a:ext cx="3384657" cy="13361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ounded Rectangle 66"/>
          <p:cNvSpPr/>
          <p:nvPr/>
        </p:nvSpPr>
        <p:spPr bwMode="auto">
          <a:xfrm>
            <a:off x="5414811" y="3214458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536602" y="3204671"/>
            <a:ext cx="1408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654999" y="3540682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835554" y="3890867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cxnSp>
        <p:nvCxnSpPr>
          <p:cNvPr id="147" name="Straight Arrow Connector 146"/>
          <p:cNvCxnSpPr>
            <a:cxnSpLocks/>
          </p:cNvCxnSpPr>
          <p:nvPr/>
        </p:nvCxnSpPr>
        <p:spPr>
          <a:xfrm flipV="1">
            <a:off x="5118126" y="4137941"/>
            <a:ext cx="590586" cy="12644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3471444" y="1448065"/>
            <a:ext cx="1277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8781" y="5008097"/>
            <a:ext cx="2222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Traditional Web app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24417" y="5326249"/>
            <a:ext cx="1185501" cy="854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</a:t>
            </a:r>
          </a:p>
        </p:txBody>
      </p:sp>
      <p:cxnSp>
        <p:nvCxnSpPr>
          <p:cNvPr id="74" name="Straight Arrow Connector 73"/>
          <p:cNvCxnSpPr>
            <a:cxnSpLocks/>
            <a:stCxn id="5" idx="3"/>
            <a:endCxn id="391" idx="1"/>
          </p:cNvCxnSpPr>
          <p:nvPr/>
        </p:nvCxnSpPr>
        <p:spPr>
          <a:xfrm>
            <a:off x="2409918" y="5753275"/>
            <a:ext cx="1447615" cy="32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545812" y="6180301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26477" y="572230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554120" y="394911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JSON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580176" y="220018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JSON</a:t>
            </a:r>
          </a:p>
        </p:txBody>
      </p:sp>
      <p:sp>
        <p:nvSpPr>
          <p:cNvPr id="75" name="Flowchart: Magnetic Disk 74">
            <a:extLst>
              <a:ext uri="{FF2B5EF4-FFF2-40B4-BE49-F238E27FC236}">
                <a16:creationId xmlns:a16="http://schemas.microsoft.com/office/drawing/2014/main" id="{BC6F1CAB-5B05-43DA-A49E-8C6730802449}"/>
              </a:ext>
            </a:extLst>
          </p:cNvPr>
          <p:cNvSpPr/>
          <p:nvPr/>
        </p:nvSpPr>
        <p:spPr>
          <a:xfrm>
            <a:off x="9974282" y="2332254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269367-BB88-4303-9054-32F1D7850CC5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9561278" y="5176594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7" name="Flowchart: Magnetic Disk 76">
            <a:extLst>
              <a:ext uri="{FF2B5EF4-FFF2-40B4-BE49-F238E27FC236}">
                <a16:creationId xmlns:a16="http://schemas.microsoft.com/office/drawing/2014/main" id="{C867A87E-3FBA-453F-9F59-C6B705ABBDB5}"/>
              </a:ext>
            </a:extLst>
          </p:cNvPr>
          <p:cNvSpPr/>
          <p:nvPr/>
        </p:nvSpPr>
        <p:spPr>
          <a:xfrm>
            <a:off x="9941848" y="5002617"/>
            <a:ext cx="339891" cy="347953"/>
          </a:xfrm>
          <a:prstGeom prst="flowChartMagneticDisk">
            <a:avLst/>
          </a:prstGeom>
          <a:solidFill>
            <a:srgbClr val="C0000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59720C92-4093-4ADB-909C-598DDEB99580}"/>
              </a:ext>
            </a:extLst>
          </p:cNvPr>
          <p:cNvSpPr/>
          <p:nvPr/>
        </p:nvSpPr>
        <p:spPr>
          <a:xfrm>
            <a:off x="9952474" y="3666420"/>
            <a:ext cx="339891" cy="347953"/>
          </a:xfrm>
          <a:prstGeom prst="flowChartMagneticDisk">
            <a:avLst/>
          </a:prstGeom>
          <a:solidFill>
            <a:srgbClr val="00B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E2D99D-09FF-46CD-9953-F81F558CF192}"/>
              </a:ext>
            </a:extLst>
          </p:cNvPr>
          <p:cNvCxnSpPr>
            <a:cxnSpLocks/>
          </p:cNvCxnSpPr>
          <p:nvPr/>
        </p:nvCxnSpPr>
        <p:spPr>
          <a:xfrm flipV="1">
            <a:off x="9564686" y="2490578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6B94578-2547-42FB-972D-0762DD8B0066}"/>
              </a:ext>
            </a:extLst>
          </p:cNvPr>
          <p:cNvCxnSpPr>
            <a:cxnSpLocks/>
          </p:cNvCxnSpPr>
          <p:nvPr/>
        </p:nvCxnSpPr>
        <p:spPr>
          <a:xfrm flipV="1">
            <a:off x="9565948" y="3838362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39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“as a service/product”</a:t>
            </a:r>
          </a:p>
        </p:txBody>
      </p:sp>
      <p:pic>
        <p:nvPicPr>
          <p:cNvPr id="2052" name="Picture 4" descr="Resultado de imagen de azure api managemen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637" y="2430462"/>
            <a:ext cx="4345559" cy="228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0575" y="4823217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API MANAGEMENT</a:t>
            </a:r>
          </a:p>
        </p:txBody>
      </p:sp>
    </p:spTree>
    <p:extLst>
      <p:ext uri="{BB962C8B-B14F-4D97-AF65-F5344CB8AC3E}">
        <p14:creationId xmlns:p14="http://schemas.microsoft.com/office/powerpoint/2010/main" val="304705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69557" y="38249"/>
            <a:ext cx="10812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with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Azure API Management 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Architecture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4105265" y="5406720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4227056" y="5396933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cxnSp>
        <p:nvCxnSpPr>
          <p:cNvPr id="396" name="Straight Arrow Connector 395"/>
          <p:cNvCxnSpPr>
            <a:cxnSpLocks/>
            <a:stCxn id="13" idx="3"/>
          </p:cNvCxnSpPr>
          <p:nvPr/>
        </p:nvCxnSpPr>
        <p:spPr>
          <a:xfrm flipV="1">
            <a:off x="2796970" y="3822703"/>
            <a:ext cx="3853085" cy="177181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7" name="Straight Arrow Connector 396"/>
          <p:cNvCxnSpPr>
            <a:cxnSpLocks/>
          </p:cNvCxnSpPr>
          <p:nvPr/>
        </p:nvCxnSpPr>
        <p:spPr>
          <a:xfrm>
            <a:off x="8284554" y="3995677"/>
            <a:ext cx="1116100" cy="15177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4" name="Rectangle 403"/>
          <p:cNvSpPr/>
          <p:nvPr/>
        </p:nvSpPr>
        <p:spPr>
          <a:xfrm>
            <a:off x="4138736" y="5745274"/>
            <a:ext cx="1460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container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5567387" y="5813118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6" name="Rounded Rectangle 66"/>
          <p:cNvSpPr/>
          <p:nvPr/>
        </p:nvSpPr>
        <p:spPr bwMode="auto">
          <a:xfrm>
            <a:off x="1051970" y="4764000"/>
            <a:ext cx="2433744" cy="1661043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73761" y="4754213"/>
            <a:ext cx="2087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Client SPA Web app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369557" y="6108777"/>
            <a:ext cx="179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JavaScript/Angular.js</a:t>
            </a:r>
          </a:p>
        </p:txBody>
      </p:sp>
      <p:cxnSp>
        <p:nvCxnSpPr>
          <p:cNvPr id="137" name="Straight Arrow Connector 136"/>
          <p:cNvCxnSpPr>
            <a:cxnSpLocks/>
          </p:cNvCxnSpPr>
          <p:nvPr/>
        </p:nvCxnSpPr>
        <p:spPr>
          <a:xfrm flipV="1">
            <a:off x="8284554" y="2809981"/>
            <a:ext cx="1058665" cy="11856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cxnSpLocks/>
          </p:cNvCxnSpPr>
          <p:nvPr/>
        </p:nvCxnSpPr>
        <p:spPr>
          <a:xfrm>
            <a:off x="8284554" y="3995677"/>
            <a:ext cx="1058665" cy="15128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8819" y="5148384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1819235" y="1717312"/>
            <a:ext cx="651967" cy="1393532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50" name="Rounded Rectangle 66"/>
          <p:cNvSpPr/>
          <p:nvPr/>
        </p:nvSpPr>
        <p:spPr bwMode="auto">
          <a:xfrm>
            <a:off x="996616" y="1418632"/>
            <a:ext cx="2433744" cy="174664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248211" y="1402930"/>
            <a:ext cx="1883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Client mobile app</a:t>
            </a:r>
          </a:p>
        </p:txBody>
      </p:sp>
      <p:cxnSp>
        <p:nvCxnSpPr>
          <p:cNvPr id="168" name="Straight Arrow Connector 167"/>
          <p:cNvCxnSpPr>
            <a:cxnSpLocks/>
            <a:stCxn id="14" idx="3"/>
          </p:cNvCxnSpPr>
          <p:nvPr/>
        </p:nvCxnSpPr>
        <p:spPr>
          <a:xfrm>
            <a:off x="2429935" y="2414078"/>
            <a:ext cx="4193229" cy="129919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7" name="Straight Arrow Connector 146"/>
          <p:cNvCxnSpPr>
            <a:cxnSpLocks/>
          </p:cNvCxnSpPr>
          <p:nvPr/>
        </p:nvCxnSpPr>
        <p:spPr>
          <a:xfrm flipV="1">
            <a:off x="5095086" y="3959542"/>
            <a:ext cx="1535704" cy="143491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675437" y="2125662"/>
            <a:ext cx="1622838" cy="4052998"/>
          </a:xfrm>
          <a:prstGeom prst="rect">
            <a:avLst/>
          </a:prstGeom>
          <a:solidFill>
            <a:srgbClr val="DEE6F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276" y="3382988"/>
            <a:ext cx="1297440" cy="10228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6819" y="2286614"/>
            <a:ext cx="1053693" cy="7537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6385" y="4951311"/>
            <a:ext cx="1165945" cy="841821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6650055" y="2945304"/>
            <a:ext cx="1632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Developer portal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693098" y="4330936"/>
            <a:ext cx="1632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693098" y="5731290"/>
            <a:ext cx="1632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Publisher portal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21902" y="1770533"/>
            <a:ext cx="275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 API Management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9386675" y="2669940"/>
            <a:ext cx="601163" cy="337001"/>
            <a:chOff x="1601399" y="2288295"/>
            <a:chExt cx="601248" cy="337049"/>
          </a:xfrm>
        </p:grpSpPr>
        <p:grpSp>
          <p:nvGrpSpPr>
            <p:cNvPr id="122" name="Group 121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133" name="Rectangle 132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9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2" name="Hexagon 131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9386675" y="4024830"/>
            <a:ext cx="601163" cy="337001"/>
            <a:chOff x="1596268" y="2657736"/>
            <a:chExt cx="601248" cy="337049"/>
          </a:xfrm>
        </p:grpSpPr>
        <p:grpSp>
          <p:nvGrpSpPr>
            <p:cNvPr id="141" name="Group 140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2" name="Hexagon 141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8" name="Rounded Rectangle 66"/>
          <p:cNvSpPr/>
          <p:nvPr/>
        </p:nvSpPr>
        <p:spPr bwMode="auto">
          <a:xfrm>
            <a:off x="9223487" y="3570219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9326785" y="3531158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153" name="Rounded Rectangle 66"/>
          <p:cNvSpPr/>
          <p:nvPr/>
        </p:nvSpPr>
        <p:spPr bwMode="auto">
          <a:xfrm>
            <a:off x="9223487" y="2216260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326785" y="2177199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9356894" y="4306883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316984" y="2952415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9356894" y="3808103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9355037" y="2447768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59" name="Rounded Rectangle 66"/>
          <p:cNvSpPr/>
          <p:nvPr/>
        </p:nvSpPr>
        <p:spPr bwMode="auto">
          <a:xfrm>
            <a:off x="9223487" y="491618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326785" y="487712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9316984" y="5652340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9355037" y="5147693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9393567" y="5369552"/>
            <a:ext cx="601163" cy="337001"/>
            <a:chOff x="2244917" y="2288296"/>
            <a:chExt cx="601248" cy="337049"/>
          </a:xfrm>
        </p:grpSpPr>
        <p:grpSp>
          <p:nvGrpSpPr>
            <p:cNvPr id="164" name="Group 163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166" name="Rectangle 165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7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9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5" name="Hexagon 164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0" name="Rectangle 169"/>
          <p:cNvSpPr/>
          <p:nvPr/>
        </p:nvSpPr>
        <p:spPr bwMode="auto">
          <a:xfrm>
            <a:off x="3815239" y="1363662"/>
            <a:ext cx="7508398" cy="5486400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010543" y="1489147"/>
            <a:ext cx="1362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41120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279834" y="1389882"/>
            <a:ext cx="8417247" cy="5098196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5757927" y="3486329"/>
            <a:ext cx="890127" cy="511192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8937030" y="2317696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8937030" y="367258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8773842" y="321797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8877140" y="317891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8773842" y="186401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8877140" y="1824955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3857533" y="5285622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3979324" y="5275835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cxnSp>
        <p:nvCxnSpPr>
          <p:cNvPr id="396" name="Straight Arrow Connector 395"/>
          <p:cNvCxnSpPr>
            <a:cxnSpLocks/>
            <a:stCxn id="13" idx="3"/>
            <a:endCxn id="124" idx="1"/>
          </p:cNvCxnSpPr>
          <p:nvPr/>
        </p:nvCxnSpPr>
        <p:spPr>
          <a:xfrm flipV="1">
            <a:off x="2334831" y="3682434"/>
            <a:ext cx="3079980" cy="29826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7" name="Straight Arrow Connector 396"/>
          <p:cNvCxnSpPr>
            <a:cxnSpLocks/>
            <a:stCxn id="124" idx="3"/>
          </p:cNvCxnSpPr>
          <p:nvPr/>
        </p:nvCxnSpPr>
        <p:spPr>
          <a:xfrm>
            <a:off x="7848555" y="3682434"/>
            <a:ext cx="1116100" cy="15177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8" name="Rectangle 397"/>
          <p:cNvSpPr/>
          <p:nvPr/>
        </p:nvSpPr>
        <p:spPr>
          <a:xfrm>
            <a:off x="8907249" y="3954639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8867339" y="2600171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8907249" y="345585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8905392" y="2095524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3918159" y="5624176"/>
            <a:ext cx="140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4" name="Rounded Rectangle 66"/>
          <p:cNvSpPr/>
          <p:nvPr/>
        </p:nvSpPr>
        <p:spPr bwMode="auto">
          <a:xfrm>
            <a:off x="8773842" y="456394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877140" y="4524880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867339" y="5300096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905392" y="479544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8943922" y="5017308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19655" y="5692020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698192" y="3186221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SPA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WebApp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68201" y="4393480"/>
            <a:ext cx="1795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JavaScript / Angular.js</a:t>
            </a:r>
          </a:p>
        </p:txBody>
      </p:sp>
      <p:cxnSp>
        <p:nvCxnSpPr>
          <p:cNvPr id="137" name="Straight Arrow Connector 136"/>
          <p:cNvCxnSpPr>
            <a:cxnSpLocks/>
            <a:stCxn id="124" idx="3"/>
          </p:cNvCxnSpPr>
          <p:nvPr/>
        </p:nvCxnSpPr>
        <p:spPr>
          <a:xfrm flipV="1">
            <a:off x="7848555" y="2496738"/>
            <a:ext cx="1058665" cy="11856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Straight Arrow Connector 137"/>
          <p:cNvCxnSpPr>
            <a:cxnSpLocks/>
            <a:stCxn id="124" idx="3"/>
          </p:cNvCxnSpPr>
          <p:nvPr/>
        </p:nvCxnSpPr>
        <p:spPr>
          <a:xfrm>
            <a:off x="7848555" y="3682434"/>
            <a:ext cx="1058665" cy="15128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6680" y="3534562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1395825" y="1473670"/>
            <a:ext cx="651967" cy="1393532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51" name="Rectangle 150"/>
          <p:cNvSpPr/>
          <p:nvPr/>
        </p:nvSpPr>
        <p:spPr>
          <a:xfrm>
            <a:off x="756532" y="1218219"/>
            <a:ext cx="1927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Mobile App</a:t>
            </a:r>
          </a:p>
        </p:txBody>
      </p:sp>
      <p:cxnSp>
        <p:nvCxnSpPr>
          <p:cNvPr id="168" name="Straight Arrow Connector 167"/>
          <p:cNvCxnSpPr>
            <a:cxnSpLocks/>
            <a:stCxn id="14" idx="3"/>
          </p:cNvCxnSpPr>
          <p:nvPr/>
        </p:nvCxnSpPr>
        <p:spPr>
          <a:xfrm>
            <a:off x="2006525" y="2170436"/>
            <a:ext cx="3384657" cy="133618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ounded Rectangle 66"/>
          <p:cNvSpPr/>
          <p:nvPr/>
        </p:nvSpPr>
        <p:spPr bwMode="auto">
          <a:xfrm>
            <a:off x="5414811" y="3214458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536602" y="3204671"/>
            <a:ext cx="1408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654999" y="3540682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821929" y="3890867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cxnSp>
        <p:nvCxnSpPr>
          <p:cNvPr id="147" name="Straight Arrow Connector 146"/>
          <p:cNvCxnSpPr>
            <a:cxnSpLocks/>
          </p:cNvCxnSpPr>
          <p:nvPr/>
        </p:nvCxnSpPr>
        <p:spPr>
          <a:xfrm flipV="1">
            <a:off x="5118126" y="4137941"/>
            <a:ext cx="590586" cy="12644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3471444" y="1448065"/>
            <a:ext cx="1277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8781" y="5008097"/>
            <a:ext cx="2222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Traditional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WebApp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24417" y="5326249"/>
            <a:ext cx="1185501" cy="8540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</a:t>
            </a:r>
          </a:p>
        </p:txBody>
      </p:sp>
      <p:cxnSp>
        <p:nvCxnSpPr>
          <p:cNvPr id="74" name="Straight Arrow Connector 73"/>
          <p:cNvCxnSpPr>
            <a:cxnSpLocks/>
            <a:stCxn id="5" idx="3"/>
            <a:endCxn id="391" idx="1"/>
          </p:cNvCxnSpPr>
          <p:nvPr/>
        </p:nvCxnSpPr>
        <p:spPr>
          <a:xfrm>
            <a:off x="2409918" y="5753275"/>
            <a:ext cx="1447615" cy="32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545812" y="6180301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26477" y="572230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554120" y="394911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JSON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580176" y="220018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JSON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0" y="102054"/>
            <a:ext cx="12436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Building </a:t>
            </a: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resilient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cloud applications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478887" y="3828878"/>
            <a:ext cx="7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179064" y="4157486"/>
            <a:ext cx="1432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Request/Response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193232" y="4336068"/>
            <a:ext cx="1432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 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Request/Response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64434" y="5570610"/>
            <a:ext cx="2917512" cy="877582"/>
            <a:chOff x="6564434" y="5570610"/>
            <a:chExt cx="2917512" cy="877582"/>
          </a:xfrm>
        </p:grpSpPr>
        <p:sp>
          <p:nvSpPr>
            <p:cNvPr id="2" name="Speech Bubble: Rectangle with Corners Rounded 1"/>
            <p:cNvSpPr/>
            <p:nvPr/>
          </p:nvSpPr>
          <p:spPr bwMode="auto">
            <a:xfrm>
              <a:off x="6564434" y="5570610"/>
              <a:ext cx="2857203" cy="872222"/>
            </a:xfrm>
            <a:prstGeom prst="wedgeRoundRectCallout">
              <a:avLst>
                <a:gd name="adj1" fmla="val -80973"/>
                <a:gd name="adj2" fmla="val -147171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Implement resilient communication</a:t>
              </a:r>
            </a:p>
          </p:txBody>
        </p:sp>
        <p:sp>
          <p:nvSpPr>
            <p:cNvPr id="79" name="Speech Bubble: Rectangle with Corners Rounded 78"/>
            <p:cNvSpPr/>
            <p:nvPr/>
          </p:nvSpPr>
          <p:spPr bwMode="auto">
            <a:xfrm>
              <a:off x="6624743" y="5575970"/>
              <a:ext cx="2857203" cy="872222"/>
            </a:xfrm>
            <a:prstGeom prst="wedgeRoundRectCallout">
              <a:avLst>
                <a:gd name="adj1" fmla="val -4079"/>
                <a:gd name="adj2" fmla="val -128878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Implement resilient communication</a:t>
              </a:r>
            </a:p>
          </p:txBody>
        </p:sp>
      </p:grpSp>
      <p:sp>
        <p:nvSpPr>
          <p:cNvPr id="100" name="Speech Bubble: Rectangle with Corners Rounded 99"/>
          <p:cNvSpPr/>
          <p:nvPr/>
        </p:nvSpPr>
        <p:spPr bwMode="auto">
          <a:xfrm>
            <a:off x="4765920" y="1688883"/>
            <a:ext cx="3648452" cy="1046124"/>
          </a:xfrm>
          <a:prstGeom prst="wedgeRoundRectCallout">
            <a:avLst>
              <a:gd name="adj1" fmla="val 45374"/>
              <a:gd name="adj2" fmla="val 90644"/>
              <a:gd name="adj3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With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Retries w/ exponential backoff &amp; Circuit-Breakers</a:t>
            </a:r>
          </a:p>
        </p:txBody>
      </p:sp>
    </p:spTree>
    <p:extLst>
      <p:ext uri="{BB962C8B-B14F-4D97-AF65-F5344CB8AC3E}">
        <p14:creationId xmlns:p14="http://schemas.microsoft.com/office/powerpoint/2010/main" val="30942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2179637" y="1363662"/>
            <a:ext cx="8417247" cy="5098196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4657730" y="3460109"/>
            <a:ext cx="890127" cy="511192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7836833" y="2291476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836833" y="364636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7673645" y="319175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7776943" y="315269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7673645" y="183779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7776943" y="1798735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2757336" y="5259402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879127" y="5249615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7807052" y="342963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7805195" y="2069304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2817962" y="5597956"/>
            <a:ext cx="140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4" name="Rounded Rectangle 66"/>
          <p:cNvSpPr/>
          <p:nvPr/>
        </p:nvSpPr>
        <p:spPr bwMode="auto">
          <a:xfrm>
            <a:off x="7673645" y="453772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76943" y="4498660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805195" y="476922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843725" y="4991088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19458" y="5665800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4" name="Rounded Rectangle 66"/>
          <p:cNvSpPr/>
          <p:nvPr/>
        </p:nvSpPr>
        <p:spPr bwMode="auto">
          <a:xfrm>
            <a:off x="4314614" y="3188238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36405" y="3178451"/>
            <a:ext cx="1408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554802" y="3514462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cxnSp>
        <p:nvCxnSpPr>
          <p:cNvPr id="147" name="Straight Arrow Connector 146"/>
          <p:cNvCxnSpPr>
            <a:cxnSpLocks/>
            <a:stCxn id="392" idx="0"/>
          </p:cNvCxnSpPr>
          <p:nvPr/>
        </p:nvCxnSpPr>
        <p:spPr>
          <a:xfrm flipV="1">
            <a:off x="3953300" y="4111721"/>
            <a:ext cx="655215" cy="11378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2371247" y="1421845"/>
            <a:ext cx="1277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0" y="102054"/>
            <a:ext cx="1243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Retries with Exponential Backoff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690" y="3802658"/>
            <a:ext cx="7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78867" y="4131266"/>
            <a:ext cx="1432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Request/Response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14422" y="3429638"/>
            <a:ext cx="585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F7B01A-97E8-4BD5-AC5E-DDCA11902C34}"/>
              </a:ext>
            </a:extLst>
          </p:cNvPr>
          <p:cNvGrpSpPr/>
          <p:nvPr/>
        </p:nvGrpSpPr>
        <p:grpSpPr>
          <a:xfrm>
            <a:off x="5559395" y="2558707"/>
            <a:ext cx="2108085" cy="1190347"/>
            <a:chOff x="5559395" y="2558707"/>
            <a:chExt cx="2108085" cy="1190347"/>
          </a:xfrm>
        </p:grpSpPr>
        <p:cxnSp>
          <p:nvCxnSpPr>
            <p:cNvPr id="137" name="Straight Arrow Connector 136"/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0" name="Speech Bubble: Rectangle with Corners Rounded 99"/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1</a:t>
              </a:r>
            </a:p>
          </p:txBody>
        </p:sp>
      </p:grp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5537686F-B134-4C65-A4AD-BA543B334E9D}"/>
              </a:ext>
            </a:extLst>
          </p:cNvPr>
          <p:cNvSpPr/>
          <p:nvPr/>
        </p:nvSpPr>
        <p:spPr bwMode="auto">
          <a:xfrm>
            <a:off x="7551460" y="1837796"/>
            <a:ext cx="1230065" cy="118249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CDDE484-D901-4AC0-8251-A0514A914D3F}"/>
              </a:ext>
            </a:extLst>
          </p:cNvPr>
          <p:cNvGrpSpPr/>
          <p:nvPr/>
        </p:nvGrpSpPr>
        <p:grpSpPr>
          <a:xfrm>
            <a:off x="5569108" y="2350052"/>
            <a:ext cx="2108085" cy="1190347"/>
            <a:chOff x="5559395" y="2558707"/>
            <a:chExt cx="2108085" cy="1190347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0758CC5-8178-4124-A9BA-C78ED2309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Speech Bubble: Rectangle with Corners Rounded 103">
              <a:extLst>
                <a:ext uri="{FF2B5EF4-FFF2-40B4-BE49-F238E27FC236}">
                  <a16:creationId xmlns:a16="http://schemas.microsoft.com/office/drawing/2014/main" id="{C17912F6-A2AA-4C07-A705-C9A014BD149E}"/>
                </a:ext>
              </a:extLst>
            </p:cNvPr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2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EFD751-C47B-4ECE-8F24-1FE4B7C8B556}"/>
              </a:ext>
            </a:extLst>
          </p:cNvPr>
          <p:cNvGrpSpPr/>
          <p:nvPr/>
        </p:nvGrpSpPr>
        <p:grpSpPr>
          <a:xfrm>
            <a:off x="5564494" y="1758416"/>
            <a:ext cx="2108085" cy="1592934"/>
            <a:chOff x="5559395" y="2156120"/>
            <a:chExt cx="2108085" cy="1592934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5568431-5B39-46C4-B265-8A5094658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Speech Bubble: Rectangle with Corners Rounded 108">
              <a:extLst>
                <a:ext uri="{FF2B5EF4-FFF2-40B4-BE49-F238E27FC236}">
                  <a16:creationId xmlns:a16="http://schemas.microsoft.com/office/drawing/2014/main" id="{0F10ED0B-3E2A-4A26-9509-3F518DA048BA}"/>
                </a:ext>
              </a:extLst>
            </p:cNvPr>
            <p:cNvSpPr/>
            <p:nvPr/>
          </p:nvSpPr>
          <p:spPr bwMode="auto">
            <a:xfrm>
              <a:off x="5559395" y="2156120"/>
              <a:ext cx="1317684" cy="909511"/>
            </a:xfrm>
            <a:prstGeom prst="wedgeRoundRectCallout">
              <a:avLst>
                <a:gd name="adj1" fmla="val 55719"/>
                <a:gd name="adj2" fmla="val 101518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3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Success!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4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2179637" y="1363662"/>
            <a:ext cx="8417247" cy="5098196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4657730" y="3460109"/>
            <a:ext cx="890127" cy="511192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7836833" y="2291476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836833" y="364636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7673645" y="3191755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7776943" y="3152694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7673645" y="1837796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7776943" y="1798735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2757336" y="5259402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2879127" y="5249615"/>
            <a:ext cx="2148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WebApp MVC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7807052" y="342963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7805195" y="2069304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404" name="Rectangle 403"/>
          <p:cNvSpPr/>
          <p:nvPr/>
        </p:nvSpPr>
        <p:spPr>
          <a:xfrm>
            <a:off x="2817962" y="5597956"/>
            <a:ext cx="140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84" name="Rounded Rectangle 66"/>
          <p:cNvSpPr/>
          <p:nvPr/>
        </p:nvSpPr>
        <p:spPr bwMode="auto">
          <a:xfrm>
            <a:off x="7673645" y="4537721"/>
            <a:ext cx="1857700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776943" y="4498660"/>
            <a:ext cx="1585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805195" y="4769229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843725" y="4991088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19458" y="5665800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4" name="Rounded Rectangle 66"/>
          <p:cNvSpPr/>
          <p:nvPr/>
        </p:nvSpPr>
        <p:spPr bwMode="auto">
          <a:xfrm>
            <a:off x="4314614" y="3188238"/>
            <a:ext cx="2433744" cy="935951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36405" y="3178451"/>
            <a:ext cx="1408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554802" y="3514462"/>
            <a:ext cx="105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cxnSp>
        <p:nvCxnSpPr>
          <p:cNvPr id="147" name="Straight Arrow Connector 146"/>
          <p:cNvCxnSpPr>
            <a:cxnSpLocks/>
            <a:stCxn id="392" idx="0"/>
          </p:cNvCxnSpPr>
          <p:nvPr/>
        </p:nvCxnSpPr>
        <p:spPr>
          <a:xfrm flipV="1">
            <a:off x="3953300" y="4111721"/>
            <a:ext cx="655215" cy="11378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2371247" y="1421845"/>
            <a:ext cx="1277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 end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0" y="102054"/>
            <a:ext cx="1243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Retries with Exponential Backoff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78690" y="3802658"/>
            <a:ext cx="7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78867" y="4131266"/>
            <a:ext cx="1432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Request/Response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14422" y="3429638"/>
            <a:ext cx="585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HTTP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F7B01A-97E8-4BD5-AC5E-DDCA11902C34}"/>
              </a:ext>
            </a:extLst>
          </p:cNvPr>
          <p:cNvGrpSpPr/>
          <p:nvPr/>
        </p:nvGrpSpPr>
        <p:grpSpPr>
          <a:xfrm>
            <a:off x="5559395" y="2558707"/>
            <a:ext cx="2108085" cy="1190347"/>
            <a:chOff x="5559395" y="2558707"/>
            <a:chExt cx="2108085" cy="1190347"/>
          </a:xfrm>
        </p:grpSpPr>
        <p:cxnSp>
          <p:nvCxnSpPr>
            <p:cNvPr id="137" name="Straight Arrow Connector 136"/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0" name="Speech Bubble: Rectangle with Corners Rounded 99"/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1</a:t>
              </a:r>
            </a:p>
          </p:txBody>
        </p:sp>
      </p:grp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5537686F-B134-4C65-A4AD-BA543B334E9D}"/>
              </a:ext>
            </a:extLst>
          </p:cNvPr>
          <p:cNvSpPr/>
          <p:nvPr/>
        </p:nvSpPr>
        <p:spPr bwMode="auto">
          <a:xfrm>
            <a:off x="7551460" y="1837796"/>
            <a:ext cx="1230065" cy="118249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CDDE484-D901-4AC0-8251-A0514A914D3F}"/>
              </a:ext>
            </a:extLst>
          </p:cNvPr>
          <p:cNvGrpSpPr/>
          <p:nvPr/>
        </p:nvGrpSpPr>
        <p:grpSpPr>
          <a:xfrm>
            <a:off x="5569108" y="2350052"/>
            <a:ext cx="2108085" cy="1190347"/>
            <a:chOff x="5559395" y="2558707"/>
            <a:chExt cx="2108085" cy="1190347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0758CC5-8178-4124-A9BA-C78ED23098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Speech Bubble: Rectangle with Corners Rounded 103">
              <a:extLst>
                <a:ext uri="{FF2B5EF4-FFF2-40B4-BE49-F238E27FC236}">
                  <a16:creationId xmlns:a16="http://schemas.microsoft.com/office/drawing/2014/main" id="{C17912F6-A2AA-4C07-A705-C9A014BD149E}"/>
                </a:ext>
              </a:extLst>
            </p:cNvPr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E85D503-1ABE-4876-9E8F-D0F03418CC9E}"/>
              </a:ext>
            </a:extLst>
          </p:cNvPr>
          <p:cNvGrpSpPr/>
          <p:nvPr/>
        </p:nvGrpSpPr>
        <p:grpSpPr>
          <a:xfrm>
            <a:off x="5566102" y="2124733"/>
            <a:ext cx="2108085" cy="1190347"/>
            <a:chOff x="5559395" y="2558707"/>
            <a:chExt cx="2108085" cy="1190347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49AD8F1-4B86-4D8B-8705-7EC98F0B8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6" name="Speech Bubble: Rectangle with Corners Rounded 65">
              <a:extLst>
                <a:ext uri="{FF2B5EF4-FFF2-40B4-BE49-F238E27FC236}">
                  <a16:creationId xmlns:a16="http://schemas.microsoft.com/office/drawing/2014/main" id="{6B729216-0057-4676-BAD1-5DBC15A3EB51}"/>
                </a:ext>
              </a:extLst>
            </p:cNvPr>
            <p:cNvSpPr/>
            <p:nvPr/>
          </p:nvSpPr>
          <p:spPr bwMode="auto">
            <a:xfrm>
              <a:off x="5559395" y="2558707"/>
              <a:ext cx="1317684" cy="506924"/>
            </a:xfrm>
            <a:prstGeom prst="wedgeRoundRectCallout">
              <a:avLst>
                <a:gd name="adj1" fmla="val 61753"/>
                <a:gd name="adj2" fmla="val 126496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4D79A9B-B9E3-483B-A7A6-F83AB7D518BA}"/>
              </a:ext>
            </a:extLst>
          </p:cNvPr>
          <p:cNvGrpSpPr/>
          <p:nvPr/>
        </p:nvGrpSpPr>
        <p:grpSpPr>
          <a:xfrm>
            <a:off x="5241180" y="1508908"/>
            <a:ext cx="2434684" cy="1655214"/>
            <a:chOff x="5232796" y="2093840"/>
            <a:chExt cx="2434684" cy="1655214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A5CF796-005F-44B0-BE39-ADAEB8592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358" y="2701024"/>
              <a:ext cx="919122" cy="10480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9" name="Speech Bubble: Rectangle with Corners Rounded 68">
              <a:extLst>
                <a:ext uri="{FF2B5EF4-FFF2-40B4-BE49-F238E27FC236}">
                  <a16:creationId xmlns:a16="http://schemas.microsoft.com/office/drawing/2014/main" id="{685F3103-D584-4509-B29E-6F0E9BB80219}"/>
                </a:ext>
              </a:extLst>
            </p:cNvPr>
            <p:cNvSpPr/>
            <p:nvPr/>
          </p:nvSpPr>
          <p:spPr bwMode="auto">
            <a:xfrm>
              <a:off x="5232796" y="2093840"/>
              <a:ext cx="1644283" cy="971791"/>
            </a:xfrm>
            <a:prstGeom prst="wedgeRoundRectCallout">
              <a:avLst>
                <a:gd name="adj1" fmla="val 58872"/>
                <a:gd name="adj2" fmla="val 87493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Retry 4!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Open Circuit!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E52B63-4C1B-4331-9F6C-4B9EF7AF5DF4}"/>
              </a:ext>
            </a:extLst>
          </p:cNvPr>
          <p:cNvGrpSpPr/>
          <p:nvPr/>
        </p:nvGrpSpPr>
        <p:grpSpPr>
          <a:xfrm>
            <a:off x="4388826" y="4131266"/>
            <a:ext cx="2525596" cy="1138050"/>
            <a:chOff x="4261538" y="1633821"/>
            <a:chExt cx="2525596" cy="113805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96762AA-05BE-4471-82F7-CBC6E70CE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1538" y="1633821"/>
              <a:ext cx="655227" cy="112813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1" name="Speech Bubble: Rectangle with Corners Rounded 80">
              <a:extLst>
                <a:ext uri="{FF2B5EF4-FFF2-40B4-BE49-F238E27FC236}">
                  <a16:creationId xmlns:a16="http://schemas.microsoft.com/office/drawing/2014/main" id="{1206DB14-6BD3-4B7F-AED3-FEC38DAC6F57}"/>
                </a:ext>
              </a:extLst>
            </p:cNvPr>
            <p:cNvSpPr/>
            <p:nvPr/>
          </p:nvSpPr>
          <p:spPr bwMode="auto">
            <a:xfrm>
              <a:off x="5142851" y="1800080"/>
              <a:ext cx="1644283" cy="971791"/>
            </a:xfrm>
            <a:prstGeom prst="wedgeRoundRectCallout">
              <a:avLst>
                <a:gd name="adj1" fmla="val -79174"/>
                <a:gd name="adj2" fmla="val -20782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Respond with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Exception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816C0BB7-7F70-4BBD-9B6D-7322F1357DF5}"/>
              </a:ext>
            </a:extLst>
          </p:cNvPr>
          <p:cNvSpPr/>
          <p:nvPr/>
        </p:nvSpPr>
        <p:spPr>
          <a:xfrm>
            <a:off x="122237" y="562213"/>
            <a:ext cx="12055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 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360520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387" y="64435"/>
            <a:ext cx="11734800" cy="917575"/>
          </a:xfrm>
        </p:spPr>
        <p:txBody>
          <a:bodyPr/>
          <a:lstStyle/>
          <a:p>
            <a:r>
              <a:rPr lang="en-US" sz="4400" dirty="0"/>
              <a:t>New </a:t>
            </a:r>
            <a:r>
              <a:rPr lang="en-US" sz="4400" b="1" dirty="0">
                <a:latin typeface="+mn-lt"/>
              </a:rPr>
              <a:t>patterns</a:t>
            </a:r>
            <a:r>
              <a:rPr lang="en-US" sz="4400" dirty="0"/>
              <a:t> and new </a:t>
            </a:r>
            <a:r>
              <a:rPr lang="en-US" sz="4400" b="1" dirty="0">
                <a:latin typeface="+mn-lt"/>
              </a:rPr>
              <a:t>technologies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767" y="1226192"/>
            <a:ext cx="2951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9321" y="1214562"/>
            <a:ext cx="3926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Containers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9590622" y="1884963"/>
            <a:ext cx="2380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9895422" y="2429469"/>
            <a:ext cx="1965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Registry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40999" y="2816414"/>
            <a:ext cx="179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Hub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4993" y="3237546"/>
            <a:ext cx="2991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Container Registry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4367" y="2492018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7688" y="3294192"/>
            <a:ext cx="1490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 Bus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5244" y="4362396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Commands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26070" y="3063360"/>
            <a:ext cx="1054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10061" y="2235235"/>
            <a:ext cx="158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Host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05693" y="4657894"/>
            <a:ext cx="3956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Container 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45540" y="4201505"/>
            <a:ext cx="3345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Fabric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94638" y="5099655"/>
            <a:ext cx="171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Kubernetes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94637" y="5520500"/>
            <a:ext cx="2134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Swarm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94637" y="5935662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Mesos DC/OS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98821" y="1819903"/>
            <a:ext cx="2808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Linux Containers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98820" y="2524027"/>
            <a:ext cx="3537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 Containers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0409" y="5786382"/>
            <a:ext cx="1872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Domain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79507" y="6157669"/>
            <a:ext cx="121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Mediator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57656" y="5386272"/>
            <a:ext cx="1480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Aggregates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30367" y="5571916"/>
            <a:ext cx="1457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Domain Entity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32817" y="5055148"/>
            <a:ext cx="18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CQRS simplified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2112" y="4766995"/>
            <a:ext cx="2764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Domain-Driven Design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52475" y="3280437"/>
            <a:ext cx="1898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Message Brokers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30660" y="299713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RabbitMQ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0858" y="3322275"/>
            <a:ext cx="2185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Service Bus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1124" y="3674548"/>
            <a:ext cx="1445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NServiceBus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11298" y="3981605"/>
            <a:ext cx="13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MassTransit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77229" y="2948464"/>
            <a:ext cx="2412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Hyper-V Containers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91414" y="2962065"/>
            <a:ext cx="273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Async. communication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794077" y="4288662"/>
            <a:ext cx="997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Brighter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473394" y="419388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Stateful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73393" y="4426630"/>
            <a:ext cx="832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Actors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05632" y="3630483"/>
            <a:ext cx="2935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Orchestrators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8754" y="1777462"/>
            <a:ext cx="1654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Autonomous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59120" y="267941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Decoupled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38763" y="2320187"/>
            <a:ext cx="1253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Isolated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2100" y="3743980"/>
            <a:ext cx="1963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Discovery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8035" y="3997045"/>
            <a:ext cx="2306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Transient Failures Handling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74619" y="4257353"/>
            <a:ext cx="1062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Resiliency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05390" y="3673024"/>
            <a:ext cx="1792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Health Checks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94969" y="4526411"/>
            <a:ext cx="2702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Retries with Exponential Backoff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60974" y="4759540"/>
            <a:ext cx="1407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Circuit Breakers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86269" y="4680299"/>
            <a:ext cx="718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Polly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10195" y="2073563"/>
            <a:ext cx="3327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Nomad &amp; addressable services</a:t>
            </a:r>
          </a:p>
        </p:txBody>
      </p:sp>
    </p:spTree>
    <p:extLst>
      <p:ext uri="{BB962C8B-B14F-4D97-AF65-F5344CB8AC3E}">
        <p14:creationId xmlns:p14="http://schemas.microsoft.com/office/powerpoint/2010/main" val="41495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66"/>
          <p:cNvSpPr/>
          <p:nvPr/>
        </p:nvSpPr>
        <p:spPr bwMode="auto">
          <a:xfrm>
            <a:off x="293859" y="3119696"/>
            <a:ext cx="2028692" cy="1632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439790" y="1389882"/>
            <a:ext cx="8417247" cy="4698180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96" name="Straight Arrow Connector 395"/>
          <p:cNvCxnSpPr>
            <a:cxnSpLocks/>
            <a:stCxn id="13" idx="3"/>
          </p:cNvCxnSpPr>
          <p:nvPr/>
        </p:nvCxnSpPr>
        <p:spPr>
          <a:xfrm>
            <a:off x="1862820" y="3925336"/>
            <a:ext cx="1933146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4" name="Rectangle 403"/>
          <p:cNvSpPr/>
          <p:nvPr/>
        </p:nvSpPr>
        <p:spPr>
          <a:xfrm>
            <a:off x="2287892" y="3677367"/>
            <a:ext cx="1110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Multiple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HTTP requests</a:t>
            </a:r>
          </a:p>
        </p:txBody>
      </p:sp>
      <p:grpSp>
        <p:nvGrpSpPr>
          <p:cNvPr id="94" name="Group 93"/>
          <p:cNvGrpSpPr>
            <a:grpSpLocks noChangeAspect="1"/>
          </p:cNvGrpSpPr>
          <p:nvPr/>
        </p:nvGrpSpPr>
        <p:grpSpPr>
          <a:xfrm>
            <a:off x="3836575" y="3687319"/>
            <a:ext cx="849178" cy="476034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809893" y="3090798"/>
            <a:ext cx="967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Browser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27037" y="4368829"/>
            <a:ext cx="1633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Submit Order page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669" y="3479199"/>
            <a:ext cx="1138151" cy="89227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sp>
        <p:nvSpPr>
          <p:cNvPr id="148" name="Rectangle 147"/>
          <p:cNvSpPr/>
          <p:nvPr/>
        </p:nvSpPr>
        <p:spPr>
          <a:xfrm>
            <a:off x="3586883" y="1527056"/>
            <a:ext cx="2981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Backend / Orchestrator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757549" y="3340108"/>
            <a:ext cx="997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App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72893" y="2606950"/>
            <a:ext cx="870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Multiple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Customers</a:t>
            </a:r>
          </a:p>
        </p:txBody>
      </p: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7570151" y="3346458"/>
            <a:ext cx="1730372" cy="945717"/>
            <a:chOff x="4316573" y="2805221"/>
            <a:chExt cx="1254769" cy="685781"/>
          </a:xfrm>
        </p:grpSpPr>
        <p:grpSp>
          <p:nvGrpSpPr>
            <p:cNvPr id="128" name="Group 127"/>
            <p:cNvGrpSpPr/>
            <p:nvPr/>
          </p:nvGrpSpPr>
          <p:grpSpPr>
            <a:xfrm>
              <a:off x="4316573" y="2805221"/>
              <a:ext cx="601248" cy="337049"/>
              <a:chOff x="1601399" y="2288295"/>
              <a:chExt cx="601248" cy="337049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13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145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7" name="Hexagon 156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4966685" y="2805221"/>
              <a:ext cx="601248" cy="337049"/>
              <a:chOff x="2886562" y="2288295"/>
              <a:chExt cx="601248" cy="337049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 15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2" name="Hexagon 151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4316582" y="3153953"/>
              <a:ext cx="601248" cy="337049"/>
              <a:chOff x="2240670" y="2657736"/>
              <a:chExt cx="601248" cy="337049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6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6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2" name="Hexagon 141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4970094" y="3153953"/>
              <a:ext cx="601248" cy="337049"/>
              <a:chOff x="1596268" y="2657736"/>
              <a:chExt cx="601248" cy="337049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7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7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3" name="Hexagon 13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61" name="Group 160"/>
          <p:cNvGrpSpPr>
            <a:grpSpLocks noChangeAspect="1"/>
          </p:cNvGrpSpPr>
          <p:nvPr/>
        </p:nvGrpSpPr>
        <p:grpSpPr>
          <a:xfrm>
            <a:off x="5753311" y="2312191"/>
            <a:ext cx="1741867" cy="960295"/>
            <a:chOff x="5920701" y="3649757"/>
            <a:chExt cx="1263104" cy="696352"/>
          </a:xfrm>
        </p:grpSpPr>
        <p:grpSp>
          <p:nvGrpSpPr>
            <p:cNvPr id="162" name="Group 161"/>
            <p:cNvGrpSpPr/>
            <p:nvPr/>
          </p:nvGrpSpPr>
          <p:grpSpPr>
            <a:xfrm>
              <a:off x="5924671" y="3655788"/>
              <a:ext cx="601248" cy="337049"/>
              <a:chOff x="1601399" y="2288295"/>
              <a:chExt cx="601248" cy="337049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7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 17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3" name="Hexagon 182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5920701" y="4009060"/>
              <a:ext cx="601248" cy="337049"/>
              <a:chOff x="2886562" y="2288295"/>
              <a:chExt cx="601248" cy="337049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 18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18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" name="Hexagon 177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6582557" y="3649757"/>
              <a:ext cx="601248" cy="337049"/>
              <a:chOff x="2240670" y="2657736"/>
              <a:chExt cx="601248" cy="337049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 18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 19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3" name="Hexagon 172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6578192" y="4004520"/>
              <a:ext cx="601248" cy="337049"/>
              <a:chOff x="1596268" y="2657736"/>
              <a:chExt cx="601248" cy="33704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 19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19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Hexagon 166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87" name="Group 186"/>
          <p:cNvGrpSpPr>
            <a:grpSpLocks noChangeAspect="1"/>
          </p:cNvGrpSpPr>
          <p:nvPr/>
        </p:nvGrpSpPr>
        <p:grpSpPr>
          <a:xfrm>
            <a:off x="7578879" y="2312452"/>
            <a:ext cx="1730372" cy="945717"/>
            <a:chOff x="5916784" y="4687983"/>
            <a:chExt cx="1254769" cy="685781"/>
          </a:xfrm>
        </p:grpSpPr>
        <p:grpSp>
          <p:nvGrpSpPr>
            <p:cNvPr id="188" name="Group 187"/>
            <p:cNvGrpSpPr/>
            <p:nvPr/>
          </p:nvGrpSpPr>
          <p:grpSpPr>
            <a:xfrm>
              <a:off x="5916784" y="4687983"/>
              <a:ext cx="601248" cy="337049"/>
              <a:chOff x="1601399" y="2288295"/>
              <a:chExt cx="601248" cy="337049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 20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20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8" name="Hexagon 20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566896" y="4687983"/>
              <a:ext cx="601248" cy="337049"/>
              <a:chOff x="2886562" y="2288295"/>
              <a:chExt cx="601248" cy="337049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20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3" name="Hexagon 20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5916793" y="5036715"/>
              <a:ext cx="601248" cy="337049"/>
              <a:chOff x="2240670" y="2657736"/>
              <a:chExt cx="601248" cy="337049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 21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1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8" name="Hexagon 197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570305" y="5036715"/>
              <a:ext cx="601248" cy="337049"/>
              <a:chOff x="1596268" y="2657736"/>
              <a:chExt cx="601248" cy="33704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21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 22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3" name="Hexagon 19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12" name="Group 211"/>
          <p:cNvGrpSpPr>
            <a:grpSpLocks noChangeAspect="1"/>
          </p:cNvGrpSpPr>
          <p:nvPr/>
        </p:nvGrpSpPr>
        <p:grpSpPr>
          <a:xfrm>
            <a:off x="5763977" y="4351406"/>
            <a:ext cx="1716474" cy="954516"/>
            <a:chOff x="2704478" y="3656382"/>
            <a:chExt cx="1244691" cy="692161"/>
          </a:xfrm>
        </p:grpSpPr>
        <p:grpSp>
          <p:nvGrpSpPr>
            <p:cNvPr id="213" name="Group 212"/>
            <p:cNvGrpSpPr/>
            <p:nvPr/>
          </p:nvGrpSpPr>
          <p:grpSpPr>
            <a:xfrm>
              <a:off x="2711483" y="3656382"/>
              <a:ext cx="601248" cy="337049"/>
              <a:chOff x="2886562" y="2288295"/>
              <a:chExt cx="601248" cy="337049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234" name="Rectangle 23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5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3" name="Hexagon 23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2704478" y="4008867"/>
              <a:ext cx="601248" cy="337049"/>
              <a:chOff x="2240670" y="2657736"/>
              <a:chExt cx="601248" cy="337049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28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Freeform 28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8" name="Hexagon 227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347921" y="3660280"/>
              <a:ext cx="601248" cy="337049"/>
              <a:chOff x="1596268" y="2657736"/>
              <a:chExt cx="601248" cy="337049"/>
            </a:xfrm>
          </p:grpSpPr>
          <p:grpSp>
            <p:nvGrpSpPr>
              <p:cNvPr id="222" name="Group 22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 29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29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3" name="Hexagon 22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3344923" y="4011494"/>
              <a:ext cx="601248" cy="337049"/>
              <a:chOff x="1601399" y="2288295"/>
              <a:chExt cx="601248" cy="337049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9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9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8" name="Hexagon 21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37" name="Group 236"/>
          <p:cNvGrpSpPr>
            <a:grpSpLocks noChangeAspect="1"/>
          </p:cNvGrpSpPr>
          <p:nvPr/>
        </p:nvGrpSpPr>
        <p:grpSpPr>
          <a:xfrm>
            <a:off x="7566702" y="4353033"/>
            <a:ext cx="1737848" cy="957922"/>
            <a:chOff x="4290296" y="5553872"/>
            <a:chExt cx="1260190" cy="694632"/>
          </a:xfrm>
        </p:grpSpPr>
        <p:grpSp>
          <p:nvGrpSpPr>
            <p:cNvPr id="238" name="Group 237"/>
            <p:cNvGrpSpPr/>
            <p:nvPr/>
          </p:nvGrpSpPr>
          <p:grpSpPr>
            <a:xfrm>
              <a:off x="4290296" y="5554695"/>
              <a:ext cx="601248" cy="337049"/>
              <a:chOff x="2886562" y="2288295"/>
              <a:chExt cx="601248" cy="337049"/>
            </a:xfrm>
          </p:grpSpPr>
          <p:grpSp>
            <p:nvGrpSpPr>
              <p:cNvPr id="257" name="Group 256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259" name="Rectangle 25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23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3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8" name="Hexagon 257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4295726" y="5911455"/>
              <a:ext cx="601248" cy="337049"/>
              <a:chOff x="2240670" y="2657736"/>
              <a:chExt cx="601248" cy="337049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 23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 23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3" name="Hexagon 252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4949238" y="5911455"/>
              <a:ext cx="601248" cy="337049"/>
              <a:chOff x="1596268" y="2657736"/>
              <a:chExt cx="601248" cy="337049"/>
            </a:xfrm>
          </p:grpSpPr>
          <p:grpSp>
            <p:nvGrpSpPr>
              <p:cNvPr id="247" name="Group 246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24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24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8" name="Hexagon 247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4946351" y="5553872"/>
              <a:ext cx="601248" cy="337049"/>
              <a:chOff x="1601399" y="2288295"/>
              <a:chExt cx="601248" cy="337049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244" name="Rectangle 24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30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30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3" name="Hexagon 242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767247" y="3341312"/>
            <a:ext cx="1729095" cy="954703"/>
            <a:chOff x="2695358" y="4721483"/>
            <a:chExt cx="1253843" cy="692297"/>
          </a:xfrm>
        </p:grpSpPr>
        <p:grpSp>
          <p:nvGrpSpPr>
            <p:cNvPr id="263" name="Group 262"/>
            <p:cNvGrpSpPr/>
            <p:nvPr/>
          </p:nvGrpSpPr>
          <p:grpSpPr>
            <a:xfrm>
              <a:off x="2701658" y="4721483"/>
              <a:ext cx="601248" cy="337049"/>
              <a:chOff x="2240670" y="2657736"/>
              <a:chExt cx="601248" cy="337049"/>
            </a:xfrm>
          </p:grpSpPr>
          <p:grpSp>
            <p:nvGrpSpPr>
              <p:cNvPr id="282" name="Group 281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284" name="Rectangle 28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Freeform 26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Freeform 26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3" name="Hexagon 282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2695358" y="5076731"/>
              <a:ext cx="601248" cy="337049"/>
              <a:chOff x="1596268" y="2657736"/>
              <a:chExt cx="601248" cy="337049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Freeform 26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26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8" name="Hexagon 277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3347953" y="4728091"/>
              <a:ext cx="601248" cy="337049"/>
              <a:chOff x="2886562" y="2288295"/>
              <a:chExt cx="601248" cy="337049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274" name="Rectangle 27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Freeform 27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Freeform 28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3" name="Hexagon 27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3344923" y="5076729"/>
              <a:ext cx="601248" cy="337049"/>
              <a:chOff x="1601399" y="2288295"/>
              <a:chExt cx="601248" cy="337049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30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31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8" name="Hexagon 26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87" name="Group 286"/>
          <p:cNvGrpSpPr>
            <a:grpSpLocks noChangeAspect="1"/>
          </p:cNvGrpSpPr>
          <p:nvPr/>
        </p:nvGrpSpPr>
        <p:grpSpPr>
          <a:xfrm>
            <a:off x="9376972" y="2321274"/>
            <a:ext cx="1741867" cy="960295"/>
            <a:chOff x="5920701" y="3649757"/>
            <a:chExt cx="1263104" cy="696352"/>
          </a:xfrm>
        </p:grpSpPr>
        <p:grpSp>
          <p:nvGrpSpPr>
            <p:cNvPr id="288" name="Group 287"/>
            <p:cNvGrpSpPr/>
            <p:nvPr/>
          </p:nvGrpSpPr>
          <p:grpSpPr>
            <a:xfrm>
              <a:off x="5924671" y="3655788"/>
              <a:ext cx="601248" cy="337049"/>
              <a:chOff x="1601399" y="2288295"/>
              <a:chExt cx="601248" cy="337049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309" name="Rectangle 30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17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17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8" name="Hexagon 30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5920701" y="4009060"/>
              <a:ext cx="601248" cy="337049"/>
              <a:chOff x="2886562" y="2288295"/>
              <a:chExt cx="601248" cy="337049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83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84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" name="Hexagon 30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582557" y="3649757"/>
              <a:ext cx="601248" cy="337049"/>
              <a:chOff x="2240670" y="2657736"/>
              <a:chExt cx="601248" cy="337049"/>
            </a:xfrm>
          </p:grpSpPr>
          <p:grpSp>
            <p:nvGrpSpPr>
              <p:cNvPr id="297" name="Group 296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299" name="Rectangle 29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 18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Freeform 19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Hexagon 297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6578192" y="4004520"/>
              <a:ext cx="601248" cy="337049"/>
              <a:chOff x="1596268" y="2657736"/>
              <a:chExt cx="601248" cy="337049"/>
            </a:xfrm>
          </p:grpSpPr>
          <p:grpSp>
            <p:nvGrpSpPr>
              <p:cNvPr id="292" name="Group 29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294" name="Rectangle 29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Freeform 19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Freeform 19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3" name="Hexagon 29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312" name="Group 311"/>
          <p:cNvGrpSpPr>
            <a:grpSpLocks noChangeAspect="1"/>
          </p:cNvGrpSpPr>
          <p:nvPr/>
        </p:nvGrpSpPr>
        <p:grpSpPr>
          <a:xfrm>
            <a:off x="9387638" y="4360489"/>
            <a:ext cx="1716474" cy="954516"/>
            <a:chOff x="2704478" y="3656382"/>
            <a:chExt cx="1244691" cy="692161"/>
          </a:xfrm>
        </p:grpSpPr>
        <p:grpSp>
          <p:nvGrpSpPr>
            <p:cNvPr id="313" name="Group 312"/>
            <p:cNvGrpSpPr/>
            <p:nvPr/>
          </p:nvGrpSpPr>
          <p:grpSpPr>
            <a:xfrm>
              <a:off x="2711483" y="3656382"/>
              <a:ext cx="601248" cy="337049"/>
              <a:chOff x="2886562" y="2288295"/>
              <a:chExt cx="601248" cy="337049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334" name="Rectangle 33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Freeform 25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Freeform 25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3" name="Hexagon 332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2704478" y="4008867"/>
              <a:ext cx="601248" cy="337049"/>
              <a:chOff x="2240670" y="2657736"/>
              <a:chExt cx="601248" cy="337049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329" name="Rectangle 32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285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Freeform 286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8" name="Hexagon 327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3347921" y="3660280"/>
              <a:ext cx="601248" cy="337049"/>
              <a:chOff x="1596268" y="2657736"/>
              <a:chExt cx="601248" cy="337049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Freeform 29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Freeform 29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Hexagon 322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3344923" y="4011494"/>
              <a:ext cx="601248" cy="337049"/>
              <a:chOff x="1601399" y="2288295"/>
              <a:chExt cx="601248" cy="337049"/>
            </a:xfrm>
          </p:grpSpPr>
          <p:grpSp>
            <p:nvGrpSpPr>
              <p:cNvPr id="317" name="Group 316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29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29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8" name="Hexagon 317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338" name="Group 337"/>
          <p:cNvGrpSpPr>
            <a:grpSpLocks noChangeAspect="1"/>
          </p:cNvGrpSpPr>
          <p:nvPr/>
        </p:nvGrpSpPr>
        <p:grpSpPr>
          <a:xfrm>
            <a:off x="9390908" y="3350395"/>
            <a:ext cx="1729095" cy="954703"/>
            <a:chOff x="2695358" y="4721483"/>
            <a:chExt cx="1253843" cy="692297"/>
          </a:xfrm>
        </p:grpSpPr>
        <p:grpSp>
          <p:nvGrpSpPr>
            <p:cNvPr id="342" name="Group 341"/>
            <p:cNvGrpSpPr/>
            <p:nvPr/>
          </p:nvGrpSpPr>
          <p:grpSpPr>
            <a:xfrm>
              <a:off x="2701658" y="4721483"/>
              <a:ext cx="601248" cy="337049"/>
              <a:chOff x="2240670" y="2657736"/>
              <a:chExt cx="601248" cy="337049"/>
            </a:xfrm>
          </p:grpSpPr>
          <p:grpSp>
            <p:nvGrpSpPr>
              <p:cNvPr id="376" name="Group 375"/>
              <p:cNvGrpSpPr/>
              <p:nvPr/>
            </p:nvGrpSpPr>
            <p:grpSpPr>
              <a:xfrm>
                <a:off x="2240670" y="2657736"/>
                <a:ext cx="601248" cy="337049"/>
                <a:chOff x="3523102" y="1791568"/>
                <a:chExt cx="6746733" cy="3782104"/>
              </a:xfrm>
              <a:solidFill>
                <a:srgbClr val="FFC000"/>
              </a:solidFill>
            </p:grpSpPr>
            <p:sp>
              <p:nvSpPr>
                <p:cNvPr id="378" name="Rectangle 377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Freeform 261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262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77" name="Hexagon 376"/>
              <p:cNvSpPr/>
              <p:nvPr/>
            </p:nvSpPr>
            <p:spPr bwMode="auto">
              <a:xfrm>
                <a:off x="2398893" y="2701796"/>
                <a:ext cx="278243" cy="248925"/>
              </a:xfrm>
              <a:prstGeom prst="hexagon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2695358" y="5076731"/>
              <a:ext cx="601248" cy="337049"/>
              <a:chOff x="1596268" y="2657736"/>
              <a:chExt cx="601248" cy="337049"/>
            </a:xfrm>
          </p:grpSpPr>
          <p:grpSp>
            <p:nvGrpSpPr>
              <p:cNvPr id="370" name="Group 369"/>
              <p:cNvGrpSpPr/>
              <p:nvPr/>
            </p:nvGrpSpPr>
            <p:grpSpPr>
              <a:xfrm>
                <a:off x="1596268" y="2657736"/>
                <a:ext cx="601248" cy="337049"/>
                <a:chOff x="3523102" y="1791568"/>
                <a:chExt cx="6746733" cy="3782104"/>
              </a:xfrm>
              <a:solidFill>
                <a:srgbClr val="00B050"/>
              </a:solidFill>
            </p:grpSpPr>
            <p:sp>
              <p:nvSpPr>
                <p:cNvPr id="372" name="Rectangle 371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267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268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71" name="Hexagon 370"/>
              <p:cNvSpPr/>
              <p:nvPr/>
            </p:nvSpPr>
            <p:spPr bwMode="auto">
              <a:xfrm>
                <a:off x="1752996" y="2701797"/>
                <a:ext cx="278243" cy="248925"/>
              </a:xfrm>
              <a:prstGeom prst="hexagon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3347953" y="4728091"/>
              <a:ext cx="601248" cy="337049"/>
              <a:chOff x="2886562" y="2288295"/>
              <a:chExt cx="601248" cy="337049"/>
            </a:xfrm>
          </p:grpSpPr>
          <p:grpSp>
            <p:nvGrpSpPr>
              <p:cNvPr id="361" name="Group 360"/>
              <p:cNvGrpSpPr/>
              <p:nvPr/>
            </p:nvGrpSpPr>
            <p:grpSpPr>
              <a:xfrm>
                <a:off x="2886562" y="2288295"/>
                <a:ext cx="601248" cy="337049"/>
                <a:chOff x="3523102" y="1791568"/>
                <a:chExt cx="6746733" cy="3782104"/>
              </a:xfrm>
              <a:solidFill>
                <a:srgbClr val="7030A0"/>
              </a:solidFill>
            </p:grpSpPr>
            <p:sp>
              <p:nvSpPr>
                <p:cNvPr id="363" name="Rectangle 362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Freeform 27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Freeform 28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2" name="Hexagon 361"/>
              <p:cNvSpPr/>
              <p:nvPr/>
            </p:nvSpPr>
            <p:spPr bwMode="auto">
              <a:xfrm>
                <a:off x="3051589" y="2333937"/>
                <a:ext cx="278243" cy="248925"/>
              </a:xfrm>
              <a:prstGeom prst="hexagon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3344923" y="5076729"/>
              <a:ext cx="601248" cy="337049"/>
              <a:chOff x="1601399" y="2288295"/>
              <a:chExt cx="601248" cy="337049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1601399" y="2288295"/>
                <a:ext cx="601248" cy="337049"/>
                <a:chOff x="3523102" y="1791568"/>
                <a:chExt cx="6746733" cy="3782104"/>
              </a:xfrm>
              <a:solidFill>
                <a:srgbClr val="002060"/>
              </a:solidFill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3757139" y="2148421"/>
                  <a:ext cx="6278658" cy="30683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09"/>
                <p:cNvSpPr/>
                <p:nvPr/>
              </p:nvSpPr>
              <p:spPr>
                <a:xfrm>
                  <a:off x="3523102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0" name="Freeform 310"/>
                <p:cNvSpPr/>
                <p:nvPr/>
              </p:nvSpPr>
              <p:spPr>
                <a:xfrm flipH="1">
                  <a:off x="9715928" y="1791568"/>
                  <a:ext cx="553907" cy="3782104"/>
                </a:xfrm>
                <a:custGeom>
                  <a:avLst/>
                  <a:gdLst>
                    <a:gd name="connsiteX0" fmla="*/ 104335 w 553907"/>
                    <a:gd name="connsiteY0" fmla="*/ 0 h 3782104"/>
                    <a:gd name="connsiteX1" fmla="*/ 553907 w 553907"/>
                    <a:gd name="connsiteY1" fmla="*/ 0 h 3782104"/>
                    <a:gd name="connsiteX2" fmla="*/ 553907 w 553907"/>
                    <a:gd name="connsiteY2" fmla="*/ 285720 h 3782104"/>
                    <a:gd name="connsiteX3" fmla="*/ 156511 w 553907"/>
                    <a:gd name="connsiteY3" fmla="*/ 285720 h 3782104"/>
                    <a:gd name="connsiteX4" fmla="*/ 156511 w 553907"/>
                    <a:gd name="connsiteY4" fmla="*/ 3496384 h 3782104"/>
                    <a:gd name="connsiteX5" fmla="*/ 553907 w 553907"/>
                    <a:gd name="connsiteY5" fmla="*/ 3496384 h 3782104"/>
                    <a:gd name="connsiteX6" fmla="*/ 553907 w 553907"/>
                    <a:gd name="connsiteY6" fmla="*/ 3782104 h 3782104"/>
                    <a:gd name="connsiteX7" fmla="*/ 104335 w 553907"/>
                    <a:gd name="connsiteY7" fmla="*/ 3782104 h 3782104"/>
                    <a:gd name="connsiteX8" fmla="*/ 104335 w 553907"/>
                    <a:gd name="connsiteY8" fmla="*/ 3610684 h 3782104"/>
                    <a:gd name="connsiteX9" fmla="*/ 0 w 553907"/>
                    <a:gd name="connsiteY9" fmla="*/ 3610684 h 3782104"/>
                    <a:gd name="connsiteX10" fmla="*/ 0 w 553907"/>
                    <a:gd name="connsiteY10" fmla="*/ 175571 h 3782104"/>
                    <a:gd name="connsiteX11" fmla="*/ 104335 w 553907"/>
                    <a:gd name="connsiteY11" fmla="*/ 175571 h 3782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3907" h="3782104">
                      <a:moveTo>
                        <a:pt x="104335" y="0"/>
                      </a:moveTo>
                      <a:lnTo>
                        <a:pt x="553907" y="0"/>
                      </a:lnTo>
                      <a:lnTo>
                        <a:pt x="553907" y="285720"/>
                      </a:lnTo>
                      <a:lnTo>
                        <a:pt x="156511" y="285720"/>
                      </a:lnTo>
                      <a:lnTo>
                        <a:pt x="156511" y="3496384"/>
                      </a:lnTo>
                      <a:lnTo>
                        <a:pt x="553907" y="3496384"/>
                      </a:lnTo>
                      <a:lnTo>
                        <a:pt x="553907" y="3782104"/>
                      </a:lnTo>
                      <a:lnTo>
                        <a:pt x="104335" y="3782104"/>
                      </a:lnTo>
                      <a:lnTo>
                        <a:pt x="104335" y="3610684"/>
                      </a:lnTo>
                      <a:lnTo>
                        <a:pt x="0" y="3610684"/>
                      </a:lnTo>
                      <a:lnTo>
                        <a:pt x="0" y="175571"/>
                      </a:lnTo>
                      <a:lnTo>
                        <a:pt x="104335" y="175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3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4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7" name="Hexagon 356"/>
              <p:cNvSpPr/>
              <p:nvPr/>
            </p:nvSpPr>
            <p:spPr bwMode="auto">
              <a:xfrm>
                <a:off x="1759502" y="2333937"/>
                <a:ext cx="278243" cy="248925"/>
              </a:xfrm>
              <a:prstGeom prst="hexagon">
                <a:avLst/>
              </a:prstGeom>
              <a:solidFill>
                <a:srgbClr val="002060"/>
              </a:solidFill>
              <a:ln w="9525" cap="flat" cmpd="sng" algn="ctr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21" tIns="93221" rIns="34962" bIns="34962" rtlCol="0" anchor="b" anchorCtr="0"/>
              <a:lstStyle/>
              <a:p>
                <a:pPr marL="0" marR="0" lvl="0" indent="0" algn="ctr" defTabSz="95041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381" name="Straight Arrow Connector 380"/>
          <p:cNvCxnSpPr>
            <a:cxnSpLocks/>
          </p:cNvCxnSpPr>
          <p:nvPr/>
        </p:nvCxnSpPr>
        <p:spPr>
          <a:xfrm flipV="1">
            <a:off x="4700660" y="3043728"/>
            <a:ext cx="1059137" cy="864477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2" name="Straight Arrow Connector 381"/>
          <p:cNvCxnSpPr>
            <a:cxnSpLocks/>
          </p:cNvCxnSpPr>
          <p:nvPr/>
        </p:nvCxnSpPr>
        <p:spPr>
          <a:xfrm>
            <a:off x="6582454" y="3016180"/>
            <a:ext cx="1914178" cy="1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3" name="Straight Arrow Connector 382"/>
          <p:cNvCxnSpPr>
            <a:cxnSpLocks/>
          </p:cNvCxnSpPr>
          <p:nvPr/>
        </p:nvCxnSpPr>
        <p:spPr>
          <a:xfrm>
            <a:off x="4698930" y="3913837"/>
            <a:ext cx="1986416" cy="155208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4" name="Straight Arrow Connector 383"/>
          <p:cNvCxnSpPr>
            <a:cxnSpLocks/>
          </p:cNvCxnSpPr>
          <p:nvPr/>
        </p:nvCxnSpPr>
        <p:spPr>
          <a:xfrm>
            <a:off x="4691473" y="3901057"/>
            <a:ext cx="1061838" cy="69964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5" name="Straight Arrow Connector 384"/>
          <p:cNvCxnSpPr>
            <a:cxnSpLocks/>
          </p:cNvCxnSpPr>
          <p:nvPr/>
        </p:nvCxnSpPr>
        <p:spPr>
          <a:xfrm>
            <a:off x="4690232" y="3901057"/>
            <a:ext cx="1054228" cy="1189875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5666952" y="2817431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89" name="Rectangle 388"/>
          <p:cNvSpPr/>
          <p:nvPr/>
        </p:nvSpPr>
        <p:spPr>
          <a:xfrm>
            <a:off x="8389192" y="2798542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90" name="Rectangle 389"/>
          <p:cNvSpPr/>
          <p:nvPr/>
        </p:nvSpPr>
        <p:spPr>
          <a:xfrm>
            <a:off x="6595131" y="3857373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93" name="Rectangle 392"/>
          <p:cNvSpPr/>
          <p:nvPr/>
        </p:nvSpPr>
        <p:spPr>
          <a:xfrm>
            <a:off x="5666952" y="4355024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394" name="Rectangle 393"/>
          <p:cNvSpPr/>
          <p:nvPr/>
        </p:nvSpPr>
        <p:spPr>
          <a:xfrm>
            <a:off x="5640532" y="4871417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8</a:t>
            </a:r>
          </a:p>
        </p:txBody>
      </p:sp>
      <p:grpSp>
        <p:nvGrpSpPr>
          <p:cNvPr id="395" name="Group 394"/>
          <p:cNvGrpSpPr>
            <a:grpSpLocks noChangeAspect="1"/>
          </p:cNvGrpSpPr>
          <p:nvPr/>
        </p:nvGrpSpPr>
        <p:grpSpPr>
          <a:xfrm>
            <a:off x="3837041" y="4250879"/>
            <a:ext cx="849178" cy="476034"/>
            <a:chOff x="2240670" y="2657736"/>
            <a:chExt cx="601248" cy="337049"/>
          </a:xfrm>
        </p:grpSpPr>
        <p:grpSp>
          <p:nvGrpSpPr>
            <p:cNvPr id="400" name="Group 399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405" name="Rectangle 40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6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7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03" name="Hexagon 402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08" name="Group 407"/>
          <p:cNvGrpSpPr>
            <a:grpSpLocks noChangeAspect="1"/>
          </p:cNvGrpSpPr>
          <p:nvPr/>
        </p:nvGrpSpPr>
        <p:grpSpPr>
          <a:xfrm>
            <a:off x="3845059" y="5061113"/>
            <a:ext cx="849178" cy="476034"/>
            <a:chOff x="2240670" y="2657736"/>
            <a:chExt cx="601248" cy="337049"/>
          </a:xfrm>
        </p:grpSpPr>
        <p:grpSp>
          <p:nvGrpSpPr>
            <p:cNvPr id="409" name="Group 408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411" name="Rectangle 41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2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3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10" name="Hexagon 409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246702" y="4689592"/>
            <a:ext cx="2947" cy="433750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cxnSpLocks/>
          </p:cNvCxnSpPr>
          <p:nvPr/>
        </p:nvCxnSpPr>
        <p:spPr>
          <a:xfrm>
            <a:off x="7500098" y="4082317"/>
            <a:ext cx="293302" cy="324752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5" name="Rectangle 414"/>
          <p:cNvSpPr/>
          <p:nvPr/>
        </p:nvSpPr>
        <p:spPr>
          <a:xfrm>
            <a:off x="7415104" y="4382012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</a:t>
            </a:r>
          </a:p>
        </p:txBody>
      </p:sp>
      <p:cxnSp>
        <p:nvCxnSpPr>
          <p:cNvPr id="416" name="Straight Arrow Connector 415"/>
          <p:cNvCxnSpPr>
            <a:cxnSpLocks/>
            <a:endCxn id="133" idx="2"/>
          </p:cNvCxnSpPr>
          <p:nvPr/>
        </p:nvCxnSpPr>
        <p:spPr>
          <a:xfrm flipV="1">
            <a:off x="8325534" y="4231411"/>
            <a:ext cx="447799" cy="170455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7" name="Rectangle 416"/>
          <p:cNvSpPr/>
          <p:nvPr/>
        </p:nvSpPr>
        <p:spPr>
          <a:xfrm>
            <a:off x="8411497" y="3845403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724669" y="163523"/>
            <a:ext cx="10938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Risk of Partial Failure Amplified by Microservices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39" name="Multiplication Sign 338"/>
          <p:cNvSpPr/>
          <p:nvPr/>
        </p:nvSpPr>
        <p:spPr bwMode="auto">
          <a:xfrm>
            <a:off x="6465218" y="3461412"/>
            <a:ext cx="1230065" cy="118249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25025" y="697346"/>
            <a:ext cx="5270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HTTP request/response communication</a:t>
            </a:r>
          </a:p>
        </p:txBody>
      </p:sp>
      <p:cxnSp>
        <p:nvCxnSpPr>
          <p:cNvPr id="340" name="Straight Arrow Connector 339"/>
          <p:cNvCxnSpPr>
            <a:cxnSpLocks/>
          </p:cNvCxnSpPr>
          <p:nvPr/>
        </p:nvCxnSpPr>
        <p:spPr>
          <a:xfrm>
            <a:off x="6574018" y="3043728"/>
            <a:ext cx="482419" cy="827500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1" name="Straight Arrow Connector 340"/>
          <p:cNvCxnSpPr>
            <a:cxnSpLocks/>
            <a:stCxn id="389" idx="2"/>
          </p:cNvCxnSpPr>
          <p:nvPr/>
        </p:nvCxnSpPr>
        <p:spPr>
          <a:xfrm flipH="1">
            <a:off x="7278484" y="3229429"/>
            <a:ext cx="1644108" cy="62794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5" name="Straight Arrow Connector 344"/>
          <p:cNvCxnSpPr>
            <a:cxnSpLocks/>
          </p:cNvCxnSpPr>
          <p:nvPr/>
        </p:nvCxnSpPr>
        <p:spPr>
          <a:xfrm flipV="1">
            <a:off x="6602780" y="4231409"/>
            <a:ext cx="453657" cy="369293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6" name="Straight Arrow Connector 345"/>
          <p:cNvCxnSpPr>
            <a:cxnSpLocks/>
          </p:cNvCxnSpPr>
          <p:nvPr/>
        </p:nvCxnSpPr>
        <p:spPr>
          <a:xfrm flipV="1">
            <a:off x="6593120" y="4600701"/>
            <a:ext cx="973582" cy="490231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Right Brace 2"/>
          <p:cNvSpPr/>
          <p:nvPr/>
        </p:nvSpPr>
        <p:spPr>
          <a:xfrm rot="5400000">
            <a:off x="8769388" y="3340370"/>
            <a:ext cx="272567" cy="4368810"/>
          </a:xfrm>
          <a:prstGeom prst="rightBrace">
            <a:avLst/>
          </a:prstGeom>
          <a:ln w="127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10182744" y="3368155"/>
            <a:ext cx="1066800" cy="43088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Dependency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348" name="Straight Arrow Connector 347"/>
          <p:cNvCxnSpPr>
            <a:cxnSpLocks/>
          </p:cNvCxnSpPr>
          <p:nvPr/>
        </p:nvCxnSpPr>
        <p:spPr>
          <a:xfrm flipV="1">
            <a:off x="9270513" y="3593195"/>
            <a:ext cx="1099582" cy="488088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9" name="Rectangle 348"/>
          <p:cNvSpPr/>
          <p:nvPr/>
        </p:nvSpPr>
        <p:spPr>
          <a:xfrm>
            <a:off x="8157457" y="5617261"/>
            <a:ext cx="1474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Anti-patterns</a:t>
            </a:r>
          </a:p>
        </p:txBody>
      </p:sp>
    </p:spTree>
    <p:extLst>
      <p:ext uri="{BB962C8B-B14F-4D97-AF65-F5344CB8AC3E}">
        <p14:creationId xmlns:p14="http://schemas.microsoft.com/office/powerpoint/2010/main" val="5980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4" y="238256"/>
            <a:ext cx="1196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Synchronous vs. Async communication across Microservices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Hexagon 25"/>
          <p:cNvSpPr>
            <a:spLocks noChangeAspect="1"/>
          </p:cNvSpPr>
          <p:nvPr/>
        </p:nvSpPr>
        <p:spPr bwMode="auto">
          <a:xfrm>
            <a:off x="7713095" y="1587734"/>
            <a:ext cx="771632" cy="6903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>
            <a:spLocks noChangeAspect="1"/>
          </p:cNvSpPr>
          <p:nvPr/>
        </p:nvSpPr>
        <p:spPr bwMode="auto">
          <a:xfrm>
            <a:off x="9224932" y="1587734"/>
            <a:ext cx="771632" cy="6903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>
            <a:spLocks noChangeAspect="1"/>
          </p:cNvSpPr>
          <p:nvPr/>
        </p:nvSpPr>
        <p:spPr bwMode="auto">
          <a:xfrm>
            <a:off x="6201258" y="1587734"/>
            <a:ext cx="771632" cy="6903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Hexagon 10"/>
          <p:cNvSpPr>
            <a:spLocks noChangeAspect="1"/>
          </p:cNvSpPr>
          <p:nvPr/>
        </p:nvSpPr>
        <p:spPr bwMode="auto">
          <a:xfrm>
            <a:off x="10736769" y="1579067"/>
            <a:ext cx="771632" cy="690328"/>
          </a:xfrm>
          <a:prstGeom prst="hexagon">
            <a:avLst/>
          </a:prstGeom>
          <a:solidFill>
            <a:srgbClr val="0079D6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170237" y="1592262"/>
            <a:ext cx="1371600" cy="6858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Client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91180" y="2324893"/>
            <a:ext cx="152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i.e. MVC app,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Gateway, etc.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4541837" y="1462566"/>
            <a:ext cx="6248400" cy="480686"/>
            <a:chOff x="3604974" y="1462566"/>
            <a:chExt cx="6248400" cy="480686"/>
          </a:xfrm>
        </p:grpSpPr>
        <p:cxnSp>
          <p:nvCxnSpPr>
            <p:cNvPr id="46" name="Straight Arrow Connector 45"/>
            <p:cNvCxnSpPr>
              <a:stCxn id="37" idx="3"/>
              <a:endCxn id="16" idx="3"/>
            </p:cNvCxnSpPr>
            <p:nvPr/>
          </p:nvCxnSpPr>
          <p:spPr>
            <a:xfrm flipV="1">
              <a:off x="3604974" y="1932898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  <a:stCxn id="16" idx="0"/>
              <a:endCxn id="26" idx="3"/>
            </p:cNvCxnSpPr>
            <p:nvPr/>
          </p:nvCxnSpPr>
          <p:spPr>
            <a:xfrm>
              <a:off x="6036027" y="1932898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cxnSpLocks/>
              <a:stCxn id="26" idx="0"/>
              <a:endCxn id="21" idx="3"/>
            </p:cNvCxnSpPr>
            <p:nvPr/>
          </p:nvCxnSpPr>
          <p:spPr>
            <a:xfrm>
              <a:off x="7547864" y="1932898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/>
              <a:stCxn id="21" idx="0"/>
              <a:endCxn id="11" idx="3"/>
            </p:cNvCxnSpPr>
            <p:nvPr/>
          </p:nvCxnSpPr>
          <p:spPr>
            <a:xfrm flipV="1">
              <a:off x="9059701" y="1924231"/>
              <a:ext cx="740205" cy="86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944241" y="1470637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1174" y="1462566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992241" y="1462566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15441" y="1481587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41837" y="2041328"/>
            <a:ext cx="6215663" cy="480686"/>
            <a:chOff x="3170237" y="2041328"/>
            <a:chExt cx="6215663" cy="480686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3170237" y="2051582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cxnSpLocks/>
            </p:cNvCxnSpPr>
            <p:nvPr/>
          </p:nvCxnSpPr>
          <p:spPr>
            <a:xfrm>
              <a:off x="5601290" y="2051582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>
              <a:off x="7113127" y="2051582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</p:cNvCxnSpPr>
            <p:nvPr/>
          </p:nvCxnSpPr>
          <p:spPr>
            <a:xfrm flipV="1">
              <a:off x="8624964" y="2042915"/>
              <a:ext cx="740205" cy="86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504944" y="2049399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024204" y="2041328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524767" y="2041328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36064" y="2060349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41838" y="2487550"/>
            <a:ext cx="7097171" cy="414756"/>
            <a:chOff x="3289058" y="2487550"/>
            <a:chExt cx="8349952" cy="414756"/>
          </a:xfrm>
        </p:grpSpPr>
        <p:sp>
          <p:nvSpPr>
            <p:cNvPr id="80" name="Rectangle 79"/>
            <p:cNvSpPr/>
            <p:nvPr/>
          </p:nvSpPr>
          <p:spPr>
            <a:xfrm>
              <a:off x="5155206" y="2563752"/>
              <a:ext cx="42689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Same Http Request/Response cycle!</a:t>
              </a:r>
            </a:p>
          </p:txBody>
        </p:sp>
        <p:sp>
          <p:nvSpPr>
            <p:cNvPr id="81" name="Right Brace 80"/>
            <p:cNvSpPr/>
            <p:nvPr/>
          </p:nvSpPr>
          <p:spPr>
            <a:xfrm rot="5400000">
              <a:off x="7364201" y="-1587593"/>
              <a:ext cx="199666" cy="8349952"/>
            </a:xfrm>
            <a:prstGeom prst="rightBrace">
              <a:avLst/>
            </a:prstGeom>
            <a:ln w="12700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6263234" y="1788140"/>
            <a:ext cx="661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Basket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693049" y="1789881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Ordering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261175" y="178988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Catalog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847274" y="1776847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Other</a:t>
            </a:r>
          </a:p>
        </p:txBody>
      </p:sp>
      <p:sp>
        <p:nvSpPr>
          <p:cNvPr id="89" name="Hexagon 88"/>
          <p:cNvSpPr>
            <a:spLocks noChangeAspect="1"/>
          </p:cNvSpPr>
          <p:nvPr/>
        </p:nvSpPr>
        <p:spPr bwMode="auto">
          <a:xfrm>
            <a:off x="7744565" y="3443455"/>
            <a:ext cx="771632" cy="6903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Hexagon 89"/>
          <p:cNvSpPr>
            <a:spLocks noChangeAspect="1"/>
          </p:cNvSpPr>
          <p:nvPr/>
        </p:nvSpPr>
        <p:spPr bwMode="auto">
          <a:xfrm>
            <a:off x="9256402" y="3443455"/>
            <a:ext cx="771632" cy="6903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Hexagon 90"/>
          <p:cNvSpPr>
            <a:spLocks noChangeAspect="1"/>
          </p:cNvSpPr>
          <p:nvPr/>
        </p:nvSpPr>
        <p:spPr bwMode="auto">
          <a:xfrm>
            <a:off x="6232728" y="3443455"/>
            <a:ext cx="771632" cy="6903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Hexagon 91"/>
          <p:cNvSpPr>
            <a:spLocks noChangeAspect="1"/>
          </p:cNvSpPr>
          <p:nvPr/>
        </p:nvSpPr>
        <p:spPr bwMode="auto">
          <a:xfrm>
            <a:off x="10768239" y="3434788"/>
            <a:ext cx="771632" cy="690328"/>
          </a:xfrm>
          <a:prstGeom prst="hexagon">
            <a:avLst/>
          </a:prstGeom>
          <a:solidFill>
            <a:srgbClr val="0079D6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3201707" y="3447983"/>
            <a:ext cx="1371600" cy="6858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Client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168066" y="4212809"/>
            <a:ext cx="152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i.e. MVC app,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Gateway, etc.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73307" y="3337308"/>
            <a:ext cx="1659421" cy="461665"/>
            <a:chOff x="4573307" y="3337308"/>
            <a:chExt cx="1659421" cy="461665"/>
          </a:xfrm>
        </p:grpSpPr>
        <p:cxnSp>
          <p:nvCxnSpPr>
            <p:cNvPr id="96" name="Straight Arrow Connector 95"/>
            <p:cNvCxnSpPr>
              <a:stCxn id="94" idx="3"/>
              <a:endCxn id="91" idx="3"/>
            </p:cNvCxnSpPr>
            <p:nvPr/>
          </p:nvCxnSpPr>
          <p:spPr>
            <a:xfrm flipV="1">
              <a:off x="4573307" y="3788619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5051880" y="3337308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3307" y="3907303"/>
            <a:ext cx="1659421" cy="470432"/>
            <a:chOff x="4573307" y="3907303"/>
            <a:chExt cx="1659421" cy="470432"/>
          </a:xfrm>
        </p:grpSpPr>
        <p:cxnSp>
          <p:nvCxnSpPr>
            <p:cNvPr id="101" name="Straight Arrow Connector 100"/>
            <p:cNvCxnSpPr/>
            <p:nvPr/>
          </p:nvCxnSpPr>
          <p:spPr>
            <a:xfrm flipV="1">
              <a:off x="4573307" y="3907303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5039134" y="3916070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6294704" y="3643861"/>
            <a:ext cx="661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Basket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724519" y="3645602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Ordering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292645" y="3645602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Catalog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871470" y="3625546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Other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028034" y="3155609"/>
            <a:ext cx="912787" cy="633009"/>
            <a:chOff x="10028034" y="3155609"/>
            <a:chExt cx="912787" cy="633009"/>
          </a:xfrm>
        </p:grpSpPr>
        <p:cxnSp>
          <p:nvCxnSpPr>
            <p:cNvPr id="139" name="Connector: Curved 138"/>
            <p:cNvCxnSpPr>
              <a:cxnSpLocks/>
              <a:stCxn id="92" idx="4"/>
              <a:endCxn id="90" idx="0"/>
            </p:cNvCxnSpPr>
            <p:nvPr/>
          </p:nvCxnSpPr>
          <p:spPr>
            <a:xfrm rot="16200000" flipH="1" flipV="1">
              <a:off x="10307512" y="3155309"/>
              <a:ext cx="353831" cy="912787"/>
            </a:xfrm>
            <a:prstGeom prst="curvedConnector4">
              <a:avLst>
                <a:gd name="adj1" fmla="val -64607"/>
                <a:gd name="adj2" fmla="val 59454"/>
              </a:avLst>
            </a:prstGeom>
            <a:ln w="25400">
              <a:solidFill>
                <a:srgbClr val="00B050"/>
              </a:solidFill>
              <a:prstDash val="lg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8" name="Picture 2" descr="Image result for envelope icon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434651" y="3155609"/>
              <a:ext cx="304800" cy="23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8516197" y="3154492"/>
            <a:ext cx="912787" cy="634127"/>
            <a:chOff x="8516197" y="3154492"/>
            <a:chExt cx="912787" cy="634127"/>
          </a:xfrm>
        </p:grpSpPr>
        <p:cxnSp>
          <p:nvCxnSpPr>
            <p:cNvPr id="159" name="Connector: Curved 158"/>
            <p:cNvCxnSpPr>
              <a:cxnSpLocks/>
              <a:stCxn id="90" idx="4"/>
              <a:endCxn id="89" idx="0"/>
            </p:cNvCxnSpPr>
            <p:nvPr/>
          </p:nvCxnSpPr>
          <p:spPr>
            <a:xfrm rot="16200000" flipH="1" flipV="1">
              <a:off x="8800009" y="3159643"/>
              <a:ext cx="345164" cy="912787"/>
            </a:xfrm>
            <a:prstGeom prst="curvedConnector4">
              <a:avLst>
                <a:gd name="adj1" fmla="val -66229"/>
                <a:gd name="adj2" fmla="val 59454"/>
              </a:avLst>
            </a:prstGeom>
            <a:ln w="25400">
              <a:solidFill>
                <a:srgbClr val="00B050"/>
              </a:solidFill>
              <a:prstDash val="lg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2" descr="Image result for envelope icon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001216" y="3154492"/>
              <a:ext cx="304800" cy="23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6956488" y="3782361"/>
            <a:ext cx="2472496" cy="685811"/>
            <a:chOff x="6956488" y="3782361"/>
            <a:chExt cx="2472496" cy="685811"/>
          </a:xfrm>
        </p:grpSpPr>
        <p:cxnSp>
          <p:nvCxnSpPr>
            <p:cNvPr id="150" name="Connector: Curved 149"/>
            <p:cNvCxnSpPr>
              <a:cxnSpLocks/>
              <a:stCxn id="90" idx="2"/>
              <a:endCxn id="118" idx="3"/>
            </p:cNvCxnSpPr>
            <p:nvPr/>
          </p:nvCxnSpPr>
          <p:spPr>
            <a:xfrm rot="5400000" flipH="1">
              <a:off x="8017025" y="2721824"/>
              <a:ext cx="351422" cy="2472496"/>
            </a:xfrm>
            <a:prstGeom prst="curvedConnector4">
              <a:avLst>
                <a:gd name="adj1" fmla="val -73900"/>
                <a:gd name="adj2" fmla="val 74623"/>
              </a:avLst>
            </a:prstGeom>
            <a:ln w="25400">
              <a:solidFill>
                <a:srgbClr val="00B050"/>
              </a:solidFill>
              <a:prstDash val="lg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Picture 2" descr="Image result for envelope icon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2837" y="4235295"/>
              <a:ext cx="304800" cy="23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831777" y="3141328"/>
            <a:ext cx="912787" cy="647292"/>
            <a:chOff x="6831777" y="3141328"/>
            <a:chExt cx="912787" cy="647292"/>
          </a:xfrm>
        </p:grpSpPr>
        <p:cxnSp>
          <p:nvCxnSpPr>
            <p:cNvPr id="144" name="Connector: Curved 143"/>
            <p:cNvCxnSpPr>
              <a:cxnSpLocks/>
              <a:stCxn id="91" idx="5"/>
              <a:endCxn id="89" idx="3"/>
            </p:cNvCxnSpPr>
            <p:nvPr/>
          </p:nvCxnSpPr>
          <p:spPr>
            <a:xfrm rot="16200000" flipH="1">
              <a:off x="7115589" y="3159644"/>
              <a:ext cx="345164" cy="912787"/>
            </a:xfrm>
            <a:prstGeom prst="curvedConnector4">
              <a:avLst>
                <a:gd name="adj1" fmla="val -66229"/>
                <a:gd name="adj2" fmla="val 59454"/>
              </a:avLst>
            </a:prstGeom>
            <a:ln w="25400">
              <a:solidFill>
                <a:srgbClr val="00B050"/>
              </a:solidFill>
              <a:prstDash val="lg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1" name="Picture 2" descr="Image result for envelope icon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041648" y="3141328"/>
              <a:ext cx="304800" cy="23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/>
          <p:cNvSpPr/>
          <p:nvPr/>
        </p:nvSpPr>
        <p:spPr>
          <a:xfrm>
            <a:off x="736543" y="1587734"/>
            <a:ext cx="2022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Synchronous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all req./resp. cycle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49056" y="3192462"/>
            <a:ext cx="2387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Asynchronous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Comm. across internal microservices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EventBus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i.e.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AMPQ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36543" y="5351188"/>
            <a:ext cx="2387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“Asynchronous”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Comm. across internal microservices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(Polling: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sp>
        <p:nvSpPr>
          <p:cNvPr id="88" name="Hexagon 87"/>
          <p:cNvSpPr>
            <a:spLocks noChangeAspect="1"/>
          </p:cNvSpPr>
          <p:nvPr/>
        </p:nvSpPr>
        <p:spPr bwMode="auto">
          <a:xfrm>
            <a:off x="7744565" y="5403541"/>
            <a:ext cx="771632" cy="6903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Hexagon 92"/>
          <p:cNvSpPr>
            <a:spLocks noChangeAspect="1"/>
          </p:cNvSpPr>
          <p:nvPr/>
        </p:nvSpPr>
        <p:spPr bwMode="auto">
          <a:xfrm>
            <a:off x="9256402" y="5403541"/>
            <a:ext cx="771632" cy="6903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Hexagon 96"/>
          <p:cNvSpPr>
            <a:spLocks noChangeAspect="1"/>
          </p:cNvSpPr>
          <p:nvPr/>
        </p:nvSpPr>
        <p:spPr bwMode="auto">
          <a:xfrm>
            <a:off x="6232728" y="5403541"/>
            <a:ext cx="771632" cy="6903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Hexagon 97"/>
          <p:cNvSpPr>
            <a:spLocks noChangeAspect="1"/>
          </p:cNvSpPr>
          <p:nvPr/>
        </p:nvSpPr>
        <p:spPr bwMode="auto">
          <a:xfrm>
            <a:off x="10768239" y="5394874"/>
            <a:ext cx="771632" cy="690328"/>
          </a:xfrm>
          <a:prstGeom prst="hexagon">
            <a:avLst/>
          </a:prstGeom>
          <a:solidFill>
            <a:srgbClr val="0079D6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3201707" y="5408069"/>
            <a:ext cx="1371600" cy="68580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Client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122650" y="6140700"/>
            <a:ext cx="152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i.e. MVC app,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Gateway, etc.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573307" y="9403445"/>
            <a:ext cx="6194932" cy="10931"/>
            <a:chOff x="3484044" y="5587638"/>
            <a:chExt cx="6194932" cy="10931"/>
          </a:xfrm>
        </p:grpSpPr>
        <p:cxnSp>
          <p:nvCxnSpPr>
            <p:cNvPr id="103" name="Straight Arrow Connector 102"/>
            <p:cNvCxnSpPr>
              <a:stCxn id="99" idx="3"/>
              <a:endCxn id="97" idx="3"/>
            </p:cNvCxnSpPr>
            <p:nvPr/>
          </p:nvCxnSpPr>
          <p:spPr>
            <a:xfrm flipV="1">
              <a:off x="3484044" y="5596305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cxnSpLocks/>
              <a:stCxn id="97" idx="0"/>
              <a:endCxn id="88" idx="3"/>
            </p:cNvCxnSpPr>
            <p:nvPr/>
          </p:nvCxnSpPr>
          <p:spPr>
            <a:xfrm>
              <a:off x="5915097" y="5596305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cxnSpLocks/>
              <a:stCxn id="88" idx="0"/>
              <a:endCxn id="93" idx="3"/>
            </p:cNvCxnSpPr>
            <p:nvPr/>
          </p:nvCxnSpPr>
          <p:spPr>
            <a:xfrm>
              <a:off x="7426934" y="5596305"/>
              <a:ext cx="740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cxnSpLocks/>
              <a:stCxn id="93" idx="0"/>
              <a:endCxn id="98" idx="3"/>
            </p:cNvCxnSpPr>
            <p:nvPr/>
          </p:nvCxnSpPr>
          <p:spPr>
            <a:xfrm flipV="1">
              <a:off x="8938771" y="5587638"/>
              <a:ext cx="740205" cy="86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7004360" y="5867389"/>
            <a:ext cx="740205" cy="0"/>
          </a:xfrm>
          <a:prstGeom prst="straightConnector1">
            <a:avLst/>
          </a:prstGeom>
          <a:ln w="25400">
            <a:solidFill>
              <a:srgbClr val="08B25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8516197" y="5867389"/>
            <a:ext cx="740205" cy="0"/>
          </a:xfrm>
          <a:prstGeom prst="straightConnector1">
            <a:avLst/>
          </a:prstGeom>
          <a:ln w="25400">
            <a:solidFill>
              <a:srgbClr val="08B25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</p:cNvCxnSpPr>
          <p:nvPr/>
        </p:nvCxnSpPr>
        <p:spPr>
          <a:xfrm flipV="1">
            <a:off x="10028034" y="5858722"/>
            <a:ext cx="740205" cy="8667"/>
          </a:xfrm>
          <a:prstGeom prst="straightConnector1">
            <a:avLst/>
          </a:prstGeom>
          <a:ln w="25400">
            <a:solidFill>
              <a:srgbClr val="08B25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573307" y="5867389"/>
            <a:ext cx="1659421" cy="470432"/>
            <a:chOff x="4573307" y="5867389"/>
            <a:chExt cx="1659421" cy="470432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73307" y="5867389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5039134" y="5876156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294704" y="5603947"/>
            <a:ext cx="661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Basket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724519" y="5605688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Ordering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9292645" y="5605688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Catalog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0869941" y="5594792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Other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999902" y="5291735"/>
            <a:ext cx="740205" cy="461665"/>
            <a:chOff x="6999902" y="5291735"/>
            <a:chExt cx="740205" cy="461665"/>
          </a:xfrm>
        </p:grpSpPr>
        <p:cxnSp>
          <p:nvCxnSpPr>
            <p:cNvPr id="138" name="Straight Arrow Connector 137"/>
            <p:cNvCxnSpPr>
              <a:cxnSpLocks/>
            </p:cNvCxnSpPr>
            <p:nvPr/>
          </p:nvCxnSpPr>
          <p:spPr>
            <a:xfrm>
              <a:off x="6999902" y="5741959"/>
              <a:ext cx="740205" cy="0"/>
            </a:xfrm>
            <a:prstGeom prst="straightConnector1">
              <a:avLst/>
            </a:prstGeom>
            <a:ln w="25400">
              <a:solidFill>
                <a:srgbClr val="08B25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7085509" y="5291735"/>
              <a:ext cx="643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Polling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511739" y="5271627"/>
            <a:ext cx="740205" cy="470332"/>
            <a:chOff x="8511739" y="5271627"/>
            <a:chExt cx="740205" cy="470332"/>
          </a:xfrm>
        </p:grpSpPr>
        <p:cxnSp>
          <p:nvCxnSpPr>
            <p:cNvPr id="140" name="Straight Arrow Connector 139"/>
            <p:cNvCxnSpPr>
              <a:cxnSpLocks/>
            </p:cNvCxnSpPr>
            <p:nvPr/>
          </p:nvCxnSpPr>
          <p:spPr>
            <a:xfrm>
              <a:off x="8511739" y="5741959"/>
              <a:ext cx="740205" cy="0"/>
            </a:xfrm>
            <a:prstGeom prst="straightConnector1">
              <a:avLst/>
            </a:prstGeom>
            <a:ln w="25400">
              <a:solidFill>
                <a:srgbClr val="08B25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8563700" y="5271627"/>
              <a:ext cx="6438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Polling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023576" y="5271627"/>
            <a:ext cx="744663" cy="470333"/>
            <a:chOff x="10023576" y="5271627"/>
            <a:chExt cx="744663" cy="470333"/>
          </a:xfrm>
        </p:grpSpPr>
        <p:cxnSp>
          <p:nvCxnSpPr>
            <p:cNvPr id="141" name="Straight Arrow Connector 140"/>
            <p:cNvCxnSpPr>
              <a:cxnSpLocks/>
              <a:endCxn id="98" idx="3"/>
            </p:cNvCxnSpPr>
            <p:nvPr/>
          </p:nvCxnSpPr>
          <p:spPr>
            <a:xfrm flipV="1">
              <a:off x="10023576" y="5740038"/>
              <a:ext cx="744663" cy="1922"/>
            </a:xfrm>
            <a:prstGeom prst="straightConnector1">
              <a:avLst/>
            </a:prstGeom>
            <a:ln w="25400">
              <a:solidFill>
                <a:srgbClr val="08B25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10064769" y="5271627"/>
              <a:ext cx="6438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Polling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568849" y="5290648"/>
            <a:ext cx="1659421" cy="461665"/>
            <a:chOff x="4568849" y="5290648"/>
            <a:chExt cx="1659421" cy="461665"/>
          </a:xfrm>
        </p:grpSpPr>
        <p:cxnSp>
          <p:nvCxnSpPr>
            <p:cNvPr id="137" name="Straight Arrow Connector 136"/>
            <p:cNvCxnSpPr/>
            <p:nvPr/>
          </p:nvCxnSpPr>
          <p:spPr>
            <a:xfrm flipV="1">
              <a:off x="4568849" y="5741959"/>
              <a:ext cx="1659421" cy="2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5079316" y="5290648"/>
              <a:ext cx="8611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sync.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</a:t>
              </a:r>
            </a:p>
          </p:txBody>
        </p:sp>
      </p:grpSp>
      <p:cxnSp>
        <p:nvCxnSpPr>
          <p:cNvPr id="151" name="Connector: Curved 150"/>
          <p:cNvCxnSpPr>
            <a:cxnSpLocks/>
            <a:stCxn id="93" idx="1"/>
            <a:endCxn id="97" idx="2"/>
          </p:cNvCxnSpPr>
          <p:nvPr/>
        </p:nvCxnSpPr>
        <p:spPr>
          <a:xfrm rot="5400000">
            <a:off x="8130381" y="4368798"/>
            <a:ext cx="12700" cy="3450142"/>
          </a:xfrm>
          <a:prstGeom prst="curvedConnector3">
            <a:avLst>
              <a:gd name="adj1" fmla="val 5368693"/>
            </a:avLst>
          </a:prstGeom>
          <a:ln w="2540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38128" y="6087519"/>
            <a:ext cx="2597206" cy="907006"/>
            <a:chOff x="6838128" y="6087519"/>
            <a:chExt cx="2597206" cy="907006"/>
          </a:xfrm>
        </p:grpSpPr>
        <p:cxnSp>
          <p:nvCxnSpPr>
            <p:cNvPr id="148" name="Connector: Curved 147"/>
            <p:cNvCxnSpPr>
              <a:cxnSpLocks/>
              <a:stCxn id="93" idx="2"/>
              <a:endCxn id="97" idx="1"/>
            </p:cNvCxnSpPr>
            <p:nvPr/>
          </p:nvCxnSpPr>
          <p:spPr>
            <a:xfrm rot="5400000">
              <a:off x="8130381" y="4795266"/>
              <a:ext cx="12700" cy="2597206"/>
            </a:xfrm>
            <a:prstGeom prst="curvedConnector3">
              <a:avLst>
                <a:gd name="adj1" fmla="val 3740874"/>
              </a:avLst>
            </a:prstGeom>
            <a:ln w="25400">
              <a:solidFill>
                <a:srgbClr val="00B05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7854193" y="6532860"/>
              <a:ext cx="643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Polling</a:t>
              </a:r>
            </a:p>
          </p:txBody>
        </p:sp>
      </p:grpSp>
      <p:sp>
        <p:nvSpPr>
          <p:cNvPr id="163" name="Multiplication Sign 162"/>
          <p:cNvSpPr/>
          <p:nvPr/>
        </p:nvSpPr>
        <p:spPr bwMode="auto">
          <a:xfrm>
            <a:off x="10764240" y="1888781"/>
            <a:ext cx="750250" cy="690567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856732-D7C4-4BB5-8FE2-AE809A258453}"/>
              </a:ext>
            </a:extLst>
          </p:cNvPr>
          <p:cNvGrpSpPr/>
          <p:nvPr/>
        </p:nvGrpSpPr>
        <p:grpSpPr>
          <a:xfrm>
            <a:off x="-33766" y="1277900"/>
            <a:ext cx="1533561" cy="991495"/>
            <a:chOff x="-33766" y="1277900"/>
            <a:chExt cx="1533561" cy="991495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E14E290-655F-4504-A1EA-F0F4A4CF8A18}"/>
                </a:ext>
              </a:extLst>
            </p:cNvPr>
            <p:cNvSpPr/>
            <p:nvPr/>
          </p:nvSpPr>
          <p:spPr bwMode="auto">
            <a:xfrm>
              <a:off x="46037" y="1668462"/>
              <a:ext cx="690506" cy="600933"/>
            </a:xfrm>
            <a:prstGeom prst="rightArrow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E05D65-EC91-4F5B-87F3-86FD3A57180A}"/>
                </a:ext>
              </a:extLst>
            </p:cNvPr>
            <p:cNvSpPr/>
            <p:nvPr/>
          </p:nvSpPr>
          <p:spPr>
            <a:xfrm>
              <a:off x="-33766" y="1277900"/>
              <a:ext cx="1533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Anti-pattern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5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731837" y="1744662"/>
            <a:ext cx="11201400" cy="4343400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2041" y="98006"/>
            <a:ext cx="111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Asynchronous Event-Driven communication with an Event Bus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8234867" y="2732223"/>
            <a:ext cx="601163" cy="337001"/>
            <a:chOff x="2886562" y="2288295"/>
            <a:chExt cx="601248" cy="337049"/>
          </a:xfrm>
        </p:grpSpPr>
        <p:grpSp>
          <p:nvGrpSpPr>
            <p:cNvPr id="339" name="Group 338"/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341" name="Rectangle 34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 108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 109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0" name="Hexagon 339"/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8234867" y="4833606"/>
            <a:ext cx="601163" cy="337001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8071679" y="4378995"/>
            <a:ext cx="3665954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Picture 2" descr="Resultado de imagen para Redis cache Azure ic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6821" y="2568500"/>
            <a:ext cx="672105" cy="6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7" name="Straight Arrow Connector 376"/>
          <p:cNvCxnSpPr>
            <a:cxnSpLocks/>
            <a:endCxn id="48" idx="1"/>
          </p:cNvCxnSpPr>
          <p:nvPr/>
        </p:nvCxnSpPr>
        <p:spPr>
          <a:xfrm>
            <a:off x="8848193" y="2896999"/>
            <a:ext cx="628628" cy="75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10496536" y="4787997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Database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8174977" y="4339934"/>
            <a:ext cx="2330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Ordering Microservice</a:t>
            </a:r>
          </a:p>
        </p:txBody>
      </p:sp>
      <p:sp>
        <p:nvSpPr>
          <p:cNvPr id="389" name="Rounded Rectangle 66"/>
          <p:cNvSpPr/>
          <p:nvPr/>
        </p:nvSpPr>
        <p:spPr bwMode="auto">
          <a:xfrm>
            <a:off x="8071679" y="2289241"/>
            <a:ext cx="3665954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8174977" y="2250180"/>
            <a:ext cx="2101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Basket Microservice</a:t>
            </a:r>
          </a:p>
        </p:txBody>
      </p:sp>
      <p:sp>
        <p:nvSpPr>
          <p:cNvPr id="393" name="Rectangle 392"/>
          <p:cNvSpPr/>
          <p:nvPr/>
        </p:nvSpPr>
        <p:spPr>
          <a:xfrm>
            <a:off x="10117612" y="2601582"/>
            <a:ext cx="1279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Database as 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Cache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8205086" y="5115659"/>
            <a:ext cx="647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Service</a:t>
            </a:r>
          </a:p>
        </p:txBody>
      </p:sp>
      <p:sp>
        <p:nvSpPr>
          <p:cNvPr id="400" name="Rectangle 399"/>
          <p:cNvSpPr/>
          <p:nvPr/>
        </p:nvSpPr>
        <p:spPr>
          <a:xfrm>
            <a:off x="8218055" y="3019283"/>
            <a:ext cx="647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Service</a:t>
            </a:r>
          </a:p>
        </p:txBody>
      </p:sp>
      <p:cxnSp>
        <p:nvCxnSpPr>
          <p:cNvPr id="75" name="Straight Arrow Connector 74"/>
          <p:cNvCxnSpPr>
            <a:cxnSpLocks/>
            <a:stCxn id="91" idx="2"/>
            <a:endCxn id="118" idx="0"/>
          </p:cNvCxnSpPr>
          <p:nvPr/>
        </p:nvCxnSpPr>
        <p:spPr>
          <a:xfrm flipH="1">
            <a:off x="2892813" y="4072909"/>
            <a:ext cx="5384" cy="41459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Rounded Rectangle 66"/>
          <p:cNvSpPr/>
          <p:nvPr/>
        </p:nvSpPr>
        <p:spPr bwMode="auto">
          <a:xfrm>
            <a:off x="1249152" y="2950385"/>
            <a:ext cx="3622298" cy="2198000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57225" y="2940069"/>
            <a:ext cx="2615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User-Profile Microservice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191055" y="3251257"/>
            <a:ext cx="14183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 Service</a:t>
            </a: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2367996" y="3534553"/>
            <a:ext cx="1060403" cy="594443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352004" y="4429387"/>
            <a:ext cx="1081619" cy="615930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18" name="Rectangle 11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reeform 10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reeform 10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21" name="Flowchart: Magnetic Disk 120"/>
          <p:cNvSpPr/>
          <p:nvPr/>
        </p:nvSpPr>
        <p:spPr>
          <a:xfrm>
            <a:off x="2730277" y="4545598"/>
            <a:ext cx="339891" cy="347953"/>
          </a:xfrm>
          <a:prstGeom prst="flowChartMagneticDisk">
            <a:avLst/>
          </a:prstGeom>
          <a:solidFill>
            <a:srgbClr val="C0000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463783" y="4691336"/>
            <a:ext cx="1038180" cy="578704"/>
            <a:chOff x="3011394" y="2282383"/>
            <a:chExt cx="1038180" cy="578704"/>
          </a:xfrm>
        </p:grpSpPr>
        <p:grpSp>
          <p:nvGrpSpPr>
            <p:cNvPr id="123" name="Group 122"/>
            <p:cNvGrpSpPr/>
            <p:nvPr/>
          </p:nvGrpSpPr>
          <p:grpSpPr>
            <a:xfrm>
              <a:off x="3011394" y="2282383"/>
              <a:ext cx="1038180" cy="578704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28" name="Flowchart: Magnetic Disk 127"/>
            <p:cNvSpPr/>
            <p:nvPr/>
          </p:nvSpPr>
          <p:spPr>
            <a:xfrm>
              <a:off x="3378692" y="2397757"/>
              <a:ext cx="339891" cy="347953"/>
            </a:xfrm>
            <a:prstGeom prst="flowChartMagneticDisk">
              <a:avLst/>
            </a:prstGeom>
            <a:solidFill>
              <a:srgbClr val="00B050"/>
            </a:solidFill>
            <a:ln w="158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27" tIns="91427" rIns="34289" bIns="34289" rtlCol="0" anchor="b" anchorCtr="0"/>
            <a:lstStyle/>
            <a:p>
              <a:pPr marL="0" marR="0" lvl="0" indent="0" algn="ctr" defTabSz="9322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29" name="Straight Arrow Connector 128"/>
          <p:cNvCxnSpPr>
            <a:cxnSpLocks/>
          </p:cNvCxnSpPr>
          <p:nvPr/>
        </p:nvCxnSpPr>
        <p:spPr>
          <a:xfrm>
            <a:off x="8857889" y="4987202"/>
            <a:ext cx="615545" cy="841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1" name="Rectangle 130"/>
          <p:cNvSpPr/>
          <p:nvPr/>
        </p:nvSpPr>
        <p:spPr>
          <a:xfrm>
            <a:off x="1588590" y="4596003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Database</a:t>
            </a:r>
          </a:p>
        </p:txBody>
      </p:sp>
      <p:cxnSp>
        <p:nvCxnSpPr>
          <p:cNvPr id="137" name="Straight Arrow Connector 136"/>
          <p:cNvCxnSpPr>
            <a:cxnSpLocks/>
          </p:cNvCxnSpPr>
          <p:nvPr/>
        </p:nvCxnSpPr>
        <p:spPr>
          <a:xfrm>
            <a:off x="904411" y="3815379"/>
            <a:ext cx="1388946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3" name="Rectangle 102"/>
          <p:cNvSpPr/>
          <p:nvPr/>
        </p:nvSpPr>
        <p:spPr>
          <a:xfrm>
            <a:off x="904411" y="1837834"/>
            <a:ext cx="1203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Backend</a:t>
            </a:r>
          </a:p>
        </p:txBody>
      </p:sp>
      <p:cxnSp>
        <p:nvCxnSpPr>
          <p:cNvPr id="104" name="Straight Arrow Connector 103"/>
          <p:cNvCxnSpPr>
            <a:cxnSpLocks/>
            <a:endCxn id="6" idx="1"/>
          </p:cNvCxnSpPr>
          <p:nvPr/>
        </p:nvCxnSpPr>
        <p:spPr>
          <a:xfrm>
            <a:off x="3184310" y="3805140"/>
            <a:ext cx="1814728" cy="102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tangle 108"/>
          <p:cNvSpPr/>
          <p:nvPr/>
        </p:nvSpPr>
        <p:spPr>
          <a:xfrm>
            <a:off x="3352058" y="3771519"/>
            <a:ext cx="1595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UserUpdated event 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(Publish Action)</a:t>
            </a:r>
          </a:p>
        </p:txBody>
      </p:sp>
      <p:sp>
        <p:nvSpPr>
          <p:cNvPr id="6" name="Cylinder 5"/>
          <p:cNvSpPr/>
          <p:nvPr/>
        </p:nvSpPr>
        <p:spPr bwMode="auto">
          <a:xfrm rot="16200000">
            <a:off x="6048602" y="2497283"/>
            <a:ext cx="537065" cy="2636193"/>
          </a:xfrm>
          <a:prstGeom prst="can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9767" y="3534250"/>
            <a:ext cx="294718" cy="2308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2001" y="3501992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Event Bus</a:t>
            </a:r>
          </a:p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(Publish/Subscribe Channel)</a:t>
            </a:r>
          </a:p>
        </p:txBody>
      </p:sp>
      <p:cxnSp>
        <p:nvCxnSpPr>
          <p:cNvPr id="114" name="Straight Arrow Connector 113"/>
          <p:cNvCxnSpPr>
            <a:cxnSpLocks/>
            <a:stCxn id="6" idx="3"/>
          </p:cNvCxnSpPr>
          <p:nvPr/>
        </p:nvCxnSpPr>
        <p:spPr>
          <a:xfrm flipV="1">
            <a:off x="7635231" y="3251257"/>
            <a:ext cx="454190" cy="56412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Straight Arrow Connector 116"/>
          <p:cNvCxnSpPr>
            <a:cxnSpLocks/>
            <a:stCxn id="6" idx="3"/>
          </p:cNvCxnSpPr>
          <p:nvPr/>
        </p:nvCxnSpPr>
        <p:spPr>
          <a:xfrm>
            <a:off x="7635231" y="3815379"/>
            <a:ext cx="454190" cy="61400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1341437" y="3571393"/>
            <a:ext cx="1092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UpdateUser 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command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0798" y="3378208"/>
            <a:ext cx="294718" cy="230885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7979" y="4021665"/>
            <a:ext cx="294718" cy="230885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8255721" y="3347153"/>
            <a:ext cx="3481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UserUpdated event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Wingdings" panose="05000000000000000000" pitchFamily="2" charset="2"/>
              </a:rPr>
              <a:t> Buyer info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255721" y="3995485"/>
            <a:ext cx="3481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UserUpdated event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sym typeface="Wingdings" panose="05000000000000000000" pitchFamily="2" charset="2"/>
              </a:rPr>
              <a:t> Buyer info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84513" y="5635921"/>
            <a:ext cx="9118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Eventual consistency across microservices’ data based on event-driven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communication</a:t>
            </a:r>
          </a:p>
        </p:txBody>
      </p:sp>
      <p:sp>
        <p:nvSpPr>
          <p:cNvPr id="4" name="Flowchart: Connector 3"/>
          <p:cNvSpPr/>
          <p:nvPr/>
        </p:nvSpPr>
        <p:spPr bwMode="auto">
          <a:xfrm>
            <a:off x="1675975" y="3277486"/>
            <a:ext cx="339101" cy="332362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</a:p>
        </p:txBody>
      </p:sp>
      <p:sp>
        <p:nvSpPr>
          <p:cNvPr id="66" name="Flowchart: Connector 65"/>
          <p:cNvSpPr/>
          <p:nvPr/>
        </p:nvSpPr>
        <p:spPr bwMode="auto">
          <a:xfrm>
            <a:off x="3650666" y="3281196"/>
            <a:ext cx="339101" cy="332362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3</a:t>
            </a:r>
          </a:p>
        </p:txBody>
      </p:sp>
      <p:sp>
        <p:nvSpPr>
          <p:cNvPr id="67" name="Flowchart: Connector 66"/>
          <p:cNvSpPr/>
          <p:nvPr/>
        </p:nvSpPr>
        <p:spPr bwMode="auto">
          <a:xfrm>
            <a:off x="2528974" y="4106862"/>
            <a:ext cx="339101" cy="332362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</a:p>
        </p:txBody>
      </p:sp>
      <p:sp>
        <p:nvSpPr>
          <p:cNvPr id="68" name="Flowchart: Connector 67"/>
          <p:cNvSpPr/>
          <p:nvPr/>
        </p:nvSpPr>
        <p:spPr bwMode="auto">
          <a:xfrm>
            <a:off x="7725282" y="3648154"/>
            <a:ext cx="339101" cy="332362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864636" y="4153404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DB update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072001" y="4153404"/>
            <a:ext cx="2517836" cy="3340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074570" y="4550069"/>
            <a:ext cx="2517836" cy="322933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64507" y="4181953"/>
            <a:ext cx="2561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Event Bus Abstractions/Interface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76419" y="4573634"/>
            <a:ext cx="2561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Event Bus Implementations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072001" y="4866623"/>
            <a:ext cx="803577" cy="668122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937400" y="4865403"/>
            <a:ext cx="815027" cy="668122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814037" y="4865403"/>
            <a:ext cx="778369" cy="668122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07868" y="5056789"/>
            <a:ext cx="9086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RabbitMQ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75578" y="4899672"/>
            <a:ext cx="90867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738722" y="4833606"/>
            <a:ext cx="94088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Other: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NServiceBus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MassTransit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etc.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E3F0A-E3D0-4989-844B-BAA6B64083B4}"/>
              </a:ext>
            </a:extLst>
          </p:cNvPr>
          <p:cNvSpPr/>
          <p:nvPr/>
        </p:nvSpPr>
        <p:spPr>
          <a:xfrm>
            <a:off x="1936265" y="3057296"/>
            <a:ext cx="1803634" cy="601018"/>
          </a:xfrm>
          <a:prstGeom prst="rect">
            <a:avLst/>
          </a:prstGeom>
          <a:solidFill>
            <a:srgbClr val="0F6FC6"/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Consumer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A707A-CAE1-438C-9460-2CA76382FD06}"/>
              </a:ext>
            </a:extLst>
          </p:cNvPr>
          <p:cNvSpPr/>
          <p:nvPr/>
        </p:nvSpPr>
        <p:spPr>
          <a:xfrm>
            <a:off x="1936265" y="4137296"/>
            <a:ext cx="1803634" cy="601018"/>
          </a:xfrm>
          <a:prstGeom prst="rect">
            <a:avLst/>
          </a:prstGeom>
          <a:solidFill>
            <a:srgbClr val="92D050"/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Consumer 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4C902C-71CA-4856-A6DF-8799521BE65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739899" y="3357805"/>
            <a:ext cx="1716338" cy="70868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396FFC-D41C-4554-96C6-EF34A4C5750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39899" y="4066494"/>
            <a:ext cx="1716338" cy="371311"/>
          </a:xfrm>
          <a:prstGeom prst="straightConnector1">
            <a:avLst/>
          </a:prstGeom>
          <a:noFill/>
          <a:ln w="9525" cap="flat" cmpd="sng" algn="ctr">
            <a:solidFill>
              <a:srgbClr val="A5C249"/>
            </a:solidFill>
            <a:prstDash val="soli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AEC68-9AF2-48D1-B700-88FDF9CEDA20}"/>
              </a:ext>
            </a:extLst>
          </p:cNvPr>
          <p:cNvCxnSpPr>
            <a:cxnSpLocks/>
            <a:stCxn id="12" idx="3"/>
            <a:endCxn id="25" idx="3"/>
          </p:cNvCxnSpPr>
          <p:nvPr/>
        </p:nvCxnSpPr>
        <p:spPr>
          <a:xfrm flipV="1">
            <a:off x="6986613" y="3012428"/>
            <a:ext cx="1898624" cy="105406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E06AE7-C3E6-44B1-B372-90BCB711A9D4}"/>
              </a:ext>
            </a:extLst>
          </p:cNvPr>
          <p:cNvCxnSpPr>
            <a:cxnSpLocks/>
            <a:stCxn id="12" idx="3"/>
            <a:endCxn id="23" idx="3"/>
          </p:cNvCxnSpPr>
          <p:nvPr/>
        </p:nvCxnSpPr>
        <p:spPr>
          <a:xfrm>
            <a:off x="6986613" y="4066493"/>
            <a:ext cx="1912400" cy="55282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5A3802-4262-480A-8921-A8D9F2957566}"/>
              </a:ext>
            </a:extLst>
          </p:cNvPr>
          <p:cNvSpPr/>
          <p:nvPr/>
        </p:nvSpPr>
        <p:spPr>
          <a:xfrm>
            <a:off x="6281937" y="3525132"/>
            <a:ext cx="704676" cy="1082721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1B597-65BC-4D77-B082-D125F160FCFA}"/>
              </a:ext>
            </a:extLst>
          </p:cNvPr>
          <p:cNvSpPr/>
          <p:nvPr/>
        </p:nvSpPr>
        <p:spPr>
          <a:xfrm>
            <a:off x="5456237" y="1973262"/>
            <a:ext cx="704676" cy="4186463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API Gateway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6E9C2-DDA4-44B7-B00C-EA80F52BB167}"/>
              </a:ext>
            </a:extLst>
          </p:cNvPr>
          <p:cNvSpPr/>
          <p:nvPr/>
        </p:nvSpPr>
        <p:spPr>
          <a:xfrm rot="5400000">
            <a:off x="6868212" y="5127099"/>
            <a:ext cx="450457" cy="1614794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10795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Service Registry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6E69AB-8CB1-446D-B43A-827806F3AD20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6634275" y="4607853"/>
            <a:ext cx="459166" cy="110141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31A36-777B-4F2C-9F36-9F7B1654E462}"/>
              </a:ext>
            </a:extLst>
          </p:cNvPr>
          <p:cNvSpPr txBox="1"/>
          <p:nvPr/>
        </p:nvSpPr>
        <p:spPr>
          <a:xfrm>
            <a:off x="6897895" y="496119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query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F3779D-875E-48A5-86B8-ADD2717B04F8}"/>
              </a:ext>
            </a:extLst>
          </p:cNvPr>
          <p:cNvGrpSpPr/>
          <p:nvPr/>
        </p:nvGrpSpPr>
        <p:grpSpPr>
          <a:xfrm>
            <a:off x="7892347" y="3354304"/>
            <a:ext cx="1867174" cy="2576970"/>
            <a:chOff x="7892347" y="3354304"/>
            <a:chExt cx="1867174" cy="257697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035FC5BF-D6F9-48EE-BB8B-441D7E2FC9B7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7892347" y="3354304"/>
              <a:ext cx="1163828" cy="257697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8B2298-43B9-438A-A8ED-35E893C32C51}"/>
                </a:ext>
              </a:extLst>
            </p:cNvPr>
            <p:cNvSpPr txBox="1"/>
            <p:nvPr/>
          </p:nvSpPr>
          <p:spPr>
            <a:xfrm>
              <a:off x="8901594" y="3395793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/health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18356E-89C7-4007-8E33-63396343728F}"/>
              </a:ext>
            </a:extLst>
          </p:cNvPr>
          <p:cNvGrpSpPr/>
          <p:nvPr/>
        </p:nvGrpSpPr>
        <p:grpSpPr>
          <a:xfrm>
            <a:off x="7900838" y="4961192"/>
            <a:ext cx="1715340" cy="973305"/>
            <a:chOff x="7900838" y="4961192"/>
            <a:chExt cx="1715340" cy="97330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D2FF02-A036-41A6-A673-A8CDEB8C9E2E}"/>
                </a:ext>
              </a:extLst>
            </p:cNvPr>
            <p:cNvCxnSpPr>
              <a:cxnSpLocks/>
              <a:stCxn id="14" idx="0"/>
              <a:endCxn id="23" idx="2"/>
            </p:cNvCxnSpPr>
            <p:nvPr/>
          </p:nvCxnSpPr>
          <p:spPr>
            <a:xfrm flipV="1">
              <a:off x="7900838" y="4961192"/>
              <a:ext cx="1169113" cy="97330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8F8A8B-8099-4538-9285-41C561613E42}"/>
                </a:ext>
              </a:extLst>
            </p:cNvPr>
            <p:cNvSpPr txBox="1"/>
            <p:nvPr/>
          </p:nvSpPr>
          <p:spPr>
            <a:xfrm>
              <a:off x="8758251" y="5078512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/health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6DE9AE-CB01-455F-ABBF-13AA21567168}"/>
              </a:ext>
            </a:extLst>
          </p:cNvPr>
          <p:cNvSpPr/>
          <p:nvPr/>
        </p:nvSpPr>
        <p:spPr>
          <a:xfrm>
            <a:off x="598313" y="225517"/>
            <a:ext cx="1112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Health Checks API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818A022D-7C06-496C-96BC-BAC589EEAF05}"/>
              </a:ext>
            </a:extLst>
          </p:cNvPr>
          <p:cNvSpPr/>
          <p:nvPr/>
        </p:nvSpPr>
        <p:spPr bwMode="auto">
          <a:xfrm>
            <a:off x="8899013" y="4277439"/>
            <a:ext cx="753443" cy="683753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E23899-5FDD-49B5-9A50-54DA2BBB591C}"/>
              </a:ext>
            </a:extLst>
          </p:cNvPr>
          <p:cNvSpPr/>
          <p:nvPr/>
        </p:nvSpPr>
        <p:spPr>
          <a:xfrm>
            <a:off x="8976224" y="3953112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7B40832-D091-43CA-8A5F-DB0B3E18F75D}"/>
              </a:ext>
            </a:extLst>
          </p:cNvPr>
          <p:cNvSpPr/>
          <p:nvPr/>
        </p:nvSpPr>
        <p:spPr bwMode="auto">
          <a:xfrm>
            <a:off x="8885237" y="2670551"/>
            <a:ext cx="753443" cy="683753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21" tIns="93221" rIns="34962" bIns="34962" rtlCol="0" anchor="b" anchorCtr="0"/>
          <a:lstStyle/>
          <a:p>
            <a:pPr marL="0" marR="0" lvl="0" indent="0" algn="ctr" defTabSz="9504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746227-1FD4-4545-A9A4-6BF1DC1E425B}"/>
              </a:ext>
            </a:extLst>
          </p:cNvPr>
          <p:cNvSpPr/>
          <p:nvPr/>
        </p:nvSpPr>
        <p:spPr>
          <a:xfrm>
            <a:off x="8944537" y="2347931"/>
            <a:ext cx="141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BF5080D2-F9E9-4326-8291-03E7E918BB3D}"/>
              </a:ext>
            </a:extLst>
          </p:cNvPr>
          <p:cNvSpPr/>
          <p:nvPr/>
        </p:nvSpPr>
        <p:spPr>
          <a:xfrm>
            <a:off x="10062913" y="2838451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9EB53424-6C06-430F-9349-8F68E18383CF}"/>
              </a:ext>
            </a:extLst>
          </p:cNvPr>
          <p:cNvSpPr/>
          <p:nvPr/>
        </p:nvSpPr>
        <p:spPr>
          <a:xfrm>
            <a:off x="10042855" y="4445339"/>
            <a:ext cx="339891" cy="347953"/>
          </a:xfrm>
          <a:prstGeom prst="flowChartMagneticDisk">
            <a:avLst/>
          </a:prstGeom>
          <a:solidFill>
            <a:srgbClr val="00B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3C520E-F4F1-470F-9154-2042C77DC5E3}"/>
              </a:ext>
            </a:extLst>
          </p:cNvPr>
          <p:cNvCxnSpPr>
            <a:cxnSpLocks/>
            <a:stCxn id="25" idx="0"/>
            <a:endCxn id="31" idx="2"/>
          </p:cNvCxnSpPr>
          <p:nvPr/>
        </p:nvCxnSpPr>
        <p:spPr>
          <a:xfrm>
            <a:off x="9638680" y="3012428"/>
            <a:ext cx="424233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D6B946-710C-4E36-B839-00A808B3894B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656329" y="4619316"/>
            <a:ext cx="386526" cy="344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AFAAC57-6C51-4F87-9996-05F20739035B}"/>
              </a:ext>
            </a:extLst>
          </p:cNvPr>
          <p:cNvSpPr/>
          <p:nvPr/>
        </p:nvSpPr>
        <p:spPr bwMode="auto">
          <a:xfrm>
            <a:off x="8660701" y="2448452"/>
            <a:ext cx="1230065" cy="118249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DFF04FBA-7EB9-449C-94ED-46E1CC9D32E5}"/>
              </a:ext>
            </a:extLst>
          </p:cNvPr>
          <p:cNvSpPr/>
          <p:nvPr/>
        </p:nvSpPr>
        <p:spPr bwMode="auto">
          <a:xfrm>
            <a:off x="10040305" y="2810422"/>
            <a:ext cx="385108" cy="458554"/>
          </a:xfrm>
          <a:prstGeom prst="mathMultiply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DB4836E-D1F7-43CF-8B06-F1942C7ECFC0}"/>
              </a:ext>
            </a:extLst>
          </p:cNvPr>
          <p:cNvSpPr/>
          <p:nvPr/>
        </p:nvSpPr>
        <p:spPr>
          <a:xfrm rot="5400000">
            <a:off x="6882687" y="1189912"/>
            <a:ext cx="268386" cy="1603114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89103-D84E-483D-9F90-93FF25749535}"/>
              </a:ext>
            </a:extLst>
          </p:cNvPr>
          <p:cNvSpPr/>
          <p:nvPr/>
        </p:nvSpPr>
        <p:spPr>
          <a:xfrm>
            <a:off x="5699209" y="1156166"/>
            <a:ext cx="2574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Usually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Provided by the Orchestrator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(i.e. Service Fabric, Kubernetes, etc.)</a:t>
            </a:r>
          </a:p>
        </p:txBody>
      </p:sp>
    </p:spTree>
    <p:extLst>
      <p:ext uri="{BB962C8B-B14F-4D97-AF65-F5344CB8AC3E}">
        <p14:creationId xmlns:p14="http://schemas.microsoft.com/office/powerpoint/2010/main" val="3798824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0F63-9A4A-9545-81FC-B15D6EB05175}"/>
              </a:ext>
            </a:extLst>
          </p:cNvPr>
          <p:cNvSpPr/>
          <p:nvPr/>
        </p:nvSpPr>
        <p:spPr bwMode="auto">
          <a:xfrm>
            <a:off x="2865437" y="830262"/>
            <a:ext cx="762000" cy="2667000"/>
          </a:xfrm>
          <a:prstGeom prst="rect">
            <a:avLst/>
          </a:prstGeom>
          <a:solidFill>
            <a:srgbClr val="2970C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SPA &amp; Mobile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04EE4-91B1-6246-8CA3-53C9FF6E614C}"/>
              </a:ext>
            </a:extLst>
          </p:cNvPr>
          <p:cNvSpPr/>
          <p:nvPr/>
        </p:nvSpPr>
        <p:spPr bwMode="auto">
          <a:xfrm>
            <a:off x="2865437" y="3802062"/>
            <a:ext cx="762000" cy="2667000"/>
          </a:xfrm>
          <a:prstGeom prst="rect">
            <a:avLst/>
          </a:prstGeom>
          <a:solidFill>
            <a:srgbClr val="2970C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Mobile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C12298-175E-EC4A-A4CC-D83405EDD535}"/>
              </a:ext>
            </a:extLst>
          </p:cNvPr>
          <p:cNvGrpSpPr/>
          <p:nvPr/>
        </p:nvGrpSpPr>
        <p:grpSpPr>
          <a:xfrm>
            <a:off x="4922837" y="830262"/>
            <a:ext cx="1143000" cy="3810000"/>
            <a:chOff x="884237" y="830262"/>
            <a:chExt cx="1143000" cy="381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6C6124-BA82-F04A-B869-A4A04E61A3D7}"/>
                </a:ext>
              </a:extLst>
            </p:cNvPr>
            <p:cNvSpPr/>
            <p:nvPr/>
          </p:nvSpPr>
          <p:spPr bwMode="auto">
            <a:xfrm>
              <a:off x="884237" y="830262"/>
              <a:ext cx="1143000" cy="3810000"/>
            </a:xfrm>
            <a:prstGeom prst="rect">
              <a:avLst/>
            </a:prstGeom>
            <a:solidFill>
              <a:srgbClr val="2970C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</a:t>
              </a:r>
              <a:b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Gateway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AC276A-9F67-6341-9D3C-A76AB4898E99}"/>
                </a:ext>
              </a:extLst>
            </p:cNvPr>
            <p:cNvSpPr/>
            <p:nvPr/>
          </p:nvSpPr>
          <p:spPr bwMode="auto">
            <a:xfrm>
              <a:off x="902769" y="1135062"/>
              <a:ext cx="457200" cy="1828800"/>
            </a:xfrm>
            <a:prstGeom prst="rect">
              <a:avLst/>
            </a:prstGeom>
            <a:solidFill>
              <a:srgbClr val="51B15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Gateway Offloading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C5216-199E-8C41-9FA5-ED421FD901DA}"/>
                </a:ext>
              </a:extLst>
            </p:cNvPr>
            <p:cNvSpPr/>
            <p:nvPr/>
          </p:nvSpPr>
          <p:spPr bwMode="auto">
            <a:xfrm>
              <a:off x="1564683" y="1135062"/>
              <a:ext cx="457200" cy="2819400"/>
            </a:xfrm>
            <a:prstGeom prst="rect">
              <a:avLst/>
            </a:prstGeom>
            <a:solidFill>
              <a:srgbClr val="51B15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Gateway Routing and Aggregation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2B7BCA-0F72-1D44-9634-9B9D1F293B57}"/>
              </a:ext>
            </a:extLst>
          </p:cNvPr>
          <p:cNvCxnSpPr>
            <a:cxnSpLocks/>
          </p:cNvCxnSpPr>
          <p:nvPr/>
        </p:nvCxnSpPr>
        <p:spPr>
          <a:xfrm>
            <a:off x="3622083" y="1973262"/>
            <a:ext cx="130075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04D699-8E71-CD4B-9C9D-6CDAB435A5D6}"/>
              </a:ext>
            </a:extLst>
          </p:cNvPr>
          <p:cNvCxnSpPr>
            <a:cxnSpLocks/>
          </p:cNvCxnSpPr>
          <p:nvPr/>
        </p:nvCxnSpPr>
        <p:spPr>
          <a:xfrm>
            <a:off x="5398569" y="1973262"/>
            <a:ext cx="20471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ADFDF2-FAE2-A749-A1BE-47B6B1FAAE5D}"/>
              </a:ext>
            </a:extLst>
          </p:cNvPr>
          <p:cNvCxnSpPr>
            <a:cxnSpLocks/>
          </p:cNvCxnSpPr>
          <p:nvPr/>
        </p:nvCxnSpPr>
        <p:spPr>
          <a:xfrm>
            <a:off x="3622083" y="3192462"/>
            <a:ext cx="31015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E70E7F-59FB-504E-8840-D4064869E9E2}"/>
              </a:ext>
            </a:extLst>
          </p:cNvPr>
          <p:cNvCxnSpPr>
            <a:cxnSpLocks/>
          </p:cNvCxnSpPr>
          <p:nvPr/>
        </p:nvCxnSpPr>
        <p:spPr>
          <a:xfrm>
            <a:off x="3622083" y="4183062"/>
            <a:ext cx="310154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4F4DF7B-4D6F-8144-8FE1-1769A025C361}"/>
              </a:ext>
            </a:extLst>
          </p:cNvPr>
          <p:cNvSpPr/>
          <p:nvPr/>
        </p:nvSpPr>
        <p:spPr bwMode="auto">
          <a:xfrm>
            <a:off x="3973401" y="2819473"/>
            <a:ext cx="413746" cy="1828800"/>
          </a:xfrm>
          <a:prstGeom prst="rect">
            <a:avLst/>
          </a:prstGeom>
          <a:solidFill>
            <a:srgbClr val="51B15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Strangler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9B8509-57F4-E549-B6F7-38A178BF919D}"/>
              </a:ext>
            </a:extLst>
          </p:cNvPr>
          <p:cNvCxnSpPr>
            <a:cxnSpLocks/>
          </p:cNvCxnSpPr>
          <p:nvPr/>
        </p:nvCxnSpPr>
        <p:spPr>
          <a:xfrm flipV="1">
            <a:off x="4387147" y="3649662"/>
            <a:ext cx="535690" cy="15240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A4E829-AB9C-EB4B-BB5E-2EC917CB561D}"/>
              </a:ext>
            </a:extLst>
          </p:cNvPr>
          <p:cNvCxnSpPr>
            <a:cxnSpLocks/>
          </p:cNvCxnSpPr>
          <p:nvPr/>
        </p:nvCxnSpPr>
        <p:spPr>
          <a:xfrm>
            <a:off x="4387147" y="3802062"/>
            <a:ext cx="432871" cy="228600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C6A9A0-3D49-8344-8C74-B5C116027461}"/>
              </a:ext>
            </a:extLst>
          </p:cNvPr>
          <p:cNvSpPr/>
          <p:nvPr/>
        </p:nvSpPr>
        <p:spPr bwMode="auto">
          <a:xfrm>
            <a:off x="4820018" y="5603015"/>
            <a:ext cx="4280510" cy="805710"/>
          </a:xfrm>
          <a:prstGeom prst="rect">
            <a:avLst/>
          </a:prstGeom>
          <a:solidFill>
            <a:srgbClr val="7F7F7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Legacy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0BBB21-AC73-6943-BC62-81C78A575347}"/>
              </a:ext>
            </a:extLst>
          </p:cNvPr>
          <p:cNvSpPr/>
          <p:nvPr/>
        </p:nvSpPr>
        <p:spPr bwMode="auto">
          <a:xfrm>
            <a:off x="9994963" y="5603015"/>
            <a:ext cx="921055" cy="805710"/>
          </a:xfrm>
          <a:prstGeom prst="rect">
            <a:avLst/>
          </a:prstGeom>
          <a:solidFill>
            <a:srgbClr val="7F7F7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RDB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048350-A738-7C4F-BD7B-C6271D2AC7F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100528" y="6005870"/>
            <a:ext cx="894435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CBADB6-FB91-D34C-82C6-AC94FAC95F32}"/>
              </a:ext>
            </a:extLst>
          </p:cNvPr>
          <p:cNvCxnSpPr>
            <a:cxnSpLocks/>
          </p:cNvCxnSpPr>
          <p:nvPr/>
        </p:nvCxnSpPr>
        <p:spPr>
          <a:xfrm>
            <a:off x="7589837" y="4660937"/>
            <a:ext cx="0" cy="942078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B3CFAE-D2A6-3541-B872-9E5C5BD20E54}"/>
              </a:ext>
            </a:extLst>
          </p:cNvPr>
          <p:cNvGrpSpPr/>
          <p:nvPr/>
        </p:nvGrpSpPr>
        <p:grpSpPr>
          <a:xfrm>
            <a:off x="8025811" y="1281817"/>
            <a:ext cx="1625519" cy="880469"/>
            <a:chOff x="852810" y="3802062"/>
            <a:chExt cx="1625519" cy="88046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277515-6EFB-F644-907A-C0B63E5AAF7F}"/>
                </a:ext>
              </a:extLst>
            </p:cNvPr>
            <p:cNvSpPr/>
            <p:nvPr/>
          </p:nvSpPr>
          <p:spPr bwMode="auto">
            <a:xfrm>
              <a:off x="852810" y="4149131"/>
              <a:ext cx="1168319" cy="533400"/>
            </a:xfrm>
            <a:prstGeom prst="rect">
              <a:avLst/>
            </a:prstGeom>
            <a:solidFill>
              <a:srgbClr val="2970C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Microservice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8DD86B3-8BD5-0140-AB39-80B911A4FD5E}"/>
                </a:ext>
              </a:extLst>
            </p:cNvPr>
            <p:cNvSpPr/>
            <p:nvPr/>
          </p:nvSpPr>
          <p:spPr bwMode="auto">
            <a:xfrm>
              <a:off x="2021129" y="3804318"/>
              <a:ext cx="457200" cy="878213"/>
            </a:xfrm>
            <a:prstGeom prst="rect">
              <a:avLst/>
            </a:prstGeom>
            <a:solidFill>
              <a:srgbClr val="51B15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Ambassador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E04C10-A8DB-9F4F-B993-4CD6FCA72F61}"/>
                </a:ext>
              </a:extLst>
            </p:cNvPr>
            <p:cNvSpPr/>
            <p:nvPr/>
          </p:nvSpPr>
          <p:spPr bwMode="auto">
            <a:xfrm>
              <a:off x="852810" y="3802062"/>
              <a:ext cx="1162964" cy="347070"/>
            </a:xfrm>
            <a:prstGeom prst="rect">
              <a:avLst/>
            </a:prstGeom>
            <a:solidFill>
              <a:srgbClr val="51B15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Sidecar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92FCBF5-A657-4C46-95FA-2958C4CAD307}"/>
              </a:ext>
            </a:extLst>
          </p:cNvPr>
          <p:cNvSpPr/>
          <p:nvPr/>
        </p:nvSpPr>
        <p:spPr bwMode="auto">
          <a:xfrm>
            <a:off x="9952037" y="1464039"/>
            <a:ext cx="990600" cy="509223"/>
          </a:xfrm>
          <a:prstGeom prst="rect">
            <a:avLst/>
          </a:prstGeom>
          <a:solidFill>
            <a:srgbClr val="2970C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C3DBBF-E199-AF4D-BBF0-3C81CA976112}"/>
              </a:ext>
            </a:extLst>
          </p:cNvPr>
          <p:cNvSpPr/>
          <p:nvPr/>
        </p:nvSpPr>
        <p:spPr bwMode="auto">
          <a:xfrm>
            <a:off x="9952037" y="2963862"/>
            <a:ext cx="990600" cy="509223"/>
          </a:xfrm>
          <a:prstGeom prst="rect">
            <a:avLst/>
          </a:prstGeom>
          <a:solidFill>
            <a:srgbClr val="2970C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Remote 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C7A2BD-41EE-314C-921D-51B92062DB40}"/>
              </a:ext>
            </a:extLst>
          </p:cNvPr>
          <p:cNvSpPr/>
          <p:nvPr/>
        </p:nvSpPr>
        <p:spPr bwMode="auto">
          <a:xfrm>
            <a:off x="9952037" y="3955845"/>
            <a:ext cx="990600" cy="509223"/>
          </a:xfrm>
          <a:prstGeom prst="rect">
            <a:avLst/>
          </a:prstGeom>
          <a:solidFill>
            <a:srgbClr val="2970C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NoSQL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622876-D564-6E43-BF60-AD86CB1934B2}"/>
              </a:ext>
            </a:extLst>
          </p:cNvPr>
          <p:cNvGrpSpPr/>
          <p:nvPr/>
        </p:nvGrpSpPr>
        <p:grpSpPr>
          <a:xfrm>
            <a:off x="6933577" y="2769193"/>
            <a:ext cx="1630874" cy="880469"/>
            <a:chOff x="847455" y="3802062"/>
            <a:chExt cx="1630874" cy="88046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A883CC-78F9-EF40-B63A-CADF89BF337C}"/>
                </a:ext>
              </a:extLst>
            </p:cNvPr>
            <p:cNvSpPr/>
            <p:nvPr/>
          </p:nvSpPr>
          <p:spPr bwMode="auto">
            <a:xfrm>
              <a:off x="852810" y="4149131"/>
              <a:ext cx="1168319" cy="533400"/>
            </a:xfrm>
            <a:prstGeom prst="rect">
              <a:avLst/>
            </a:prstGeom>
            <a:solidFill>
              <a:srgbClr val="2970C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Microservice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378419-CF61-1048-BDA7-01AD6DD23CA8}"/>
                </a:ext>
              </a:extLst>
            </p:cNvPr>
            <p:cNvSpPr/>
            <p:nvPr/>
          </p:nvSpPr>
          <p:spPr bwMode="auto">
            <a:xfrm>
              <a:off x="2021129" y="3804318"/>
              <a:ext cx="457200" cy="878213"/>
            </a:xfrm>
            <a:prstGeom prst="rect">
              <a:avLst/>
            </a:prstGeom>
            <a:solidFill>
              <a:srgbClr val="51B15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Ambassador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D8E5FB-76DF-754B-BFFA-53A807308041}"/>
                </a:ext>
              </a:extLst>
            </p:cNvPr>
            <p:cNvSpPr/>
            <p:nvPr/>
          </p:nvSpPr>
          <p:spPr bwMode="auto">
            <a:xfrm>
              <a:off x="847455" y="3802062"/>
              <a:ext cx="1168319" cy="347070"/>
            </a:xfrm>
            <a:prstGeom prst="rect">
              <a:avLst/>
            </a:prstGeom>
            <a:solidFill>
              <a:srgbClr val="51B15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Sidecar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F67D58-1BEC-8147-B8D0-B808F8911A40}"/>
              </a:ext>
            </a:extLst>
          </p:cNvPr>
          <p:cNvGrpSpPr/>
          <p:nvPr/>
        </p:nvGrpSpPr>
        <p:grpSpPr>
          <a:xfrm>
            <a:off x="6953790" y="3780468"/>
            <a:ext cx="1630874" cy="880469"/>
            <a:chOff x="847455" y="3802062"/>
            <a:chExt cx="1630874" cy="88046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4CC4003-DEF0-7440-BF50-772F3BC983FB}"/>
                </a:ext>
              </a:extLst>
            </p:cNvPr>
            <p:cNvSpPr/>
            <p:nvPr/>
          </p:nvSpPr>
          <p:spPr bwMode="auto">
            <a:xfrm>
              <a:off x="852810" y="4149131"/>
              <a:ext cx="1168319" cy="533400"/>
            </a:xfrm>
            <a:prstGeom prst="rect">
              <a:avLst/>
            </a:prstGeom>
            <a:solidFill>
              <a:srgbClr val="2970C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Microservice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495024-45FF-9B4D-8EF7-7EADAC28E5C4}"/>
                </a:ext>
              </a:extLst>
            </p:cNvPr>
            <p:cNvSpPr/>
            <p:nvPr/>
          </p:nvSpPr>
          <p:spPr bwMode="auto">
            <a:xfrm>
              <a:off x="2021129" y="3804318"/>
              <a:ext cx="457200" cy="878213"/>
            </a:xfrm>
            <a:prstGeom prst="rect">
              <a:avLst/>
            </a:prstGeom>
            <a:solidFill>
              <a:srgbClr val="51B15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Ambassador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6F2716-8D1E-3C4A-A672-A0F6AEEAE5EA}"/>
                </a:ext>
              </a:extLst>
            </p:cNvPr>
            <p:cNvSpPr/>
            <p:nvPr/>
          </p:nvSpPr>
          <p:spPr bwMode="auto">
            <a:xfrm>
              <a:off x="847455" y="3802062"/>
              <a:ext cx="1168319" cy="347070"/>
            </a:xfrm>
            <a:prstGeom prst="rect">
              <a:avLst/>
            </a:prstGeom>
            <a:solidFill>
              <a:srgbClr val="51B15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Sidecar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870F95-7FAB-4D4C-861A-D7B41F7F0BCE}"/>
              </a:ext>
            </a:extLst>
          </p:cNvPr>
          <p:cNvGrpSpPr/>
          <p:nvPr/>
        </p:nvGrpSpPr>
        <p:grpSpPr>
          <a:xfrm>
            <a:off x="6604220" y="880015"/>
            <a:ext cx="985617" cy="1626363"/>
            <a:chOff x="901352" y="1082404"/>
            <a:chExt cx="985617" cy="162636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2F1F3B-294B-324B-BCB6-33D74797BB0B}"/>
                </a:ext>
              </a:extLst>
            </p:cNvPr>
            <p:cNvSpPr/>
            <p:nvPr/>
          </p:nvSpPr>
          <p:spPr bwMode="auto">
            <a:xfrm>
              <a:off x="901352" y="1082404"/>
              <a:ext cx="985617" cy="1626363"/>
            </a:xfrm>
            <a:prstGeom prst="rect">
              <a:avLst/>
            </a:prstGeom>
            <a:solidFill>
              <a:srgbClr val="51B15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Backends for Frontends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1C83900-36F2-544F-82AB-48999EA80ECD}"/>
                </a:ext>
              </a:extLst>
            </p:cNvPr>
            <p:cNvSpPr/>
            <p:nvPr/>
          </p:nvSpPr>
          <p:spPr bwMode="auto">
            <a:xfrm>
              <a:off x="905463" y="1547311"/>
              <a:ext cx="981506" cy="425951"/>
            </a:xfrm>
            <a:prstGeom prst="rect">
              <a:avLst/>
            </a:prstGeom>
            <a:solidFill>
              <a:srgbClr val="2970C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Microservices for mobile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0AC116-8E80-5F4E-B228-78046D801920}"/>
                </a:ext>
              </a:extLst>
            </p:cNvPr>
            <p:cNvSpPr/>
            <p:nvPr/>
          </p:nvSpPr>
          <p:spPr bwMode="auto">
            <a:xfrm>
              <a:off x="905463" y="2059954"/>
              <a:ext cx="981506" cy="425951"/>
            </a:xfrm>
            <a:prstGeom prst="rect">
              <a:avLst/>
            </a:prstGeom>
            <a:solidFill>
              <a:srgbClr val="2970C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Microservices for SPA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CF4F45-EEB2-2A49-8BFB-E8DC64F0ACC2}"/>
              </a:ext>
            </a:extLst>
          </p:cNvPr>
          <p:cNvSpPr/>
          <p:nvPr/>
        </p:nvSpPr>
        <p:spPr bwMode="auto">
          <a:xfrm>
            <a:off x="4820018" y="4876280"/>
            <a:ext cx="6096000" cy="449782"/>
          </a:xfrm>
          <a:prstGeom prst="rect">
            <a:avLst/>
          </a:prstGeom>
          <a:solidFill>
            <a:srgbClr val="51B151"/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Anti-corruption Layer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26FC6E-D1DD-5140-BEE1-1AE35BF29CE3}"/>
              </a:ext>
            </a:extLst>
          </p:cNvPr>
          <p:cNvCxnSpPr/>
          <p:nvPr/>
        </p:nvCxnSpPr>
        <p:spPr>
          <a:xfrm>
            <a:off x="6065837" y="2353978"/>
            <a:ext cx="914400" cy="914400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47677A-B2C1-584E-AA0E-667E27A02EFB}"/>
              </a:ext>
            </a:extLst>
          </p:cNvPr>
          <p:cNvCxnSpPr>
            <a:cxnSpLocks/>
          </p:cNvCxnSpPr>
          <p:nvPr/>
        </p:nvCxnSpPr>
        <p:spPr>
          <a:xfrm>
            <a:off x="6065837" y="2353978"/>
            <a:ext cx="914400" cy="2001058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624C92-301B-5042-9CD4-C0A70D765A6D}"/>
              </a:ext>
            </a:extLst>
          </p:cNvPr>
          <p:cNvCxnSpPr>
            <a:cxnSpLocks/>
          </p:cNvCxnSpPr>
          <p:nvPr/>
        </p:nvCxnSpPr>
        <p:spPr>
          <a:xfrm flipV="1">
            <a:off x="6065837" y="1972978"/>
            <a:ext cx="533400" cy="381000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CBF545-E88A-3640-958F-3A9A877510B2}"/>
              </a:ext>
            </a:extLst>
          </p:cNvPr>
          <p:cNvCxnSpPr>
            <a:cxnSpLocks/>
          </p:cNvCxnSpPr>
          <p:nvPr/>
        </p:nvCxnSpPr>
        <p:spPr>
          <a:xfrm flipV="1">
            <a:off x="6065837" y="1515778"/>
            <a:ext cx="533400" cy="838200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59EC3B-77E7-3A41-A248-A0EC6B2BC8F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589837" y="1557898"/>
            <a:ext cx="457200" cy="209689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1AA78C-D78D-1E49-BD93-8610D4A72087}"/>
              </a:ext>
            </a:extLst>
          </p:cNvPr>
          <p:cNvCxnSpPr>
            <a:cxnSpLocks/>
          </p:cNvCxnSpPr>
          <p:nvPr/>
        </p:nvCxnSpPr>
        <p:spPr>
          <a:xfrm flipV="1">
            <a:off x="7589837" y="1963930"/>
            <a:ext cx="457200" cy="114300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75B558-32E6-9741-BEC0-6F35C1DBB096}"/>
              </a:ext>
            </a:extLst>
          </p:cNvPr>
          <p:cNvCxnSpPr>
            <a:cxnSpLocks/>
          </p:cNvCxnSpPr>
          <p:nvPr/>
        </p:nvCxnSpPr>
        <p:spPr>
          <a:xfrm>
            <a:off x="9647237" y="1744662"/>
            <a:ext cx="304800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51A134-8828-264F-9402-9D021909A99F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8564451" y="3210556"/>
            <a:ext cx="1387586" cy="7918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1CA351B-E8CB-CA46-AD5E-CA2372D06204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 flipV="1">
            <a:off x="8584664" y="4210457"/>
            <a:ext cx="1367373" cy="11374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0338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2437" y="2887662"/>
            <a:ext cx="86542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Microservices != Containers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273E89-F38F-461E-ABC6-454942953EFB}"/>
              </a:ext>
            </a:extLst>
          </p:cNvPr>
          <p:cNvSpPr/>
          <p:nvPr/>
        </p:nvSpPr>
        <p:spPr>
          <a:xfrm>
            <a:off x="2836235" y="4716462"/>
            <a:ext cx="64266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But they are a great fit…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Microservices Architecture</a:t>
            </a:r>
            <a:br>
              <a:rPr lang="en-US" sz="7200" dirty="0"/>
            </a:br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70037" y="3344862"/>
            <a:ext cx="2334307" cy="777059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70037" y="4204198"/>
            <a:ext cx="2334307" cy="777059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70037" y="5063533"/>
            <a:ext cx="2334307" cy="777059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588881" y="3554248"/>
            <a:ext cx="3718244" cy="288898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883825" y="4044031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490255" y="3192462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883825" y="5113844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10104406" y="4039582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10093489" y="5078815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490255" y="5949349"/>
            <a:ext cx="1814216" cy="723571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2" y="209803"/>
            <a:ext cx="6105219" cy="54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Traditional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6106101" y="196932"/>
            <a:ext cx="6578833" cy="54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8627" y="968970"/>
            <a:ext cx="3459869" cy="1900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microservice application segregates functionality into separate smaller services.</a:t>
            </a:r>
            <a:endParaRPr kumimoji="0" lang="en-US" sz="163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</a:t>
            </a:r>
            <a:r>
              <a:rPr kumimoji="0" lang="en-US" sz="1631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deploying each service independently </a:t>
            </a: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with multiple instances across servers/VMs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10150499" y="1436991"/>
            <a:ext cx="278243" cy="248925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353833" y="1975428"/>
            <a:ext cx="278243" cy="248925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795330" y="1728275"/>
            <a:ext cx="278243" cy="248925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10129099" y="1459710"/>
            <a:ext cx="278243" cy="248925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10154639" y="1411854"/>
            <a:ext cx="278243" cy="248925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10150078" y="2003951"/>
            <a:ext cx="278243" cy="248925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10118882" y="1975428"/>
            <a:ext cx="278243" cy="248925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10136448" y="2022677"/>
            <a:ext cx="278243" cy="248925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574555" y="1748788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599728" y="1711979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555679" y="1726865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7237" y="995410"/>
            <a:ext cx="3525147" cy="213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traditional application has most of its functionality within a few processes that are componentized with layers and libraries. </a:t>
            </a:r>
            <a:endParaRPr kumimoji="0" lang="en-US" sz="163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</a:t>
            </a:r>
          </a:p>
          <a:p>
            <a:pPr marL="291436" marR="0" lvl="0" indent="-291436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3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139" y="1394948"/>
            <a:ext cx="618013" cy="6143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049" y="1451871"/>
            <a:ext cx="618013" cy="61437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090" y="1691319"/>
            <a:ext cx="618013" cy="61437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041977" y="964535"/>
            <a:ext cx="764031" cy="38418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286294" y="951076"/>
            <a:ext cx="802383" cy="384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347178" y="1446365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347178" y="1436991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362464" y="1392974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350194" y="1988652"/>
            <a:ext cx="278243" cy="248925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808833" y="1705159"/>
            <a:ext cx="278243" cy="248925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770446" y="1702135"/>
            <a:ext cx="278243" cy="248925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391586" y="1985004"/>
            <a:ext cx="278243" cy="248925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106102" y="303235"/>
            <a:ext cx="3689" cy="621933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131592" y="963461"/>
            <a:ext cx="1043789" cy="1390385"/>
            <a:chOff x="4002004" y="946510"/>
            <a:chExt cx="1023560" cy="1363439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2004" y="1290510"/>
              <a:ext cx="1023560" cy="1019439"/>
            </a:xfrm>
            <a:prstGeom prst="roundRect">
              <a:avLst/>
            </a:prstGeom>
            <a:solidFill>
              <a:srgbClr val="DCDCDC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46510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10118287" y="2013527"/>
            <a:ext cx="278243" cy="248925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10101316" y="2001473"/>
            <a:ext cx="278243" cy="248925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341357" y="1429337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347226" y="1442428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353449" y="1409907"/>
            <a:ext cx="278243" cy="248925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552877" y="1747501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588194" y="1744662"/>
            <a:ext cx="278243" cy="248925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896865" y="1314260"/>
            <a:ext cx="1043789" cy="1039586"/>
            <a:chOff x="9877783" y="1319770"/>
            <a:chExt cx="1043789" cy="1039586"/>
          </a:xfrm>
        </p:grpSpPr>
        <p:sp>
          <p:nvSpPr>
            <p:cNvPr id="32" name="Hexagon 31"/>
            <p:cNvSpPr/>
            <p:nvPr/>
          </p:nvSpPr>
          <p:spPr bwMode="auto">
            <a:xfrm>
              <a:off x="10083809" y="1398717"/>
              <a:ext cx="373863" cy="315996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9877783" y="1319770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Hexagon 32"/>
            <p:cNvSpPr/>
            <p:nvPr/>
          </p:nvSpPr>
          <p:spPr bwMode="auto">
            <a:xfrm>
              <a:off x="10083809" y="1974130"/>
              <a:ext cx="373863" cy="315996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Hexagon 33"/>
            <p:cNvSpPr/>
            <p:nvPr/>
          </p:nvSpPr>
          <p:spPr bwMode="auto">
            <a:xfrm>
              <a:off x="10509476" y="1693329"/>
              <a:ext cx="373863" cy="315996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147934" y="1319770"/>
            <a:ext cx="1043789" cy="1039586"/>
            <a:chOff x="11137270" y="1319771"/>
            <a:chExt cx="1043789" cy="1039586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11137270" y="1319771"/>
              <a:ext cx="1043789" cy="1039586"/>
            </a:xfrm>
            <a:prstGeom prst="roundRect">
              <a:avLst/>
            </a:prstGeom>
            <a:noFill/>
            <a:ln w="10795" cap="flat" cmpd="sng" algn="ctr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Hexagon 22"/>
            <p:cNvSpPr/>
            <p:nvPr/>
          </p:nvSpPr>
          <p:spPr bwMode="auto">
            <a:xfrm>
              <a:off x="11306023" y="1390866"/>
              <a:ext cx="373863" cy="315996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Hexagon 24"/>
            <p:cNvSpPr/>
            <p:nvPr/>
          </p:nvSpPr>
          <p:spPr bwMode="auto">
            <a:xfrm>
              <a:off x="11731690" y="1685479"/>
              <a:ext cx="373863" cy="315996"/>
            </a:xfrm>
            <a:prstGeom prst="hexago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Hexagon 23"/>
            <p:cNvSpPr/>
            <p:nvPr/>
          </p:nvSpPr>
          <p:spPr bwMode="auto">
            <a:xfrm>
              <a:off x="11306023" y="1966280"/>
              <a:ext cx="373863" cy="315996"/>
            </a:xfrm>
            <a:prstGeom prst="hexagon">
              <a:avLst/>
            </a:prstGeom>
            <a:solidFill>
              <a:srgbClr val="FF8C00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605346" y="4330278"/>
            <a:ext cx="1286914" cy="831329"/>
            <a:chOff x="8625119" y="4346288"/>
            <a:chExt cx="1286914" cy="831329"/>
          </a:xfrm>
        </p:grpSpPr>
        <p:sp>
          <p:nvSpPr>
            <p:cNvPr id="68" name="Rounded Rectangular Callout 67"/>
            <p:cNvSpPr/>
            <p:nvPr/>
          </p:nvSpPr>
          <p:spPr bwMode="auto">
            <a:xfrm>
              <a:off x="8625119" y="4346288"/>
              <a:ext cx="1252776" cy="827373"/>
            </a:xfrm>
            <a:prstGeom prst="wedgeRoundRectCallout">
              <a:avLst>
                <a:gd name="adj1" fmla="val -36739"/>
                <a:gd name="adj2" fmla="val 73751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625119" y="4420487"/>
              <a:ext cx="1286914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Fine-grained density of services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52875" y="3828922"/>
            <a:ext cx="1340657" cy="829458"/>
            <a:chOff x="4217417" y="4008951"/>
            <a:chExt cx="1340657" cy="829458"/>
          </a:xfrm>
        </p:grpSpPr>
        <p:sp>
          <p:nvSpPr>
            <p:cNvPr id="73" name="Rounded Rectangular Callout 72"/>
            <p:cNvSpPr/>
            <p:nvPr/>
          </p:nvSpPr>
          <p:spPr bwMode="auto">
            <a:xfrm>
              <a:off x="4217417" y="4008951"/>
              <a:ext cx="1310464" cy="754999"/>
            </a:xfrm>
            <a:prstGeom prst="wedgeRoundRectCallout">
              <a:avLst>
                <a:gd name="adj1" fmla="val -67622"/>
                <a:gd name="adj2" fmla="val 75223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26478" y="4081279"/>
              <a:ext cx="1331596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Coarse-grained density of apps/services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237967" y="5402884"/>
            <a:ext cx="1331596" cy="802408"/>
            <a:chOff x="4237967" y="5402884"/>
            <a:chExt cx="1331596" cy="802408"/>
          </a:xfrm>
        </p:grpSpPr>
        <p:sp>
          <p:nvSpPr>
            <p:cNvPr id="76" name="Rounded Rectangular Callout 75"/>
            <p:cNvSpPr/>
            <p:nvPr/>
          </p:nvSpPr>
          <p:spPr bwMode="auto">
            <a:xfrm>
              <a:off x="4248533" y="5402884"/>
              <a:ext cx="1310464" cy="754999"/>
            </a:xfrm>
            <a:prstGeom prst="wedgeRoundRectCallout">
              <a:avLst>
                <a:gd name="adj1" fmla="val -147474"/>
                <a:gd name="adj2" fmla="val -73982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237967" y="5448162"/>
              <a:ext cx="1331596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Need to deploy and scale the full application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22216" y="3052425"/>
            <a:ext cx="1331596" cy="968608"/>
            <a:chOff x="10622216" y="3052425"/>
            <a:chExt cx="1331596" cy="968608"/>
          </a:xfrm>
        </p:grpSpPr>
        <p:sp>
          <p:nvSpPr>
            <p:cNvPr id="79" name="Rounded Rectangular Callout 78"/>
            <p:cNvSpPr/>
            <p:nvPr/>
          </p:nvSpPr>
          <p:spPr bwMode="auto">
            <a:xfrm>
              <a:off x="10632782" y="3052425"/>
              <a:ext cx="1310464" cy="754999"/>
            </a:xfrm>
            <a:prstGeom prst="wedgeRoundRectCallout">
              <a:avLst>
                <a:gd name="adj1" fmla="val -30182"/>
                <a:gd name="adj2" fmla="val 100408"/>
                <a:gd name="adj3" fmla="val 16667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622216" y="3097703"/>
              <a:ext cx="133159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Independent deployment and scale of microservices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378474" y="3521427"/>
            <a:ext cx="430406" cy="430406"/>
            <a:chOff x="4209130" y="3789317"/>
            <a:chExt cx="430406" cy="430406"/>
          </a:xfrm>
        </p:grpSpPr>
        <p:sp>
          <p:nvSpPr>
            <p:cNvPr id="92" name="Rectangle 91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1389247" y="4401367"/>
            <a:ext cx="430406" cy="430406"/>
            <a:chOff x="4209130" y="3789317"/>
            <a:chExt cx="430406" cy="430406"/>
          </a:xfrm>
        </p:grpSpPr>
        <p:sp>
          <p:nvSpPr>
            <p:cNvPr id="95" name="Rectangle 94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1389247" y="5232959"/>
            <a:ext cx="430406" cy="430406"/>
            <a:chOff x="4209130" y="3789317"/>
            <a:chExt cx="430406" cy="430406"/>
          </a:xfrm>
        </p:grpSpPr>
        <p:sp>
          <p:nvSpPr>
            <p:cNvPr id="98" name="Rectangle 97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6690343" y="3872306"/>
            <a:ext cx="430406" cy="430406"/>
            <a:chOff x="4209130" y="3789317"/>
            <a:chExt cx="430406" cy="430406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6686289" y="4931427"/>
            <a:ext cx="430406" cy="430406"/>
            <a:chOff x="4209130" y="3789317"/>
            <a:chExt cx="430406" cy="430406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9180314" y="2866523"/>
            <a:ext cx="430406" cy="430406"/>
            <a:chOff x="4209130" y="3789317"/>
            <a:chExt cx="430406" cy="430406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9211787" y="5622212"/>
            <a:ext cx="430406" cy="430406"/>
            <a:chOff x="4209130" y="3789317"/>
            <a:chExt cx="430406" cy="430406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11687485" y="4929747"/>
            <a:ext cx="430406" cy="430406"/>
            <a:chOff x="4209130" y="3789317"/>
            <a:chExt cx="430406" cy="430406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11694364" y="3872306"/>
            <a:ext cx="430406" cy="430406"/>
            <a:chOff x="4209130" y="3789317"/>
            <a:chExt cx="430406" cy="430406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4239875" y="3837244"/>
              <a:ext cx="378162" cy="26961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9130" y="3789317"/>
              <a:ext cx="430406" cy="430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8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7 -4.58466E-6 L -0.13875 0.29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45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 0.0009 L -0.16198 0.40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4" y="202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1 2.54199E-7 L -0.15484 0.493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9" y="24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0013E-6 3.38629E-6 L -0.00663 0.3547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1968E-6 1.93827E-6 L -0.02795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852E-6 4.27599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1679942" y="4971404"/>
            <a:ext cx="2168747" cy="1673036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22461" y="5630862"/>
            <a:ext cx="274413" cy="336378"/>
            <a:chOff x="4818580" y="4212404"/>
            <a:chExt cx="441789" cy="544531"/>
          </a:xfrm>
        </p:grpSpPr>
        <p:sp>
          <p:nvSpPr>
            <p:cNvPr id="8" name="Rectangle 7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73916" y="5630862"/>
            <a:ext cx="274413" cy="336378"/>
            <a:chOff x="4818580" y="4212404"/>
            <a:chExt cx="441789" cy="544531"/>
          </a:xfrm>
        </p:grpSpPr>
        <p:sp>
          <p:nvSpPr>
            <p:cNvPr id="11" name="Rectangle 10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25371" y="5630862"/>
            <a:ext cx="274413" cy="336378"/>
            <a:chOff x="4818580" y="4212404"/>
            <a:chExt cx="441789" cy="544531"/>
          </a:xfrm>
        </p:grpSpPr>
        <p:sp>
          <p:nvSpPr>
            <p:cNvPr id="14" name="Rectangle 13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76824" y="5630862"/>
            <a:ext cx="274413" cy="336378"/>
            <a:chOff x="4818580" y="4212404"/>
            <a:chExt cx="441789" cy="544531"/>
          </a:xfrm>
        </p:grpSpPr>
        <p:sp>
          <p:nvSpPr>
            <p:cNvPr id="17" name="Rectangle 16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22461" y="6080840"/>
            <a:ext cx="274413" cy="336378"/>
            <a:chOff x="4818580" y="4212404"/>
            <a:chExt cx="441789" cy="544531"/>
          </a:xfrm>
        </p:grpSpPr>
        <p:sp>
          <p:nvSpPr>
            <p:cNvPr id="20" name="Rectangle 19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73916" y="6080840"/>
            <a:ext cx="274413" cy="336378"/>
            <a:chOff x="4818580" y="4212404"/>
            <a:chExt cx="441789" cy="544531"/>
          </a:xfrm>
        </p:grpSpPr>
        <p:sp>
          <p:nvSpPr>
            <p:cNvPr id="23" name="Rectangle 22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25371" y="6080840"/>
            <a:ext cx="274413" cy="336378"/>
            <a:chOff x="4818580" y="4212404"/>
            <a:chExt cx="441789" cy="544531"/>
          </a:xfrm>
        </p:grpSpPr>
        <p:sp>
          <p:nvSpPr>
            <p:cNvPr id="26" name="Rectangle 2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76824" y="6080840"/>
            <a:ext cx="274413" cy="336378"/>
            <a:chOff x="4818580" y="4212404"/>
            <a:chExt cx="441789" cy="544531"/>
          </a:xfrm>
        </p:grpSpPr>
        <p:sp>
          <p:nvSpPr>
            <p:cNvPr id="29" name="Rectangle 28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93216" y="1064789"/>
            <a:ext cx="3409189" cy="682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Single monolithic database</a:t>
            </a:r>
          </a:p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Tiers of specific technologies</a:t>
            </a:r>
          </a:p>
        </p:txBody>
      </p:sp>
      <p:cxnSp>
        <p:nvCxnSpPr>
          <p:cNvPr id="32" name="Straight Arrow Connector 31"/>
          <p:cNvCxnSpPr>
            <a:stCxn id="35" idx="0"/>
            <a:endCxn id="89" idx="2"/>
          </p:cNvCxnSpPr>
          <p:nvPr/>
        </p:nvCxnSpPr>
        <p:spPr>
          <a:xfrm flipV="1">
            <a:off x="2764316" y="2611787"/>
            <a:ext cx="0" cy="302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862786" y="248331"/>
            <a:ext cx="4487639" cy="531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Data in Traditional approach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85705" y="284586"/>
            <a:ext cx="4985404" cy="531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5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Data in Microservices approach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41337" y="1134181"/>
            <a:ext cx="4616585" cy="9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Graph of interconnected microservices</a:t>
            </a:r>
          </a:p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State typically scoped to the microservice</a:t>
            </a:r>
          </a:p>
          <a:p>
            <a:pPr marL="291380" marR="0" lvl="0" indent="-29138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7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Remote Storage for cold data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890724" y="4801436"/>
            <a:ext cx="1303502" cy="1421132"/>
          </a:xfrm>
          <a:prstGeom prst="roundRect">
            <a:avLst/>
          </a:prstGeom>
          <a:noFill/>
          <a:ln w="10795" cap="flat" cmpd="sng" algn="ctr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lowchart: Magnetic Disk 42"/>
          <p:cNvSpPr/>
          <p:nvPr/>
        </p:nvSpPr>
        <p:spPr>
          <a:xfrm>
            <a:off x="7254868" y="5577883"/>
            <a:ext cx="582757" cy="585192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349833" y="5854410"/>
            <a:ext cx="156918" cy="206608"/>
            <a:chOff x="4818580" y="4212404"/>
            <a:chExt cx="441789" cy="544531"/>
          </a:xfrm>
        </p:grpSpPr>
        <p:sp>
          <p:nvSpPr>
            <p:cNvPr id="76" name="Rectangle 75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91777" y="5854410"/>
            <a:ext cx="156918" cy="206608"/>
            <a:chOff x="4818580" y="4212404"/>
            <a:chExt cx="441789" cy="544531"/>
          </a:xfrm>
        </p:grpSpPr>
        <p:sp>
          <p:nvSpPr>
            <p:cNvPr id="74" name="Rectangle 73"/>
            <p:cNvSpPr/>
            <p:nvPr/>
          </p:nvSpPr>
          <p:spPr>
            <a:xfrm>
              <a:off x="4818580" y="4212404"/>
              <a:ext cx="441789" cy="544531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18580" y="4212405"/>
              <a:ext cx="441789" cy="11301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324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6" name="Straight Arrow Connector 45"/>
          <p:cNvCxnSpPr>
            <a:stCxn id="43" idx="1"/>
          </p:cNvCxnSpPr>
          <p:nvPr/>
        </p:nvCxnSpPr>
        <p:spPr>
          <a:xfrm flipV="1">
            <a:off x="7546245" y="5425834"/>
            <a:ext cx="0" cy="1520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Hexagon 46"/>
          <p:cNvSpPr>
            <a:spLocks noChangeAspect="1"/>
          </p:cNvSpPr>
          <p:nvPr/>
        </p:nvSpPr>
        <p:spPr bwMode="auto">
          <a:xfrm>
            <a:off x="7250700" y="4874352"/>
            <a:ext cx="591093" cy="551481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Hexagon 47"/>
          <p:cNvSpPr>
            <a:spLocks noChangeAspect="1"/>
          </p:cNvSpPr>
          <p:nvPr/>
        </p:nvSpPr>
        <p:spPr bwMode="auto">
          <a:xfrm>
            <a:off x="9082407" y="4892531"/>
            <a:ext cx="591093" cy="551481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Hexagon 48"/>
          <p:cNvSpPr>
            <a:spLocks noChangeAspect="1"/>
          </p:cNvSpPr>
          <p:nvPr/>
        </p:nvSpPr>
        <p:spPr bwMode="auto">
          <a:xfrm>
            <a:off x="10235292" y="4899539"/>
            <a:ext cx="591093" cy="551481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10451453" y="5264538"/>
            <a:ext cx="161095" cy="143680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Hexagon 50"/>
          <p:cNvSpPr>
            <a:spLocks noChangeAspect="1"/>
          </p:cNvSpPr>
          <p:nvPr/>
        </p:nvSpPr>
        <p:spPr bwMode="auto">
          <a:xfrm>
            <a:off x="10235292" y="5952044"/>
            <a:ext cx="591093" cy="551481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Flowchart: Magnetic Disk 51"/>
          <p:cNvSpPr/>
          <p:nvPr/>
        </p:nvSpPr>
        <p:spPr>
          <a:xfrm>
            <a:off x="10460987" y="6302510"/>
            <a:ext cx="161095" cy="143680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5" name="Straight Arrow Connector 54"/>
          <p:cNvCxnSpPr>
            <a:stCxn id="49" idx="3"/>
            <a:endCxn id="48" idx="0"/>
          </p:cNvCxnSpPr>
          <p:nvPr/>
        </p:nvCxnSpPr>
        <p:spPr>
          <a:xfrm flipH="1" flipV="1">
            <a:off x="9673500" y="5168272"/>
            <a:ext cx="561792" cy="700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/>
          <p:cNvCxnSpPr>
            <a:stCxn id="51" idx="3"/>
            <a:endCxn id="48" idx="1"/>
          </p:cNvCxnSpPr>
          <p:nvPr/>
        </p:nvCxnSpPr>
        <p:spPr>
          <a:xfrm flipH="1" flipV="1">
            <a:off x="9535629" y="5444012"/>
            <a:ext cx="699663" cy="78377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10138814" y="5432874"/>
            <a:ext cx="885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 services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266811" y="3697220"/>
            <a:ext cx="1623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Web presentation services</a:t>
            </a:r>
          </a:p>
        </p:txBody>
      </p:sp>
      <p:pic>
        <p:nvPicPr>
          <p:cNvPr id="62" name="Picture 23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8677" y="5038499"/>
            <a:ext cx="271471" cy="2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3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43365" y="5063059"/>
            <a:ext cx="271471" cy="2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3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634" y="5025464"/>
            <a:ext cx="203955" cy="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3"/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332" y="6058575"/>
            <a:ext cx="203955" cy="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9422597" y="2803049"/>
            <a:ext cx="579014" cy="646540"/>
            <a:chOff x="5499394" y="1899253"/>
            <a:chExt cx="1132765" cy="1226322"/>
          </a:xfrm>
        </p:grpSpPr>
        <p:sp>
          <p:nvSpPr>
            <p:cNvPr id="70" name="Hexagon 69"/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7558" rIns="0" bIns="4755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71" name="Picture 21"/>
            <p:cNvPicPr>
              <a:picLocks noChangeAspect="1"/>
            </p:cNvPicPr>
            <p:nvPr/>
          </p:nvPicPr>
          <p:blipFill>
            <a:blip r:embed="rId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8" name="Straight Arrow Connector 117"/>
          <p:cNvCxnSpPr>
            <a:stCxn id="6" idx="1"/>
            <a:endCxn id="35" idx="2"/>
          </p:cNvCxnSpPr>
          <p:nvPr/>
        </p:nvCxnSpPr>
        <p:spPr>
          <a:xfrm flipV="1">
            <a:off x="2764316" y="3637639"/>
            <a:ext cx="0" cy="1333765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9" name="Rectangle 148"/>
          <p:cNvSpPr/>
          <p:nvPr/>
        </p:nvSpPr>
        <p:spPr>
          <a:xfrm>
            <a:off x="8171102" y="4885857"/>
            <a:ext cx="1002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Stateless services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1103" y="5097234"/>
            <a:ext cx="10585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SQL DB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No-SQL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11" y="2528527"/>
            <a:ext cx="1737589" cy="1193014"/>
          </a:xfrm>
          <a:prstGeom prst="rect">
            <a:avLst/>
          </a:prstGeom>
        </p:spPr>
      </p:pic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9704513" y="3332168"/>
            <a:ext cx="579014" cy="646540"/>
            <a:chOff x="5499394" y="1899253"/>
            <a:chExt cx="1132765" cy="1226322"/>
          </a:xfrm>
        </p:grpSpPr>
        <p:sp>
          <p:nvSpPr>
            <p:cNvPr id="72" name="Hexagon 71"/>
            <p:cNvSpPr/>
            <p:nvPr/>
          </p:nvSpPr>
          <p:spPr bwMode="auto">
            <a:xfrm rot="16200000">
              <a:off x="5452616" y="1946031"/>
              <a:ext cx="1226322" cy="1132765"/>
            </a:xfrm>
            <a:prstGeom prst="hexagon">
              <a:avLst/>
            </a:prstGeom>
            <a:solidFill>
              <a:srgbClr val="FFB9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7558" rIns="0" bIns="4755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4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73" name="Picture 21"/>
            <p:cNvPicPr>
              <a:picLocks noChangeAspect="1"/>
            </p:cNvPicPr>
            <p:nvPr/>
          </p:nvPicPr>
          <p:blipFill>
            <a:blip r:embed="rId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27" y="2304620"/>
              <a:ext cx="571500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Rectangle 83"/>
          <p:cNvSpPr/>
          <p:nvPr/>
        </p:nvSpPr>
        <p:spPr bwMode="auto">
          <a:xfrm>
            <a:off x="4237037" y="6644440"/>
            <a:ext cx="4038600" cy="350085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8114" y="1261983"/>
            <a:ext cx="31781" cy="538245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158" name="Picture 15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130" y="2537945"/>
            <a:ext cx="1499175" cy="1346392"/>
          </a:xfrm>
          <a:prstGeom prst="rect">
            <a:avLst/>
          </a:prstGeom>
        </p:spPr>
      </p:pic>
      <p:sp>
        <p:nvSpPr>
          <p:cNvPr id="140" name="Rectangle 139"/>
          <p:cNvSpPr/>
          <p:nvPr/>
        </p:nvSpPr>
        <p:spPr>
          <a:xfrm>
            <a:off x="6937794" y="3680096"/>
            <a:ext cx="797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Mobile</a:t>
            </a:r>
          </a:p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</a:t>
            </a:r>
          </a:p>
        </p:txBody>
      </p:sp>
      <p:cxnSp>
        <p:nvCxnSpPr>
          <p:cNvPr id="159" name="Straight Arrow Connector 158"/>
          <p:cNvCxnSpPr>
            <a:stCxn id="48" idx="5"/>
            <a:endCxn id="72" idx="3"/>
          </p:cNvCxnSpPr>
          <p:nvPr/>
        </p:nvCxnSpPr>
        <p:spPr>
          <a:xfrm flipV="1">
            <a:off x="9535630" y="3978708"/>
            <a:ext cx="458390" cy="91382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/>
          <p:cNvCxnSpPr>
            <a:stCxn id="48" idx="4"/>
          </p:cNvCxnSpPr>
          <p:nvPr/>
        </p:nvCxnSpPr>
        <p:spPr>
          <a:xfrm flipH="1" flipV="1">
            <a:off x="8275637" y="3829375"/>
            <a:ext cx="944640" cy="10631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/>
          <p:cNvCxnSpPr>
            <a:stCxn id="42" idx="0"/>
          </p:cNvCxnSpPr>
          <p:nvPr/>
        </p:nvCxnSpPr>
        <p:spPr>
          <a:xfrm flipV="1">
            <a:off x="7542475" y="3860547"/>
            <a:ext cx="386435" cy="94088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9" name="Picture 19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9596" y="1749339"/>
            <a:ext cx="1499175" cy="1346392"/>
          </a:xfrm>
          <a:prstGeom prst="rect">
            <a:avLst/>
          </a:prstGeom>
        </p:spPr>
      </p:pic>
      <p:cxnSp>
        <p:nvCxnSpPr>
          <p:cNvPr id="200" name="Straight Arrow Connector 199"/>
          <p:cNvCxnSpPr>
            <a:stCxn id="35" idx="0"/>
          </p:cNvCxnSpPr>
          <p:nvPr/>
        </p:nvCxnSpPr>
        <p:spPr>
          <a:xfrm flipV="1">
            <a:off x="2764316" y="2611787"/>
            <a:ext cx="1548921" cy="302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614542" y="1888215"/>
            <a:ext cx="3056882" cy="723571"/>
            <a:chOff x="614542" y="1888215"/>
            <a:chExt cx="3056882" cy="723571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857208" y="1888215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0" name="Picture 21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949" y="2023877"/>
              <a:ext cx="518536" cy="438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6" name="Group 95"/>
            <p:cNvGrpSpPr/>
            <p:nvPr/>
          </p:nvGrpSpPr>
          <p:grpSpPr>
            <a:xfrm>
              <a:off x="2599594" y="1982254"/>
              <a:ext cx="419794" cy="241736"/>
              <a:chOff x="3116191" y="1999422"/>
              <a:chExt cx="411600" cy="23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113737" y="1991406"/>
              <a:ext cx="419794" cy="241736"/>
              <a:chOff x="3116191" y="1999422"/>
              <a:chExt cx="411600" cy="23701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2606886" y="2283975"/>
              <a:ext cx="419794" cy="241736"/>
              <a:chOff x="3116191" y="1999422"/>
              <a:chExt cx="411600" cy="23701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113737" y="2296209"/>
              <a:ext cx="419794" cy="241736"/>
              <a:chOff x="3116191" y="1999422"/>
              <a:chExt cx="411600" cy="23701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116191" y="1999422"/>
                <a:ext cx="411600" cy="23701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148111" y="2048525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148111" y="2089042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149955" y="21694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614542" y="2080723"/>
              <a:ext cx="12094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Web Tier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3239" y="2914068"/>
            <a:ext cx="3068185" cy="723571"/>
            <a:chOff x="603239" y="2914068"/>
            <a:chExt cx="3068185" cy="723571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1857208" y="2914068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Picture 23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380" y="3060887"/>
              <a:ext cx="494851" cy="40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Group 90"/>
            <p:cNvGrpSpPr/>
            <p:nvPr/>
          </p:nvGrpSpPr>
          <p:grpSpPr>
            <a:xfrm>
              <a:off x="2512464" y="3027216"/>
              <a:ext cx="419794" cy="241736"/>
              <a:chOff x="2526540" y="1999422"/>
              <a:chExt cx="411600" cy="23701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2748705" y="3328639"/>
              <a:ext cx="419794" cy="241736"/>
              <a:chOff x="2526540" y="1999422"/>
              <a:chExt cx="411600" cy="237018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132219" y="3020717"/>
              <a:ext cx="419794" cy="241736"/>
              <a:chOff x="2526540" y="1999422"/>
              <a:chExt cx="411600" cy="237018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526540" y="1999422"/>
                <a:ext cx="411600" cy="237018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561226" y="2050391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561226" y="2090907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63071" y="2171356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603239" y="3093176"/>
              <a:ext cx="13113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Services Tier</a:t>
              </a:r>
            </a:p>
          </p:txBody>
        </p:sp>
      </p:grpSp>
      <p:sp>
        <p:nvSpPr>
          <p:cNvPr id="207" name="Rectangle 206"/>
          <p:cNvSpPr/>
          <p:nvPr/>
        </p:nvSpPr>
        <p:spPr>
          <a:xfrm>
            <a:off x="607126" y="5630862"/>
            <a:ext cx="1311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Data Tier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3915381" y="6128656"/>
            <a:ext cx="2087162" cy="577124"/>
            <a:chOff x="8625119" y="4346288"/>
            <a:chExt cx="1013503" cy="568383"/>
          </a:xfrm>
        </p:grpSpPr>
        <p:sp>
          <p:nvSpPr>
            <p:cNvPr id="209" name="Rounded Rectangular Callout 208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53457"/>
                <a:gd name="adj2" fmla="val -77919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8625119" y="4420487"/>
              <a:ext cx="1000892" cy="445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Monolithic Databases are shared across services.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6751638" y="6176664"/>
            <a:ext cx="1676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Stateless services </a:t>
            </a:r>
          </a:p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with </a:t>
            </a:r>
          </a:p>
          <a:p>
            <a:pPr marL="0" marR="0" lvl="0" indent="0" algn="l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separate stores</a:t>
            </a:r>
          </a:p>
        </p:txBody>
      </p:sp>
      <p:grpSp>
        <p:nvGrpSpPr>
          <p:cNvPr id="215" name="Group 214"/>
          <p:cNvGrpSpPr/>
          <p:nvPr/>
        </p:nvGrpSpPr>
        <p:grpSpPr>
          <a:xfrm>
            <a:off x="8199437" y="6128656"/>
            <a:ext cx="2222407" cy="577124"/>
            <a:chOff x="8199437" y="6128656"/>
            <a:chExt cx="2222407" cy="577124"/>
          </a:xfrm>
        </p:grpSpPr>
        <p:grpSp>
          <p:nvGrpSpPr>
            <p:cNvPr id="211" name="Group 210"/>
            <p:cNvGrpSpPr/>
            <p:nvPr/>
          </p:nvGrpSpPr>
          <p:grpSpPr>
            <a:xfrm>
              <a:off x="8199437" y="6128656"/>
              <a:ext cx="1838720" cy="577124"/>
              <a:chOff x="8625119" y="4346287"/>
              <a:chExt cx="1013503" cy="568383"/>
            </a:xfrm>
          </p:grpSpPr>
          <p:sp>
            <p:nvSpPr>
              <p:cNvPr id="212" name="Rounded Rectangular Callout 211"/>
              <p:cNvSpPr/>
              <p:nvPr/>
            </p:nvSpPr>
            <p:spPr bwMode="auto">
              <a:xfrm>
                <a:off x="8625119" y="4346287"/>
                <a:ext cx="1013503" cy="568383"/>
              </a:xfrm>
              <a:prstGeom prst="wedgeRoundRectCallout">
                <a:avLst>
                  <a:gd name="adj1" fmla="val -73934"/>
                  <a:gd name="adj2" fmla="val -126590"/>
                  <a:gd name="adj3" fmla="val 16667"/>
                </a:avLst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625119" y="4420487"/>
                <a:ext cx="1000892" cy="445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Each microservice </a:t>
                </a: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owns</a:t>
                </a: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 its </a:t>
                </a: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model/data</a:t>
                </a:r>
                <a:r>
                  <a:rPr kumimoji="0" 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!</a:t>
                </a:r>
              </a:p>
            </p:txBody>
          </p:sp>
        </p:grpSp>
        <p:sp>
          <p:nvSpPr>
            <p:cNvPr id="214" name="Right Triangle 213"/>
            <p:cNvSpPr/>
            <p:nvPr/>
          </p:nvSpPr>
          <p:spPr bwMode="auto">
            <a:xfrm rot="20306585">
              <a:off x="9954063" y="6257313"/>
              <a:ext cx="467781" cy="244156"/>
            </a:xfrm>
            <a:prstGeom prst="rtTriangl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6850265" y="5641042"/>
            <a:ext cx="510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[…]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3992331" y="4310892"/>
            <a:ext cx="2010212" cy="577124"/>
            <a:chOff x="8625119" y="4346288"/>
            <a:chExt cx="1013503" cy="568383"/>
          </a:xfrm>
        </p:grpSpPr>
        <p:sp>
          <p:nvSpPr>
            <p:cNvPr id="142" name="Rounded Rectangular Callout 141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108220"/>
                <a:gd name="adj2" fmla="val 48114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8625119" y="4420487"/>
              <a:ext cx="1000892" cy="445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Database servers are usually the bottleneck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3239" y="3983880"/>
            <a:ext cx="3068185" cy="723571"/>
            <a:chOff x="603239" y="3983880"/>
            <a:chExt cx="3068185" cy="723571"/>
          </a:xfrm>
        </p:grpSpPr>
        <p:sp>
          <p:nvSpPr>
            <p:cNvPr id="144" name="Rounded Rectangle 143"/>
            <p:cNvSpPr/>
            <p:nvPr/>
          </p:nvSpPr>
          <p:spPr bwMode="auto">
            <a:xfrm>
              <a:off x="1857208" y="3983880"/>
              <a:ext cx="1814216" cy="723571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34" tIns="93234" rIns="34967" bIns="34967" rtlCol="0" anchor="b" anchorCtr="0"/>
            <a:lstStyle/>
            <a:p>
              <a:pPr marL="0" marR="0" lvl="0" indent="0" algn="ctr" defTabSz="9505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079205" y="4361210"/>
              <a:ext cx="419794" cy="241736"/>
              <a:chOff x="2821368" y="2314683"/>
              <a:chExt cx="411600" cy="237018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2538808" y="4164623"/>
              <a:ext cx="419794" cy="241736"/>
              <a:chOff x="2821368" y="2314683"/>
              <a:chExt cx="411600" cy="237018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821368" y="2314683"/>
                <a:ext cx="411600" cy="237018"/>
              </a:xfrm>
              <a:prstGeom prst="rect">
                <a:avLst/>
              </a:prstGeom>
              <a:solidFill>
                <a:srgbClr val="4D762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3234" tIns="93234" rIns="34967" bIns="34967" rtlCol="0" anchor="b" anchorCtr="0"/>
              <a:lstStyle/>
              <a:p>
                <a:pPr marL="0" marR="0" lvl="0" indent="0" algn="ctr" defTabSz="9505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1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853286" y="2363787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853286" y="2404304"/>
                <a:ext cx="347861" cy="6415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855130" y="2484753"/>
                <a:ext cx="347861" cy="2330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4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7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1028" y="4126711"/>
              <a:ext cx="415013" cy="415013"/>
            </a:xfrm>
            <a:prstGeom prst="rect">
              <a:avLst/>
            </a:prstGeom>
          </p:spPr>
        </p:pic>
        <p:sp>
          <p:nvSpPr>
            <p:cNvPr id="157" name="Rectangle 156"/>
            <p:cNvSpPr/>
            <p:nvPr/>
          </p:nvSpPr>
          <p:spPr>
            <a:xfrm>
              <a:off x="603239" y="4116214"/>
              <a:ext cx="13113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Cache Tier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998276" y="3345876"/>
            <a:ext cx="2010212" cy="680549"/>
            <a:chOff x="8625119" y="4346288"/>
            <a:chExt cx="1013503" cy="568383"/>
          </a:xfrm>
        </p:grpSpPr>
        <p:sp>
          <p:nvSpPr>
            <p:cNvPr id="161" name="Rounded Rectangular Callout 160"/>
            <p:cNvSpPr/>
            <p:nvPr/>
          </p:nvSpPr>
          <p:spPr bwMode="auto">
            <a:xfrm>
              <a:off x="8625119" y="4346288"/>
              <a:ext cx="1013503" cy="568383"/>
            </a:xfrm>
            <a:prstGeom prst="wedgeRoundRectCallout">
              <a:avLst>
                <a:gd name="adj1" fmla="val -65834"/>
                <a:gd name="adj2" fmla="val 56516"/>
                <a:gd name="adj3" fmla="val 16667"/>
              </a:avLst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625119" y="4356081"/>
              <a:ext cx="1000892" cy="528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Cache doesn’t help much for massive data ingress (Events, IoT, etc.)</a:t>
              </a:r>
            </a:p>
          </p:txBody>
        </p:sp>
      </p:grpSp>
      <p:pic>
        <p:nvPicPr>
          <p:cNvPr id="163" name="Picture 16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856" y="2570877"/>
            <a:ext cx="423781" cy="838547"/>
          </a:xfrm>
          <a:prstGeom prst="rect">
            <a:avLst/>
          </a:prstGeom>
        </p:spPr>
      </p:pic>
      <p:cxnSp>
        <p:nvCxnSpPr>
          <p:cNvPr id="164" name="Straight Arrow Connector 163"/>
          <p:cNvCxnSpPr>
            <a:stCxn id="48" idx="4"/>
            <a:endCxn id="158" idx="2"/>
          </p:cNvCxnSpPr>
          <p:nvPr/>
        </p:nvCxnSpPr>
        <p:spPr>
          <a:xfrm flipH="1" flipV="1">
            <a:off x="8041718" y="3884337"/>
            <a:ext cx="1178559" cy="100819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76843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9">
            <a:extLst>
              <a:ext uri="{FF2B5EF4-FFF2-40B4-BE49-F238E27FC236}">
                <a16:creationId xmlns:a16="http://schemas.microsoft.com/office/drawing/2014/main" id="{BFFCD001-B6D7-4A71-B4F7-79B23C7D401B}"/>
              </a:ext>
            </a:extLst>
          </p:cNvPr>
          <p:cNvSpPr txBox="1">
            <a:spLocks/>
          </p:cNvSpPr>
          <p:nvPr/>
        </p:nvSpPr>
        <p:spPr>
          <a:xfrm>
            <a:off x="655637" y="1897062"/>
            <a:ext cx="109728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Bounded Context == “Business Microservice”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F70A5-0D30-4B77-9B79-CFE454124862}"/>
              </a:ext>
            </a:extLst>
          </p:cNvPr>
          <p:cNvSpPr/>
          <p:nvPr/>
        </p:nvSpPr>
        <p:spPr>
          <a:xfrm>
            <a:off x="579437" y="373062"/>
            <a:ext cx="102231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Bounded Contexts and Microservices</a:t>
            </a:r>
            <a:endParaRPr kumimoji="0" lang="en-US" sz="4800" b="0" i="1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Marcador de texto 9">
            <a:extLst>
              <a:ext uri="{FF2B5EF4-FFF2-40B4-BE49-F238E27FC236}">
                <a16:creationId xmlns:a16="http://schemas.microsoft.com/office/drawing/2014/main" id="{8AFFB9F4-20C5-4010-B727-728B75B47ADB}"/>
              </a:ext>
            </a:extLst>
          </p:cNvPr>
          <p:cNvSpPr txBox="1">
            <a:spLocks/>
          </p:cNvSpPr>
          <p:nvPr/>
        </p:nvSpPr>
        <p:spPr>
          <a:xfrm>
            <a:off x="681322" y="3497262"/>
            <a:ext cx="113538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Each Bounded Context has: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	- Its own Domain Model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  <a:sym typeface="Wingdings" panose="05000000000000000000" pitchFamily="2" charset="2"/>
              </a:rPr>
              <a:t> i.e. Database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	- Its own context, invariants, rules, code!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	- IT IS AUTONOMOUS!</a:t>
            </a:r>
          </a:p>
        </p:txBody>
      </p:sp>
    </p:spTree>
    <p:extLst>
      <p:ext uri="{BB962C8B-B14F-4D97-AF65-F5344CB8AC3E}">
        <p14:creationId xmlns:p14="http://schemas.microsoft.com/office/powerpoint/2010/main" val="1993333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674574-2454-4D1F-9E64-EDEC4AD66971}"/>
              </a:ext>
            </a:extLst>
          </p:cNvPr>
          <p:cNvGrpSpPr/>
          <p:nvPr/>
        </p:nvGrpSpPr>
        <p:grpSpPr>
          <a:xfrm>
            <a:off x="5239754" y="4127783"/>
            <a:ext cx="601163" cy="337001"/>
            <a:chOff x="1601399" y="2288295"/>
            <a:chExt cx="601248" cy="3370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10EEAD-3839-466C-8225-4E4F7BA3CED8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ED609DF-3E98-4074-8581-4871DC992922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" name="Freeform 96">
                <a:extLst>
                  <a:ext uri="{FF2B5EF4-FFF2-40B4-BE49-F238E27FC236}">
                    <a16:creationId xmlns:a16="http://schemas.microsoft.com/office/drawing/2014/main" id="{CE6593F4-D34F-4718-917A-2715639BAE00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" name="Freeform 97">
                <a:extLst>
                  <a:ext uri="{FF2B5EF4-FFF2-40B4-BE49-F238E27FC236}">
                    <a16:creationId xmlns:a16="http://schemas.microsoft.com/office/drawing/2014/main" id="{8967A81F-4BFF-493F-9E64-604EDBB99FF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03F4C27-8B80-43BB-9A00-0BE3EB9C356B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C8CF1DB-5C8B-4EE1-86AD-5F62CB38DAFE}"/>
              </a:ext>
            </a:extLst>
          </p:cNvPr>
          <p:cNvSpPr/>
          <p:nvPr/>
        </p:nvSpPr>
        <p:spPr>
          <a:xfrm>
            <a:off x="6534786" y="4538254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ounded Rectangle 66">
            <a:extLst>
              <a:ext uri="{FF2B5EF4-FFF2-40B4-BE49-F238E27FC236}">
                <a16:creationId xmlns:a16="http://schemas.microsoft.com/office/drawing/2014/main" id="{FE08B61D-6EF4-4679-BA43-13CE703F3537}"/>
              </a:ext>
            </a:extLst>
          </p:cNvPr>
          <p:cNvSpPr/>
          <p:nvPr/>
        </p:nvSpPr>
        <p:spPr bwMode="auto">
          <a:xfrm>
            <a:off x="4770437" y="3216030"/>
            <a:ext cx="3581400" cy="24175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F6FD50-E243-4694-9545-62A67B7809CF}"/>
              </a:ext>
            </a:extLst>
          </p:cNvPr>
          <p:cNvSpPr/>
          <p:nvPr/>
        </p:nvSpPr>
        <p:spPr>
          <a:xfrm>
            <a:off x="4866121" y="3262070"/>
            <a:ext cx="3390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Ordering “business” microservice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392DA-6DAC-469E-88C8-89310509CD8E}"/>
              </a:ext>
            </a:extLst>
          </p:cNvPr>
          <p:cNvSpPr/>
          <p:nvPr/>
        </p:nvSpPr>
        <p:spPr>
          <a:xfrm>
            <a:off x="5170063" y="4410258"/>
            <a:ext cx="7369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Web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B768C-ABA2-43C2-A9ED-5B899276EC4C}"/>
              </a:ext>
            </a:extLst>
          </p:cNvPr>
          <p:cNvSpPr/>
          <p:nvPr/>
        </p:nvSpPr>
        <p:spPr>
          <a:xfrm>
            <a:off x="4987406" y="3894075"/>
            <a:ext cx="1125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Ordering.API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FF6046-7A62-4557-9A38-50B0987D198D}"/>
              </a:ext>
            </a:extLst>
          </p:cNvPr>
          <p:cNvSpPr/>
          <p:nvPr/>
        </p:nvSpPr>
        <p:spPr>
          <a:xfrm>
            <a:off x="6951269" y="4413424"/>
            <a:ext cx="1144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AEFA4D-00BC-40D9-AF76-FE96FBCFF88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861771" y="4338144"/>
            <a:ext cx="673015" cy="37408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9CBA55-2244-46ED-8ED4-98A7518771E1}"/>
              </a:ext>
            </a:extLst>
          </p:cNvPr>
          <p:cNvGrpSpPr/>
          <p:nvPr/>
        </p:nvGrpSpPr>
        <p:grpSpPr>
          <a:xfrm>
            <a:off x="5260608" y="5023103"/>
            <a:ext cx="601163" cy="337001"/>
            <a:chOff x="1601399" y="2288295"/>
            <a:chExt cx="601248" cy="33704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2F5B6B-E216-4423-9300-437405D78044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E737B0-041B-4297-9981-D73CD293846F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96">
                <a:extLst>
                  <a:ext uri="{FF2B5EF4-FFF2-40B4-BE49-F238E27FC236}">
                    <a16:creationId xmlns:a16="http://schemas.microsoft.com/office/drawing/2014/main" id="{29EA4390-EBD3-45CB-ABE4-7C4CB8042FB7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 97">
                <a:extLst>
                  <a:ext uri="{FF2B5EF4-FFF2-40B4-BE49-F238E27FC236}">
                    <a16:creationId xmlns:a16="http://schemas.microsoft.com/office/drawing/2014/main" id="{B8D75AE4-23EA-4C8C-AE93-459AC86EF75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624642-A648-4DF9-94AB-8A3F21F83283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AF3A3-169B-4745-992D-3E5995B0BF90}"/>
              </a:ext>
            </a:extLst>
          </p:cNvPr>
          <p:cNvSpPr/>
          <p:nvPr/>
        </p:nvSpPr>
        <p:spPr>
          <a:xfrm>
            <a:off x="5090623" y="5305021"/>
            <a:ext cx="943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Worker Svc.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3DE982-F42C-4DF1-85E4-209B7135B774}"/>
              </a:ext>
            </a:extLst>
          </p:cNvPr>
          <p:cNvSpPr/>
          <p:nvPr/>
        </p:nvSpPr>
        <p:spPr>
          <a:xfrm>
            <a:off x="5071051" y="4793352"/>
            <a:ext cx="10623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GracePeriod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624CB8-7E73-4857-A7F4-ECB21F810EA5}"/>
              </a:ext>
            </a:extLst>
          </p:cNvPr>
          <p:cNvCxnSpPr>
            <a:cxnSpLocks/>
          </p:cNvCxnSpPr>
          <p:nvPr/>
        </p:nvCxnSpPr>
        <p:spPr>
          <a:xfrm flipV="1">
            <a:off x="5885796" y="4834324"/>
            <a:ext cx="663304" cy="32951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6FFDF298-5101-4FE7-BEB8-CFA939ACFBD7}"/>
              </a:ext>
            </a:extLst>
          </p:cNvPr>
          <p:cNvSpPr>
            <a:spLocks noChangeAspect="1"/>
          </p:cNvSpPr>
          <p:nvPr/>
        </p:nvSpPr>
        <p:spPr bwMode="auto">
          <a:xfrm>
            <a:off x="10104019" y="3940309"/>
            <a:ext cx="591093" cy="551481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F01D5FF-7C0B-4BD0-8F21-AE551F05F733}"/>
              </a:ext>
            </a:extLst>
          </p:cNvPr>
          <p:cNvSpPr>
            <a:spLocks noChangeAspect="1"/>
          </p:cNvSpPr>
          <p:nvPr/>
        </p:nvSpPr>
        <p:spPr bwMode="auto">
          <a:xfrm>
            <a:off x="9494837" y="4678037"/>
            <a:ext cx="591093" cy="551481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BFF9071B-7E98-4B1F-970C-AF6DF2E40CFB}"/>
              </a:ext>
            </a:extLst>
          </p:cNvPr>
          <p:cNvSpPr/>
          <p:nvPr/>
        </p:nvSpPr>
        <p:spPr>
          <a:xfrm>
            <a:off x="9710998" y="5043036"/>
            <a:ext cx="161095" cy="143680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B5471680-1F06-4FD1-A656-24A7CE64BAF5}"/>
              </a:ext>
            </a:extLst>
          </p:cNvPr>
          <p:cNvSpPr>
            <a:spLocks noChangeAspect="1"/>
          </p:cNvSpPr>
          <p:nvPr/>
        </p:nvSpPr>
        <p:spPr bwMode="auto">
          <a:xfrm>
            <a:off x="10780566" y="4681256"/>
            <a:ext cx="591093" cy="551481"/>
          </a:xfrm>
          <a:prstGeom prst="hexagon">
            <a:avLst/>
          </a:prstGeom>
          <a:solidFill>
            <a:srgbClr val="4D762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34087182-6935-42F6-A18B-E8B806917BFE}"/>
              </a:ext>
            </a:extLst>
          </p:cNvPr>
          <p:cNvSpPr/>
          <p:nvPr/>
        </p:nvSpPr>
        <p:spPr>
          <a:xfrm>
            <a:off x="11006261" y="5031722"/>
            <a:ext cx="161095" cy="143680"/>
          </a:xfrm>
          <a:prstGeom prst="flowChartMagneticDisk">
            <a:avLst/>
          </a:prstGeom>
          <a:solidFill>
            <a:srgbClr val="92D050"/>
          </a:solidFill>
          <a:ln w="158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455522-0234-4E0D-96CB-919C80AFBDA1}"/>
              </a:ext>
            </a:extLst>
          </p:cNvPr>
          <p:cNvCxnSpPr>
            <a:stCxn id="24" idx="2"/>
          </p:cNvCxnSpPr>
          <p:nvPr/>
        </p:nvCxnSpPr>
        <p:spPr>
          <a:xfrm flipH="1">
            <a:off x="9948060" y="4491790"/>
            <a:ext cx="293829" cy="200826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70734-7594-494E-B417-EA757C95A86F}"/>
              </a:ext>
            </a:extLst>
          </p:cNvPr>
          <p:cNvSpPr/>
          <p:nvPr/>
        </p:nvSpPr>
        <p:spPr>
          <a:xfrm>
            <a:off x="10118842" y="4964480"/>
            <a:ext cx="8850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partitions</a:t>
            </a:r>
          </a:p>
        </p:txBody>
      </p:sp>
      <p:pic>
        <p:nvPicPr>
          <p:cNvPr id="31" name="Picture 23">
            <a:extLst>
              <a:ext uri="{FF2B5EF4-FFF2-40B4-BE49-F238E27FC236}">
                <a16:creationId xmlns:a16="http://schemas.microsoft.com/office/drawing/2014/main" id="{0E1FF229-A7D7-4141-BE29-CD0F06C04C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64977" y="4110837"/>
            <a:ext cx="271471" cy="2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3">
            <a:extLst>
              <a:ext uri="{FF2B5EF4-FFF2-40B4-BE49-F238E27FC236}">
                <a16:creationId xmlns:a16="http://schemas.microsoft.com/office/drawing/2014/main" id="{82C885D8-36FB-41F6-A507-DED85C8F91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3179" y="4803962"/>
            <a:ext cx="203955" cy="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>
            <a:extLst>
              <a:ext uri="{FF2B5EF4-FFF2-40B4-BE49-F238E27FC236}">
                <a16:creationId xmlns:a16="http://schemas.microsoft.com/office/drawing/2014/main" id="{E81CE884-300F-4122-BF5A-56FEC64BDD7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4203" y="4788003"/>
            <a:ext cx="203955" cy="16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B4B0526-58CA-41AC-A0D9-065A0AAA7BA6}"/>
              </a:ext>
            </a:extLst>
          </p:cNvPr>
          <p:cNvSpPr/>
          <p:nvPr/>
        </p:nvSpPr>
        <p:spPr>
          <a:xfrm>
            <a:off x="9262186" y="3144567"/>
            <a:ext cx="2377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Business/logical</a:t>
            </a:r>
          </a:p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icroservice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5" name="Rounded Rectangle 41">
            <a:extLst>
              <a:ext uri="{FF2B5EF4-FFF2-40B4-BE49-F238E27FC236}">
                <a16:creationId xmlns:a16="http://schemas.microsoft.com/office/drawing/2014/main" id="{EECD90E4-0D39-47CC-84A2-C473313441E8}"/>
              </a:ext>
            </a:extLst>
          </p:cNvPr>
          <p:cNvSpPr/>
          <p:nvPr/>
        </p:nvSpPr>
        <p:spPr bwMode="auto">
          <a:xfrm>
            <a:off x="9190037" y="3192462"/>
            <a:ext cx="2438400" cy="2429930"/>
          </a:xfrm>
          <a:prstGeom prst="roundRect">
            <a:avLst/>
          </a:prstGeom>
          <a:noFill/>
          <a:ln w="10795" cap="flat" cmpd="sng" algn="ctr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3234" tIns="93234" rIns="34967" bIns="34967" rtlCol="0" anchor="b" anchorCtr="0"/>
          <a:lstStyle/>
          <a:p>
            <a:pPr marL="0" marR="0" lvl="0" indent="0" algn="ctr" defTabSz="950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1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206956-C6A2-4ED2-98E0-5A0C00C4CD23}"/>
              </a:ext>
            </a:extLst>
          </p:cNvPr>
          <p:cNvSpPr/>
          <p:nvPr/>
        </p:nvSpPr>
        <p:spPr>
          <a:xfrm>
            <a:off x="10633152" y="3985216"/>
            <a:ext cx="840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Gateway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CAADCC-7E5F-41C0-B992-057821AA3905}"/>
              </a:ext>
            </a:extLst>
          </p:cNvPr>
          <p:cNvCxnSpPr>
            <a:stCxn id="24" idx="1"/>
            <a:endCxn id="27" idx="4"/>
          </p:cNvCxnSpPr>
          <p:nvPr/>
        </p:nvCxnSpPr>
        <p:spPr>
          <a:xfrm>
            <a:off x="10557242" y="4491790"/>
            <a:ext cx="361194" cy="189466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1370DE-3087-45DB-B739-123BBBE9E5D5}"/>
              </a:ext>
            </a:extLst>
          </p:cNvPr>
          <p:cNvCxnSpPr>
            <a:stCxn id="25" idx="0"/>
            <a:endCxn id="27" idx="3"/>
          </p:cNvCxnSpPr>
          <p:nvPr/>
        </p:nvCxnSpPr>
        <p:spPr>
          <a:xfrm>
            <a:off x="10085930" y="4953778"/>
            <a:ext cx="694636" cy="3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4C37A1-B8AA-4DA9-8F37-799C1630F169}"/>
              </a:ext>
            </a:extLst>
          </p:cNvPr>
          <p:cNvCxnSpPr>
            <a:cxnSpLocks/>
          </p:cNvCxnSpPr>
          <p:nvPr/>
        </p:nvCxnSpPr>
        <p:spPr>
          <a:xfrm>
            <a:off x="10392034" y="3619660"/>
            <a:ext cx="7532" cy="3130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82696F-3573-44C2-9551-4317E56264B1}"/>
              </a:ext>
            </a:extLst>
          </p:cNvPr>
          <p:cNvSpPr/>
          <p:nvPr/>
        </p:nvSpPr>
        <p:spPr>
          <a:xfrm>
            <a:off x="9370010" y="5198856"/>
            <a:ext cx="840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Partition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304012-61A0-4C4C-BD40-8F0137AF797B}"/>
              </a:ext>
            </a:extLst>
          </p:cNvPr>
          <p:cNvSpPr/>
          <p:nvPr/>
        </p:nvSpPr>
        <p:spPr>
          <a:xfrm>
            <a:off x="10665807" y="5198855"/>
            <a:ext cx="8407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Partition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4F5A08-EC87-4FB5-A3BC-36F081951CC0}"/>
              </a:ext>
            </a:extLst>
          </p:cNvPr>
          <p:cNvSpPr/>
          <p:nvPr/>
        </p:nvSpPr>
        <p:spPr>
          <a:xfrm>
            <a:off x="579437" y="373062"/>
            <a:ext cx="71122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Business/Logical Microservices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50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(Bounded Contexts)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srgbClr val="505050">
                  <a:lumMod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83C2E4-4314-4228-B7F5-5C65C5602E09}"/>
              </a:ext>
            </a:extLst>
          </p:cNvPr>
          <p:cNvSpPr/>
          <p:nvPr/>
        </p:nvSpPr>
        <p:spPr>
          <a:xfrm>
            <a:off x="5561254" y="2278473"/>
            <a:ext cx="2721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Example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B98DC7-3FFB-4162-B1BA-3022C2461A1F}"/>
              </a:ext>
            </a:extLst>
          </p:cNvPr>
          <p:cNvSpPr/>
          <p:nvPr/>
        </p:nvSpPr>
        <p:spPr>
          <a:xfrm>
            <a:off x="9672236" y="2283294"/>
            <a:ext cx="2721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Example 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CBD5EB-092C-4869-85A2-929841D04152}"/>
              </a:ext>
            </a:extLst>
          </p:cNvPr>
          <p:cNvSpPr/>
          <p:nvPr/>
        </p:nvSpPr>
        <p:spPr>
          <a:xfrm>
            <a:off x="2034750" y="6062078"/>
            <a:ext cx="9071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Logical Architecture can be different to the Physical/Deployment Architecture</a:t>
            </a:r>
          </a:p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Bounded Context can be implemented by 1 or more services (i.e. ASP.NET Web API)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749EFF-9A6E-4A6D-8C40-98AAD7EC2858}"/>
              </a:ext>
            </a:extLst>
          </p:cNvPr>
          <p:cNvSpPr/>
          <p:nvPr/>
        </p:nvSpPr>
        <p:spPr>
          <a:xfrm>
            <a:off x="8688219" y="5660346"/>
            <a:ext cx="34900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4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(Using Azure Service Fabric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Stateful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Reliable Services)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AF36-F187-445E-A35E-2B9FC4D97B9B}"/>
              </a:ext>
            </a:extLst>
          </p:cNvPr>
          <p:cNvSpPr/>
          <p:nvPr/>
        </p:nvSpPr>
        <p:spPr>
          <a:xfrm>
            <a:off x="1322127" y="2283294"/>
            <a:ext cx="1848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1C5A3C7-E799-4A02-8F7C-77759327124F}"/>
              </a:ext>
            </a:extLst>
          </p:cNvPr>
          <p:cNvGrpSpPr/>
          <p:nvPr/>
        </p:nvGrpSpPr>
        <p:grpSpPr>
          <a:xfrm>
            <a:off x="1272771" y="3555131"/>
            <a:ext cx="601163" cy="337001"/>
            <a:chOff x="1601399" y="2288295"/>
            <a:chExt cx="601248" cy="33704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EAC6484-CEA2-44EF-84C4-4777FB4BEEF2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531B43C-245C-459D-A400-DEF50F8DF2FB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Freeform 96">
                <a:extLst>
                  <a:ext uri="{FF2B5EF4-FFF2-40B4-BE49-F238E27FC236}">
                    <a16:creationId xmlns:a16="http://schemas.microsoft.com/office/drawing/2014/main" id="{5CFA5D2E-8BE7-444B-81D5-2EE38EF7B4BA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 97">
                <a:extLst>
                  <a:ext uri="{FF2B5EF4-FFF2-40B4-BE49-F238E27FC236}">
                    <a16:creationId xmlns:a16="http://schemas.microsoft.com/office/drawing/2014/main" id="{6F827046-8E9F-4C5C-A09B-FF8F2D56930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44B3F692-460F-4F18-8ABF-8B61A5FAA3EB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180C49A8-14CB-4551-93FD-34ED17960EB3}"/>
              </a:ext>
            </a:extLst>
          </p:cNvPr>
          <p:cNvSpPr/>
          <p:nvPr/>
        </p:nvSpPr>
        <p:spPr>
          <a:xfrm>
            <a:off x="2305684" y="3553851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ounded Rectangle 66">
            <a:extLst>
              <a:ext uri="{FF2B5EF4-FFF2-40B4-BE49-F238E27FC236}">
                <a16:creationId xmlns:a16="http://schemas.microsoft.com/office/drawing/2014/main" id="{3E8015C1-62C3-4AFF-B9B7-C1627993225B}"/>
              </a:ext>
            </a:extLst>
          </p:cNvPr>
          <p:cNvSpPr/>
          <p:nvPr/>
        </p:nvSpPr>
        <p:spPr bwMode="auto">
          <a:xfrm>
            <a:off x="817852" y="3235401"/>
            <a:ext cx="3287388" cy="839436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DBC110-B0E8-45F9-BE28-AFAE07A80CAE}"/>
              </a:ext>
            </a:extLst>
          </p:cNvPr>
          <p:cNvSpPr/>
          <p:nvPr/>
        </p:nvSpPr>
        <p:spPr>
          <a:xfrm>
            <a:off x="819641" y="3196340"/>
            <a:ext cx="3264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Catalog “business” microservice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11EA82-F6AB-43EF-94D1-8133CCB5B983}"/>
              </a:ext>
            </a:extLst>
          </p:cNvPr>
          <p:cNvCxnSpPr>
            <a:cxnSpLocks/>
          </p:cNvCxnSpPr>
          <p:nvPr/>
        </p:nvCxnSpPr>
        <p:spPr>
          <a:xfrm flipV="1">
            <a:off x="1896088" y="3712175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4F40B8A-D79B-4CF1-AED6-AE3D045BC1CC}"/>
              </a:ext>
            </a:extLst>
          </p:cNvPr>
          <p:cNvSpPr/>
          <p:nvPr/>
        </p:nvSpPr>
        <p:spPr>
          <a:xfrm>
            <a:off x="2624914" y="3597004"/>
            <a:ext cx="1569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database</a:t>
            </a:r>
          </a:p>
        </p:txBody>
      </p:sp>
    </p:spTree>
    <p:extLst>
      <p:ext uri="{BB962C8B-B14F-4D97-AF65-F5344CB8AC3E}">
        <p14:creationId xmlns:p14="http://schemas.microsoft.com/office/powerpoint/2010/main" val="18071150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66"/>
          <p:cNvSpPr/>
          <p:nvPr/>
        </p:nvSpPr>
        <p:spPr bwMode="auto">
          <a:xfrm>
            <a:off x="731837" y="4808019"/>
            <a:ext cx="2501107" cy="16610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Rounded Rectangle 66"/>
          <p:cNvSpPr/>
          <p:nvPr/>
        </p:nvSpPr>
        <p:spPr bwMode="auto">
          <a:xfrm>
            <a:off x="731837" y="3247699"/>
            <a:ext cx="2521932" cy="14796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741729" y="982664"/>
            <a:ext cx="7962579" cy="5943598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926" y="161448"/>
            <a:ext cx="11100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eShopOnContainers Reference Application - Architecture</a:t>
            </a:r>
          </a:p>
        </p:txBody>
      </p:sp>
      <p:grpSp>
        <p:nvGrpSpPr>
          <p:cNvPr id="347" name="Group 346"/>
          <p:cNvGrpSpPr/>
          <p:nvPr/>
        </p:nvGrpSpPr>
        <p:grpSpPr>
          <a:xfrm>
            <a:off x="7229037" y="2374964"/>
            <a:ext cx="601163" cy="337001"/>
            <a:chOff x="1601399" y="2288295"/>
            <a:chExt cx="601248" cy="337049"/>
          </a:xfrm>
        </p:grpSpPr>
        <p:grpSp>
          <p:nvGrpSpPr>
            <p:cNvPr id="348" name="Group 347"/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1" name="Rectangle 35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 96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 97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49" name="Hexagon 348"/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307642" y="3263521"/>
            <a:ext cx="470653" cy="262324"/>
            <a:chOff x="1596268" y="2657736"/>
            <a:chExt cx="601248" cy="337049"/>
          </a:xfrm>
        </p:grpSpPr>
        <p:grpSp>
          <p:nvGrpSpPr>
            <p:cNvPr id="355" name="Group 354"/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365" name="Rectangle 364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 92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 93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64" name="Hexagon 363"/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73" name="Rounded Rectangle 66"/>
          <p:cNvSpPr/>
          <p:nvPr/>
        </p:nvSpPr>
        <p:spPr bwMode="auto">
          <a:xfrm>
            <a:off x="6774118" y="2959354"/>
            <a:ext cx="3287388" cy="115990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4" name="Flowchart: Magnetic Disk 373"/>
          <p:cNvSpPr/>
          <p:nvPr/>
        </p:nvSpPr>
        <p:spPr>
          <a:xfrm>
            <a:off x="8261950" y="2373684"/>
            <a:ext cx="339891" cy="34795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6877416" y="2920294"/>
            <a:ext cx="2320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Ordering microservice</a:t>
            </a:r>
          </a:p>
        </p:txBody>
      </p:sp>
      <p:sp>
        <p:nvSpPr>
          <p:cNvPr id="387" name="Rounded Rectangle 66"/>
          <p:cNvSpPr/>
          <p:nvPr/>
        </p:nvSpPr>
        <p:spPr bwMode="auto">
          <a:xfrm>
            <a:off x="6774118" y="2055234"/>
            <a:ext cx="3287388" cy="839436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6877416" y="2016173"/>
            <a:ext cx="2195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Catalog microservice</a:t>
            </a:r>
          </a:p>
        </p:txBody>
      </p:sp>
      <p:sp>
        <p:nvSpPr>
          <p:cNvPr id="391" name="Rounded Rectangle 66"/>
          <p:cNvSpPr/>
          <p:nvPr/>
        </p:nvSpPr>
        <p:spPr bwMode="auto">
          <a:xfrm>
            <a:off x="3913057" y="3503445"/>
            <a:ext cx="2228980" cy="1015177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3950411" y="3493658"/>
            <a:ext cx="2191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eShop WebApp MVC</a:t>
            </a:r>
          </a:p>
        </p:txBody>
      </p:sp>
      <p:cxnSp>
        <p:nvCxnSpPr>
          <p:cNvPr id="395" name="Straight Arrow Connector 394"/>
          <p:cNvCxnSpPr>
            <a:cxnSpLocks/>
          </p:cNvCxnSpPr>
          <p:nvPr/>
        </p:nvCxnSpPr>
        <p:spPr>
          <a:xfrm>
            <a:off x="6156523" y="3908714"/>
            <a:ext cx="300555" cy="16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6" name="Straight Arrow Connector 395"/>
          <p:cNvCxnSpPr>
            <a:cxnSpLocks/>
          </p:cNvCxnSpPr>
          <p:nvPr/>
        </p:nvCxnSpPr>
        <p:spPr>
          <a:xfrm flipV="1">
            <a:off x="2661596" y="5249862"/>
            <a:ext cx="3808698" cy="656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4" name="Rectangle 403"/>
          <p:cNvSpPr/>
          <p:nvPr/>
        </p:nvSpPr>
        <p:spPr>
          <a:xfrm>
            <a:off x="3905979" y="3940996"/>
            <a:ext cx="1405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ASP.NET Core MVC</a:t>
            </a:r>
          </a:p>
        </p:txBody>
      </p:sp>
      <p:cxnSp>
        <p:nvCxnSpPr>
          <p:cNvPr id="75" name="Straight Arrow Connector 74"/>
          <p:cNvCxnSpPr>
            <a:cxnSpLocks/>
            <a:endCxn id="121" idx="2"/>
          </p:cNvCxnSpPr>
          <p:nvPr/>
        </p:nvCxnSpPr>
        <p:spPr>
          <a:xfrm flipV="1">
            <a:off x="7869977" y="1594056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Rounded Rectangle 66"/>
          <p:cNvSpPr/>
          <p:nvPr/>
        </p:nvSpPr>
        <p:spPr bwMode="auto">
          <a:xfrm>
            <a:off x="6769498" y="1120354"/>
            <a:ext cx="3292008" cy="86105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872796" y="1081293"/>
            <a:ext cx="32354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Identity microservice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(STS+users)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7231309" y="1431031"/>
            <a:ext cx="601163" cy="337001"/>
            <a:chOff x="2244917" y="2288296"/>
            <a:chExt cx="601248" cy="337049"/>
          </a:xfrm>
        </p:grpSpPr>
        <p:grpSp>
          <p:nvGrpSpPr>
            <p:cNvPr id="89" name="Group 88"/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100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101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0" name="Hexagon 89"/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290742" y="3909843"/>
            <a:ext cx="601163" cy="337001"/>
            <a:chOff x="2240670" y="2657736"/>
            <a:chExt cx="601248" cy="337049"/>
          </a:xfrm>
        </p:grpSpPr>
        <p:grpSp>
          <p:nvGrpSpPr>
            <p:cNvPr id="95" name="Group 94"/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8" name="Freeform 104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Freeform 105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6" name="Hexagon 95"/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1106577" y="4798232"/>
            <a:ext cx="188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eShop SPA Web app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116787" y="6152796"/>
            <a:ext cx="1754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TypeScript/Angular 4</a:t>
            </a:r>
          </a:p>
        </p:txBody>
      </p:sp>
      <p:sp>
        <p:nvSpPr>
          <p:cNvPr id="121" name="Flowchart: Magnetic Disk 120"/>
          <p:cNvSpPr/>
          <p:nvPr/>
        </p:nvSpPr>
        <p:spPr>
          <a:xfrm>
            <a:off x="8250547" y="1420079"/>
            <a:ext cx="339891" cy="347953"/>
          </a:xfrm>
          <a:prstGeom prst="flowChartMagneticDisk">
            <a:avLst/>
          </a:prstGeom>
          <a:solidFill>
            <a:srgbClr val="C0000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Flowchart: Magnetic Disk 127"/>
          <p:cNvSpPr/>
          <p:nvPr/>
        </p:nvSpPr>
        <p:spPr>
          <a:xfrm>
            <a:off x="8289446" y="3428369"/>
            <a:ext cx="339891" cy="347953"/>
          </a:xfrm>
          <a:prstGeom prst="flowChartMagneticDisk">
            <a:avLst/>
          </a:prstGeom>
          <a:solidFill>
            <a:srgbClr val="00B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6475199" y="1287462"/>
            <a:ext cx="3690" cy="548640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66"/>
          <p:cNvSpPr/>
          <p:nvPr/>
        </p:nvSpPr>
        <p:spPr bwMode="auto">
          <a:xfrm>
            <a:off x="743845" y="1462652"/>
            <a:ext cx="2489099" cy="16745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 cap="flat" cmpd="sng" algn="ctr">
            <a:noFill/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181052" y="1452845"/>
            <a:ext cx="1712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eShop mobile app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36099" y="1706230"/>
            <a:ext cx="130144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Xamarin.Forms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C#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xPlat. OS: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 iOS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 Android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 Windows</a:t>
            </a:r>
          </a:p>
        </p:txBody>
      </p:sp>
      <p:cxnSp>
        <p:nvCxnSpPr>
          <p:cNvPr id="168" name="Straight Arrow Connector 167"/>
          <p:cNvCxnSpPr>
            <a:cxnSpLocks/>
            <a:stCxn id="14" idx="3"/>
          </p:cNvCxnSpPr>
          <p:nvPr/>
        </p:nvCxnSpPr>
        <p:spPr>
          <a:xfrm flipV="1">
            <a:off x="2596746" y="2401225"/>
            <a:ext cx="3830330" cy="10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9" name="Rectangle 178"/>
          <p:cNvSpPr/>
          <p:nvPr/>
        </p:nvSpPr>
        <p:spPr>
          <a:xfrm>
            <a:off x="3851635" y="982662"/>
            <a:ext cx="137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98CB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Docker Host</a:t>
            </a:r>
          </a:p>
        </p:txBody>
      </p:sp>
      <p:pic>
        <p:nvPicPr>
          <p:cNvPr id="180" name="Picture 4" descr="Image result for docker ic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4428" y="1135062"/>
            <a:ext cx="971161" cy="9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167" y="5154405"/>
            <a:ext cx="1554319" cy="99839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390" y="3527718"/>
            <a:ext cx="1554319" cy="99839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105" name="Straight Arrow Connector 104"/>
          <p:cNvCxnSpPr>
            <a:cxnSpLocks/>
          </p:cNvCxnSpPr>
          <p:nvPr/>
        </p:nvCxnSpPr>
        <p:spPr>
          <a:xfrm flipH="1">
            <a:off x="3085828" y="3954462"/>
            <a:ext cx="82722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789967" y="3235077"/>
            <a:ext cx="2449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eShop traditional Web app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719099" y="4469517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HTML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37546" y="1757313"/>
            <a:ext cx="596987" cy="1309002"/>
            <a:chOff x="2606432" y="2395597"/>
            <a:chExt cx="651967" cy="1393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115" name="Rectangle 114"/>
          <p:cNvSpPr/>
          <p:nvPr/>
        </p:nvSpPr>
        <p:spPr>
          <a:xfrm>
            <a:off x="8559637" y="1462611"/>
            <a:ext cx="1569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db</a:t>
            </a:r>
          </a:p>
        </p:txBody>
      </p:sp>
      <p:cxnSp>
        <p:nvCxnSpPr>
          <p:cNvPr id="124" name="Straight Arrow Connector 123"/>
          <p:cNvCxnSpPr>
            <a:cxnSpLocks/>
          </p:cNvCxnSpPr>
          <p:nvPr/>
        </p:nvCxnSpPr>
        <p:spPr>
          <a:xfrm>
            <a:off x="6496060" y="3394682"/>
            <a:ext cx="746864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5" name="Straight Arrow Connector 134"/>
          <p:cNvCxnSpPr>
            <a:cxnSpLocks/>
          </p:cNvCxnSpPr>
          <p:nvPr/>
        </p:nvCxnSpPr>
        <p:spPr>
          <a:xfrm>
            <a:off x="6488841" y="2540247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Straight Arrow Connector 135"/>
          <p:cNvCxnSpPr>
            <a:cxnSpLocks/>
          </p:cNvCxnSpPr>
          <p:nvPr/>
        </p:nvCxnSpPr>
        <p:spPr>
          <a:xfrm>
            <a:off x="6470294" y="1517856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tangle 139"/>
          <p:cNvSpPr/>
          <p:nvPr/>
        </p:nvSpPr>
        <p:spPr bwMode="auto">
          <a:xfrm>
            <a:off x="604525" y="982663"/>
            <a:ext cx="2806081" cy="5943598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369942" y="982662"/>
            <a:ext cx="1252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8CB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apps</a:t>
            </a:r>
          </a:p>
        </p:txBody>
      </p:sp>
      <p:cxnSp>
        <p:nvCxnSpPr>
          <p:cNvPr id="143" name="Straight Arrow Connector 142"/>
          <p:cNvCxnSpPr>
            <a:cxnSpLocks/>
          </p:cNvCxnSpPr>
          <p:nvPr/>
        </p:nvCxnSpPr>
        <p:spPr>
          <a:xfrm flipV="1">
            <a:off x="7852354" y="2532008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856" y="2279063"/>
            <a:ext cx="248031" cy="194310"/>
          </a:xfrm>
          <a:prstGeom prst="rect">
            <a:avLst/>
          </a:prstGeom>
        </p:spPr>
      </p:pic>
      <p:cxnSp>
        <p:nvCxnSpPr>
          <p:cNvPr id="120" name="Straight Arrow Connector 119"/>
          <p:cNvCxnSpPr>
            <a:cxnSpLocks/>
            <a:stCxn id="84" idx="3"/>
          </p:cNvCxnSpPr>
          <p:nvPr/>
        </p:nvCxnSpPr>
        <p:spPr>
          <a:xfrm>
            <a:off x="10061506" y="1550881"/>
            <a:ext cx="847573" cy="75508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3" name="Straight Arrow Connector 122"/>
          <p:cNvCxnSpPr>
            <a:cxnSpLocks/>
          </p:cNvCxnSpPr>
          <p:nvPr/>
        </p:nvCxnSpPr>
        <p:spPr>
          <a:xfrm>
            <a:off x="10042631" y="2504947"/>
            <a:ext cx="611601" cy="396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7" name="Straight Arrow Connector 126"/>
          <p:cNvCxnSpPr>
            <a:cxnSpLocks/>
            <a:stCxn id="122" idx="3"/>
          </p:cNvCxnSpPr>
          <p:nvPr/>
        </p:nvCxnSpPr>
        <p:spPr>
          <a:xfrm flipV="1">
            <a:off x="10075393" y="4207041"/>
            <a:ext cx="592726" cy="3660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9609" y="3185328"/>
            <a:ext cx="248031" cy="19431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634" y="4126133"/>
            <a:ext cx="248031" cy="19431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3635" y="1683519"/>
            <a:ext cx="248031" cy="194310"/>
          </a:xfrm>
          <a:prstGeom prst="rect">
            <a:avLst/>
          </a:prstGeom>
        </p:spPr>
      </p:pic>
      <p:cxnSp>
        <p:nvCxnSpPr>
          <p:cNvPr id="138" name="Straight Arrow Connector 137"/>
          <p:cNvCxnSpPr>
            <a:cxnSpLocks/>
          </p:cNvCxnSpPr>
          <p:nvPr/>
        </p:nvCxnSpPr>
        <p:spPr>
          <a:xfrm>
            <a:off x="10047214" y="3403446"/>
            <a:ext cx="611601" cy="396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577048" y="3309811"/>
            <a:ext cx="2676376" cy="707197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B81746B-2CF4-4B09-B49D-1EEE35D44825}"/>
              </a:ext>
            </a:extLst>
          </p:cNvPr>
          <p:cNvGrpSpPr/>
          <p:nvPr/>
        </p:nvGrpSpPr>
        <p:grpSpPr>
          <a:xfrm>
            <a:off x="7242924" y="4507828"/>
            <a:ext cx="601163" cy="337001"/>
            <a:chOff x="2886562" y="2288295"/>
            <a:chExt cx="601248" cy="33704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59775ED-D0B0-4BBD-8075-0F02960F0B71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287EAB9-5DB6-4A2D-93D4-E331FC95E769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6" name="Freeform 108">
                <a:extLst>
                  <a:ext uri="{FF2B5EF4-FFF2-40B4-BE49-F238E27FC236}">
                    <a16:creationId xmlns:a16="http://schemas.microsoft.com/office/drawing/2014/main" id="{DBCA6A8C-0F9B-4067-B7EF-25B84ADEAD1E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 109">
                <a:extLst>
                  <a:ext uri="{FF2B5EF4-FFF2-40B4-BE49-F238E27FC236}">
                    <a16:creationId xmlns:a16="http://schemas.microsoft.com/office/drawing/2014/main" id="{1F2E6495-CE9B-45DC-9A5C-71FB46FBC11E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9" name="Hexagon 108">
              <a:extLst>
                <a:ext uri="{FF2B5EF4-FFF2-40B4-BE49-F238E27FC236}">
                  <a16:creationId xmlns:a16="http://schemas.microsoft.com/office/drawing/2014/main" id="{E265B538-E68F-4BAC-BAC1-3D7A1D5CDB5A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Picture 2" descr="Resultado de imagen para Redis cache Azure icon">
            <a:extLst>
              <a:ext uri="{FF2B5EF4-FFF2-40B4-BE49-F238E27FC236}">
                <a16:creationId xmlns:a16="http://schemas.microsoft.com/office/drawing/2014/main" id="{6954D0AE-012A-4996-8682-4C2966D3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2422" y="4457591"/>
            <a:ext cx="419575" cy="4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ounded Rectangle 66">
            <a:extLst>
              <a:ext uri="{FF2B5EF4-FFF2-40B4-BE49-F238E27FC236}">
                <a16:creationId xmlns:a16="http://schemas.microsoft.com/office/drawing/2014/main" id="{C68A9BB5-4E4B-47AC-BF1B-EA953C8179D7}"/>
              </a:ext>
            </a:extLst>
          </p:cNvPr>
          <p:cNvSpPr/>
          <p:nvPr/>
        </p:nvSpPr>
        <p:spPr bwMode="auto">
          <a:xfrm>
            <a:off x="6788005" y="4194134"/>
            <a:ext cx="3287388" cy="758006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52B1596-8837-443E-B183-8360F0DE9ECB}"/>
              </a:ext>
            </a:extLst>
          </p:cNvPr>
          <p:cNvSpPr/>
          <p:nvPr/>
        </p:nvSpPr>
        <p:spPr>
          <a:xfrm>
            <a:off x="6891780" y="4168654"/>
            <a:ext cx="2091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Basket microservice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EB3FBC5-A8E8-4224-B5A3-E7498B2E9ADF}"/>
              </a:ext>
            </a:extLst>
          </p:cNvPr>
          <p:cNvSpPr/>
          <p:nvPr/>
        </p:nvSpPr>
        <p:spPr>
          <a:xfrm>
            <a:off x="8693020" y="4507828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Redis cache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4BFAA62-87B7-4C7C-ADD7-2679A8A53B7A}"/>
              </a:ext>
            </a:extLst>
          </p:cNvPr>
          <p:cNvCxnSpPr>
            <a:cxnSpLocks/>
          </p:cNvCxnSpPr>
          <p:nvPr/>
        </p:nvCxnSpPr>
        <p:spPr>
          <a:xfrm>
            <a:off x="6493993" y="4686191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5FF5187-2614-489E-BFE7-4CAA17862935}"/>
              </a:ext>
            </a:extLst>
          </p:cNvPr>
          <p:cNvCxnSpPr>
            <a:cxnSpLocks/>
          </p:cNvCxnSpPr>
          <p:nvPr/>
        </p:nvCxnSpPr>
        <p:spPr>
          <a:xfrm flipV="1">
            <a:off x="7889430" y="4663132"/>
            <a:ext cx="380570" cy="5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32379C4-1D74-48EB-8ACB-9629F59E2D54}"/>
              </a:ext>
            </a:extLst>
          </p:cNvPr>
          <p:cNvCxnSpPr>
            <a:cxnSpLocks/>
            <a:stCxn id="158" idx="3"/>
          </p:cNvCxnSpPr>
          <p:nvPr/>
        </p:nvCxnSpPr>
        <p:spPr>
          <a:xfrm flipV="1">
            <a:off x="10091073" y="4688529"/>
            <a:ext cx="581041" cy="82932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715D6013-1E29-4898-83F4-239ACC8D8E3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415" y="5006037"/>
            <a:ext cx="248031" cy="194310"/>
          </a:xfrm>
          <a:prstGeom prst="rect">
            <a:avLst/>
          </a:prstGeom>
        </p:spPr>
      </p:pic>
      <p:sp>
        <p:nvSpPr>
          <p:cNvPr id="158" name="Rounded Rectangle 66">
            <a:extLst>
              <a:ext uri="{FF2B5EF4-FFF2-40B4-BE49-F238E27FC236}">
                <a16:creationId xmlns:a16="http://schemas.microsoft.com/office/drawing/2014/main" id="{5413B5AA-66C7-4E97-A699-6A8B66A45E96}"/>
              </a:ext>
            </a:extLst>
          </p:cNvPr>
          <p:cNvSpPr/>
          <p:nvPr/>
        </p:nvSpPr>
        <p:spPr bwMode="auto">
          <a:xfrm>
            <a:off x="6803685" y="5023848"/>
            <a:ext cx="3287388" cy="98801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2B3F46E-72DA-42D1-94AC-83FC06DAD4DD}"/>
              </a:ext>
            </a:extLst>
          </p:cNvPr>
          <p:cNvSpPr/>
          <p:nvPr/>
        </p:nvSpPr>
        <p:spPr>
          <a:xfrm>
            <a:off x="6906983" y="4984787"/>
            <a:ext cx="2457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Marketing microservice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0B1BC1-65DB-4DB5-B1A5-F9A3481FBBA3}"/>
              </a:ext>
            </a:extLst>
          </p:cNvPr>
          <p:cNvSpPr/>
          <p:nvPr/>
        </p:nvSpPr>
        <p:spPr>
          <a:xfrm>
            <a:off x="9177073" y="5223491"/>
            <a:ext cx="956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MongoDB / 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CosmosDB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BBDE23-EDCB-4DAC-B753-AF688656FF72}"/>
              </a:ext>
            </a:extLst>
          </p:cNvPr>
          <p:cNvCxnSpPr>
            <a:cxnSpLocks/>
          </p:cNvCxnSpPr>
          <p:nvPr/>
        </p:nvCxnSpPr>
        <p:spPr>
          <a:xfrm>
            <a:off x="6509673" y="5626381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BADB627-518F-4F2E-AF8B-BE256C2E6DC3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7892784" y="5604964"/>
            <a:ext cx="560818" cy="16704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050" name="Picture 2" descr="Image result for Cosmos DB icon">
            <a:extLst>
              <a:ext uri="{FF2B5EF4-FFF2-40B4-BE49-F238E27FC236}">
                <a16:creationId xmlns:a16="http://schemas.microsoft.com/office/drawing/2014/main" id="{64D29D5B-E292-449D-9B91-52B98BAB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4606" y="5308887"/>
            <a:ext cx="548486" cy="2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ongoDB icon">
            <a:extLst>
              <a:ext uri="{FF2B5EF4-FFF2-40B4-BE49-F238E27FC236}">
                <a16:creationId xmlns:a16="http://schemas.microsoft.com/office/drawing/2014/main" id="{44106C1D-1155-4C6B-B419-8879B233D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3918" y="5308887"/>
            <a:ext cx="276418" cy="27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6390996-E913-4C5B-8AA1-EA2EE1F9BEA0}"/>
              </a:ext>
            </a:extLst>
          </p:cNvPr>
          <p:cNvGrpSpPr>
            <a:grpSpLocks noChangeAspect="1"/>
          </p:cNvGrpSpPr>
          <p:nvPr/>
        </p:nvGrpSpPr>
        <p:grpSpPr>
          <a:xfrm>
            <a:off x="7270874" y="5424385"/>
            <a:ext cx="644258" cy="361159"/>
            <a:chOff x="2886562" y="2288295"/>
            <a:chExt cx="601248" cy="337049"/>
          </a:xfrm>
          <a:solidFill>
            <a:schemeClr val="bg1">
              <a:lumMod val="50000"/>
            </a:schemeClr>
          </a:solidFill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07B6138F-26D5-4DC3-86FB-1295DF4FC318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grpFill/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613F15D-72BC-455E-876E-11B3722FA852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0" name="Freeform 108">
                <a:extLst>
                  <a:ext uri="{FF2B5EF4-FFF2-40B4-BE49-F238E27FC236}">
                    <a16:creationId xmlns:a16="http://schemas.microsoft.com/office/drawing/2014/main" id="{993F1571-051D-4173-BE3A-B1458B7F5E09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1" name="Freeform 109">
                <a:extLst>
                  <a:ext uri="{FF2B5EF4-FFF2-40B4-BE49-F238E27FC236}">
                    <a16:creationId xmlns:a16="http://schemas.microsoft.com/office/drawing/2014/main" id="{45398EEA-8073-48C2-80E9-10B1414D9CAE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B0C2A2C2-30B9-43A2-BD8B-A800C026AB99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49ADBF8-8BA8-4D8E-B235-A27C2CECFF87}"/>
              </a:ext>
            </a:extLst>
          </p:cNvPr>
          <p:cNvGrpSpPr/>
          <p:nvPr/>
        </p:nvGrpSpPr>
        <p:grpSpPr>
          <a:xfrm>
            <a:off x="7316915" y="3690637"/>
            <a:ext cx="470653" cy="262324"/>
            <a:chOff x="1596268" y="2657736"/>
            <a:chExt cx="601248" cy="337049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941F34A-430B-41A4-8FDA-2F806739FD8D}"/>
                </a:ext>
              </a:extLst>
            </p:cNvPr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430BF1-F78A-4733-BFD0-6BE27509F077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4" name="Freeform 92">
                <a:extLst>
                  <a:ext uri="{FF2B5EF4-FFF2-40B4-BE49-F238E27FC236}">
                    <a16:creationId xmlns:a16="http://schemas.microsoft.com/office/drawing/2014/main" id="{28CA88B4-E5EF-4757-ACD9-E770B87D7D96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Freeform 93">
                <a:extLst>
                  <a:ext uri="{FF2B5EF4-FFF2-40B4-BE49-F238E27FC236}">
                    <a16:creationId xmlns:a16="http://schemas.microsoft.com/office/drawing/2014/main" id="{81BC271E-7982-4BB6-BF70-95BA53E6B275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82" name="Hexagon 181">
              <a:extLst>
                <a:ext uri="{FF2B5EF4-FFF2-40B4-BE49-F238E27FC236}">
                  <a16:creationId xmlns:a16="http://schemas.microsoft.com/office/drawing/2014/main" id="{F124AD9E-33B6-4AF8-B426-97C025983F8B}"/>
                </a:ext>
              </a:extLst>
            </p:cNvPr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0952ABD-8224-4325-95D9-F1EAB4E4BAC2}"/>
              </a:ext>
            </a:extLst>
          </p:cNvPr>
          <p:cNvCxnSpPr>
            <a:cxnSpLocks/>
            <a:stCxn id="169" idx="3"/>
            <a:endCxn id="2052" idx="1"/>
          </p:cNvCxnSpPr>
          <p:nvPr/>
        </p:nvCxnSpPr>
        <p:spPr>
          <a:xfrm flipV="1">
            <a:off x="7892784" y="5447096"/>
            <a:ext cx="521134" cy="1578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66B0310-3E11-4744-B726-1F044A184BB6}"/>
              </a:ext>
            </a:extLst>
          </p:cNvPr>
          <p:cNvCxnSpPr>
            <a:cxnSpLocks/>
          </p:cNvCxnSpPr>
          <p:nvPr/>
        </p:nvCxnSpPr>
        <p:spPr>
          <a:xfrm flipV="1">
            <a:off x="7787567" y="3677656"/>
            <a:ext cx="422082" cy="1445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CB1C19E-FB9E-432B-B996-527A21D62CF8}"/>
              </a:ext>
            </a:extLst>
          </p:cNvPr>
          <p:cNvCxnSpPr>
            <a:cxnSpLocks/>
            <a:stCxn id="365" idx="3"/>
          </p:cNvCxnSpPr>
          <p:nvPr/>
        </p:nvCxnSpPr>
        <p:spPr>
          <a:xfrm>
            <a:off x="7761968" y="3394683"/>
            <a:ext cx="443481" cy="15069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1BBAD43-2B6C-4700-A92C-B40233514AC9}"/>
              </a:ext>
            </a:extLst>
          </p:cNvPr>
          <p:cNvSpPr/>
          <p:nvPr/>
        </p:nvSpPr>
        <p:spPr>
          <a:xfrm>
            <a:off x="8827513" y="5661676"/>
            <a:ext cx="11566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DB</a:t>
            </a:r>
          </a:p>
        </p:txBody>
      </p:sp>
      <p:sp>
        <p:nvSpPr>
          <p:cNvPr id="190" name="Flowchart: Magnetic Disk 189">
            <a:extLst>
              <a:ext uri="{FF2B5EF4-FFF2-40B4-BE49-F238E27FC236}">
                <a16:creationId xmlns:a16="http://schemas.microsoft.com/office/drawing/2014/main" id="{C6CDC7A0-DF84-4CF4-86AB-2A942C6F5EBC}"/>
              </a:ext>
            </a:extLst>
          </p:cNvPr>
          <p:cNvSpPr/>
          <p:nvPr/>
        </p:nvSpPr>
        <p:spPr>
          <a:xfrm>
            <a:off x="8587438" y="5650072"/>
            <a:ext cx="254842" cy="280554"/>
          </a:xfrm>
          <a:prstGeom prst="flowChartMagneticDisk">
            <a:avLst/>
          </a:prstGeom>
          <a:solidFill>
            <a:srgbClr val="7F7F7F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76162B-D57D-409C-8B70-FF045C70FA15}"/>
              </a:ext>
            </a:extLst>
          </p:cNvPr>
          <p:cNvSpPr/>
          <p:nvPr/>
        </p:nvSpPr>
        <p:spPr>
          <a:xfrm>
            <a:off x="8581180" y="2416837"/>
            <a:ext cx="1569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215A6B7-AFB5-4EA8-B0AE-AE6D41999376}"/>
              </a:ext>
            </a:extLst>
          </p:cNvPr>
          <p:cNvSpPr/>
          <p:nvPr/>
        </p:nvSpPr>
        <p:spPr>
          <a:xfrm>
            <a:off x="8591298" y="3463510"/>
            <a:ext cx="1569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SQL Server db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1E60004-3855-45CA-951E-674DEDA61C87}"/>
              </a:ext>
            </a:extLst>
          </p:cNvPr>
          <p:cNvGrpSpPr/>
          <p:nvPr/>
        </p:nvGrpSpPr>
        <p:grpSpPr>
          <a:xfrm>
            <a:off x="7258604" y="6405934"/>
            <a:ext cx="601163" cy="337001"/>
            <a:chOff x="2886562" y="2288295"/>
            <a:chExt cx="601248" cy="337049"/>
          </a:xfrm>
          <a:solidFill>
            <a:srgbClr val="000000"/>
          </a:solidFill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2914C81-0860-44ED-81B1-2149DE445C04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grpFill/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53263CD-E4BB-4065-990F-768F3F683A8F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Freeform 108">
                <a:extLst>
                  <a:ext uri="{FF2B5EF4-FFF2-40B4-BE49-F238E27FC236}">
                    <a16:creationId xmlns:a16="http://schemas.microsoft.com/office/drawing/2014/main" id="{B8D0E89B-C282-4B2E-9548-1D153D5ADC34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4" name="Freeform 109">
                <a:extLst>
                  <a:ext uri="{FF2B5EF4-FFF2-40B4-BE49-F238E27FC236}">
                    <a16:creationId xmlns:a16="http://schemas.microsoft.com/office/drawing/2014/main" id="{F8EF05AB-9F26-4042-9EDA-B66ACA040FC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3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4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733435A0-67CE-4E7C-8945-591F17BE75B7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3221" tIns="93221" rIns="34962" bIns="34962" rtlCol="0" anchor="b" anchorCtr="0"/>
            <a:lstStyle/>
            <a:p>
              <a:pPr marL="0" marR="0" lvl="0" indent="0" algn="ctr" defTabSz="9504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6" name="Rounded Rectangle 66">
            <a:extLst>
              <a:ext uri="{FF2B5EF4-FFF2-40B4-BE49-F238E27FC236}">
                <a16:creationId xmlns:a16="http://schemas.microsoft.com/office/drawing/2014/main" id="{87E88806-1581-4D49-B41F-68B33F6B237A}"/>
              </a:ext>
            </a:extLst>
          </p:cNvPr>
          <p:cNvSpPr/>
          <p:nvPr/>
        </p:nvSpPr>
        <p:spPr bwMode="auto">
          <a:xfrm>
            <a:off x="6803367" y="6085226"/>
            <a:ext cx="3287388" cy="76377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27" tIns="91427" rIns="34289" bIns="34289" rtlCol="0" anchor="b" anchorCtr="0"/>
          <a:lstStyle/>
          <a:p>
            <a:pPr marL="0" marR="0" lvl="0" indent="0" algn="ctr" defTabSz="9322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043FF69-F778-405D-850E-31684A4D84B9}"/>
              </a:ext>
            </a:extLst>
          </p:cNvPr>
          <p:cNvCxnSpPr>
            <a:cxnSpLocks/>
          </p:cNvCxnSpPr>
          <p:nvPr/>
        </p:nvCxnSpPr>
        <p:spPr>
          <a:xfrm>
            <a:off x="6509673" y="6584297"/>
            <a:ext cx="696719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99FE4A0-BCDC-4D0A-A038-6BE426EF89E3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7905110" y="6566716"/>
            <a:ext cx="501769" cy="584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9C25640-E351-4EE3-9187-9B21B1CDB8C1}"/>
              </a:ext>
            </a:extLst>
          </p:cNvPr>
          <p:cNvSpPr/>
          <p:nvPr/>
        </p:nvSpPr>
        <p:spPr>
          <a:xfrm>
            <a:off x="6897453" y="6078353"/>
            <a:ext cx="2280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Location microservice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EC7018D-0C76-47A9-9D8B-433BEF6AD90C}"/>
              </a:ext>
            </a:extLst>
          </p:cNvPr>
          <p:cNvSpPr/>
          <p:nvPr/>
        </p:nvSpPr>
        <p:spPr>
          <a:xfrm>
            <a:off x="9170034" y="6348952"/>
            <a:ext cx="956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MongoDB / </a:t>
            </a:r>
          </a:p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CosmosDB</a:t>
            </a:r>
          </a:p>
        </p:txBody>
      </p:sp>
      <p:pic>
        <p:nvPicPr>
          <p:cNvPr id="176" name="Picture 2" descr="Image result for Cosmos DB icon">
            <a:extLst>
              <a:ext uri="{FF2B5EF4-FFF2-40B4-BE49-F238E27FC236}">
                <a16:creationId xmlns:a16="http://schemas.microsoft.com/office/drawing/2014/main" id="{D0676159-99D4-4714-BD7B-BE581010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7567" y="6434348"/>
            <a:ext cx="548486" cy="2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4" descr="Image result for MongoDB icon">
            <a:extLst>
              <a:ext uri="{FF2B5EF4-FFF2-40B4-BE49-F238E27FC236}">
                <a16:creationId xmlns:a16="http://schemas.microsoft.com/office/drawing/2014/main" id="{4622A951-BD57-45BF-80F2-3CEC0D3A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6879" y="6434348"/>
            <a:ext cx="276418" cy="27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4F6616A-4AF2-4E49-9ABF-DDFB4A0AD821}"/>
              </a:ext>
            </a:extLst>
          </p:cNvPr>
          <p:cNvCxnSpPr>
            <a:cxnSpLocks/>
            <a:stCxn id="156" idx="3"/>
            <a:endCxn id="37" idx="3"/>
          </p:cNvCxnSpPr>
          <p:nvPr/>
        </p:nvCxnSpPr>
        <p:spPr>
          <a:xfrm flipV="1">
            <a:off x="10090755" y="5001598"/>
            <a:ext cx="824481" cy="146551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2E250BBD-8F37-4351-A487-30E846421E7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8771" y="5830924"/>
            <a:ext cx="248031" cy="194310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8473D217-C504-40DD-A990-7484C7001C8C}"/>
              </a:ext>
            </a:extLst>
          </p:cNvPr>
          <p:cNvSpPr/>
          <p:nvPr/>
        </p:nvSpPr>
        <p:spPr>
          <a:xfrm>
            <a:off x="7102711" y="3449636"/>
            <a:ext cx="9577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Ordering.API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0EF190F-E108-4BE8-AE3C-72B1E1AA2B50}"/>
              </a:ext>
            </a:extLst>
          </p:cNvPr>
          <p:cNvSpPr/>
          <p:nvPr/>
        </p:nvSpPr>
        <p:spPr>
          <a:xfrm>
            <a:off x="7007029" y="3882577"/>
            <a:ext cx="15526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GracePeriod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 worker Svc.</a:t>
            </a:r>
          </a:p>
        </p:txBody>
      </p:sp>
    </p:spTree>
    <p:extLst>
      <p:ext uri="{BB962C8B-B14F-4D97-AF65-F5344CB8AC3E}">
        <p14:creationId xmlns:p14="http://schemas.microsoft.com/office/powerpoint/2010/main" val="24793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558C9411-013B-46AF-B938-3E69E5A4C174}" vid="{FABAFD44-59DC-4902-BC77-D5753F5AB9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355ce9576f7a92f8d4d46ab889b85f4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05421a4bda85fdc4960651f831657982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/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Las Vegas</TermName>
          <TermId xmlns="http://schemas.microsoft.com/office/infopath/2007/PartnerControls">e731b1e0-234c-4781-a780-e65aa36c0b98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2017-07-17T00:00:00+00:00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Ready</TermName>
          <TermId xmlns="http://schemas.microsoft.com/office/infopath/2007/PartnerControls">3ca26e5f-dc1b-4496-bbb3-9dc6901a235f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Ready</TermName>
          <TermId xmlns="http://schemas.microsoft.com/office/infopath/2007/PartnerControls">3ca26e5f-dc1b-4496-bbb3-9dc6901a235f</TermId>
        </TermInfo>
      </Terms>
    </e349cd3f156b4e7d8653c9cd4f2d8fb4>
    <TaxCatchAll xmlns="230e9df3-be65-4c73-a93b-d1236ebd677e">
      <Value>83</Value>
      <Value>79</Value>
      <Value>84</Value>
    </TaxCatchAll>
    <Event_x0020_End_x0020_Date xmlns="04e01bb1-6d80-42e9-ae53-416b1e8aa845">2017-07-21T00:00:00+00:00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59B51E-53C4-4BB7-B374-A6BA4D7B16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230e9df3-be65-4c73-a93b-d1236ebd677e"/>
    <ds:schemaRef ds:uri="http://purl.org/dc/elements/1.1/"/>
    <ds:schemaRef ds:uri="http://schemas.microsoft.com/office/infopath/2007/PartnerControls"/>
    <ds:schemaRef ds:uri="e889e55c-35cf-43c7-aaf4-cf2500919dd8"/>
    <ds:schemaRef ds:uri="04e01bb1-6d80-42e9-ae53-416b1e8aa845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Microsoft_Ready_Template_16x9</Template>
  <TotalTime>3262</TotalTime>
  <Words>1997</Words>
  <Application>Microsoft Macintosh PowerPoint</Application>
  <PresentationFormat>Custom</PresentationFormat>
  <Paragraphs>574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Consolas</vt:lpstr>
      <vt:lpstr>Helvetica35-Thin</vt:lpstr>
      <vt:lpstr>Open Sans</vt:lpstr>
      <vt:lpstr>Segoe UI</vt:lpstr>
      <vt:lpstr>Segoe UI Light</vt:lpstr>
      <vt:lpstr>Segoe UI Semilight</vt:lpstr>
      <vt:lpstr>Tw Cen MT</vt:lpstr>
      <vt:lpstr>Wingdings</vt:lpstr>
      <vt:lpstr>5-50113_Microsoft_Ready_Light_Template</vt:lpstr>
      <vt:lpstr>Microservices and containers</vt:lpstr>
      <vt:lpstr>New patterns and new technologies</vt:lpstr>
      <vt:lpstr>PowerPoint Presentation</vt:lpstr>
      <vt:lpstr>Microservices Architecture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patterns for microservices</vt:lpstr>
      <vt:lpstr>PowerPoint Presentation</vt:lpstr>
      <vt:lpstr>PowerPoint Presentation</vt:lpstr>
      <vt:lpstr>API Gateway</vt:lpstr>
      <vt:lpstr>PowerPoint Presentation</vt:lpstr>
      <vt:lpstr>API Gateway “as a service/product”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MS Events 1051</dc:creator>
  <cp:keywords>Microsoft Ready</cp:keywords>
  <dc:description>Template: Mitchell Derrey, Silver Fox Productions_x000d_
Formatting: _x000d_
Audience Type:</dc:description>
  <cp:lastModifiedBy>Carlos Alexei Marquez Rojas</cp:lastModifiedBy>
  <cp:revision>20</cp:revision>
  <cp:lastPrinted>2018-05-09T01:04:55Z</cp:lastPrinted>
  <dcterms:created xsi:type="dcterms:W3CDTF">2017-07-19T21:32:03Z</dcterms:created>
  <dcterms:modified xsi:type="dcterms:W3CDTF">2018-05-15T03:29:41Z</dcterms:modified>
  <cp:category>Microsoft Ready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>84;#Las Vegas|e731b1e0-234c-4781-a780-e65aa36c0b98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79;#Microsoft Ready|3ca26e5f-dc1b-4496-bbb3-9dc6901a235f</vt:lpwstr>
  </property>
  <property fmtid="{D5CDD505-2E9C-101B-9397-08002B2CF9AE}" pid="12" name="Audience1">
    <vt:lpwstr/>
  </property>
  <property fmtid="{D5CDD505-2E9C-101B-9397-08002B2CF9AE}" pid="13" name="Event Name">
    <vt:lpwstr>83;#Microsoft Ready|3ca26e5f-dc1b-4496-bbb3-9dc6901a235f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carlosmr@microsoft.com</vt:lpwstr>
  </property>
  <property fmtid="{D5CDD505-2E9C-101B-9397-08002B2CF9AE}" pid="17" name="MSIP_Label_f42aa342-8706-4288-bd11-ebb85995028c_SetDate">
    <vt:lpwstr>2017-12-13T11:43:11.8098245Z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