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6"/>
  </p:notesMasterIdLst>
  <p:handoutMasterIdLst>
    <p:handoutMasterId r:id="rId17"/>
  </p:handoutMasterIdLst>
  <p:sldIdLst>
    <p:sldId id="256" r:id="rId4"/>
    <p:sldId id="267" r:id="rId5"/>
    <p:sldId id="261" r:id="rId6"/>
    <p:sldId id="264" r:id="rId7"/>
    <p:sldId id="291" r:id="rId8"/>
    <p:sldId id="270" r:id="rId9"/>
    <p:sldId id="287" r:id="rId10"/>
    <p:sldId id="301" r:id="rId11"/>
    <p:sldId id="302" r:id="rId12"/>
    <p:sldId id="299" r:id="rId13"/>
    <p:sldId id="300" r:id="rId14"/>
    <p:sldId id="262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B7B8"/>
    <a:srgbClr val="179A9D"/>
    <a:srgbClr val="DFF8F8"/>
    <a:srgbClr val="38D4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108" d="100"/>
          <a:sy n="108" d="100"/>
        </p:scale>
        <p:origin x="492" y="96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586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239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205531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  <p:sldLayoutId id="2147483671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99592" y="2083916"/>
            <a:ext cx="6903296" cy="1440160"/>
          </a:xfrm>
        </p:spPr>
        <p:txBody>
          <a:bodyPr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ea typeface="맑은 고딕" pitchFamily="50" charset="-127"/>
              </a:rPr>
              <a:t>SQL Server in Docker on Windows</a:t>
            </a:r>
            <a:endParaRPr lang="en-US" altLang="ko-KR" sz="40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ED61FD-7AC9-4E60-A2CE-25B29DAA51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201" y="182398"/>
            <a:ext cx="2885799" cy="13339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635E07-D81B-4C86-A4AB-E189649596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3" y="-593543"/>
            <a:ext cx="2885799" cy="28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Demo 1 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Checking Docker on Windows 10 Environment.</a:t>
            </a:r>
          </a:p>
        </p:txBody>
      </p:sp>
    </p:spTree>
    <p:extLst>
      <p:ext uri="{BB962C8B-B14F-4D97-AF65-F5344CB8AC3E}">
        <p14:creationId xmlns:p14="http://schemas.microsoft.com/office/powerpoint/2010/main" val="3304963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Demo 2 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Administer Docker on Windows 10 Environment.</a:t>
            </a:r>
          </a:p>
        </p:txBody>
      </p:sp>
    </p:spTree>
    <p:extLst>
      <p:ext uri="{BB962C8B-B14F-4D97-AF65-F5344CB8AC3E}">
        <p14:creationId xmlns:p14="http://schemas.microsoft.com/office/powerpoint/2010/main" val="2199045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03105"/>
            <a:ext cx="9144000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43">
            <a:extLst>
              <a:ext uri="{FF2B5EF4-FFF2-40B4-BE49-F238E27FC236}">
                <a16:creationId xmlns:a16="http://schemas.microsoft.com/office/drawing/2014/main" id="{F6FEE661-ED74-434B-A1CE-E46551213A01}"/>
              </a:ext>
            </a:extLst>
          </p:cNvPr>
          <p:cNvSpPr txBox="1">
            <a:spLocks/>
          </p:cNvSpPr>
          <p:nvPr/>
        </p:nvSpPr>
        <p:spPr>
          <a:xfrm>
            <a:off x="498394" y="2480537"/>
            <a:ext cx="3248526" cy="470928"/>
          </a:xfrm>
        </p:spPr>
        <p:txBody>
          <a:bodyPr anchor="b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Carlos Lopez</a:t>
            </a:r>
            <a:endParaRPr lang="en-US" dirty="0"/>
          </a:p>
        </p:txBody>
      </p:sp>
      <p:sp>
        <p:nvSpPr>
          <p:cNvPr id="40" name="Text Placeholder 44">
            <a:extLst>
              <a:ext uri="{FF2B5EF4-FFF2-40B4-BE49-F238E27FC236}">
                <a16:creationId xmlns:a16="http://schemas.microsoft.com/office/drawing/2014/main" id="{C8F7C8DD-F8F8-4528-818E-AEDC541B7CCD}"/>
              </a:ext>
            </a:extLst>
          </p:cNvPr>
          <p:cNvSpPr txBox="1">
            <a:spLocks/>
          </p:cNvSpPr>
          <p:nvPr/>
        </p:nvSpPr>
        <p:spPr>
          <a:xfrm>
            <a:off x="498566" y="2944540"/>
            <a:ext cx="4164874" cy="40568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Senior DBA, ATOS</a:t>
            </a:r>
          </a:p>
        </p:txBody>
      </p:sp>
      <p:sp>
        <p:nvSpPr>
          <p:cNvPr id="41" name="Text Placeholder 156">
            <a:extLst>
              <a:ext uri="{FF2B5EF4-FFF2-40B4-BE49-F238E27FC236}">
                <a16:creationId xmlns:a16="http://schemas.microsoft.com/office/drawing/2014/main" id="{E10809BF-F79E-4816-A5DC-C4FBE3AAB520}"/>
              </a:ext>
            </a:extLst>
          </p:cNvPr>
          <p:cNvSpPr txBox="1">
            <a:spLocks/>
          </p:cNvSpPr>
          <p:nvPr/>
        </p:nvSpPr>
        <p:spPr>
          <a:xfrm>
            <a:off x="882038" y="3484159"/>
            <a:ext cx="2475115" cy="261938"/>
          </a:xfrm>
        </p:spPr>
        <p:txBody>
          <a:bodyPr/>
          <a:lstStyle>
            <a:lvl1pPr mar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/carlos-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lopez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-taks </a:t>
            </a:r>
          </a:p>
        </p:txBody>
      </p:sp>
      <p:sp>
        <p:nvSpPr>
          <p:cNvPr id="42" name="Text Placeholder 157">
            <a:extLst>
              <a:ext uri="{FF2B5EF4-FFF2-40B4-BE49-F238E27FC236}">
                <a16:creationId xmlns:a16="http://schemas.microsoft.com/office/drawing/2014/main" id="{77D7D11E-BAAC-40AC-9D61-6E208AFC089F}"/>
              </a:ext>
            </a:extLst>
          </p:cNvPr>
          <p:cNvSpPr txBox="1">
            <a:spLocks/>
          </p:cNvSpPr>
          <p:nvPr/>
        </p:nvSpPr>
        <p:spPr>
          <a:xfrm>
            <a:off x="884502" y="3868788"/>
            <a:ext cx="2707783" cy="261938"/>
          </a:xfrm>
        </p:spPr>
        <p:txBody>
          <a:bodyPr/>
          <a:lstStyle>
            <a:lvl1pPr mar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CarlosLopezDBA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 Placeholder 158">
            <a:extLst>
              <a:ext uri="{FF2B5EF4-FFF2-40B4-BE49-F238E27FC236}">
                <a16:creationId xmlns:a16="http://schemas.microsoft.com/office/drawing/2014/main" id="{CF219EB2-913A-494C-9D94-734C9D577580}"/>
              </a:ext>
            </a:extLst>
          </p:cNvPr>
          <p:cNvSpPr txBox="1">
            <a:spLocks/>
          </p:cNvSpPr>
          <p:nvPr/>
        </p:nvSpPr>
        <p:spPr>
          <a:xfrm>
            <a:off x="881084" y="4243501"/>
            <a:ext cx="2476069" cy="261938"/>
          </a:xfrm>
        </p:spPr>
        <p:txBody>
          <a:bodyPr/>
          <a:lstStyle>
            <a:lvl1pPr mar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carlosarturo.lopeztaks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4B7E9C-C25F-48EE-9C66-8BCA556E78B9}"/>
              </a:ext>
            </a:extLst>
          </p:cNvPr>
          <p:cNvGrpSpPr/>
          <p:nvPr/>
        </p:nvGrpSpPr>
        <p:grpSpPr>
          <a:xfrm>
            <a:off x="608171" y="4256467"/>
            <a:ext cx="229600" cy="229600"/>
            <a:chOff x="6351804" y="5146675"/>
            <a:chExt cx="353832" cy="353832"/>
          </a:xfrm>
        </p:grpSpPr>
        <p:sp>
          <p:nvSpPr>
            <p:cNvPr id="45" name="Freeform 79">
              <a:extLst>
                <a:ext uri="{FF2B5EF4-FFF2-40B4-BE49-F238E27FC236}">
                  <a16:creationId xmlns:a16="http://schemas.microsoft.com/office/drawing/2014/main" id="{9913508E-B576-4289-852B-3F067D050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0692" y="5241925"/>
              <a:ext cx="76055" cy="161920"/>
            </a:xfrm>
            <a:custGeom>
              <a:avLst/>
              <a:gdLst>
                <a:gd name="T0" fmla="*/ 30 w 30"/>
                <a:gd name="T1" fmla="*/ 22 h 64"/>
                <a:gd name="T2" fmla="*/ 19 w 30"/>
                <a:gd name="T3" fmla="*/ 22 h 64"/>
                <a:gd name="T4" fmla="*/ 19 w 30"/>
                <a:gd name="T5" fmla="*/ 14 h 64"/>
                <a:gd name="T6" fmla="*/ 23 w 30"/>
                <a:gd name="T7" fmla="*/ 11 h 64"/>
                <a:gd name="T8" fmla="*/ 30 w 30"/>
                <a:gd name="T9" fmla="*/ 11 h 64"/>
                <a:gd name="T10" fmla="*/ 30 w 30"/>
                <a:gd name="T11" fmla="*/ 0 h 64"/>
                <a:gd name="T12" fmla="*/ 22 w 30"/>
                <a:gd name="T13" fmla="*/ 0 h 64"/>
                <a:gd name="T14" fmla="*/ 8 w 30"/>
                <a:gd name="T15" fmla="*/ 13 h 64"/>
                <a:gd name="T16" fmla="*/ 8 w 30"/>
                <a:gd name="T17" fmla="*/ 22 h 64"/>
                <a:gd name="T18" fmla="*/ 0 w 30"/>
                <a:gd name="T19" fmla="*/ 22 h 64"/>
                <a:gd name="T20" fmla="*/ 0 w 30"/>
                <a:gd name="T21" fmla="*/ 34 h 64"/>
                <a:gd name="T22" fmla="*/ 8 w 30"/>
                <a:gd name="T23" fmla="*/ 34 h 64"/>
                <a:gd name="T24" fmla="*/ 8 w 30"/>
                <a:gd name="T25" fmla="*/ 64 h 64"/>
                <a:gd name="T26" fmla="*/ 19 w 30"/>
                <a:gd name="T27" fmla="*/ 64 h 64"/>
                <a:gd name="T28" fmla="*/ 19 w 30"/>
                <a:gd name="T29" fmla="*/ 34 h 64"/>
                <a:gd name="T30" fmla="*/ 28 w 30"/>
                <a:gd name="T31" fmla="*/ 34 h 64"/>
                <a:gd name="T32" fmla="*/ 30 w 30"/>
                <a:gd name="T33" fmla="*/ 2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64">
                  <a:moveTo>
                    <a:pt x="30" y="22"/>
                  </a:moveTo>
                  <a:cubicBezTo>
                    <a:pt x="19" y="22"/>
                    <a:pt x="19" y="22"/>
                    <a:pt x="19" y="22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2"/>
                    <a:pt x="22" y="11"/>
                    <a:pt x="23" y="11"/>
                  </a:cubicBezTo>
                  <a:cubicBezTo>
                    <a:pt x="24" y="11"/>
                    <a:pt x="30" y="11"/>
                    <a:pt x="30" y="1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1" y="0"/>
                    <a:pt x="8" y="8"/>
                    <a:pt x="8" y="1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48"/>
                    <a:pt x="8" y="64"/>
                    <a:pt x="8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64"/>
                    <a:pt x="19" y="48"/>
                    <a:pt x="19" y="34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30" y="22"/>
                  </a:lnTo>
                  <a:close/>
                </a:path>
              </a:pathLst>
            </a:custGeom>
            <a:solidFill>
              <a:srgbClr val="EEECE1">
                <a:lumMod val="50000"/>
              </a:srgbClr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46" name="Rounded Rectangle 89">
              <a:extLst>
                <a:ext uri="{FF2B5EF4-FFF2-40B4-BE49-F238E27FC236}">
                  <a16:creationId xmlns:a16="http://schemas.microsoft.com/office/drawing/2014/main" id="{EDF94598-6A6D-48D9-B797-4CA802D17063}"/>
                </a:ext>
              </a:extLst>
            </p:cNvPr>
            <p:cNvSpPr/>
            <p:nvPr/>
          </p:nvSpPr>
          <p:spPr>
            <a:xfrm>
              <a:off x="6351804" y="5146675"/>
              <a:ext cx="353832" cy="353832"/>
            </a:xfrm>
            <a:prstGeom prst="roundRect">
              <a:avLst/>
            </a:prstGeom>
            <a:noFill/>
            <a:ln w="19050" cap="flat" cmpd="sng" algn="ctr">
              <a:solidFill>
                <a:srgbClr val="EEECE1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cs typeface="+mn-cs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6A4BC9E-EC8B-4BB4-83D9-54901ABBCABD}"/>
              </a:ext>
            </a:extLst>
          </p:cNvPr>
          <p:cNvGrpSpPr/>
          <p:nvPr/>
        </p:nvGrpSpPr>
        <p:grpSpPr>
          <a:xfrm>
            <a:off x="604663" y="3886353"/>
            <a:ext cx="229600" cy="229600"/>
            <a:chOff x="5748554" y="5146675"/>
            <a:chExt cx="353832" cy="353832"/>
          </a:xfrm>
        </p:grpSpPr>
        <p:sp>
          <p:nvSpPr>
            <p:cNvPr id="48" name="Freeform 383">
              <a:extLst>
                <a:ext uri="{FF2B5EF4-FFF2-40B4-BE49-F238E27FC236}">
                  <a16:creationId xmlns:a16="http://schemas.microsoft.com/office/drawing/2014/main" id="{55A9A7A8-A9E6-473B-AAC9-5C82B51BE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152" y="5257801"/>
              <a:ext cx="159335" cy="137931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rgbClr val="EEECE1">
                <a:lumMod val="50000"/>
              </a:srgbClr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49" name="Rounded Rectangle 92">
              <a:extLst>
                <a:ext uri="{FF2B5EF4-FFF2-40B4-BE49-F238E27FC236}">
                  <a16:creationId xmlns:a16="http://schemas.microsoft.com/office/drawing/2014/main" id="{C6F90D3F-BC4B-4AA4-B0CC-658DF625B395}"/>
                </a:ext>
              </a:extLst>
            </p:cNvPr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 cap="flat" cmpd="sng" algn="ctr">
              <a:solidFill>
                <a:srgbClr val="EEECE1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cs typeface="+mn-cs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026C2E7-3013-492E-A4A8-076988F9DFDD}"/>
              </a:ext>
            </a:extLst>
          </p:cNvPr>
          <p:cNvGrpSpPr/>
          <p:nvPr/>
        </p:nvGrpSpPr>
        <p:grpSpPr>
          <a:xfrm>
            <a:off x="600814" y="3516239"/>
            <a:ext cx="229600" cy="229600"/>
            <a:chOff x="3348740" y="4138863"/>
            <a:chExt cx="229600" cy="229600"/>
          </a:xfrm>
        </p:grpSpPr>
        <p:sp>
          <p:nvSpPr>
            <p:cNvPr id="51" name="Rounded Rectangle 94">
              <a:extLst>
                <a:ext uri="{FF2B5EF4-FFF2-40B4-BE49-F238E27FC236}">
                  <a16:creationId xmlns:a16="http://schemas.microsoft.com/office/drawing/2014/main" id="{D9C61712-A751-4F25-A661-73C303416C97}"/>
                </a:ext>
              </a:extLst>
            </p:cNvPr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 cap="flat" cmpd="sng" algn="ctr">
              <a:solidFill>
                <a:srgbClr val="EEECE1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cs typeface="+mn-cs"/>
              </a:endParaRPr>
            </a:p>
          </p:txBody>
        </p:sp>
        <p:grpSp>
          <p:nvGrpSpPr>
            <p:cNvPr id="52" name="Group 1216">
              <a:extLst>
                <a:ext uri="{FF2B5EF4-FFF2-40B4-BE49-F238E27FC236}">
                  <a16:creationId xmlns:a16="http://schemas.microsoft.com/office/drawing/2014/main" id="{F3C9410E-CBF5-41F0-A8AD-94D693F05F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6337" y="4197351"/>
              <a:ext cx="101582" cy="101580"/>
              <a:chOff x="8400256" y="3573016"/>
              <a:chExt cx="423863" cy="422275"/>
            </a:xfrm>
            <a:solidFill>
              <a:sysClr val="windowText" lastClr="000000"/>
            </a:solidFill>
          </p:grpSpPr>
          <p:sp>
            <p:nvSpPr>
              <p:cNvPr id="53" name="Oval 315">
                <a:extLst>
                  <a:ext uri="{FF2B5EF4-FFF2-40B4-BE49-F238E27FC236}">
                    <a16:creationId xmlns:a16="http://schemas.microsoft.com/office/drawing/2014/main" id="{C1922644-CA39-4BDC-899C-2C67157E2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solidFill>
                <a:srgbClr val="EEECE1">
                  <a:lumMod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altLang="x-none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Open Sans" charset="0"/>
                </a:endParaRPr>
              </a:p>
            </p:txBody>
          </p:sp>
          <p:sp>
            <p:nvSpPr>
              <p:cNvPr id="54" name="Rectangle 316">
                <a:extLst>
                  <a:ext uri="{FF2B5EF4-FFF2-40B4-BE49-F238E27FC236}">
                    <a16:creationId xmlns:a16="http://schemas.microsoft.com/office/drawing/2014/main" id="{3E3CB734-C0E4-418E-B9E4-A0C88CC31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solidFill>
                <a:srgbClr val="EEECE1">
                  <a:lumMod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altLang="x-none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Open Sans" charset="0"/>
                </a:endParaRPr>
              </a:p>
            </p:txBody>
          </p:sp>
          <p:sp>
            <p:nvSpPr>
              <p:cNvPr id="55" name="Freeform 317">
                <a:extLst>
                  <a:ext uri="{FF2B5EF4-FFF2-40B4-BE49-F238E27FC236}">
                    <a16:creationId xmlns:a16="http://schemas.microsoft.com/office/drawing/2014/main" id="{9A553460-F0D7-4A30-A76D-9FF4D5D46B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rgbClr val="EEECE1">
                  <a:lumMod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</p:grpSp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67447C09-F63E-4B17-A054-29A25EA299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73" y="4647646"/>
            <a:ext cx="146417" cy="146417"/>
          </a:xfrm>
          <a:prstGeom prst="rect">
            <a:avLst/>
          </a:prstGeom>
        </p:spPr>
      </p:pic>
      <p:sp>
        <p:nvSpPr>
          <p:cNvPr id="57" name="Rounded Rectangle 8">
            <a:extLst>
              <a:ext uri="{FF2B5EF4-FFF2-40B4-BE49-F238E27FC236}">
                <a16:creationId xmlns:a16="http://schemas.microsoft.com/office/drawing/2014/main" id="{CA4E716C-14D5-4CD3-9C97-684AB97B02FB}"/>
              </a:ext>
            </a:extLst>
          </p:cNvPr>
          <p:cNvSpPr/>
          <p:nvPr/>
        </p:nvSpPr>
        <p:spPr>
          <a:xfrm>
            <a:off x="608171" y="4600375"/>
            <a:ext cx="229600" cy="229600"/>
          </a:xfrm>
          <a:prstGeom prst="roundRect">
            <a:avLst/>
          </a:prstGeom>
          <a:noFill/>
          <a:ln w="19050" cap="flat" cmpd="sng" algn="ctr">
            <a:solidFill>
              <a:srgbClr val="EEECE1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FAFAF"/>
              </a:solidFill>
              <a:effectLst/>
              <a:uLnTx/>
              <a:uFillTx/>
              <a:latin typeface="Segoe UI"/>
              <a:cs typeface="+mn-cs"/>
            </a:endParaRPr>
          </a:p>
        </p:txBody>
      </p:sp>
      <p:sp>
        <p:nvSpPr>
          <p:cNvPr id="58" name="Text Placeholder 158">
            <a:extLst>
              <a:ext uri="{FF2B5EF4-FFF2-40B4-BE49-F238E27FC236}">
                <a16:creationId xmlns:a16="http://schemas.microsoft.com/office/drawing/2014/main" id="{3692FA91-EF0B-4D85-B60E-B4954AB1351D}"/>
              </a:ext>
            </a:extLst>
          </p:cNvPr>
          <p:cNvSpPr txBox="1">
            <a:spLocks/>
          </p:cNvSpPr>
          <p:nvPr/>
        </p:nvSpPr>
        <p:spPr>
          <a:xfrm>
            <a:off x="881084" y="4618214"/>
            <a:ext cx="2476069" cy="175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100" b="0" i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0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  <a:defRPr/>
            </a:pPr>
            <a:r>
              <a:rPr lang="en-CA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caltls@gmail.com</a:t>
            </a:r>
            <a:endParaRPr lang="en-CA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BF525C-FFB4-4727-AC14-5E8076A714F5}"/>
              </a:ext>
            </a:extLst>
          </p:cNvPr>
          <p:cNvSpPr txBox="1"/>
          <p:nvPr/>
        </p:nvSpPr>
        <p:spPr>
          <a:xfrm>
            <a:off x="5875020" y="38061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60" name="Picture Placeholder 6">
            <a:extLst>
              <a:ext uri="{FF2B5EF4-FFF2-40B4-BE49-F238E27FC236}">
                <a16:creationId xmlns:a16="http://schemas.microsoft.com/office/drawing/2014/main" id="{C463EAD6-F0C6-47C0-95A0-672A3C162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8394" y="644768"/>
            <a:ext cx="1443038" cy="1443037"/>
          </a:xfrm>
          <a:prstGeom prst="ellipse">
            <a:avLst/>
          </a:prstGeom>
          <a:solidFill>
            <a:srgbClr val="EEECE1">
              <a:lumMod val="95000"/>
            </a:srgbClr>
          </a:solidFill>
        </p:spPr>
      </p:pic>
      <p:sp>
        <p:nvSpPr>
          <p:cNvPr id="67" name="Text Placeholder 149">
            <a:extLst>
              <a:ext uri="{FF2B5EF4-FFF2-40B4-BE49-F238E27FC236}">
                <a16:creationId xmlns:a16="http://schemas.microsoft.com/office/drawing/2014/main" id="{DA9F5FEF-F0FF-4BBD-A4C1-1A1414B34CCD}"/>
              </a:ext>
            </a:extLst>
          </p:cNvPr>
          <p:cNvSpPr txBox="1">
            <a:spLocks/>
          </p:cNvSpPr>
          <p:nvPr/>
        </p:nvSpPr>
        <p:spPr>
          <a:xfrm>
            <a:off x="5819505" y="1136067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Experience</a:t>
            </a:r>
          </a:p>
        </p:txBody>
      </p:sp>
      <p:sp>
        <p:nvSpPr>
          <p:cNvPr id="68" name="Text Placeholder 151">
            <a:extLst>
              <a:ext uri="{FF2B5EF4-FFF2-40B4-BE49-F238E27FC236}">
                <a16:creationId xmlns:a16="http://schemas.microsoft.com/office/drawing/2014/main" id="{95BBD1C9-2DFE-4509-8F35-54B9F22CDB31}"/>
              </a:ext>
            </a:extLst>
          </p:cNvPr>
          <p:cNvSpPr txBox="1">
            <a:spLocks/>
          </p:cNvSpPr>
          <p:nvPr/>
        </p:nvSpPr>
        <p:spPr>
          <a:xfrm>
            <a:off x="5819505" y="1405376"/>
            <a:ext cx="2947125" cy="76632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Microsoft Certified Professional 2012/2014, 2016-2017 </a:t>
            </a: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Over 10 years of experience</a:t>
            </a: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Multi-platform DBA</a:t>
            </a:r>
          </a:p>
        </p:txBody>
      </p:sp>
      <p:sp>
        <p:nvSpPr>
          <p:cNvPr id="69" name="Text Placeholder 152">
            <a:extLst>
              <a:ext uri="{FF2B5EF4-FFF2-40B4-BE49-F238E27FC236}">
                <a16:creationId xmlns:a16="http://schemas.microsoft.com/office/drawing/2014/main" id="{14377263-0F3D-4B07-A414-479C7029216E}"/>
              </a:ext>
            </a:extLst>
          </p:cNvPr>
          <p:cNvSpPr txBox="1">
            <a:spLocks/>
          </p:cNvSpPr>
          <p:nvPr/>
        </p:nvSpPr>
        <p:spPr>
          <a:xfrm>
            <a:off x="5819505" y="2350107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Community</a:t>
            </a:r>
          </a:p>
        </p:txBody>
      </p:sp>
      <p:sp>
        <p:nvSpPr>
          <p:cNvPr id="70" name="Text Placeholder 153">
            <a:extLst>
              <a:ext uri="{FF2B5EF4-FFF2-40B4-BE49-F238E27FC236}">
                <a16:creationId xmlns:a16="http://schemas.microsoft.com/office/drawing/2014/main" id="{2BFB2CB2-AB61-4F08-856A-09FFAA5CD65C}"/>
              </a:ext>
            </a:extLst>
          </p:cNvPr>
          <p:cNvSpPr txBox="1">
            <a:spLocks/>
          </p:cNvSpPr>
          <p:nvPr/>
        </p:nvSpPr>
        <p:spPr>
          <a:xfrm>
            <a:off x="5819505" y="2619416"/>
            <a:ext cx="3210195" cy="89682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Guatemala SQL Server User Group –  board member</a:t>
            </a:r>
          </a:p>
        </p:txBody>
      </p:sp>
      <p:sp>
        <p:nvSpPr>
          <p:cNvPr id="71" name="Text Placeholder 154">
            <a:extLst>
              <a:ext uri="{FF2B5EF4-FFF2-40B4-BE49-F238E27FC236}">
                <a16:creationId xmlns:a16="http://schemas.microsoft.com/office/drawing/2014/main" id="{3AFAFE04-C0B0-40CE-AE80-0947448C1CE1}"/>
              </a:ext>
            </a:extLst>
          </p:cNvPr>
          <p:cNvSpPr txBox="1">
            <a:spLocks/>
          </p:cNvSpPr>
          <p:nvPr/>
        </p:nvSpPr>
        <p:spPr>
          <a:xfrm>
            <a:off x="5819505" y="3708180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Fields of Experience</a:t>
            </a:r>
          </a:p>
        </p:txBody>
      </p:sp>
      <p:sp>
        <p:nvSpPr>
          <p:cNvPr id="72" name="Text Placeholder 155">
            <a:extLst>
              <a:ext uri="{FF2B5EF4-FFF2-40B4-BE49-F238E27FC236}">
                <a16:creationId xmlns:a16="http://schemas.microsoft.com/office/drawing/2014/main" id="{D27576C7-9BCA-4C48-AD88-032A5464CB62}"/>
              </a:ext>
            </a:extLst>
          </p:cNvPr>
          <p:cNvSpPr txBox="1">
            <a:spLocks/>
          </p:cNvSpPr>
          <p:nvPr/>
        </p:nvSpPr>
        <p:spPr>
          <a:xfrm>
            <a:off x="5882369" y="4047965"/>
            <a:ext cx="3084465" cy="79398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MS SQL Server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Variaty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of GNU / Linux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Distros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Oracle 10-11g</a:t>
            </a:r>
          </a:p>
        </p:txBody>
      </p:sp>
    </p:spTree>
    <p:extLst>
      <p:ext uri="{BB962C8B-B14F-4D97-AF65-F5344CB8AC3E}">
        <p14:creationId xmlns:p14="http://schemas.microsoft.com/office/powerpoint/2010/main" val="97944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95536" y="536274"/>
            <a:ext cx="1944216" cy="117138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tx2"/>
                </a:solidFill>
                <a:cs typeface="Arial" pitchFamily="34" charset="0"/>
              </a:rPr>
              <a:t>Agenda</a:t>
            </a:r>
          </a:p>
        </p:txBody>
      </p:sp>
      <p:sp>
        <p:nvSpPr>
          <p:cNvPr id="2" name="Rectangle 1"/>
          <p:cNvSpPr/>
          <p:nvPr/>
        </p:nvSpPr>
        <p:spPr>
          <a:xfrm>
            <a:off x="7236296" y="0"/>
            <a:ext cx="190770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ight Arrow 3"/>
          <p:cNvSpPr/>
          <p:nvPr/>
        </p:nvSpPr>
        <p:spPr>
          <a:xfrm rot="20539464">
            <a:off x="7124472" y="872359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ight Arrow 4"/>
          <p:cNvSpPr/>
          <p:nvPr/>
        </p:nvSpPr>
        <p:spPr>
          <a:xfrm rot="20539464">
            <a:off x="7124472" y="1976473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ight Arrow 5"/>
          <p:cNvSpPr/>
          <p:nvPr/>
        </p:nvSpPr>
        <p:spPr>
          <a:xfrm rot="20539464">
            <a:off x="7124472" y="3080587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ight Arrow 6"/>
          <p:cNvSpPr/>
          <p:nvPr/>
        </p:nvSpPr>
        <p:spPr>
          <a:xfrm rot="1060536" flipH="1">
            <a:off x="5964349" y="142441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ight Arrow 7"/>
          <p:cNvSpPr/>
          <p:nvPr/>
        </p:nvSpPr>
        <p:spPr>
          <a:xfrm rot="1060536" flipH="1">
            <a:off x="5964349" y="2528530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ight Arrow 8"/>
          <p:cNvSpPr/>
          <p:nvPr/>
        </p:nvSpPr>
        <p:spPr>
          <a:xfrm rot="1060536" flipH="1">
            <a:off x="5964349" y="363264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ight Arrow 12"/>
          <p:cNvSpPr/>
          <p:nvPr/>
        </p:nvSpPr>
        <p:spPr>
          <a:xfrm rot="1060536" flipH="1">
            <a:off x="5964349" y="314404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ight Arrow 5"/>
          <p:cNvSpPr/>
          <p:nvPr/>
        </p:nvSpPr>
        <p:spPr>
          <a:xfrm rot="20539464">
            <a:off x="7117193" y="4189468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ight Arrow 3"/>
          <p:cNvSpPr/>
          <p:nvPr/>
        </p:nvSpPr>
        <p:spPr>
          <a:xfrm rot="20539464">
            <a:off x="7157361" y="12575"/>
            <a:ext cx="1334133" cy="793729"/>
          </a:xfrm>
          <a:custGeom>
            <a:avLst/>
            <a:gdLst/>
            <a:ahLst/>
            <a:cxnLst/>
            <a:rect l="l" t="t" r="r" b="b"/>
            <a:pathLst>
              <a:path w="1334133" h="793729">
                <a:moveTo>
                  <a:pt x="788394" y="0"/>
                </a:moveTo>
                <a:lnTo>
                  <a:pt x="1201063" y="131506"/>
                </a:lnTo>
                <a:lnTo>
                  <a:pt x="1334133" y="264576"/>
                </a:lnTo>
                <a:lnTo>
                  <a:pt x="804981" y="793729"/>
                </a:lnTo>
                <a:lnTo>
                  <a:pt x="804981" y="529153"/>
                </a:lnTo>
                <a:lnTo>
                  <a:pt x="0" y="529153"/>
                </a:lnTo>
                <a:lnTo>
                  <a:pt x="1686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ight Arrow 16"/>
          <p:cNvSpPr/>
          <p:nvPr/>
        </p:nvSpPr>
        <p:spPr>
          <a:xfrm rot="1060536" flipH="1">
            <a:off x="6020816" y="4705082"/>
            <a:ext cx="1184167" cy="614682"/>
          </a:xfrm>
          <a:custGeom>
            <a:avLst/>
            <a:gdLst/>
            <a:ahLst/>
            <a:cxnLst/>
            <a:rect l="l" t="t" r="r" b="b"/>
            <a:pathLst>
              <a:path w="1184167" h="614682">
                <a:moveTo>
                  <a:pt x="655014" y="0"/>
                </a:moveTo>
                <a:lnTo>
                  <a:pt x="655014" y="264577"/>
                </a:lnTo>
                <a:lnTo>
                  <a:pt x="0" y="264577"/>
                </a:lnTo>
                <a:lnTo>
                  <a:pt x="1098638" y="614682"/>
                </a:lnTo>
                <a:lnTo>
                  <a:pt x="1184167" y="529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37614" y="528443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37614" y="1646559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37614" y="2764675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37614" y="388279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595980" y="486098"/>
            <a:ext cx="3272009" cy="730940"/>
            <a:chOff x="2175371" y="1762964"/>
            <a:chExt cx="5040560" cy="730940"/>
          </a:xfrm>
        </p:grpSpPr>
        <p:sp>
          <p:nvSpPr>
            <p:cNvPr id="24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>
                  <a:solidFill>
                    <a:schemeClr val="tx2"/>
                  </a:solidFill>
                  <a:cs typeface="Arial" pitchFamily="34" charset="0"/>
                </a:rPr>
                <a:t>Inspect Docker on Windows</a:t>
              </a: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2175371" y="2032239"/>
              <a:ext cx="5040560" cy="4616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200" dirty="0">
                  <a:solidFill>
                    <a:schemeClr val="tx2"/>
                  </a:solidFill>
                  <a:cs typeface="Arial" pitchFamily="34" charset="0"/>
                </a:rPr>
                <a:t>Have a look on Docker for windows and its Architecture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95980" y="1596852"/>
            <a:ext cx="3272009" cy="915606"/>
            <a:chOff x="2175371" y="1762964"/>
            <a:chExt cx="5040560" cy="915606"/>
          </a:xfrm>
        </p:grpSpPr>
        <p:sp>
          <p:nvSpPr>
            <p:cNvPr id="27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>
                  <a:solidFill>
                    <a:schemeClr val="tx2"/>
                  </a:solidFill>
                  <a:cs typeface="Arial" pitchFamily="34" charset="0"/>
                </a:rPr>
                <a:t>Docker Features comparison</a:t>
              </a: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2175371" y="2032239"/>
              <a:ext cx="5040560" cy="646331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200" dirty="0">
                  <a:solidFill>
                    <a:schemeClr val="tx2"/>
                  </a:solidFill>
                  <a:cs typeface="Arial" pitchFamily="34" charset="0"/>
                </a:rPr>
                <a:t>Compare between versions Docker 1 and 2, and its Features advantages and disadvantages.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595980" y="2707606"/>
            <a:ext cx="3272009" cy="915606"/>
            <a:chOff x="2175371" y="1762964"/>
            <a:chExt cx="5040560" cy="915606"/>
          </a:xfrm>
        </p:grpSpPr>
        <p:sp>
          <p:nvSpPr>
            <p:cNvPr id="30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>
                  <a:solidFill>
                    <a:schemeClr val="tx2"/>
                  </a:solidFill>
                  <a:cs typeface="Arial" pitchFamily="34" charset="0"/>
                </a:rPr>
                <a:t>Demo 1</a:t>
              </a:r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2175371" y="2032239"/>
              <a:ext cx="5040560" cy="646331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2"/>
                  </a:solidFill>
                  <a:cs typeface="Arial" pitchFamily="34" charset="0"/>
                </a:rPr>
                <a:t>Check out Docker running and interaction with CLI and features.: </a:t>
              </a:r>
              <a:r>
                <a:rPr lang="en-US" altLang="ko-KR" sz="1200" dirty="0" err="1">
                  <a:solidFill>
                    <a:schemeClr val="tx2"/>
                  </a:solidFill>
                  <a:cs typeface="Arial" pitchFamily="34" charset="0"/>
                </a:rPr>
                <a:t>Kitematic</a:t>
              </a:r>
              <a:r>
                <a:rPr lang="en-US" altLang="ko-KR" sz="1200" dirty="0">
                  <a:solidFill>
                    <a:schemeClr val="tx2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2"/>
                  </a:solidFill>
                  <a:cs typeface="Arial" pitchFamily="34" charset="0"/>
                </a:rPr>
                <a:t>Powershell</a:t>
              </a:r>
              <a:r>
                <a:rPr lang="en-US" altLang="ko-KR" sz="1200" dirty="0">
                  <a:solidFill>
                    <a:schemeClr val="tx2"/>
                  </a:solidFill>
                  <a:cs typeface="Arial" pitchFamily="34" charset="0"/>
                </a:rPr>
                <a:t>, ADS y VSC.</a:t>
              </a:r>
              <a:endParaRPr lang="ko-KR" altLang="en-US" sz="1200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95980" y="3818359"/>
            <a:ext cx="3272009" cy="730940"/>
            <a:chOff x="2175371" y="1762964"/>
            <a:chExt cx="5040560" cy="730940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>
                  <a:solidFill>
                    <a:schemeClr val="tx2"/>
                  </a:solidFill>
                  <a:cs typeface="Arial" pitchFamily="34" charset="0"/>
                </a:rPr>
                <a:t>Demo 2</a:t>
              </a: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4616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200" dirty="0">
                  <a:solidFill>
                    <a:schemeClr val="tx2"/>
                  </a:solidFill>
                  <a:cs typeface="Arial" pitchFamily="34" charset="0"/>
                </a:rPr>
                <a:t>Control, administrate containers in SQL Server perspective.</a:t>
              </a:r>
              <a:endParaRPr lang="ko-KR" altLang="en-US" sz="1200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Inspect Docker 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Checking Docker on Windows 10 Environment.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Benchmark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Docker Releases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968341"/>
              </p:ext>
            </p:extLst>
          </p:nvPr>
        </p:nvGraphicFramePr>
        <p:xfrm>
          <a:off x="746727" y="1241797"/>
          <a:ext cx="1811089" cy="3381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659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Docker CE V1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83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WIN 7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V-Box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Linux Kernel 3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Boot2Docker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.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3651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Docker Tools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848724"/>
              </p:ext>
            </p:extLst>
          </p:nvPr>
        </p:nvGraphicFramePr>
        <p:xfrm>
          <a:off x="2690943" y="1241797"/>
          <a:ext cx="1811089" cy="3381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659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Docker CE V2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83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WIN 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Hyper-V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Linux Kernel 4</a:t>
                      </a:r>
                      <a:endParaRPr lang="en-US" altLang="ko-KR" sz="40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Mobylinux</a:t>
                      </a:r>
                      <a:endParaRPr lang="en-US" altLang="ko-KR" sz="40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Kubernetes </a:t>
                      </a:r>
                      <a:endParaRPr lang="en-US" altLang="ko-KR" sz="40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3651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Docker Desktop</a:t>
                      </a:r>
                      <a:endParaRPr lang="en-US" altLang="ko-KR" sz="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Picture 2" descr="Resultado de imagen para docker-toolbox windows7">
            <a:extLst>
              <a:ext uri="{FF2B5EF4-FFF2-40B4-BE49-F238E27FC236}">
                <a16:creationId xmlns:a16="http://schemas.microsoft.com/office/drawing/2014/main" id="{7CF06B15-B324-4489-846F-BA29B397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772" y="1165086"/>
            <a:ext cx="2237987" cy="132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3B404F-996B-4963-9C3D-3ED813443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875" y="2653605"/>
            <a:ext cx="2875088" cy="19874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83AA24-9D0B-4B97-9AFB-2854F73827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796" y="1165086"/>
            <a:ext cx="2343531" cy="84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5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Docker Releases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-4381" y="1849661"/>
            <a:ext cx="7044653" cy="1299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52911" y="1379418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2017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992" y="1379418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2016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73830" y="1379418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94749" y="1379418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2019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932040" y="2268713"/>
            <a:ext cx="2880320" cy="669415"/>
            <a:chOff x="6228184" y="1730811"/>
            <a:chExt cx="2592288" cy="669415"/>
          </a:xfrm>
        </p:grpSpPr>
        <p:sp>
          <p:nvSpPr>
            <p:cNvPr id="23" name="TextBox 22"/>
            <p:cNvSpPr txBox="1"/>
            <p:nvPr/>
          </p:nvSpPr>
          <p:spPr>
            <a:xfrm>
              <a:off x="6228184" y="1938561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Kitematic</a:t>
              </a:r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 0.17.6, Kubernetes 1.10.11, Linux Kernel 4.9.93, Hyper-V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Docker CE 2.0.0.3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03354" y="1849660"/>
            <a:ext cx="1020670" cy="1067052"/>
            <a:chOff x="3803354" y="1849660"/>
            <a:chExt cx="1020670" cy="106705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3803354" y="1849660"/>
              <a:ext cx="356409" cy="75376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752024" y="2268712"/>
              <a:ext cx="72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38D4CD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4159763" y="2603420"/>
              <a:ext cx="628262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194561" y="2922623"/>
            <a:ext cx="2880320" cy="484749"/>
            <a:chOff x="6228184" y="1730811"/>
            <a:chExt cx="2592288" cy="484749"/>
          </a:xfrm>
        </p:grpSpPr>
        <p:sp>
          <p:nvSpPr>
            <p:cNvPr id="32" name="TextBox 31"/>
            <p:cNvSpPr txBox="1"/>
            <p:nvPr/>
          </p:nvSpPr>
          <p:spPr>
            <a:xfrm>
              <a:off x="6228184" y="1938561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K8s Support, Docker Compose,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Docker CE 2.0.0.0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457082" y="3576533"/>
            <a:ext cx="2880320" cy="484749"/>
            <a:chOff x="6228184" y="1730811"/>
            <a:chExt cx="2592288" cy="484749"/>
          </a:xfrm>
        </p:grpSpPr>
        <p:sp>
          <p:nvSpPr>
            <p:cNvPr id="37" name="TextBox 36"/>
            <p:cNvSpPr txBox="1"/>
            <p:nvPr/>
          </p:nvSpPr>
          <p:spPr>
            <a:xfrm>
              <a:off x="6228184" y="1938561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VPNKit</a:t>
              </a:r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 Bridge, Fast Boot 2min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Docker CE 17.09.1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48" name="Rectangle 2047"/>
          <p:cNvSpPr/>
          <p:nvPr/>
        </p:nvSpPr>
        <p:spPr>
          <a:xfrm>
            <a:off x="6948264" y="1328448"/>
            <a:ext cx="1512168" cy="1088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6B7B8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719603" y="4230444"/>
            <a:ext cx="2880320" cy="669415"/>
            <a:chOff x="6228184" y="1730811"/>
            <a:chExt cx="2592288" cy="669415"/>
          </a:xfrm>
        </p:grpSpPr>
        <p:sp>
          <p:nvSpPr>
            <p:cNvPr id="44" name="TextBox 43"/>
            <p:cNvSpPr txBox="1"/>
            <p:nvPr/>
          </p:nvSpPr>
          <p:spPr>
            <a:xfrm>
              <a:off x="6228184" y="1938561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Docker Machine 0.8.0</a:t>
              </a:r>
            </a:p>
            <a:p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Docker Compose 1.8.0.     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Docker for Windows 1.12.0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883438" y="1849660"/>
            <a:ext cx="1203107" cy="1720962"/>
            <a:chOff x="2883438" y="1849660"/>
            <a:chExt cx="1203107" cy="172096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2883438" y="1849660"/>
              <a:ext cx="680450" cy="140767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014545" y="2922622"/>
              <a:ext cx="72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179A9D"/>
                </a:solidFill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 flipH="1">
              <a:off x="3563888" y="3257330"/>
              <a:ext cx="486657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963523" y="1849660"/>
            <a:ext cx="1385543" cy="2374872"/>
            <a:chOff x="1963523" y="1849660"/>
            <a:chExt cx="1385543" cy="2374872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963523" y="1849660"/>
              <a:ext cx="999412" cy="206158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3277066" y="3576532"/>
              <a:ext cx="72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179A9D"/>
                </a:solidFill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2962935" y="3911240"/>
              <a:ext cx="314131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043608" y="1849660"/>
            <a:ext cx="1567979" cy="3028783"/>
            <a:chOff x="1043608" y="1849660"/>
            <a:chExt cx="1567979" cy="3028783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1043608" y="1849660"/>
              <a:ext cx="1296144" cy="2704783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2539587" y="4230443"/>
              <a:ext cx="72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179A9D"/>
                </a:solidFill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 flipV="1">
              <a:off x="2339752" y="4554443"/>
              <a:ext cx="211982" cy="10708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Block Arc 14"/>
          <p:cNvSpPr/>
          <p:nvPr/>
        </p:nvSpPr>
        <p:spPr>
          <a:xfrm rot="16200000">
            <a:off x="7305396" y="1476362"/>
            <a:ext cx="797903" cy="798427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n para docker icon vector">
            <a:extLst>
              <a:ext uri="{FF2B5EF4-FFF2-40B4-BE49-F238E27FC236}">
                <a16:creationId xmlns:a16="http://schemas.microsoft.com/office/drawing/2014/main" id="{7F5C56C8-19AF-427A-A14D-FB96B3D38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144" y="1350585"/>
            <a:ext cx="1024145" cy="102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4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Docker Tiers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Breakdown of tier service communication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99592" y="1275606"/>
            <a:ext cx="3447988" cy="3447988"/>
            <a:chOff x="1628068" y="539750"/>
            <a:chExt cx="4063999" cy="4063999"/>
          </a:xfrm>
        </p:grpSpPr>
        <p:sp>
          <p:nvSpPr>
            <p:cNvPr id="6" name="Freeform 5"/>
            <p:cNvSpPr/>
            <p:nvPr/>
          </p:nvSpPr>
          <p:spPr>
            <a:xfrm>
              <a:off x="1628068" y="539750"/>
              <a:ext cx="4063999" cy="4063999"/>
            </a:xfrm>
            <a:custGeom>
              <a:avLst/>
              <a:gdLst>
                <a:gd name="connsiteX0" fmla="*/ 0 w 4063999"/>
                <a:gd name="connsiteY0" fmla="*/ 2032000 h 4063999"/>
                <a:gd name="connsiteX1" fmla="*/ 2032000 w 4063999"/>
                <a:gd name="connsiteY1" fmla="*/ 0 h 4063999"/>
                <a:gd name="connsiteX2" fmla="*/ 4064000 w 4063999"/>
                <a:gd name="connsiteY2" fmla="*/ 2032000 h 4063999"/>
                <a:gd name="connsiteX3" fmla="*/ 2032000 w 4063999"/>
                <a:gd name="connsiteY3" fmla="*/ 4064000 h 4063999"/>
                <a:gd name="connsiteX4" fmla="*/ 0 w 4063999"/>
                <a:gd name="connsiteY4" fmla="*/ 2032000 h 406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3999" h="4063999">
                  <a:moveTo>
                    <a:pt x="0" y="2032000"/>
                  </a:moveTo>
                  <a:cubicBezTo>
                    <a:pt x="0" y="909757"/>
                    <a:pt x="909757" y="0"/>
                    <a:pt x="2032000" y="0"/>
                  </a:cubicBezTo>
                  <a:cubicBezTo>
                    <a:pt x="3154243" y="0"/>
                    <a:pt x="4064000" y="909757"/>
                    <a:pt x="4064000" y="2032000"/>
                  </a:cubicBezTo>
                  <a:cubicBezTo>
                    <a:pt x="4064000" y="3154243"/>
                    <a:pt x="3154243" y="4064000"/>
                    <a:pt x="2032000" y="4064000"/>
                  </a:cubicBezTo>
                  <a:cubicBezTo>
                    <a:pt x="909757" y="4064000"/>
                    <a:pt x="0" y="3154243"/>
                    <a:pt x="0" y="20320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84756" tIns="324103" rIns="1584757" bIns="3372104" numCol="1" spcCol="1270" anchor="ctr" anchorCtr="0">
              <a:noAutofit/>
            </a:bodyPr>
            <a:lstStyle/>
            <a:p>
              <a:pPr lvl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700" kern="12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2034467" y="1352549"/>
              <a:ext cx="3251200" cy="3251200"/>
            </a:xfrm>
            <a:custGeom>
              <a:avLst/>
              <a:gdLst>
                <a:gd name="connsiteX0" fmla="*/ 0 w 3251200"/>
                <a:gd name="connsiteY0" fmla="*/ 1625600 h 3251200"/>
                <a:gd name="connsiteX1" fmla="*/ 1625600 w 3251200"/>
                <a:gd name="connsiteY1" fmla="*/ 0 h 3251200"/>
                <a:gd name="connsiteX2" fmla="*/ 3251200 w 3251200"/>
                <a:gd name="connsiteY2" fmla="*/ 1625600 h 3251200"/>
                <a:gd name="connsiteX3" fmla="*/ 1625600 w 3251200"/>
                <a:gd name="connsiteY3" fmla="*/ 3251200 h 3251200"/>
                <a:gd name="connsiteX4" fmla="*/ 0 w 3251200"/>
                <a:gd name="connsiteY4" fmla="*/ 1625600 h 325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1200" h="3251200">
                  <a:moveTo>
                    <a:pt x="0" y="1625600"/>
                  </a:moveTo>
                  <a:cubicBezTo>
                    <a:pt x="0" y="727806"/>
                    <a:pt x="727806" y="0"/>
                    <a:pt x="1625600" y="0"/>
                  </a:cubicBezTo>
                  <a:cubicBezTo>
                    <a:pt x="2523394" y="0"/>
                    <a:pt x="3251200" y="727806"/>
                    <a:pt x="3251200" y="1625600"/>
                  </a:cubicBezTo>
                  <a:cubicBezTo>
                    <a:pt x="3251200" y="2523394"/>
                    <a:pt x="2523394" y="3251200"/>
                    <a:pt x="1625600" y="3251200"/>
                  </a:cubicBezTo>
                  <a:cubicBezTo>
                    <a:pt x="727806" y="3251200"/>
                    <a:pt x="0" y="2523394"/>
                    <a:pt x="0" y="16256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71245" tIns="308864" rIns="1171245" bIns="2584704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6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2440867" y="2165349"/>
              <a:ext cx="2438400" cy="2438400"/>
            </a:xfrm>
            <a:custGeom>
              <a:avLst/>
              <a:gdLst>
                <a:gd name="connsiteX0" fmla="*/ 0 w 2438400"/>
                <a:gd name="connsiteY0" fmla="*/ 1219200 h 2438400"/>
                <a:gd name="connsiteX1" fmla="*/ 1219200 w 2438400"/>
                <a:gd name="connsiteY1" fmla="*/ 0 h 2438400"/>
                <a:gd name="connsiteX2" fmla="*/ 2438400 w 2438400"/>
                <a:gd name="connsiteY2" fmla="*/ 1219200 h 2438400"/>
                <a:gd name="connsiteX3" fmla="*/ 1219200 w 2438400"/>
                <a:gd name="connsiteY3" fmla="*/ 2438400 h 2438400"/>
                <a:gd name="connsiteX4" fmla="*/ 0 w 2438400"/>
                <a:gd name="connsiteY4" fmla="*/ 121920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" h="2438400">
                  <a:moveTo>
                    <a:pt x="0" y="1219200"/>
                  </a:moveTo>
                  <a:cubicBezTo>
                    <a:pt x="0" y="545854"/>
                    <a:pt x="545854" y="0"/>
                    <a:pt x="1219200" y="0"/>
                  </a:cubicBezTo>
                  <a:cubicBezTo>
                    <a:pt x="1892546" y="0"/>
                    <a:pt x="2438400" y="545854"/>
                    <a:pt x="2438400" y="1219200"/>
                  </a:cubicBezTo>
                  <a:cubicBezTo>
                    <a:pt x="2438400" y="1892546"/>
                    <a:pt x="1892546" y="2438400"/>
                    <a:pt x="1219200" y="2438400"/>
                  </a:cubicBezTo>
                  <a:cubicBezTo>
                    <a:pt x="545854" y="2438400"/>
                    <a:pt x="0" y="1892546"/>
                    <a:pt x="0" y="12192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7733" tIns="289560" rIns="757733" bIns="1813560" numCol="1" spcCol="1270" anchor="ctr" anchorCtr="0">
              <a:noAutofit/>
            </a:bodyPr>
            <a:lstStyle/>
            <a:p>
              <a:pPr lvl="0" algn="ctr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500" kern="12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2847267" y="2978149"/>
              <a:ext cx="1625600" cy="1625600"/>
            </a:xfrm>
            <a:custGeom>
              <a:avLst/>
              <a:gdLst>
                <a:gd name="connsiteX0" fmla="*/ 0 w 1625600"/>
                <a:gd name="connsiteY0" fmla="*/ 812800 h 1625600"/>
                <a:gd name="connsiteX1" fmla="*/ 812800 w 1625600"/>
                <a:gd name="connsiteY1" fmla="*/ 0 h 1625600"/>
                <a:gd name="connsiteX2" fmla="*/ 1625600 w 1625600"/>
                <a:gd name="connsiteY2" fmla="*/ 812800 h 1625600"/>
                <a:gd name="connsiteX3" fmla="*/ 812800 w 1625600"/>
                <a:gd name="connsiteY3" fmla="*/ 1625600 h 1625600"/>
                <a:gd name="connsiteX4" fmla="*/ 0 w 1625600"/>
                <a:gd name="connsiteY4" fmla="*/ 8128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600" h="1625600">
                  <a:moveTo>
                    <a:pt x="0" y="812800"/>
                  </a:moveTo>
                  <a:cubicBezTo>
                    <a:pt x="0" y="363903"/>
                    <a:pt x="363903" y="0"/>
                    <a:pt x="812800" y="0"/>
                  </a:cubicBezTo>
                  <a:cubicBezTo>
                    <a:pt x="1261697" y="0"/>
                    <a:pt x="1625600" y="363903"/>
                    <a:pt x="1625600" y="812800"/>
                  </a:cubicBezTo>
                  <a:cubicBezTo>
                    <a:pt x="1625600" y="1261697"/>
                    <a:pt x="1261697" y="1625600"/>
                    <a:pt x="812800" y="1625600"/>
                  </a:cubicBezTo>
                  <a:cubicBezTo>
                    <a:pt x="363903" y="1625600"/>
                    <a:pt x="0" y="1261697"/>
                    <a:pt x="0" y="81280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1640" tIns="569976" rIns="401640" bIns="569976" numCol="1" spcCol="1270" anchor="ctr" anchorCtr="0">
              <a:noAutofit/>
            </a:bodyPr>
            <a:lstStyle/>
            <a:p>
              <a:pPr lvl="0" algn="ctr" defTabSz="10223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300" kern="120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14856" y="3872095"/>
            <a:ext cx="110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DOCKER CORE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2085" y="2812035"/>
            <a:ext cx="1379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Docker Back End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820" y="2234359"/>
            <a:ext cx="1561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DockerCLI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21200" y="1502511"/>
            <a:ext cx="1489882" cy="34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CLI Client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3352710" y="1660907"/>
            <a:ext cx="2011378" cy="16264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3221280" y="2451937"/>
            <a:ext cx="2142808" cy="0"/>
          </a:xfrm>
          <a:prstGeom prst="straightConnector1">
            <a:avLst/>
          </a:prstGeom>
          <a:ln w="25400">
            <a:gradFill>
              <a:gsLst>
                <a:gs pos="0">
                  <a:schemeClr val="accent2">
                    <a:lumMod val="90000"/>
                    <a:lumOff val="10000"/>
                  </a:schemeClr>
                </a:gs>
                <a:gs pos="100000">
                  <a:schemeClr val="accent2">
                    <a:lumMod val="90000"/>
                    <a:lumOff val="10000"/>
                  </a:schemeClr>
                </a:gs>
              </a:gsLst>
              <a:lin ang="5400000" scaled="1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3221280" y="3162265"/>
            <a:ext cx="2183658" cy="18355"/>
          </a:xfrm>
          <a:prstGeom prst="straightConnector1">
            <a:avLst/>
          </a:prstGeom>
          <a:ln w="25400">
            <a:gradFill>
              <a:gsLst>
                <a:gs pos="0">
                  <a:schemeClr val="accent3">
                    <a:lumMod val="90000"/>
                    <a:lumOff val="10000"/>
                  </a:schemeClr>
                </a:gs>
                <a:gs pos="100000">
                  <a:schemeClr val="accent3">
                    <a:lumMod val="90000"/>
                    <a:lumOff val="10000"/>
                  </a:schemeClr>
                </a:gs>
              </a:gsLst>
              <a:lin ang="5400000" scaled="1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9" idx="2"/>
          </p:cNvCxnSpPr>
          <p:nvPr/>
        </p:nvCxnSpPr>
        <p:spPr>
          <a:xfrm>
            <a:off x="3313184" y="4033996"/>
            <a:ext cx="2050904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542967" y="2112591"/>
            <a:ext cx="3024336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Docker Interpreter interface for Command Line Interface through </a:t>
              </a:r>
              <a:r>
                <a:rPr lang="en-US" altLang="ko-KR" sz="1200" dirty="0" err="1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Powershell</a:t>
              </a:r>
              <a:r>
                <a:rPr lang="en-US" altLang="ko-KR" sz="1200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 console </a:t>
              </a:r>
              <a:endParaRPr lang="ko-KR" altLang="en-US" sz="12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Docker CLI</a:t>
              </a:r>
              <a:endParaRPr lang="ko-KR" altLang="en-US" sz="1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542967" y="1321561"/>
            <a:ext cx="3024336" cy="494026"/>
            <a:chOff x="803640" y="3362835"/>
            <a:chExt cx="2059657" cy="494026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Command Line Interface </a:t>
              </a:r>
              <a:r>
                <a:rPr lang="en-US" altLang="ko-KR" sz="1200" dirty="0" err="1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Powershell</a:t>
              </a:r>
              <a:endParaRPr lang="ko-KR" alt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CLI Client</a:t>
              </a:r>
              <a:endParaRPr lang="ko-KR" alt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542967" y="2903621"/>
            <a:ext cx="3024336" cy="678692"/>
            <a:chOff x="803640" y="3362835"/>
            <a:chExt cx="2059657" cy="678692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Set of resources to control the machine and container hub </a:t>
              </a:r>
              <a:endParaRPr lang="ko-KR" altLang="en-US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Docker Back End</a:t>
              </a:r>
              <a:endParaRPr lang="ko-KR" altLang="en-US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542967" y="3694650"/>
            <a:ext cx="3024336" cy="678692"/>
            <a:chOff x="803640" y="3362835"/>
            <a:chExt cx="2059657" cy="678692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Layer that handles the service and the service </a:t>
              </a:r>
              <a:r>
                <a:rPr lang="en-US" altLang="ko-KR" sz="1200">
                  <a:solidFill>
                    <a:schemeClr val="accent4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container itself.</a:t>
              </a:r>
              <a:endParaRPr lang="ko-KR" altLang="en-US" sz="120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Docker Core</a:t>
              </a:r>
              <a:endParaRPr lang="ko-KR" altLang="en-US" sz="12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02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CA5E38-A364-48BD-9955-D9817D0EE9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Layout</a:t>
            </a:r>
          </a:p>
        </p:txBody>
      </p:sp>
      <p:pic>
        <p:nvPicPr>
          <p:cNvPr id="4" name="Picture 2" descr="Resultado de imagen para docker-toolbox windows7 virtualbox">
            <a:extLst>
              <a:ext uri="{FF2B5EF4-FFF2-40B4-BE49-F238E27FC236}">
                <a16:creationId xmlns:a16="http://schemas.microsoft.com/office/drawing/2014/main" id="{49FF23A8-944F-4F89-923A-2300C011C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915566"/>
            <a:ext cx="666750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422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n relacionada">
            <a:extLst>
              <a:ext uri="{FF2B5EF4-FFF2-40B4-BE49-F238E27FC236}">
                <a16:creationId xmlns:a16="http://schemas.microsoft.com/office/drawing/2014/main" id="{276C57E5-CD92-4FE2-8732-04E976018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57043"/>
            <a:ext cx="4985395" cy="422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22942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3963</TotalTime>
  <Words>305</Words>
  <Application>Microsoft Office PowerPoint</Application>
  <PresentationFormat>On-screen Show (16:9)</PresentationFormat>
  <Paragraphs>89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맑은 고딕</vt:lpstr>
      <vt:lpstr>Arial</vt:lpstr>
      <vt:lpstr>Arial Unicode MS</vt:lpstr>
      <vt:lpstr>Open Sans</vt:lpstr>
      <vt:lpstr>Segoe UI</vt:lpstr>
      <vt:lpstr>Segoe UI Light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Lopez taks, CARLOS</cp:lastModifiedBy>
  <cp:revision>103</cp:revision>
  <dcterms:created xsi:type="dcterms:W3CDTF">2016-12-05T23:26:54Z</dcterms:created>
  <dcterms:modified xsi:type="dcterms:W3CDTF">2019-07-10T22:05:34Z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carlos.lopez3@atos.net</vt:lpwstr>
  </property>
  <property fmtid="{D5CDD505-2E9C-101B-9397-08002B2CF9AE}" pid="5" name="MSIP_Label_112e00b9-34e2-4b26-a577-af1fd0f9f7ee_SetDate">
    <vt:lpwstr>2019-07-02T22:34:02.6978228Z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bfb00b4a-77ff-42e0-95b5-584c50930125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carlos.lopez3@atos.net</vt:lpwstr>
  </property>
  <property fmtid="{D5CDD505-2E9C-101B-9397-08002B2CF9AE}" pid="13" name="MSIP_Label_e463cba9-5f6c-478d-9329-7b2295e4e8ed_SetDate">
    <vt:lpwstr>2019-07-02T22:34:02.6978228Z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bfb00b4a-77ff-42e0-95b5-584c50930125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