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6" r:id="rId6"/>
    <p:sldId id="257" r:id="rId7"/>
    <p:sldId id="277" r:id="rId8"/>
    <p:sldId id="258" r:id="rId9"/>
    <p:sldId id="278" r:id="rId10"/>
    <p:sldId id="282" r:id="rId11"/>
    <p:sldId id="283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F64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1214846"/>
            <a:ext cx="5874502" cy="1711293"/>
          </a:xfrm>
        </p:spPr>
        <p:txBody>
          <a:bodyPr/>
          <a:lstStyle/>
          <a:p>
            <a:r>
              <a:rPr lang="en-US" sz="4000" dirty="0" smtClean="0"/>
              <a:t>Instagram </a:t>
            </a:r>
            <a:r>
              <a:rPr lang="en-US" sz="4000" dirty="0"/>
              <a:t>fake account detection</a:t>
            </a:r>
            <a:endParaRPr lang="ru-RU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     AI Lab</a:t>
            </a:r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" r="7468"/>
          <a:stretch>
            <a:fillRect/>
          </a:stretch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2747703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2400" dirty="0" err="1" smtClean="0"/>
              <a:t>Anas</a:t>
            </a:r>
            <a:r>
              <a:rPr lang="en-US" sz="2400" dirty="0" smtClean="0"/>
              <a:t> </a:t>
            </a:r>
            <a:r>
              <a:rPr lang="en-US" sz="2400" dirty="0" err="1" smtClean="0"/>
              <a:t>Iftikhar</a:t>
            </a:r>
            <a:r>
              <a:rPr lang="en-US" sz="2400" dirty="0" smtClean="0"/>
              <a:t>(F2020266208)</a:t>
            </a:r>
          </a:p>
          <a:p>
            <a:pPr marL="342900" indent="-342900">
              <a:buAutoNum type="arabicParenR"/>
            </a:pPr>
            <a:r>
              <a:rPr lang="en-US" sz="2400" dirty="0" err="1" smtClean="0"/>
              <a:t>Muqaddas</a:t>
            </a:r>
            <a:r>
              <a:rPr lang="en-US" sz="2400" dirty="0" smtClean="0"/>
              <a:t> </a:t>
            </a:r>
            <a:r>
              <a:rPr lang="en-US" sz="2400" dirty="0" err="1" smtClean="0"/>
              <a:t>Iftikhar</a:t>
            </a:r>
            <a:r>
              <a:rPr lang="en-US" sz="2400" dirty="0" smtClean="0"/>
              <a:t>(F2022332052)</a:t>
            </a:r>
          </a:p>
          <a:p>
            <a:pPr marL="342900" indent="-342900">
              <a:buAutoNum type="arabicParenR"/>
            </a:pPr>
            <a:r>
              <a:rPr lang="en-US" sz="2400" dirty="0" err="1" smtClean="0"/>
              <a:t>Talha</a:t>
            </a:r>
            <a:r>
              <a:rPr lang="en-US" sz="2400" dirty="0" smtClean="0"/>
              <a:t> Ahmad(F2019266302)</a:t>
            </a:r>
            <a:r>
              <a:rPr lang="en-US" sz="2400" dirty="0" smtClean="0"/>
              <a:t> </a:t>
            </a:r>
            <a:endParaRPr lang="en-US" sz="2400" dirty="0"/>
          </a:p>
          <a:p>
            <a:pPr marL="342900" indent="-342900">
              <a:buAutoNum type="arabicParenR"/>
            </a:pPr>
            <a:endParaRPr lang="en-US" sz="2400" dirty="0" smtClean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569" y="949314"/>
            <a:ext cx="4503295" cy="78263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3417" y="2121257"/>
            <a:ext cx="5943600" cy="2916952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Objective: Detect fake Instagram accounts using machine learning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Dataset</a:t>
            </a:r>
            <a:r>
              <a:rPr lang="en-US" sz="2400" b="1" dirty="0"/>
              <a:t>: Features related to Instagram profiles (e.g., username, </a:t>
            </a:r>
            <a:r>
              <a:rPr lang="en-US" sz="2400" b="1" dirty="0" smtClean="0"/>
              <a:t>full name, </a:t>
            </a:r>
            <a:r>
              <a:rPr lang="en-US" sz="2400" b="1" dirty="0"/>
              <a:t>posts, followers, etc.).</a:t>
            </a:r>
            <a:endParaRPr lang="en-US" sz="2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5" r="27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569" y="949314"/>
            <a:ext cx="4503295" cy="782638"/>
          </a:xfrm>
        </p:spPr>
        <p:txBody>
          <a:bodyPr/>
          <a:lstStyle/>
          <a:p>
            <a:r>
              <a:rPr lang="en-US" dirty="0"/>
              <a:t>Data Overview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13417" y="2121256"/>
            <a:ext cx="5943600" cy="3535073"/>
          </a:xfrm>
        </p:spPr>
        <p:txBody>
          <a:bodyPr>
            <a:normAutofit/>
          </a:bodyPr>
          <a:lstStyle/>
          <a:p>
            <a:r>
              <a:rPr lang="en-US" sz="2400" b="1" dirty="0"/>
              <a:t>Features</a:t>
            </a:r>
            <a:r>
              <a:rPr lang="en-US" sz="2400" b="1" dirty="0" smtClean="0"/>
              <a:t>:</a:t>
            </a:r>
          </a:p>
          <a:p>
            <a:r>
              <a:rPr lang="en-US" sz="2400" b="1" dirty="0" err="1" smtClean="0"/>
              <a:t>nums</a:t>
            </a:r>
            <a:r>
              <a:rPr lang="en-US" sz="2400" b="1" dirty="0" smtClean="0"/>
              <a:t>/length username</a:t>
            </a:r>
          </a:p>
          <a:p>
            <a:r>
              <a:rPr lang="en-US" sz="2400" b="1" dirty="0" err="1" smtClean="0"/>
              <a:t>fullname</a:t>
            </a:r>
            <a:r>
              <a:rPr lang="en-US" sz="2400" b="1" dirty="0" smtClean="0"/>
              <a:t> words</a:t>
            </a:r>
          </a:p>
          <a:p>
            <a:r>
              <a:rPr lang="en-US" sz="2400" b="1" dirty="0" err="1" smtClean="0"/>
              <a:t>nums</a:t>
            </a:r>
            <a:r>
              <a:rPr lang="en-US" sz="2400" b="1" dirty="0" smtClean="0"/>
              <a:t>/length </a:t>
            </a:r>
            <a:r>
              <a:rPr lang="en-US" sz="2400" b="1" dirty="0" err="1" smtClean="0"/>
              <a:t>fullname</a:t>
            </a:r>
            <a:endParaRPr lang="en-US" sz="2400" b="1" dirty="0" smtClean="0"/>
          </a:p>
          <a:p>
            <a:r>
              <a:rPr lang="en-US" sz="2400" b="1" dirty="0" smtClean="0"/>
              <a:t>name</a:t>
            </a:r>
            <a:r>
              <a:rPr lang="en-US" sz="2400" b="1" dirty="0"/>
              <a:t>==</a:t>
            </a:r>
            <a:r>
              <a:rPr lang="en-US" sz="2400" b="1" dirty="0" smtClean="0"/>
              <a:t>username</a:t>
            </a:r>
          </a:p>
          <a:p>
            <a:r>
              <a:rPr lang="en-US" sz="2400" b="1" dirty="0"/>
              <a:t>description </a:t>
            </a:r>
            <a:r>
              <a:rPr lang="en-US" sz="2400" b="1" dirty="0" smtClean="0"/>
              <a:t>length</a:t>
            </a:r>
          </a:p>
          <a:p>
            <a:r>
              <a:rPr lang="en-US" sz="2400" b="1" dirty="0"/>
              <a:t>external </a:t>
            </a:r>
            <a:r>
              <a:rPr lang="en-US" sz="2400" b="1" dirty="0" smtClean="0"/>
              <a:t>URL</a:t>
            </a:r>
          </a:p>
          <a:p>
            <a:r>
              <a:rPr lang="en-US" sz="2400" b="1" dirty="0" smtClean="0"/>
              <a:t>Private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5" r="27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9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732093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Cont.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289" y="2426677"/>
            <a:ext cx="6006521" cy="43006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#</a:t>
            </a:r>
            <a:r>
              <a:rPr lang="en-US" sz="1600" dirty="0" smtClean="0">
                <a:solidFill>
                  <a:schemeClr val="tx1"/>
                </a:solidFill>
              </a:rPr>
              <a:t>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#followers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#follows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fake </a:t>
            </a:r>
            <a:r>
              <a:rPr lang="en-US" sz="1600" dirty="0">
                <a:solidFill>
                  <a:schemeClr val="tx1"/>
                </a:solidFill>
              </a:rPr>
              <a:t>(target variable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Initial </a:t>
            </a:r>
            <a:r>
              <a:rPr lang="en-US" sz="1600" dirty="0">
                <a:solidFill>
                  <a:schemeClr val="tx1"/>
                </a:solidFill>
              </a:rPr>
              <a:t>Data Exploration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Shape </a:t>
            </a:r>
            <a:r>
              <a:rPr lang="en-US" sz="1600" dirty="0">
                <a:solidFill>
                  <a:schemeClr val="tx1"/>
                </a:solidFill>
              </a:rPr>
              <a:t>and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Null Values and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7" b="9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732093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&amp; Exploration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247374"/>
            <a:ext cx="63680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Rows: Removed to ensure data quality.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numerical characters in username.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words in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fullname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description length.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external URL and account privacy status.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posts, followers, and follows.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7" b="9867"/>
          <a:stretch>
            <a:fillRect/>
          </a:stretch>
        </p:blipFill>
        <p:spPr>
          <a:xfrm>
            <a:off x="6492240" y="1483675"/>
            <a:ext cx="5700938" cy="3438427"/>
          </a:xfrm>
        </p:spPr>
      </p:pic>
    </p:spTree>
    <p:extLst>
      <p:ext uri="{BB962C8B-B14F-4D97-AF65-F5344CB8AC3E}">
        <p14:creationId xmlns:p14="http://schemas.microsoft.com/office/powerpoint/2010/main" val="14904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732093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 &amp; Evaluation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9269" y="2242944"/>
            <a:ext cx="581297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Data Preprocessing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Scaling using Min Max Scaler.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Converting </a:t>
            </a:r>
            <a:r>
              <a:rPr lang="en-US" altLang="en-US" b="1" dirty="0">
                <a:latin typeface="Arial" panose="020B0604020202020204" pitchFamily="34" charset="0"/>
              </a:rPr>
              <a:t>features to appropriate data types</a:t>
            </a: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Model: </a:t>
            </a:r>
            <a:r>
              <a:rPr lang="en-US" altLang="en-US" b="1" dirty="0" smtClean="0">
                <a:latin typeface="Arial" panose="020B0604020202020204" pitchFamily="34" charset="0"/>
              </a:rPr>
              <a:t>Random Forest Classifier</a:t>
            </a:r>
          </a:p>
          <a:p>
            <a:r>
              <a:rPr lang="en-US" b="1" dirty="0"/>
              <a:t>Performance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Accuracy: 91%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 Report: Precision, recall, f1-score for each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Confusion Matrix: Visualization of true positives, true negatives, false positives, and false negatives.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7" b="9867"/>
          <a:stretch>
            <a:fillRect/>
          </a:stretch>
        </p:blipFill>
        <p:spPr>
          <a:xfrm>
            <a:off x="6492240" y="1483675"/>
            <a:ext cx="5700938" cy="3438427"/>
          </a:xfrm>
        </p:spPr>
      </p:pic>
    </p:spTree>
    <p:extLst>
      <p:ext uri="{BB962C8B-B14F-4D97-AF65-F5344CB8AC3E}">
        <p14:creationId xmlns:p14="http://schemas.microsoft.com/office/powerpoint/2010/main" val="21185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732093" cy="7826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264" y="2325725"/>
            <a:ext cx="58129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Conclusion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High </a:t>
            </a:r>
            <a:r>
              <a:rPr lang="en-US" altLang="en-US" b="1" dirty="0">
                <a:latin typeface="Arial" panose="020B0604020202020204" pitchFamily="34" charset="0"/>
              </a:rPr>
              <a:t>accuracy achieved (91</a:t>
            </a:r>
            <a:r>
              <a:rPr lang="en-US" altLang="en-US" b="1" dirty="0" smtClean="0">
                <a:latin typeface="Arial" panose="020B0604020202020204" pitchFamily="34" charset="0"/>
              </a:rPr>
              <a:t>%).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Effective </a:t>
            </a:r>
            <a:r>
              <a:rPr lang="en-US" altLang="en-US" b="1" dirty="0">
                <a:latin typeface="Arial" panose="020B0604020202020204" pitchFamily="34" charset="0"/>
              </a:rPr>
              <a:t>use of </a:t>
            </a:r>
            <a:r>
              <a:rPr lang="en-US" altLang="en-US" b="1" dirty="0" smtClean="0">
                <a:latin typeface="Arial" panose="020B0604020202020204" pitchFamily="34" charset="0"/>
              </a:rPr>
              <a:t>Random Forest Classifier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 smtClean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7" b="9867"/>
          <a:stretch>
            <a:fillRect/>
          </a:stretch>
        </p:blipFill>
        <p:spPr>
          <a:xfrm>
            <a:off x="6492240" y="1483675"/>
            <a:ext cx="5700938" cy="3438427"/>
          </a:xfrm>
        </p:spPr>
      </p:pic>
    </p:spTree>
    <p:extLst>
      <p:ext uri="{BB962C8B-B14F-4D97-AF65-F5344CB8AC3E}">
        <p14:creationId xmlns:p14="http://schemas.microsoft.com/office/powerpoint/2010/main" val="3955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3" y="2231662"/>
            <a:ext cx="4966647" cy="3383421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0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6dc4bcd6-49db-4c07-9060-8acfc67cef9f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233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Instagram fake account detection</vt:lpstr>
      <vt:lpstr>Group Members</vt:lpstr>
      <vt:lpstr>Introduction</vt:lpstr>
      <vt:lpstr>Data Overview</vt:lpstr>
      <vt:lpstr>Cont.</vt:lpstr>
      <vt:lpstr>Data Cleaning &amp; Exploration</vt:lpstr>
      <vt:lpstr>Model Building &amp; Evaluation</vt:lpstr>
      <vt:lpstr>Conclusion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2023-12-24T07:03:28Z</dcterms:created>
  <dcterms:modified xsi:type="dcterms:W3CDTF">2024-06-10T08:48:16Z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