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napToGrid="0">
      <p:cViewPr varScale="1">
        <p:scale>
          <a:sx n="65" d="100"/>
          <a:sy n="65" d="100"/>
        </p:scale>
        <p:origin x="96" y="100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85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5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5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5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5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5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3"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p>
        </p:txBody>
      </p:sp>
      <p:sp>
        <p:nvSpPr>
          <p:cNvPr id="1048583" name="Date Placeholder 3"/>
          <p:cNvSpPr>
            <a:spLocks noGrp="1"/>
          </p:cNvSpPr>
          <p:nvPr>
            <p:ph type="dt" sz="half" idx="10"/>
          </p:nvPr>
        </p:nvSpPr>
        <p:spPr/>
        <p:txBody>
          <a:bodyPr/>
          <a:p>
            <a:fld id="{82EDB8D0-98ED-4B86-9D5F-E61ADC70144D}" type="datetimeFigureOut">
              <a:rPr lang="en-US" smtClean="0"/>
              <a:t>10/19/2023</a:t>
            </a:fld>
            <a:endParaRPr dirty="0"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4854181D-6920-4594-9A5D-6CE56DC9F8B2}" type="slidenum">
              <a:rPr lang="en-US" smtClean="0"/>
              <a:t>‹#›</a:t>
            </a:fld>
            <a:endParaRPr lang="en-US"/>
          </a:p>
        </p:txBody>
      </p:sp>
      <p:sp>
        <p:nvSpPr>
          <p:cNvPr id="1048586" name="Freeform: Shape 6"/>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white"/>
              </a:solidFill>
              <a:effectLst/>
              <a:uLnTx/>
              <a:uFillTx/>
              <a:latin typeface="Calibri" panose="020F0502020204030204"/>
              <a:ea typeface="+mn-ea"/>
              <a:cs typeface="+mn-cs"/>
            </a:endParaRPr>
          </a:p>
        </p:txBody>
      </p:sp>
      <p:sp>
        <p:nvSpPr>
          <p:cNvPr id="1048587" name="Arc 7"/>
          <p:cNvSpPr/>
          <p:nvPr/>
        </p:nvSpPr>
        <p:spPr>
          <a:xfrm rot="10800000" flipV="1">
            <a:off x="555710" y="1064829"/>
            <a:ext cx="4083433" cy="4083433"/>
          </a:xfrm>
          <a:prstGeom prst="arc"/>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prstClr val="black"/>
              </a:solidFill>
              <a:effectLst/>
              <a:uLnTx/>
              <a:uFillTx/>
              <a:latin typeface="Calibri" panose="020F0502020204030204"/>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816" name="Title 1"/>
          <p:cNvSpPr>
            <a:spLocks noGrp="1"/>
          </p:cNvSpPr>
          <p:nvPr>
            <p:ph type="title"/>
          </p:nvPr>
        </p:nvSpPr>
        <p:spPr/>
        <p:txBody>
          <a:bodyPr/>
          <a:p>
            <a:r>
              <a:rPr lang="en-US"/>
              <a:t>Click to edit Master title style</a:t>
            </a:r>
          </a:p>
        </p:txBody>
      </p:sp>
      <p:sp>
        <p:nvSpPr>
          <p:cNvPr id="1048817"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18" name="Date Placeholder 3"/>
          <p:cNvSpPr>
            <a:spLocks noGrp="1"/>
          </p:cNvSpPr>
          <p:nvPr>
            <p:ph type="dt" sz="half" idx="10"/>
          </p:nvPr>
        </p:nvSpPr>
        <p:spPr/>
        <p:txBody>
          <a:bodyPr/>
          <a:p>
            <a:fld id="{82EDB8D0-98ED-4B86-9D5F-E61ADC70144D}" type="datetimeFigureOut">
              <a:rPr lang="en-US" smtClean="0"/>
              <a:t>10/19/2023</a:t>
            </a:fld>
            <a:endParaRPr lang="en-US"/>
          </a:p>
        </p:txBody>
      </p:sp>
      <p:sp>
        <p:nvSpPr>
          <p:cNvPr id="1048819" name="Footer Placeholder 4"/>
          <p:cNvSpPr>
            <a:spLocks noGrp="1"/>
          </p:cNvSpPr>
          <p:nvPr>
            <p:ph type="ftr" sz="quarter" idx="11"/>
          </p:nvPr>
        </p:nvSpPr>
        <p:spPr/>
        <p:txBody>
          <a:bodyPr/>
          <a:p>
            <a:endParaRPr lang="en-US"/>
          </a:p>
        </p:txBody>
      </p:sp>
      <p:sp>
        <p:nvSpPr>
          <p:cNvPr id="1048820" name="Slide Number Placeholder 5"/>
          <p:cNvSpPr>
            <a:spLocks noGrp="1"/>
          </p:cNvSpPr>
          <p:nvPr>
            <p:ph type="sldNum" sz="quarter" idx="12"/>
          </p:nvPr>
        </p:nvSpPr>
        <p:spPr/>
        <p:txBody>
          <a:bodyPr/>
          <a:p>
            <a:fld id="{4854181D-6920-4594-9A5D-6CE56DC9F8B2}" type="slidenum">
              <a:rPr lang="en-US" smtClean="0"/>
              <a:t>‹#›</a:t>
            </a:fld>
            <a:endParaRPr lang="en-US"/>
          </a:p>
        </p:txBody>
      </p:sp>
      <p:sp>
        <p:nvSpPr>
          <p:cNvPr id="1048821" name="Freeform: Shape 6"/>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anchor="ctr" rtlCol="0"/>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black"/>
              </a:solidFill>
              <a:effectLst/>
              <a:uLnTx/>
              <a:uFillTx/>
              <a:latin typeface="Calibri" panose="020F0502020204030204"/>
              <a:ea typeface="+mn-ea"/>
              <a:cs typeface="+mn-cs"/>
            </a:endParaRPr>
          </a:p>
        </p:txBody>
      </p:sp>
      <p:sp>
        <p:nvSpPr>
          <p:cNvPr id="1048822" name="Freeform: Shape 7"/>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5" name=""/>
        <p:cNvGrpSpPr/>
        <p:nvPr/>
      </p:nvGrpSpPr>
      <p:grpSpPr>
        <a:xfrm>
          <a:off x="0" y="0"/>
          <a:ext cx="0" cy="0"/>
          <a:chOff x="0" y="0"/>
          <a:chExt cx="0" cy="0"/>
        </a:xfrm>
      </p:grpSpPr>
      <p:sp>
        <p:nvSpPr>
          <p:cNvPr id="1048801" name="Vertical Title 1"/>
          <p:cNvSpPr>
            <a:spLocks noGrp="1"/>
          </p:cNvSpPr>
          <p:nvPr>
            <p:ph type="title" orient="vert"/>
          </p:nvPr>
        </p:nvSpPr>
        <p:spPr>
          <a:xfrm>
            <a:off x="8724900" y="365125"/>
            <a:ext cx="2628900" cy="5811838"/>
          </a:xfrm>
        </p:spPr>
        <p:txBody>
          <a:bodyPr vert="eaVert"/>
          <a:p>
            <a:r>
              <a:rPr lang="en-US"/>
              <a:t>Click to edit Master title style</a:t>
            </a:r>
          </a:p>
        </p:txBody>
      </p:sp>
      <p:sp>
        <p:nvSpPr>
          <p:cNvPr id="1048802" name="Vertical Text Placeholder 2"/>
          <p:cNvSpPr>
            <a:spLocks noGrp="1"/>
          </p:cNvSpPr>
          <p:nvPr>
            <p:ph type="body" orient="vert" idx="1"/>
          </p:nvPr>
        </p:nvSpPr>
        <p:spPr>
          <a:xfrm>
            <a:off x="838200" y="365125"/>
            <a:ext cx="7734300" cy="5811838"/>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03" name="Date Placeholder 3"/>
          <p:cNvSpPr>
            <a:spLocks noGrp="1"/>
          </p:cNvSpPr>
          <p:nvPr>
            <p:ph type="dt" sz="half" idx="10"/>
          </p:nvPr>
        </p:nvSpPr>
        <p:spPr/>
        <p:txBody>
          <a:bodyPr/>
          <a:p>
            <a:fld id="{82EDB8D0-98ED-4B86-9D5F-E61ADC70144D}" type="datetimeFigureOut">
              <a:rPr lang="en-US" smtClean="0"/>
              <a:t>10/19/2023</a:t>
            </a:fld>
            <a:endParaRPr lang="en-US"/>
          </a:p>
        </p:txBody>
      </p:sp>
      <p:sp>
        <p:nvSpPr>
          <p:cNvPr id="1048804" name="Footer Placeholder 4"/>
          <p:cNvSpPr>
            <a:spLocks noGrp="1"/>
          </p:cNvSpPr>
          <p:nvPr>
            <p:ph type="ftr" sz="quarter" idx="11"/>
          </p:nvPr>
        </p:nvSpPr>
        <p:spPr/>
        <p:txBody>
          <a:bodyPr/>
          <a:p>
            <a:endParaRPr lang="en-US"/>
          </a:p>
        </p:txBody>
      </p:sp>
      <p:sp>
        <p:nvSpPr>
          <p:cNvPr id="1048805" name="Slide Number Placeholder 5"/>
          <p:cNvSpPr>
            <a:spLocks noGrp="1"/>
          </p:cNvSpPr>
          <p:nvPr>
            <p:ph type="sldNum" sz="quarter" idx="12"/>
          </p:nvPr>
        </p:nvSpPr>
        <p:spPr/>
        <p:txBody>
          <a:bodyPr/>
          <a:p>
            <a:fld id="{4854181D-6920-4594-9A5D-6CE56DC9F8B2}" type="slidenum">
              <a:rPr lang="en-US" smtClean="0"/>
              <a:t>‹#›</a:t>
            </a:fld>
            <a:endParaRPr lang="en-US"/>
          </a:p>
        </p:txBody>
      </p:sp>
      <p:sp>
        <p:nvSpPr>
          <p:cNvPr id="1048806" name="Freeform: Shape 6"/>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anchor="ctr" rtlCol="0"/>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black"/>
              </a:solidFill>
              <a:effectLst/>
              <a:uLnTx/>
              <a:uFillTx/>
              <a:latin typeface="Calibri" panose="020F0502020204030204"/>
              <a:ea typeface="+mn-ea"/>
              <a:cs typeface="+mn-cs"/>
            </a:endParaRPr>
          </a:p>
        </p:txBody>
      </p:sp>
      <p:sp>
        <p:nvSpPr>
          <p:cNvPr id="1048807" name="Freeform: Shape 7"/>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90" name="Title 1"/>
          <p:cNvSpPr>
            <a:spLocks noGrp="1"/>
          </p:cNvSpPr>
          <p:nvPr>
            <p:ph type="title"/>
          </p:nvPr>
        </p:nvSpPr>
        <p:spPr/>
        <p:txBody>
          <a:bodyPr/>
          <a:p>
            <a:r>
              <a:rPr lang="en-US"/>
              <a:t>Click to edit Master title style</a:t>
            </a:r>
          </a:p>
        </p:txBody>
      </p:sp>
      <p:sp>
        <p:nvSpPr>
          <p:cNvPr id="1048591" name="Content Placeholder 2"/>
          <p:cNvSpPr>
            <a:spLocks noGrp="1"/>
          </p:cNvSpPr>
          <p:nvPr>
            <p:ph idx="1"/>
          </p:nvPr>
        </p:nvSpPr>
        <p:spPr>
          <a:xfrm>
            <a:off x="838200" y="1825625"/>
            <a:ext cx="10515600" cy="385974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2" name="Date Placeholder 3"/>
          <p:cNvSpPr>
            <a:spLocks noGrp="1"/>
          </p:cNvSpPr>
          <p:nvPr>
            <p:ph type="dt" sz="half" idx="10"/>
          </p:nvPr>
        </p:nvSpPr>
        <p:spPr/>
        <p:txBody>
          <a:bodyPr/>
          <a:p>
            <a:fld id="{82EDB8D0-98ED-4B86-9D5F-E61ADC70144D}" type="datetimeFigureOut">
              <a:rPr lang="en-US" smtClean="0"/>
              <a:t>10/19/2023</a:t>
            </a:fld>
            <a:endParaRPr dirty="0" lang="en-US"/>
          </a:p>
        </p:txBody>
      </p:sp>
      <p:sp>
        <p:nvSpPr>
          <p:cNvPr id="1048593" name="Footer Placeholder 4"/>
          <p:cNvSpPr>
            <a:spLocks noGrp="1"/>
          </p:cNvSpPr>
          <p:nvPr>
            <p:ph type="ftr" sz="quarter" idx="11"/>
          </p:nvPr>
        </p:nvSpPr>
        <p:spPr/>
        <p:txBody>
          <a:bodyPr/>
          <a:p>
            <a:endParaRPr lang="en-US"/>
          </a:p>
        </p:txBody>
      </p:sp>
      <p:sp>
        <p:nvSpPr>
          <p:cNvPr id="1048594" name="Slide Number Placeholder 5"/>
          <p:cNvSpPr>
            <a:spLocks noGrp="1"/>
          </p:cNvSpPr>
          <p:nvPr>
            <p:ph type="sldNum" sz="quarter" idx="12"/>
          </p:nvPr>
        </p:nvSpPr>
        <p:spPr/>
        <p:txBody>
          <a:bodyPr/>
          <a:p>
            <a:fld id="{4854181D-6920-4594-9A5D-6CE56DC9F8B2}" type="slidenum">
              <a:rPr lang="en-US" smtClean="0"/>
              <a:t>‹#›</a:t>
            </a:fld>
            <a:endParaRPr lang="en-US"/>
          </a:p>
        </p:txBody>
      </p:sp>
      <p:sp>
        <p:nvSpPr>
          <p:cNvPr id="1048595" name="Freeform: Shape 6"/>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white"/>
              </a:solidFill>
              <a:effectLst/>
              <a:uLnTx/>
              <a:uFillTx/>
              <a:latin typeface="Calibri" panose="020F0502020204030204"/>
              <a:ea typeface="+mn-ea"/>
              <a:cs typeface="+mn-cs"/>
            </a:endParaRPr>
          </a:p>
        </p:txBody>
      </p:sp>
      <p:sp>
        <p:nvSpPr>
          <p:cNvPr id="1048596" name="Freeform: Shape 7"/>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anchor="ctr" rtlCol="0"/>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black"/>
              </a:solidFill>
              <a:effectLst/>
              <a:uLnTx/>
              <a:uFillTx/>
              <a:latin typeface="Calibri" panose="020F0502020204030204"/>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82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824"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825" name="Date Placeholder 3"/>
          <p:cNvSpPr>
            <a:spLocks noGrp="1"/>
          </p:cNvSpPr>
          <p:nvPr>
            <p:ph type="dt" sz="half" idx="10"/>
          </p:nvPr>
        </p:nvSpPr>
        <p:spPr/>
        <p:txBody>
          <a:bodyPr/>
          <a:p>
            <a:fld id="{82EDB8D0-98ED-4B86-9D5F-E61ADC70144D}" type="datetimeFigureOut">
              <a:rPr lang="en-US" smtClean="0"/>
              <a:t>10/19/2023</a:t>
            </a:fld>
            <a:endParaRPr lang="en-US"/>
          </a:p>
        </p:txBody>
      </p:sp>
      <p:sp>
        <p:nvSpPr>
          <p:cNvPr id="1048826" name="Footer Placeholder 4"/>
          <p:cNvSpPr>
            <a:spLocks noGrp="1"/>
          </p:cNvSpPr>
          <p:nvPr>
            <p:ph type="ftr" sz="quarter" idx="11"/>
          </p:nvPr>
        </p:nvSpPr>
        <p:spPr/>
        <p:txBody>
          <a:bodyPr/>
          <a:p>
            <a:endParaRPr lang="en-US"/>
          </a:p>
        </p:txBody>
      </p:sp>
      <p:sp>
        <p:nvSpPr>
          <p:cNvPr id="1048827" name="Slide Number Placeholder 5"/>
          <p:cNvSpPr>
            <a:spLocks noGrp="1"/>
          </p:cNvSpPr>
          <p:nvPr>
            <p:ph type="sldNum" sz="quarter" idx="12"/>
          </p:nvPr>
        </p:nvSpPr>
        <p:spPr/>
        <p:txBody>
          <a:bodyPr/>
          <a:p>
            <a:fld id="{4854181D-6920-4594-9A5D-6CE56DC9F8B2}" type="slidenum">
              <a:rPr lang="en-US" smtClean="0"/>
              <a:t>‹#›</a:t>
            </a:fld>
            <a:endParaRPr lang="en-US"/>
          </a:p>
        </p:txBody>
      </p:sp>
      <p:sp>
        <p:nvSpPr>
          <p:cNvPr id="1048828" name="Freeform: Shape 8"/>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white"/>
              </a:solidFill>
              <a:effectLst/>
              <a:uLnTx/>
              <a:uFillTx/>
              <a:latin typeface="Calibri" panose="020F0502020204030204"/>
              <a:ea typeface="+mn-ea"/>
              <a:cs typeface="+mn-cs"/>
            </a:endParaRPr>
          </a:p>
        </p:txBody>
      </p:sp>
      <p:sp>
        <p:nvSpPr>
          <p:cNvPr id="1048829" name="Arc 9"/>
          <p:cNvSpPr/>
          <p:nvPr/>
        </p:nvSpPr>
        <p:spPr>
          <a:xfrm rot="10800000" flipV="1">
            <a:off x="555710" y="1064829"/>
            <a:ext cx="4083433" cy="4083433"/>
          </a:xfrm>
          <a:prstGeom prst="arc"/>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anchor="ctr" rtlCol="0"/>
          <a:p>
            <a:pPr algn="ctr" defTabSz="914400" eaLnBrk="1" fontAlgn="auto" hangingPunct="1" indent="0" latinLnBrk="0" lvl="0" marL="0" marR="0" rtl="0">
              <a:lnSpc>
                <a:spcPct val="100000"/>
              </a:lnSpc>
              <a:spcBef>
                <a:spcPts val="0"/>
              </a:spcBef>
              <a:spcAft>
                <a:spcPts val="0"/>
              </a:spcAft>
              <a:buClrTx/>
              <a:buSzTx/>
              <a:buFontTx/>
              <a:buNone/>
            </a:pPr>
            <a:endParaRPr baseline="0" b="0" cap="none" dirty="0" sz="1800" i="0" kern="1200" kumimoji="0" lang="en-US" noProof="0" normalizeH="0" spc="0" strike="noStrike" u="none">
              <a:ln>
                <a:noFill/>
              </a:ln>
              <a:solidFill>
                <a:prstClr val="black"/>
              </a:solidFill>
              <a:effectLst/>
              <a:uLnTx/>
              <a:uFillTx/>
              <a:latin typeface="Calibri" panose="020F0502020204030204"/>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830" name="Title 1"/>
          <p:cNvSpPr>
            <a:spLocks noGrp="1"/>
          </p:cNvSpPr>
          <p:nvPr>
            <p:ph type="title"/>
          </p:nvPr>
        </p:nvSpPr>
        <p:spPr/>
        <p:txBody>
          <a:bodyPr/>
          <a:p>
            <a:r>
              <a:rPr lang="en-US"/>
              <a:t>Click to edit Master title style</a:t>
            </a:r>
          </a:p>
        </p:txBody>
      </p:sp>
      <p:sp>
        <p:nvSpPr>
          <p:cNvPr id="1048831" name="Content Placeholder 2"/>
          <p:cNvSpPr>
            <a:spLocks noGrp="1"/>
          </p:cNvSpPr>
          <p:nvPr>
            <p:ph sz="half" idx="1"/>
          </p:nvPr>
        </p:nvSpPr>
        <p:spPr>
          <a:xfrm>
            <a:off x="838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32" name="Content Placeholder 3"/>
          <p:cNvSpPr>
            <a:spLocks noGrp="1"/>
          </p:cNvSpPr>
          <p:nvPr>
            <p:ph sz="half" idx="2"/>
          </p:nvPr>
        </p:nvSpPr>
        <p:spPr>
          <a:xfrm>
            <a:off x="6172200" y="1825625"/>
            <a:ext cx="5181600" cy="435133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33" name="Date Placeholder 4"/>
          <p:cNvSpPr>
            <a:spLocks noGrp="1"/>
          </p:cNvSpPr>
          <p:nvPr>
            <p:ph type="dt" sz="half" idx="10"/>
          </p:nvPr>
        </p:nvSpPr>
        <p:spPr/>
        <p:txBody>
          <a:bodyPr/>
          <a:p>
            <a:fld id="{82EDB8D0-98ED-4B86-9D5F-E61ADC70144D}" type="datetimeFigureOut">
              <a:rPr lang="en-US" smtClean="0"/>
              <a:t>10/19/2023</a:t>
            </a:fld>
            <a:endParaRPr lang="en-US"/>
          </a:p>
        </p:txBody>
      </p:sp>
      <p:sp>
        <p:nvSpPr>
          <p:cNvPr id="1048834" name="Footer Placeholder 5"/>
          <p:cNvSpPr>
            <a:spLocks noGrp="1"/>
          </p:cNvSpPr>
          <p:nvPr>
            <p:ph type="ftr" sz="quarter" idx="11"/>
          </p:nvPr>
        </p:nvSpPr>
        <p:spPr/>
        <p:txBody>
          <a:bodyPr/>
          <a:p>
            <a:endParaRPr lang="en-US"/>
          </a:p>
        </p:txBody>
      </p:sp>
      <p:sp>
        <p:nvSpPr>
          <p:cNvPr id="1048835" name="Slide Number Placeholder 6"/>
          <p:cNvSpPr>
            <a:spLocks noGrp="1"/>
          </p:cNvSpPr>
          <p:nvPr>
            <p:ph type="sldNum" sz="quarter" idx="12"/>
          </p:nvPr>
        </p:nvSpPr>
        <p:spPr/>
        <p:txBody>
          <a:bodyPr/>
          <a:p>
            <a:fld id="{4854181D-6920-4594-9A5D-6CE56DC9F8B2}" type="slidenum">
              <a:rPr lang="en-US" smtClean="0"/>
              <a:t>‹#›</a:t>
            </a:fld>
            <a:endParaRPr lang="en-US"/>
          </a:p>
        </p:txBody>
      </p:sp>
      <p:sp>
        <p:nvSpPr>
          <p:cNvPr id="1048836" name="Freeform: Shape 7"/>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anchor="ctr" rtlCol="0"/>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black"/>
              </a:solidFill>
              <a:effectLst/>
              <a:uLnTx/>
              <a:uFillTx/>
              <a:latin typeface="Calibri" panose="020F0502020204030204"/>
              <a:ea typeface="+mn-ea"/>
              <a:cs typeface="+mn-cs"/>
            </a:endParaRPr>
          </a:p>
        </p:txBody>
      </p:sp>
      <p:sp>
        <p:nvSpPr>
          <p:cNvPr id="1048837" name="Freeform: Shape 8"/>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838" name="Title 1"/>
          <p:cNvSpPr>
            <a:spLocks noGrp="1"/>
          </p:cNvSpPr>
          <p:nvPr>
            <p:ph type="title"/>
          </p:nvPr>
        </p:nvSpPr>
        <p:spPr>
          <a:xfrm>
            <a:off x="839788" y="365125"/>
            <a:ext cx="10515600" cy="1325563"/>
          </a:xfrm>
        </p:spPr>
        <p:txBody>
          <a:bodyPr/>
          <a:p>
            <a:r>
              <a:rPr lang="en-US"/>
              <a:t>Click to edit Master title style</a:t>
            </a:r>
          </a:p>
        </p:txBody>
      </p:sp>
      <p:sp>
        <p:nvSpPr>
          <p:cNvPr id="104883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840" name="Content Placeholder 3"/>
          <p:cNvSpPr>
            <a:spLocks noGrp="1"/>
          </p:cNvSpPr>
          <p:nvPr>
            <p:ph sz="half" idx="2"/>
          </p:nvPr>
        </p:nvSpPr>
        <p:spPr>
          <a:xfrm>
            <a:off x="839788" y="2505075"/>
            <a:ext cx="5157787"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4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842" name="Content Placeholder 5"/>
          <p:cNvSpPr>
            <a:spLocks noGrp="1"/>
          </p:cNvSpPr>
          <p:nvPr>
            <p:ph sz="quarter" idx="4"/>
          </p:nvPr>
        </p:nvSpPr>
        <p:spPr>
          <a:xfrm>
            <a:off x="6172200" y="2505075"/>
            <a:ext cx="5183188" cy="3684588"/>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843" name="Date Placeholder 6"/>
          <p:cNvSpPr>
            <a:spLocks noGrp="1"/>
          </p:cNvSpPr>
          <p:nvPr>
            <p:ph type="dt" sz="half" idx="10"/>
          </p:nvPr>
        </p:nvSpPr>
        <p:spPr/>
        <p:txBody>
          <a:bodyPr/>
          <a:p>
            <a:fld id="{82EDB8D0-98ED-4B86-9D5F-E61ADC70144D}" type="datetimeFigureOut">
              <a:rPr lang="en-US" smtClean="0"/>
              <a:t>10/19/2023</a:t>
            </a:fld>
            <a:endParaRPr lang="en-US"/>
          </a:p>
        </p:txBody>
      </p:sp>
      <p:sp>
        <p:nvSpPr>
          <p:cNvPr id="1048844" name="Footer Placeholder 7"/>
          <p:cNvSpPr>
            <a:spLocks noGrp="1"/>
          </p:cNvSpPr>
          <p:nvPr>
            <p:ph type="ftr" sz="quarter" idx="11"/>
          </p:nvPr>
        </p:nvSpPr>
        <p:spPr/>
        <p:txBody>
          <a:bodyPr/>
          <a:p>
            <a:endParaRPr lang="en-US"/>
          </a:p>
        </p:txBody>
      </p:sp>
      <p:sp>
        <p:nvSpPr>
          <p:cNvPr id="1048845" name="Slide Number Placeholder 8"/>
          <p:cNvSpPr>
            <a:spLocks noGrp="1"/>
          </p:cNvSpPr>
          <p:nvPr>
            <p:ph type="sldNum" sz="quarter" idx="12"/>
          </p:nvPr>
        </p:nvSpPr>
        <p:spPr/>
        <p:txBody>
          <a:bodyPr/>
          <a:p>
            <a:fld id="{4854181D-6920-4594-9A5D-6CE56DC9F8B2}" type="slidenum">
              <a:rPr lang="en-US" smtClean="0"/>
              <a:t>‹#›</a:t>
            </a:fld>
            <a:endParaRPr lang="en-US"/>
          </a:p>
        </p:txBody>
      </p:sp>
      <p:sp>
        <p:nvSpPr>
          <p:cNvPr id="1048846" name="Freeform: Shape 9"/>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anchor="ctr" rtlCol="0"/>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black"/>
              </a:solidFill>
              <a:effectLst/>
              <a:uLnTx/>
              <a:uFillTx/>
              <a:latin typeface="Calibri" panose="020F0502020204030204"/>
              <a:ea typeface="+mn-ea"/>
              <a:cs typeface="+mn-cs"/>
            </a:endParaRPr>
          </a:p>
        </p:txBody>
      </p:sp>
      <p:sp>
        <p:nvSpPr>
          <p:cNvPr id="1048847" name="Freeform: Shape 10"/>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599" name="Title 1"/>
          <p:cNvSpPr>
            <a:spLocks noGrp="1"/>
          </p:cNvSpPr>
          <p:nvPr>
            <p:ph type="title"/>
          </p:nvPr>
        </p:nvSpPr>
        <p:spPr/>
        <p:txBody>
          <a:bodyPr/>
          <a:p>
            <a:r>
              <a:rPr lang="en-US"/>
              <a:t>Click to edit Master title style</a:t>
            </a:r>
          </a:p>
        </p:txBody>
      </p:sp>
      <p:sp>
        <p:nvSpPr>
          <p:cNvPr id="1048600" name="Date Placeholder 2"/>
          <p:cNvSpPr>
            <a:spLocks noGrp="1"/>
          </p:cNvSpPr>
          <p:nvPr>
            <p:ph type="dt" sz="half" idx="10"/>
          </p:nvPr>
        </p:nvSpPr>
        <p:spPr/>
        <p:txBody>
          <a:bodyPr/>
          <a:p>
            <a:fld id="{82EDB8D0-98ED-4B86-9D5F-E61ADC70144D}" type="datetimeFigureOut">
              <a:rPr lang="en-US" smtClean="0"/>
              <a:t>10/19/2023</a:t>
            </a:fld>
            <a:endParaRPr lang="en-US"/>
          </a:p>
        </p:txBody>
      </p:sp>
      <p:sp>
        <p:nvSpPr>
          <p:cNvPr id="1048601" name="Footer Placeholder 3"/>
          <p:cNvSpPr>
            <a:spLocks noGrp="1"/>
          </p:cNvSpPr>
          <p:nvPr>
            <p:ph type="ftr" sz="quarter" idx="11"/>
          </p:nvPr>
        </p:nvSpPr>
        <p:spPr/>
        <p:txBody>
          <a:bodyPr/>
          <a:p>
            <a:endParaRPr lang="en-US"/>
          </a:p>
        </p:txBody>
      </p:sp>
      <p:sp>
        <p:nvSpPr>
          <p:cNvPr id="1048602" name="Slide Number Placeholder 4"/>
          <p:cNvSpPr>
            <a:spLocks noGrp="1"/>
          </p:cNvSpPr>
          <p:nvPr>
            <p:ph type="sldNum" sz="quarter" idx="12"/>
          </p:nvPr>
        </p:nvSpPr>
        <p:spPr/>
        <p:txBody>
          <a:bodyPr/>
          <a:p>
            <a:fld id="{4854181D-6920-4594-9A5D-6CE56DC9F8B2}" type="slidenum">
              <a:rPr lang="en-US" smtClean="0"/>
              <a:t>‹#›</a:t>
            </a:fld>
            <a:endParaRPr lang="en-US"/>
          </a:p>
        </p:txBody>
      </p:sp>
      <p:sp>
        <p:nvSpPr>
          <p:cNvPr id="1048603" name="Freeform: Shape 5"/>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anchor="ctr" rtlCol="0"/>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black"/>
              </a:solidFill>
              <a:effectLst/>
              <a:uLnTx/>
              <a:uFillTx/>
              <a:latin typeface="Calibri" panose="020F0502020204030204"/>
              <a:ea typeface="+mn-ea"/>
              <a:cs typeface="+mn-cs"/>
            </a:endParaRPr>
          </a:p>
        </p:txBody>
      </p:sp>
      <p:sp>
        <p:nvSpPr>
          <p:cNvPr id="1048604" name="Freeform: Shape 6"/>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848" name="Date Placeholder 1"/>
          <p:cNvSpPr>
            <a:spLocks noGrp="1"/>
          </p:cNvSpPr>
          <p:nvPr>
            <p:ph type="dt" sz="half" idx="10"/>
          </p:nvPr>
        </p:nvSpPr>
        <p:spPr/>
        <p:txBody>
          <a:bodyPr/>
          <a:p>
            <a:fld id="{82EDB8D0-98ED-4B86-9D5F-E61ADC70144D}" type="datetimeFigureOut">
              <a:rPr lang="en-US" smtClean="0"/>
              <a:t>10/19/2023</a:t>
            </a:fld>
            <a:endParaRPr lang="en-US"/>
          </a:p>
        </p:txBody>
      </p:sp>
      <p:sp>
        <p:nvSpPr>
          <p:cNvPr id="1048849" name="Footer Placeholder 2"/>
          <p:cNvSpPr>
            <a:spLocks noGrp="1"/>
          </p:cNvSpPr>
          <p:nvPr>
            <p:ph type="ftr" sz="quarter" idx="11"/>
          </p:nvPr>
        </p:nvSpPr>
        <p:spPr/>
        <p:txBody>
          <a:bodyPr/>
          <a:p>
            <a:endParaRPr lang="en-US"/>
          </a:p>
        </p:txBody>
      </p:sp>
      <p:sp>
        <p:nvSpPr>
          <p:cNvPr id="1048850" name="Slide Number Placeholder 3"/>
          <p:cNvSpPr>
            <a:spLocks noGrp="1"/>
          </p:cNvSpPr>
          <p:nvPr>
            <p:ph type="sldNum" sz="quarter" idx="12"/>
          </p:nvPr>
        </p:nvSpPr>
        <p:spPr/>
        <p:txBody>
          <a:bodyPr/>
          <a:p>
            <a:fld id="{4854181D-6920-4594-9A5D-6CE56DC9F8B2}" type="slidenum">
              <a:rPr lang="en-US" smtClean="0"/>
              <a:t>‹#›</a:t>
            </a:fld>
            <a:endParaRPr lang="en-US"/>
          </a:p>
        </p:txBody>
      </p:sp>
      <p:sp>
        <p:nvSpPr>
          <p:cNvPr id="1048851" name="Freeform: Shape 4"/>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anchor="ctr" rtlCol="0"/>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black"/>
              </a:solidFill>
              <a:effectLst/>
              <a:uLnTx/>
              <a:uFillTx/>
              <a:latin typeface="Calibri" panose="020F0502020204030204"/>
              <a:ea typeface="+mn-ea"/>
              <a:cs typeface="+mn-cs"/>
            </a:endParaRPr>
          </a:p>
        </p:txBody>
      </p:sp>
      <p:sp>
        <p:nvSpPr>
          <p:cNvPr id="1048852" name="Freeform: Shape 5"/>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1" name=""/>
        <p:cNvGrpSpPr/>
        <p:nvPr/>
      </p:nvGrpSpPr>
      <p:grpSpPr>
        <a:xfrm>
          <a:off x="0" y="0"/>
          <a:ext cx="0" cy="0"/>
          <a:chOff x="0" y="0"/>
          <a:chExt cx="0" cy="0"/>
        </a:xfrm>
      </p:grpSpPr>
      <p:sp>
        <p:nvSpPr>
          <p:cNvPr id="1048666"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6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9" name="Date Placeholder 4"/>
          <p:cNvSpPr>
            <a:spLocks noGrp="1"/>
          </p:cNvSpPr>
          <p:nvPr>
            <p:ph type="dt" sz="half" idx="10"/>
          </p:nvPr>
        </p:nvSpPr>
        <p:spPr/>
        <p:txBody>
          <a:bodyPr/>
          <a:p>
            <a:fld id="{82EDB8D0-98ED-4B86-9D5F-E61ADC70144D}" type="datetimeFigureOut">
              <a:rPr lang="en-US" smtClean="0"/>
              <a:t>10/19/2023</a:t>
            </a:fld>
            <a:endParaRPr lang="en-US"/>
          </a:p>
        </p:txBody>
      </p:sp>
      <p:sp>
        <p:nvSpPr>
          <p:cNvPr id="1048670" name="Footer Placeholder 5"/>
          <p:cNvSpPr>
            <a:spLocks noGrp="1"/>
          </p:cNvSpPr>
          <p:nvPr>
            <p:ph type="ftr" sz="quarter" idx="11"/>
          </p:nvPr>
        </p:nvSpPr>
        <p:spPr/>
        <p:txBody>
          <a:bodyPr/>
          <a:p>
            <a:endParaRPr lang="en-US"/>
          </a:p>
        </p:txBody>
      </p:sp>
      <p:sp>
        <p:nvSpPr>
          <p:cNvPr id="1048671" name="Slide Number Placeholder 6"/>
          <p:cNvSpPr>
            <a:spLocks noGrp="1"/>
          </p:cNvSpPr>
          <p:nvPr>
            <p:ph type="sldNum" sz="quarter" idx="12"/>
          </p:nvPr>
        </p:nvSpPr>
        <p:spPr/>
        <p:txBody>
          <a:bodyPr/>
          <a:p>
            <a:fld id="{4854181D-6920-4594-9A5D-6CE56DC9F8B2}" type="slidenum">
              <a:rPr lang="en-US" smtClean="0"/>
              <a:t>‹#›</a:t>
            </a:fld>
            <a:endParaRPr lang="en-US"/>
          </a:p>
        </p:txBody>
      </p:sp>
      <p:sp>
        <p:nvSpPr>
          <p:cNvPr id="1048672" name="Freeform: Shape 7"/>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anchor="ctr" rtlCol="0"/>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black"/>
              </a:solidFill>
              <a:effectLst/>
              <a:uLnTx/>
              <a:uFillTx/>
              <a:latin typeface="Calibri" panose="020F0502020204030204"/>
              <a:ea typeface="+mn-ea"/>
              <a:cs typeface="+mn-cs"/>
            </a:endParaRPr>
          </a:p>
        </p:txBody>
      </p:sp>
      <p:sp>
        <p:nvSpPr>
          <p:cNvPr id="1048673" name="Freeform: Shape 8"/>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808"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809"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p>
        </p:txBody>
      </p:sp>
      <p:sp>
        <p:nvSpPr>
          <p:cNvPr id="104881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811" name="Date Placeholder 4"/>
          <p:cNvSpPr>
            <a:spLocks noGrp="1"/>
          </p:cNvSpPr>
          <p:nvPr>
            <p:ph type="dt" sz="half" idx="10"/>
          </p:nvPr>
        </p:nvSpPr>
        <p:spPr/>
        <p:txBody>
          <a:bodyPr/>
          <a:p>
            <a:fld id="{82EDB8D0-98ED-4B86-9D5F-E61ADC70144D}" type="datetimeFigureOut">
              <a:rPr lang="en-US" smtClean="0"/>
              <a:t>10/19/2023</a:t>
            </a:fld>
            <a:endParaRPr lang="en-US"/>
          </a:p>
        </p:txBody>
      </p:sp>
      <p:sp>
        <p:nvSpPr>
          <p:cNvPr id="1048812" name="Footer Placeholder 5"/>
          <p:cNvSpPr>
            <a:spLocks noGrp="1"/>
          </p:cNvSpPr>
          <p:nvPr>
            <p:ph type="ftr" sz="quarter" idx="11"/>
          </p:nvPr>
        </p:nvSpPr>
        <p:spPr/>
        <p:txBody>
          <a:bodyPr/>
          <a:p>
            <a:endParaRPr lang="en-US"/>
          </a:p>
        </p:txBody>
      </p:sp>
      <p:sp>
        <p:nvSpPr>
          <p:cNvPr id="1048813" name="Slide Number Placeholder 6"/>
          <p:cNvSpPr>
            <a:spLocks noGrp="1"/>
          </p:cNvSpPr>
          <p:nvPr>
            <p:ph type="sldNum" sz="quarter" idx="12"/>
          </p:nvPr>
        </p:nvSpPr>
        <p:spPr/>
        <p:txBody>
          <a:bodyPr/>
          <a:p>
            <a:fld id="{4854181D-6920-4594-9A5D-6CE56DC9F8B2}" type="slidenum">
              <a:rPr lang="en-US" smtClean="0"/>
              <a:t>‹#›</a:t>
            </a:fld>
            <a:endParaRPr lang="en-US"/>
          </a:p>
        </p:txBody>
      </p:sp>
      <p:sp>
        <p:nvSpPr>
          <p:cNvPr id="1048814" name="Freeform: Shape 7"/>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anchor="ctr" rtlCol="0"/>
          <a:p>
            <a:pPr algn="l"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black"/>
              </a:solidFill>
              <a:effectLst/>
              <a:uLnTx/>
              <a:uFillTx/>
              <a:latin typeface="Calibri" panose="020F0502020204030204"/>
              <a:ea typeface="+mn-ea"/>
              <a:cs typeface="+mn-cs"/>
            </a:endParaRPr>
          </a:p>
        </p:txBody>
      </p:sp>
      <p:sp>
        <p:nvSpPr>
          <p:cNvPr id="1048815" name="Freeform: Shape 8"/>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defTabSz="914400" eaLnBrk="1" fontAlgn="auto" hangingPunct="1" indent="0" latinLnBrk="0" lvl="0" marL="0" marR="0" rtl="0">
              <a:lnSpc>
                <a:spcPct val="100000"/>
              </a:lnSpc>
              <a:spcBef>
                <a:spcPts val="0"/>
              </a:spcBef>
              <a:spcAft>
                <a:spcPts val="0"/>
              </a:spcAft>
              <a:buClrTx/>
              <a:buSzTx/>
              <a:buFontTx/>
              <a:buNone/>
            </a:pPr>
            <a:endParaRPr baseline="0" b="0" cap="none" sz="1800" i="0" kern="1200" kumimoji="0" lang="en-US" noProof="0" normalizeH="0" spc="0" strike="noStrike" u="none">
              <a:ln>
                <a:noFill/>
              </a:ln>
              <a:solidFill>
                <a:prstClr val="white"/>
              </a:solidFill>
              <a:effectLst/>
              <a:uLnTx/>
              <a:uFillTx/>
              <a:latin typeface="Calibri" panose="020F0502020204030204"/>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baseline="0" cap="none" sz="1200" spc="0">
                <a:solidFill>
                  <a:schemeClr val="tx1">
                    <a:tint val="75000"/>
                  </a:schemeClr>
                </a:solidFill>
                <a:latin typeface="+mn-lt"/>
              </a:defRPr>
            </a:lvl1pPr>
          </a:lstStyle>
          <a:p>
            <a:fld id="{82EDB8D0-98ED-4B86-9D5F-E61ADC70144D}" type="datetimeFigureOut">
              <a:rPr lang="en-US" smtClean="0"/>
              <a:t>10/19/2023</a:t>
            </a:fld>
            <a:endParaRPr dirty="0"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baseline="0" cap="none" sz="1200" spc="0">
                <a:solidFill>
                  <a:schemeClr val="tx1">
                    <a:tint val="75000"/>
                  </a:schemeClr>
                </a:solidFill>
                <a:latin typeface="+mn-lt"/>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baseline="0" cap="none" sz="1200" spc="0">
                <a:solidFill>
                  <a:schemeClr val="tx1">
                    <a:tint val="75000"/>
                  </a:schemeClr>
                </a:solidFill>
                <a:latin typeface="+mn-lt"/>
              </a:defRPr>
            </a:lvl1pPr>
          </a:lstStyle>
          <a:p>
            <a:fld id="{4854181D-6920-4594-9A5D-6CE56DC9F8B2}" type="slidenum">
              <a:rPr lang="en-US" smtClean="0"/>
              <a:t>‹#›</a:t>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hyperlink" Target="https://unsplash.com/@nate_dumlao?utm_source=ai_slide_maker&amp;utm_medium=referral" TargetMode="External"/><Relationship Id="rId3" Type="http://schemas.openxmlformats.org/officeDocument/2006/relationships/hyperlink" Target="https://unsplash.com/photos/three-person-holding-beverage-cups-6VhPY27jdps?utm_source=ai_slide_maker&amp;utm_medium=referral" TargetMode="External"/><Relationship Id="rId4"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hyperlink" Target="https://unsplash.com/@raimondklavins?utm_source=ai_slide_maker&amp;utm_medium=referral" TargetMode="External"/><Relationship Id="rId3" Type="http://schemas.openxmlformats.org/officeDocument/2006/relationships/hyperlink" Target="https://unsplash.com/photos/white-wind-turbines-on-brown-field-under-blue-and-white-sunny-cloudy-sky-during-daytime-ICNI2HX2Wvo?utm_source=ai_slide_maker&amp;utm_medium=referral" TargetMode="External"/><Relationship Id="rId4"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hyperlink" Target="https://unsplash.com/@mertkahveci?utm_source=ai_slide_maker&amp;utm_medium=referral" TargetMode="External"/><Relationship Id="rId3" Type="http://schemas.openxmlformats.org/officeDocument/2006/relationships/hyperlink" Target="https://unsplash.com/photos/a-large-bridge-spanning-over-a-large-body-of-water-UOFFU_dvQEk?utm_source=ai_slide_maker&amp;utm_medium=referral" TargetMode="External"/><Relationship Id="rId4"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24" name=""/>
        <p:cNvGrpSpPr/>
        <p:nvPr/>
      </p:nvGrpSpPr>
      <p:grpSpPr>
        <a:xfrm/>
      </p:grpSpPr>
      <p:sp>
        <p:nvSpPr>
          <p:cNvPr id="1048588" name="Title 1"/>
          <p:cNvSpPr>
            <a:spLocks noGrp="1"/>
          </p:cNvSpPr>
          <p:nvPr>
            <p:ph type="ctrTitle"/>
          </p:nvPr>
        </p:nvSpPr>
        <p:spPr/>
        <p:txBody>
          <a:bodyPr/>
          <a:p>
            <a:r>
              <a:rPr sz="4000"/>
              <a:t>Oʻzbekiston respublikasidagi milliy xiyobon va parklarni PESTEL tahlili</a:t>
            </a:r>
          </a:p>
        </p:txBody>
      </p:sp>
      <p:sp>
        <p:nvSpPr>
          <p:cNvPr id="1048589" name="Subtitle 2"/>
          <p:cNvSpPr>
            <a:spLocks noGrp="1"/>
          </p:cNvSpPr>
          <p:nvPr>
            <p:ph type="subTitle" idx="1"/>
          </p:nvPr>
        </p:nvSpPr>
        <p:spPr/>
        <p:txBody>
          <a:bodyPr/>
          <a:p>
            <a:r>
              <a:t>Muallif: Muqaddas Solijonova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5" name=""/>
        <p:cNvGrpSpPr/>
        <p:nvPr/>
      </p:nvGrpSpPr>
      <p:grpSpPr>
        <a:xfrm/>
      </p:grpSpPr>
      <p:sp>
        <p:nvSpPr>
          <p:cNvPr id="1048704" name="Title 1"/>
          <p:cNvSpPr>
            <a:spLocks noGrp="1"/>
          </p:cNvSpPr>
          <p:nvPr>
            <p:ph type="title"/>
          </p:nvPr>
        </p:nvSpPr>
        <p:spPr/>
        <p:txBody>
          <a:bodyPr/>
          <a:p>
            <a:pPr>
              <a:defRPr sz="3200"/>
            </a:pPr>
            <a:r>
              <a:t>Ijtimoiy muhitdagi ta'siriy o'xshashliklar</a:t>
            </a:r>
          </a:p>
        </p:txBody>
      </p:sp>
      <p:sp>
        <p:nvSpPr>
          <p:cNvPr id="1048705" name="Content Placeholder 2"/>
          <p:cNvSpPr>
            <a:spLocks noGrp="1"/>
          </p:cNvSpPr>
          <p:nvPr>
            <p:ph idx="1"/>
          </p:nvPr>
        </p:nvSpPr>
        <p:spPr/>
        <p:txBody>
          <a:bodyPr/>
          <a:p/>
        </p:txBody>
      </p:sp>
      <p:sp>
        <p:nvSpPr>
          <p:cNvPr id="1048706" name="Text Placeholder 3"/>
          <p:cNvSpPr>
            <a:spLocks noGrp="1"/>
          </p:cNvSpPr>
          <p:nvPr>
            <p:ph type="body" sz="half" idx="2"/>
          </p:nvPr>
        </p:nvSpPr>
        <p:spPr/>
        <p:txBody>
          <a:bodyPr/>
          <a:p>
            <a:r>
              <a:rPr sz="1400"/>
              <a:t>Ijtimoiy muhitdagi ta'siriy o'xshashliklar, jamiyat, madaniyat, va ekologik so'zlar orasidagi munosabatlarda muhim ahamiyatga ega. Uning ta'siri qo'llaniladigan vaqtida tahlil qilinishi zarur.</a:t>
            </a:r>
          </a:p>
        </p:txBody>
      </p:sp>
      <p:pic>
        <p:nvPicPr>
          <p:cNvPr id="2097153" name="Picture 4" descr="image.jpg"/>
          <p:cNvPicPr>
            <a:picLocks noChangeAspect="1"/>
          </p:cNvPicPr>
          <p:nvPr/>
        </p:nvPicPr>
        <p:blipFill>
          <a:blip xmlns:r="http://schemas.openxmlformats.org/officeDocument/2006/relationships" r:embed="rId1"/>
          <a:stretch>
            <a:fillRect/>
          </a:stretch>
        </p:blipFill>
        <p:spPr>
          <a:xfrm>
            <a:off x="5183188" y="987425"/>
            <a:ext cx="6172200" cy="4873625"/>
          </a:xfrm>
          <a:prstGeom prst="rect"/>
        </p:spPr>
      </p:pic>
      <p:sp>
        <p:nvSpPr>
          <p:cNvPr id="1048707" name="TextBox 5"/>
          <p:cNvSpPr txBox="1"/>
          <p:nvPr/>
        </p:nvSpPr>
        <p:spPr>
          <a:xfrm>
            <a:off x="5183188" y="5861050"/>
            <a:ext cx="2555597" cy="523240"/>
          </a:xfrm>
          <a:prstGeom prst="rect"/>
          <a:noFill/>
        </p:spPr>
        <p:txBody>
          <a:bodyPr wrap="none">
            <a:spAutoFit/>
          </a:bodyPr>
          <a:p/>
          <a:p>
            <a:pPr algn="ctr"/>
            <a:r>
              <a:rPr sz="1100"/>
              <a:t>Photo by </a:t>
            </a:r>
            <a:r>
              <a:rPr sz="1100">
                <a:hlinkClick r:id="rId2"/>
              </a:rPr>
              <a:t>Nathan Dumlao</a:t>
            </a:r>
            <a:r>
              <a:rPr sz="1100"/>
              <a:t> on </a:t>
            </a:r>
            <a:r>
              <a:rPr sz="1100">
                <a:hlinkClick r:id="rId3"/>
              </a:rPr>
              <a:t>Unsplash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6" name=""/>
        <p:cNvGrpSpPr/>
        <p:nvPr/>
      </p:nvGrpSpPr>
      <p:grpSpPr>
        <a:xfrm/>
      </p:grpSpPr>
      <p:sp>
        <p:nvSpPr>
          <p:cNvPr id="1048708" name="Title 1"/>
          <p:cNvSpPr>
            <a:spLocks noGrp="1"/>
          </p:cNvSpPr>
          <p:nvPr>
            <p:ph type="title"/>
          </p:nvPr>
        </p:nvSpPr>
        <p:spPr/>
        <p:txBody>
          <a:bodyPr/>
          <a:p>
            <a:pPr>
              <a:defRPr sz="4000"/>
            </a:pPr>
            <a:r>
              <a:t>Texnologik o'xshashliklar</a:t>
            </a:r>
          </a:p>
        </p:txBody>
      </p:sp>
      <p:sp>
        <p:nvSpPr>
          <p:cNvPr id="1048709" name="Rounded Rectangle 2"/>
          <p:cNvSpPr/>
          <p:nvPr/>
        </p:nvSpPr>
        <p:spPr>
          <a:xfrm>
            <a:off x="1981200" y="2286000"/>
            <a:ext cx="8229600" cy="1188720"/>
          </a:xfrm>
          <a:prstGeom prst="roundRect"/>
          <a:noFill/>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10" name="TextBox 3"/>
          <p:cNvSpPr txBox="1"/>
          <p:nvPr/>
        </p:nvSpPr>
        <p:spPr>
          <a:xfrm>
            <a:off x="2164080" y="2468880"/>
            <a:ext cx="7863840" cy="332739"/>
          </a:xfrm>
          <a:prstGeom prst="rect"/>
          <a:noFill/>
        </p:spPr>
        <p:txBody>
          <a:bodyPr wrap="square">
            <a:spAutoFit/>
          </a:bodyPr>
          <a:p>
            <a:r>
              <a:rPr b="1" sz="1600"/>
              <a:t>Texnologik rivojlanish</a:t>
            </a:r>
          </a:p>
        </p:txBody>
      </p:sp>
      <p:sp>
        <p:nvSpPr>
          <p:cNvPr id="1048711" name="TextBox 4"/>
          <p:cNvSpPr txBox="1"/>
          <p:nvPr/>
        </p:nvSpPr>
        <p:spPr>
          <a:xfrm>
            <a:off x="2164080" y="2743200"/>
            <a:ext cx="7863840" cy="497840"/>
          </a:xfrm>
          <a:prstGeom prst="rect"/>
          <a:noFill/>
        </p:spPr>
        <p:txBody>
          <a:bodyPr wrap="square">
            <a:spAutoFit/>
          </a:bodyPr>
          <a:p>
            <a:r>
              <a:rPr b="0" sz="1400"/>
              <a:t>Texnologik o'xshashliklar yengil texnologiyalar orqali rivojlanayotgan vaqtimizda ahamiyatga ega. Bu rivojlanish mamlakatning innovatsion potentsialini oshiradi.</a:t>
            </a:r>
          </a:p>
        </p:txBody>
      </p:sp>
      <p:sp>
        <p:nvSpPr>
          <p:cNvPr id="1048712" name="Rounded Rectangle 5"/>
          <p:cNvSpPr/>
          <p:nvPr/>
        </p:nvSpPr>
        <p:spPr>
          <a:xfrm>
            <a:off x="1981200" y="3657600"/>
            <a:ext cx="8229600" cy="1188720"/>
          </a:xfrm>
          <a:prstGeom prst="roundRect"/>
          <a:noFill/>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13" name="TextBox 6"/>
          <p:cNvSpPr txBox="1"/>
          <p:nvPr/>
        </p:nvSpPr>
        <p:spPr>
          <a:xfrm>
            <a:off x="2164080" y="3840480"/>
            <a:ext cx="7863840" cy="332739"/>
          </a:xfrm>
          <a:prstGeom prst="rect"/>
          <a:noFill/>
        </p:spPr>
        <p:txBody>
          <a:bodyPr wrap="square">
            <a:spAutoFit/>
          </a:bodyPr>
          <a:p>
            <a:r>
              <a:rPr b="1" sz="1600"/>
              <a:t>Internetning o'zgarishi</a:t>
            </a:r>
          </a:p>
        </p:txBody>
      </p:sp>
      <p:sp>
        <p:nvSpPr>
          <p:cNvPr id="1048714" name="TextBox 7"/>
          <p:cNvSpPr txBox="1"/>
          <p:nvPr/>
        </p:nvSpPr>
        <p:spPr>
          <a:xfrm>
            <a:off x="2164080" y="4114800"/>
            <a:ext cx="7863840" cy="497840"/>
          </a:xfrm>
          <a:prstGeom prst="rect"/>
          <a:noFill/>
        </p:spPr>
        <p:txBody>
          <a:bodyPr wrap="square">
            <a:spAutoFit/>
          </a:bodyPr>
          <a:p>
            <a:r>
              <a:rPr b="0" sz="1400"/>
              <a:t>Internetning o'zgarishi Texnologik o'xshashliklarning rivojlanishi va o'zgarishi uchun katta imkoniyatlar yaratadi. Bu o'zgarishlar xizmat ko'rsatish soxalarini ham o'z ichiga oladi.</a:t>
            </a:r>
          </a:p>
        </p:txBody>
      </p:sp>
      <p:sp>
        <p:nvSpPr>
          <p:cNvPr id="1048715" name="Rounded Rectangle 8"/>
          <p:cNvSpPr/>
          <p:nvPr/>
        </p:nvSpPr>
        <p:spPr>
          <a:xfrm>
            <a:off x="1981200" y="5029200"/>
            <a:ext cx="8229600" cy="1188720"/>
          </a:xfrm>
          <a:prstGeom prst="roundRect"/>
          <a:noFill/>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16" name="TextBox 9"/>
          <p:cNvSpPr txBox="1"/>
          <p:nvPr/>
        </p:nvSpPr>
        <p:spPr>
          <a:xfrm>
            <a:off x="2164080" y="5212080"/>
            <a:ext cx="7863840" cy="332739"/>
          </a:xfrm>
          <a:prstGeom prst="rect"/>
          <a:noFill/>
        </p:spPr>
        <p:txBody>
          <a:bodyPr wrap="square">
            <a:spAutoFit/>
          </a:bodyPr>
          <a:p>
            <a:r>
              <a:rPr b="1" sz="1600"/>
              <a:t>Kiber xavfsizlik</a:t>
            </a:r>
          </a:p>
        </p:txBody>
      </p:sp>
      <p:sp>
        <p:nvSpPr>
          <p:cNvPr id="1048717" name="TextBox 10"/>
          <p:cNvSpPr txBox="1"/>
          <p:nvPr/>
        </p:nvSpPr>
        <p:spPr>
          <a:xfrm>
            <a:off x="2164080" y="5486400"/>
            <a:ext cx="7863840" cy="497840"/>
          </a:xfrm>
          <a:prstGeom prst="rect"/>
          <a:noFill/>
        </p:spPr>
        <p:txBody>
          <a:bodyPr wrap="square">
            <a:spAutoFit/>
          </a:bodyPr>
          <a:p>
            <a:r>
              <a:rPr b="0" sz="1400"/>
              <a:t>Kiber xavfsizlik Texnologik o'xshashliklarni himoya qilishning katta muammolaridan biridir. Ma'lumotlar himoyalash va kiber atakalardan himoya ta'minlash zarur.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7" name=""/>
        <p:cNvGrpSpPr/>
        <p:nvPr/>
      </p:nvGrpSpPr>
      <p:grpSpPr>
        <a:xfrm/>
      </p:grpSpPr>
      <p:sp>
        <p:nvSpPr>
          <p:cNvPr id="1048718" name="Title 1"/>
          <p:cNvSpPr>
            <a:spLocks noGrp="1"/>
          </p:cNvSpPr>
          <p:nvPr>
            <p:ph type="title"/>
          </p:nvPr>
        </p:nvSpPr>
        <p:spPr/>
        <p:txBody>
          <a:bodyPr/>
          <a:p>
            <a:pPr>
              <a:defRPr sz="3600"/>
            </a:pPr>
            <a:r>
              <a:t>Ekologik va qonuniy o'xshashliklar</a:t>
            </a:r>
          </a:p>
        </p:txBody>
      </p:sp>
      <p:sp>
        <p:nvSpPr>
          <p:cNvPr id="1048719" name="Rounded Rectangle 2"/>
          <p:cNvSpPr/>
          <p:nvPr/>
        </p:nvSpPr>
        <p:spPr>
          <a:xfrm>
            <a:off x="1188720" y="2651760"/>
            <a:ext cx="365760" cy="36576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20" name="TextBox 3"/>
          <p:cNvSpPr txBox="1"/>
          <p:nvPr/>
        </p:nvSpPr>
        <p:spPr>
          <a:xfrm>
            <a:off x="1242284" y="2705324"/>
            <a:ext cx="258631" cy="574040"/>
          </a:xfrm>
          <a:prstGeom prst="rect"/>
          <a:noFill/>
        </p:spPr>
        <p:txBody>
          <a:bodyPr wrap="square">
            <a:spAutoFit/>
          </a:bodyPr>
          <a:p>
            <a:r>
              <a:rPr b="0" sz="1600"/>
              <a:t>1</a:t>
            </a:r>
          </a:p>
        </p:txBody>
      </p:sp>
      <p:sp>
        <p:nvSpPr>
          <p:cNvPr id="1048721" name="TextBox 4"/>
          <p:cNvSpPr txBox="1"/>
          <p:nvPr/>
        </p:nvSpPr>
        <p:spPr>
          <a:xfrm>
            <a:off x="2103120" y="2560320"/>
            <a:ext cx="6400800" cy="358140"/>
          </a:xfrm>
          <a:prstGeom prst="rect"/>
          <a:noFill/>
        </p:spPr>
        <p:txBody>
          <a:bodyPr wrap="square">
            <a:spAutoFit/>
          </a:bodyPr>
          <a:p>
            <a:r>
              <a:rPr b="1" sz="1800"/>
              <a:t>Ekologik yangiliklar</a:t>
            </a:r>
          </a:p>
        </p:txBody>
      </p:sp>
      <p:sp>
        <p:nvSpPr>
          <p:cNvPr id="1048722" name="TextBox 5"/>
          <p:cNvSpPr txBox="1"/>
          <p:nvPr/>
        </p:nvSpPr>
        <p:spPr>
          <a:xfrm>
            <a:off x="2103120" y="2834640"/>
            <a:ext cx="6400800" cy="701040"/>
          </a:xfrm>
          <a:prstGeom prst="rect"/>
          <a:noFill/>
        </p:spPr>
        <p:txBody>
          <a:bodyPr wrap="square">
            <a:spAutoFit/>
          </a:bodyPr>
          <a:p>
            <a:r>
              <a:rPr b="0" sz="1400"/>
              <a:t>  - Ekologik va qonuniy o'xshashliklar tahlilida, ekologik yangiliklar o'z ahamiyatini ko'rsatadi va tabiatni himoya qilishning muhim ahamiyatiga ega bo'ladi.</a:t>
            </a:r>
          </a:p>
        </p:txBody>
      </p:sp>
      <p:sp>
        <p:nvSpPr>
          <p:cNvPr id="1048723" name="Rounded Rectangle 6"/>
          <p:cNvSpPr/>
          <p:nvPr/>
        </p:nvSpPr>
        <p:spPr>
          <a:xfrm>
            <a:off x="1188720" y="3566160"/>
            <a:ext cx="365760" cy="36576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24" name="TextBox 7"/>
          <p:cNvSpPr txBox="1"/>
          <p:nvPr/>
        </p:nvSpPr>
        <p:spPr>
          <a:xfrm>
            <a:off x="1242284" y="3619724"/>
            <a:ext cx="258631" cy="574039"/>
          </a:xfrm>
          <a:prstGeom prst="rect"/>
          <a:noFill/>
        </p:spPr>
        <p:txBody>
          <a:bodyPr wrap="square">
            <a:spAutoFit/>
          </a:bodyPr>
          <a:p>
            <a:r>
              <a:rPr b="0" sz="1600"/>
              <a:t>2</a:t>
            </a:r>
          </a:p>
        </p:txBody>
      </p:sp>
      <p:sp>
        <p:nvSpPr>
          <p:cNvPr id="1048725" name="TextBox 8"/>
          <p:cNvSpPr txBox="1"/>
          <p:nvPr/>
        </p:nvSpPr>
        <p:spPr>
          <a:xfrm>
            <a:off x="2103120" y="3474720"/>
            <a:ext cx="6400800" cy="358139"/>
          </a:xfrm>
          <a:prstGeom prst="rect"/>
          <a:noFill/>
        </p:spPr>
        <p:txBody>
          <a:bodyPr wrap="square">
            <a:spAutoFit/>
          </a:bodyPr>
          <a:p>
            <a:r>
              <a:rPr b="1" sz="1800"/>
              <a:t>Qonuniy tartib vaqti</a:t>
            </a:r>
          </a:p>
        </p:txBody>
      </p:sp>
      <p:sp>
        <p:nvSpPr>
          <p:cNvPr id="1048726" name="TextBox 9"/>
          <p:cNvSpPr txBox="1"/>
          <p:nvPr/>
        </p:nvSpPr>
        <p:spPr>
          <a:xfrm>
            <a:off x="2103120" y="3749040"/>
            <a:ext cx="9144000" cy="497840"/>
          </a:xfrm>
          <a:prstGeom prst="rect"/>
          <a:noFill/>
        </p:spPr>
        <p:txBody>
          <a:bodyPr wrap="square">
            <a:spAutoFit/>
          </a:bodyPr>
          <a:p>
            <a:r>
              <a:rPr b="0" sz="1400"/>
              <a:t>  - Qonuniy tartib vaqti, ekologik va qonuniy o'xshashliklarning samaradorligi va faol rivojlanishi uchun zarur bo'lgan amalga oshirilishi kerak bo'lgan jarayonlarni belgilaydi.</a:t>
            </a:r>
          </a:p>
        </p:txBody>
      </p:sp>
      <p:sp>
        <p:nvSpPr>
          <p:cNvPr id="1048727" name="Rounded Rectangle 10"/>
          <p:cNvSpPr/>
          <p:nvPr/>
        </p:nvSpPr>
        <p:spPr>
          <a:xfrm>
            <a:off x="1188720" y="4480560"/>
            <a:ext cx="365760" cy="36576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28" name="TextBox 11"/>
          <p:cNvSpPr txBox="1"/>
          <p:nvPr/>
        </p:nvSpPr>
        <p:spPr>
          <a:xfrm>
            <a:off x="1242284" y="4534124"/>
            <a:ext cx="258631" cy="574039"/>
          </a:xfrm>
          <a:prstGeom prst="rect"/>
          <a:noFill/>
        </p:spPr>
        <p:txBody>
          <a:bodyPr wrap="square">
            <a:spAutoFit/>
          </a:bodyPr>
          <a:p>
            <a:r>
              <a:rPr b="0" sz="1600"/>
              <a:t>3</a:t>
            </a:r>
          </a:p>
        </p:txBody>
      </p:sp>
      <p:sp>
        <p:nvSpPr>
          <p:cNvPr id="1048729" name="TextBox 12"/>
          <p:cNvSpPr txBox="1"/>
          <p:nvPr/>
        </p:nvSpPr>
        <p:spPr>
          <a:xfrm>
            <a:off x="2103120" y="4389120"/>
            <a:ext cx="6400800" cy="358139"/>
          </a:xfrm>
          <a:prstGeom prst="rect"/>
          <a:noFill/>
        </p:spPr>
        <p:txBody>
          <a:bodyPr wrap="square">
            <a:spAutoFit/>
          </a:bodyPr>
          <a:p>
            <a:r>
              <a:rPr b="1" sz="1800"/>
              <a:t>Ekologik so'zlashish</a:t>
            </a:r>
          </a:p>
        </p:txBody>
      </p:sp>
      <p:sp>
        <p:nvSpPr>
          <p:cNvPr id="1048730" name="TextBox 13"/>
          <p:cNvSpPr txBox="1"/>
          <p:nvPr/>
        </p:nvSpPr>
        <p:spPr>
          <a:xfrm>
            <a:off x="2103120" y="4663440"/>
            <a:ext cx="9144000" cy="497840"/>
          </a:xfrm>
          <a:prstGeom prst="rect"/>
          <a:noFill/>
        </p:spPr>
        <p:txBody>
          <a:bodyPr wrap="square">
            <a:spAutoFit/>
          </a:bodyPr>
          <a:p>
            <a:r>
              <a:rPr b="0" sz="1400"/>
              <a:t>  - Ekologik so'zlashish, ekologik va qonuniy o'xshashliklarning mustahkamlashuvi uchun o'z-o'zidan yaratingan imkoniyatlarni va zarovalarni o'rganishga yordam beradi.</a:t>
            </a:r>
          </a:p>
        </p:txBody>
      </p:sp>
      <p:sp>
        <p:nvSpPr>
          <p:cNvPr id="1048731" name="Rounded Rectangle 14"/>
          <p:cNvSpPr/>
          <p:nvPr/>
        </p:nvSpPr>
        <p:spPr>
          <a:xfrm>
            <a:off x="1188720" y="5394960"/>
            <a:ext cx="365760" cy="36576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32" name="TextBox 15"/>
          <p:cNvSpPr txBox="1"/>
          <p:nvPr/>
        </p:nvSpPr>
        <p:spPr>
          <a:xfrm>
            <a:off x="1242284" y="5448524"/>
            <a:ext cx="258631" cy="574039"/>
          </a:xfrm>
          <a:prstGeom prst="rect"/>
          <a:noFill/>
        </p:spPr>
        <p:txBody>
          <a:bodyPr wrap="square">
            <a:spAutoFit/>
          </a:bodyPr>
          <a:p>
            <a:r>
              <a:rPr b="0" sz="1600"/>
              <a:t>4</a:t>
            </a:r>
          </a:p>
        </p:txBody>
      </p:sp>
      <p:sp>
        <p:nvSpPr>
          <p:cNvPr id="1048733" name="TextBox 16"/>
          <p:cNvSpPr txBox="1"/>
          <p:nvPr/>
        </p:nvSpPr>
        <p:spPr>
          <a:xfrm>
            <a:off x="2103120" y="5303520"/>
            <a:ext cx="6400800" cy="358139"/>
          </a:xfrm>
          <a:prstGeom prst="rect"/>
          <a:noFill/>
        </p:spPr>
        <p:txBody>
          <a:bodyPr wrap="square">
            <a:spAutoFit/>
          </a:bodyPr>
          <a:p>
            <a:r>
              <a:rPr b="1" sz="1800"/>
              <a:t>Jismoniy muhofaza</a:t>
            </a:r>
          </a:p>
        </p:txBody>
      </p:sp>
      <p:sp>
        <p:nvSpPr>
          <p:cNvPr id="1048734" name="TextBox 17"/>
          <p:cNvSpPr txBox="1"/>
          <p:nvPr/>
        </p:nvSpPr>
        <p:spPr>
          <a:xfrm>
            <a:off x="2103120" y="5577840"/>
            <a:ext cx="6400800" cy="701040"/>
          </a:xfrm>
          <a:prstGeom prst="rect"/>
          <a:noFill/>
        </p:spPr>
        <p:txBody>
          <a:bodyPr wrap="square">
            <a:spAutoFit/>
          </a:bodyPr>
          <a:p>
            <a:r>
              <a:rPr b="0" sz="1400"/>
              <a:t>  - Jismoniy muhofaza, ekologik va qonuniy o'xshashliklarning fizikaviy va biologik moddalarini saqlash va yaxshilash bo'yicha muhim amallarni o'z ichiga oladi.</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8" name=""/>
        <p:cNvGrpSpPr/>
        <p:nvPr/>
      </p:nvGrpSpPr>
      <p:grpSpPr>
        <a:xfrm/>
      </p:grpSpPr>
      <p:sp>
        <p:nvSpPr>
          <p:cNvPr id="1048735" name="Title 1"/>
          <p:cNvSpPr>
            <a:spLocks noGrp="1"/>
          </p:cNvSpPr>
          <p:nvPr>
            <p:ph type="title"/>
          </p:nvPr>
        </p:nvSpPr>
        <p:spPr/>
        <p:txBody>
          <a:bodyPr/>
          <a:p>
            <a:pPr>
              <a:defRPr sz="2600"/>
            </a:pPr>
            <a:r>
              <a:t>Xiyobon va parklarning ekologik muhimligini tushunish.</a:t>
            </a:r>
          </a:p>
        </p:txBody>
      </p:sp>
      <p:sp>
        <p:nvSpPr>
          <p:cNvPr id="1048736" name="Content Placeholder 2"/>
          <p:cNvSpPr>
            <a:spLocks noGrp="1"/>
          </p:cNvSpPr>
          <p:nvPr>
            <p:ph idx="1"/>
          </p:nvPr>
        </p:nvSpPr>
        <p:spPr/>
        <p:txBody>
          <a:bodyPr/>
          <a:p/>
        </p:txBody>
      </p:sp>
      <p:sp>
        <p:nvSpPr>
          <p:cNvPr id="1048737" name="Text Placeholder 3"/>
          <p:cNvSpPr>
            <a:spLocks noGrp="1"/>
          </p:cNvSpPr>
          <p:nvPr>
            <p:ph type="body" sz="half" idx="2"/>
          </p:nvPr>
        </p:nvSpPr>
        <p:spPr/>
        <p:txBody>
          <a:bodyPr/>
          <a:p>
            <a:r>
              <a:rPr sz="1400"/>
              <a:t>Xiyobon va parklar, Uzbekistonning ekologik bo‘limlaridir. Ularning muhimligi ekologik tizimlar va hayvonot va bitkilar uchun asosiy panjara sifatida o‘z holatini mustahkamlaydi. Bu yerlar milliy bog‘lar va uning ekologik qadriyatlari uchun muhimdir.</a:t>
            </a:r>
          </a:p>
        </p:txBody>
      </p:sp>
      <p:pic>
        <p:nvPicPr>
          <p:cNvPr id="2097154" name="Picture 4" descr="image.jpg"/>
          <p:cNvPicPr>
            <a:picLocks noChangeAspect="1"/>
          </p:cNvPicPr>
          <p:nvPr/>
        </p:nvPicPr>
        <p:blipFill>
          <a:blip xmlns:r="http://schemas.openxmlformats.org/officeDocument/2006/relationships" r:embed="rId1"/>
          <a:stretch>
            <a:fillRect/>
          </a:stretch>
        </p:blipFill>
        <p:spPr>
          <a:xfrm>
            <a:off x="5183188" y="987425"/>
            <a:ext cx="6172200" cy="4873625"/>
          </a:xfrm>
          <a:prstGeom prst="rect"/>
        </p:spPr>
      </p:pic>
      <p:sp>
        <p:nvSpPr>
          <p:cNvPr id="1048738" name="TextBox 5"/>
          <p:cNvSpPr txBox="1"/>
          <p:nvPr/>
        </p:nvSpPr>
        <p:spPr>
          <a:xfrm>
            <a:off x="5183188" y="5861050"/>
            <a:ext cx="2630756" cy="523240"/>
          </a:xfrm>
          <a:prstGeom prst="rect"/>
          <a:noFill/>
        </p:spPr>
        <p:txBody>
          <a:bodyPr wrap="none">
            <a:spAutoFit/>
          </a:bodyPr>
          <a:p/>
          <a:p>
            <a:pPr algn="ctr"/>
            <a:r>
              <a:rPr sz="1100"/>
              <a:t>Photo by </a:t>
            </a:r>
            <a:r>
              <a:rPr sz="1100">
                <a:hlinkClick r:id="rId2"/>
              </a:rPr>
              <a:t>Raimond Klavins</a:t>
            </a:r>
            <a:r>
              <a:rPr sz="1100"/>
              <a:t> on </a:t>
            </a:r>
            <a:r>
              <a:rPr sz="1100">
                <a:hlinkClick r:id="rId3"/>
              </a:rPr>
              <a:t>Unsplash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9" name=""/>
        <p:cNvGrpSpPr/>
        <p:nvPr/>
      </p:nvGrpSpPr>
      <p:grpSpPr>
        <a:xfrm/>
      </p:grpSpPr>
      <p:sp>
        <p:nvSpPr>
          <p:cNvPr id="1048739" name="Title 1"/>
          <p:cNvSpPr>
            <a:spLocks noGrp="1"/>
          </p:cNvSpPr>
          <p:nvPr>
            <p:ph type="title"/>
          </p:nvPr>
        </p:nvSpPr>
        <p:spPr/>
        <p:txBody>
          <a:bodyPr/>
          <a:p>
            <a:pPr>
              <a:defRPr sz="2800"/>
            </a:pPr>
            <a:r>
              <a:t>Boshqaruvning iqtisodiy asoslari va samaradorlikni oshirish.</a:t>
            </a:r>
          </a:p>
        </p:txBody>
      </p:sp>
      <p:sp>
        <p:nvSpPr>
          <p:cNvPr id="1048740" name="Rounded Rectangle 2"/>
          <p:cNvSpPr/>
          <p:nvPr/>
        </p:nvSpPr>
        <p:spPr>
          <a:xfrm>
            <a:off x="1295400" y="2286000"/>
            <a:ext cx="2194560" cy="3931920"/>
          </a:xfrm>
          <a:prstGeom prst="roundRect"/>
          <a:noFill/>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41" name="TextBox 3"/>
          <p:cNvSpPr txBox="1"/>
          <p:nvPr/>
        </p:nvSpPr>
        <p:spPr>
          <a:xfrm>
            <a:off x="2026920" y="2468880"/>
            <a:ext cx="2194560" cy="624840"/>
          </a:xfrm>
          <a:prstGeom prst="rect"/>
          <a:noFill/>
        </p:spPr>
        <p:txBody>
          <a:bodyPr wrap="square">
            <a:spAutoFit/>
          </a:bodyPr>
          <a:p>
            <a:r>
              <a:rPr b="1" sz="3600"/>
              <a:t>01</a:t>
            </a:r>
          </a:p>
        </p:txBody>
      </p:sp>
      <p:sp>
        <p:nvSpPr>
          <p:cNvPr id="1048742" name="TextBox 4"/>
          <p:cNvSpPr txBox="1"/>
          <p:nvPr/>
        </p:nvSpPr>
        <p:spPr>
          <a:xfrm>
            <a:off x="1295400" y="3063240"/>
            <a:ext cx="2194560" cy="358140"/>
          </a:xfrm>
          <a:prstGeom prst="rect"/>
          <a:noFill/>
        </p:spPr>
        <p:txBody>
          <a:bodyPr wrap="square">
            <a:spAutoFit/>
          </a:bodyPr>
          <a:p>
            <a:r>
              <a:rPr b="1" sz="1800"/>
              <a:t>Iqtisodiy rivojlanish</a:t>
            </a:r>
          </a:p>
        </p:txBody>
      </p:sp>
      <p:sp>
        <p:nvSpPr>
          <p:cNvPr id="1048743" name="TextBox 5"/>
          <p:cNvSpPr txBox="1"/>
          <p:nvPr/>
        </p:nvSpPr>
        <p:spPr>
          <a:xfrm>
            <a:off x="1295400" y="3931920"/>
            <a:ext cx="2194560" cy="1513841"/>
          </a:xfrm>
          <a:prstGeom prst="rect"/>
          <a:noFill/>
        </p:spPr>
        <p:txBody>
          <a:bodyPr wrap="square">
            <a:spAutoFit/>
          </a:bodyPr>
          <a:p>
            <a:r>
              <a:rPr b="0" sz="1200"/>
              <a:t>Boshqaruvning iqtisodiy asoslari va samaradorlikni oshirishda, iqtisodiy rivojlanishga e'tibor berish juda muhimdir. Xususan, pulni samaradorlikni oshirish uchun to'g'ri yo'lga yo'naltirish zarur.</a:t>
            </a:r>
          </a:p>
        </p:txBody>
      </p:sp>
      <p:sp>
        <p:nvSpPr>
          <p:cNvPr id="1048744" name="Rounded Rectangle 6"/>
          <p:cNvSpPr/>
          <p:nvPr/>
        </p:nvSpPr>
        <p:spPr>
          <a:xfrm>
            <a:off x="3764280" y="2286000"/>
            <a:ext cx="2194560" cy="3931920"/>
          </a:xfrm>
          <a:prstGeom prst="roundRect"/>
          <a:noFill/>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45" name="TextBox 7"/>
          <p:cNvSpPr txBox="1"/>
          <p:nvPr/>
        </p:nvSpPr>
        <p:spPr>
          <a:xfrm>
            <a:off x="4495800" y="2468880"/>
            <a:ext cx="2194560" cy="624840"/>
          </a:xfrm>
          <a:prstGeom prst="rect"/>
          <a:noFill/>
        </p:spPr>
        <p:txBody>
          <a:bodyPr wrap="square">
            <a:spAutoFit/>
          </a:bodyPr>
          <a:p>
            <a:r>
              <a:rPr b="1" sz="3600"/>
              <a:t>02</a:t>
            </a:r>
          </a:p>
        </p:txBody>
      </p:sp>
      <p:sp>
        <p:nvSpPr>
          <p:cNvPr id="1048746" name="TextBox 8"/>
          <p:cNvSpPr txBox="1"/>
          <p:nvPr/>
        </p:nvSpPr>
        <p:spPr>
          <a:xfrm>
            <a:off x="3764280" y="3063240"/>
            <a:ext cx="2194560" cy="574039"/>
          </a:xfrm>
          <a:prstGeom prst="rect"/>
          <a:noFill/>
        </p:spPr>
        <p:txBody>
          <a:bodyPr wrap="square">
            <a:spAutoFit/>
          </a:bodyPr>
          <a:p>
            <a:r>
              <a:rPr b="1" sz="1600"/>
              <a:t>Buxgalteriya va moliyaviy hisob-kitob</a:t>
            </a:r>
          </a:p>
        </p:txBody>
      </p:sp>
      <p:sp>
        <p:nvSpPr>
          <p:cNvPr id="1048747" name="TextBox 9"/>
          <p:cNvSpPr txBox="1"/>
          <p:nvPr/>
        </p:nvSpPr>
        <p:spPr>
          <a:xfrm>
            <a:off x="3764280" y="3931920"/>
            <a:ext cx="2194560" cy="1336041"/>
          </a:xfrm>
          <a:prstGeom prst="rect"/>
          <a:noFill/>
        </p:spPr>
        <p:txBody>
          <a:bodyPr wrap="square">
            <a:spAutoFit/>
          </a:bodyPr>
          <a:p>
            <a:r>
              <a:rPr b="0" sz="1200"/>
              <a:t>Boshqaruvning iqtisodiy asoslari va samaradorlikni oshirishda, buxgalteriya va moliyaviy hisob-kitobning muhim ro'li bor. Bu sohada chuqur tushuncha va ko'nikmalar kerak.</a:t>
            </a:r>
          </a:p>
        </p:txBody>
      </p:sp>
      <p:sp>
        <p:nvSpPr>
          <p:cNvPr id="1048748" name="Rounded Rectangle 10"/>
          <p:cNvSpPr/>
          <p:nvPr/>
        </p:nvSpPr>
        <p:spPr>
          <a:xfrm>
            <a:off x="6233160" y="2286000"/>
            <a:ext cx="2194560" cy="3931920"/>
          </a:xfrm>
          <a:prstGeom prst="roundRect"/>
          <a:noFill/>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49" name="TextBox 11"/>
          <p:cNvSpPr txBox="1"/>
          <p:nvPr/>
        </p:nvSpPr>
        <p:spPr>
          <a:xfrm>
            <a:off x="6964680" y="2468880"/>
            <a:ext cx="2194560" cy="624840"/>
          </a:xfrm>
          <a:prstGeom prst="rect"/>
          <a:noFill/>
        </p:spPr>
        <p:txBody>
          <a:bodyPr wrap="square">
            <a:spAutoFit/>
          </a:bodyPr>
          <a:p>
            <a:r>
              <a:rPr b="1" sz="3600"/>
              <a:t>03</a:t>
            </a:r>
          </a:p>
        </p:txBody>
      </p:sp>
      <p:sp>
        <p:nvSpPr>
          <p:cNvPr id="1048750" name="TextBox 12"/>
          <p:cNvSpPr txBox="1"/>
          <p:nvPr/>
        </p:nvSpPr>
        <p:spPr>
          <a:xfrm>
            <a:off x="6233160" y="3063240"/>
            <a:ext cx="2194560" cy="574039"/>
          </a:xfrm>
          <a:prstGeom prst="rect"/>
          <a:noFill/>
        </p:spPr>
        <p:txBody>
          <a:bodyPr wrap="square">
            <a:spAutoFit/>
          </a:bodyPr>
          <a:p>
            <a:r>
              <a:rPr b="1" sz="1600"/>
              <a:t>Investitsiyalar va moliyaviy resurslar</a:t>
            </a:r>
          </a:p>
        </p:txBody>
      </p:sp>
      <p:sp>
        <p:nvSpPr>
          <p:cNvPr id="1048751" name="TextBox 13"/>
          <p:cNvSpPr txBox="1"/>
          <p:nvPr/>
        </p:nvSpPr>
        <p:spPr>
          <a:xfrm>
            <a:off x="6233160" y="3931920"/>
            <a:ext cx="2194560" cy="1513841"/>
          </a:xfrm>
          <a:prstGeom prst="rect"/>
          <a:noFill/>
        </p:spPr>
        <p:txBody>
          <a:bodyPr wrap="square">
            <a:spAutoFit/>
          </a:bodyPr>
          <a:p>
            <a:r>
              <a:rPr b="0" sz="1200"/>
              <a:t>Investitsiyalar va moliyaviy resurslar boshqaruvning iqtisodiy asoslari va samaradorlikni oshirishda katta ahamiyatga ega. To'g'ri investitsiyalar va moliyaviy resurslar samaradorlikni oshirishga yordam beradi.</a:t>
            </a:r>
          </a:p>
        </p:txBody>
      </p:sp>
      <p:sp>
        <p:nvSpPr>
          <p:cNvPr id="1048752" name="Rounded Rectangle 14"/>
          <p:cNvSpPr/>
          <p:nvPr/>
        </p:nvSpPr>
        <p:spPr>
          <a:xfrm>
            <a:off x="8702040" y="2286000"/>
            <a:ext cx="2194560" cy="3931920"/>
          </a:xfrm>
          <a:prstGeom prst="roundRect"/>
          <a:noFill/>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53" name="TextBox 15"/>
          <p:cNvSpPr txBox="1"/>
          <p:nvPr/>
        </p:nvSpPr>
        <p:spPr>
          <a:xfrm>
            <a:off x="9433560" y="2468880"/>
            <a:ext cx="2194560" cy="624840"/>
          </a:xfrm>
          <a:prstGeom prst="rect"/>
          <a:noFill/>
        </p:spPr>
        <p:txBody>
          <a:bodyPr wrap="square">
            <a:spAutoFit/>
          </a:bodyPr>
          <a:p>
            <a:r>
              <a:rPr b="1" sz="3600"/>
              <a:t>04</a:t>
            </a:r>
          </a:p>
        </p:txBody>
      </p:sp>
      <p:sp>
        <p:nvSpPr>
          <p:cNvPr id="1048754" name="TextBox 16"/>
          <p:cNvSpPr txBox="1"/>
          <p:nvPr/>
        </p:nvSpPr>
        <p:spPr>
          <a:xfrm>
            <a:off x="8702040" y="3063240"/>
            <a:ext cx="2194560" cy="358140"/>
          </a:xfrm>
          <a:prstGeom prst="rect"/>
          <a:noFill/>
        </p:spPr>
        <p:txBody>
          <a:bodyPr wrap="square">
            <a:spAutoFit/>
          </a:bodyPr>
          <a:p>
            <a:r>
              <a:rPr b="1" sz="1800"/>
              <a:t>Bozor va marketing</a:t>
            </a:r>
          </a:p>
        </p:txBody>
      </p:sp>
      <p:sp>
        <p:nvSpPr>
          <p:cNvPr id="1048755" name="TextBox 17"/>
          <p:cNvSpPr txBox="1"/>
          <p:nvPr/>
        </p:nvSpPr>
        <p:spPr>
          <a:xfrm>
            <a:off x="8702040" y="3931920"/>
            <a:ext cx="2194560" cy="1513841"/>
          </a:xfrm>
          <a:prstGeom prst="rect"/>
          <a:noFill/>
        </p:spPr>
        <p:txBody>
          <a:bodyPr wrap="square">
            <a:spAutoFit/>
          </a:bodyPr>
          <a:p>
            <a:r>
              <a:rPr b="0" sz="1200"/>
              <a:t>Boshqaruvning iqtisodiy asoslari va samaradorlikni oshirishda bozor va marketingning ro'li juda muhimdir. Bozor o'zgarishi va marketing strategiyalari samaradorlikni oshirishda katta ahamiyatga ega.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50" name=""/>
        <p:cNvGrpSpPr/>
        <p:nvPr/>
      </p:nvGrpSpPr>
      <p:grpSpPr>
        <a:xfrm/>
      </p:grpSpPr>
      <p:sp>
        <p:nvSpPr>
          <p:cNvPr id="1048756" name="Title 1"/>
          <p:cNvSpPr>
            <a:spLocks noGrp="1"/>
          </p:cNvSpPr>
          <p:nvPr>
            <p:ph type="title"/>
          </p:nvPr>
        </p:nvSpPr>
        <p:spPr/>
        <p:txBody>
          <a:bodyPr/>
          <a:p>
            <a:pPr>
              <a:defRPr sz="3200"/>
            </a:pPr>
            <a:r>
              <a:t>Barqarorlikning ijtimoiy o'qibatlari va ma'nosi.</a:t>
            </a:r>
          </a:p>
        </p:txBody>
      </p:sp>
      <p:sp>
        <p:nvSpPr>
          <p:cNvPr id="1048757" name="Rounded Rectangle 2"/>
          <p:cNvSpPr/>
          <p:nvPr/>
        </p:nvSpPr>
        <p:spPr>
          <a:xfrm>
            <a:off x="1981200" y="2286000"/>
            <a:ext cx="8229600" cy="1188720"/>
          </a:xfrm>
          <a:prstGeom prst="roundRect"/>
          <a:noFill/>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58" name="TextBox 3"/>
          <p:cNvSpPr txBox="1"/>
          <p:nvPr/>
        </p:nvSpPr>
        <p:spPr>
          <a:xfrm>
            <a:off x="2164080" y="2468880"/>
            <a:ext cx="7863840" cy="332739"/>
          </a:xfrm>
          <a:prstGeom prst="rect"/>
          <a:noFill/>
        </p:spPr>
        <p:txBody>
          <a:bodyPr wrap="square">
            <a:spAutoFit/>
          </a:bodyPr>
          <a:p>
            <a:r>
              <a:rPr b="1" sz="1600"/>
              <a:t>Barqarorlikning an'anaviy ma'nosi</a:t>
            </a:r>
          </a:p>
        </p:txBody>
      </p:sp>
      <p:sp>
        <p:nvSpPr>
          <p:cNvPr id="1048759" name="TextBox 4"/>
          <p:cNvSpPr txBox="1"/>
          <p:nvPr/>
        </p:nvSpPr>
        <p:spPr>
          <a:xfrm>
            <a:off x="2164080" y="2743200"/>
            <a:ext cx="7863840" cy="497840"/>
          </a:xfrm>
          <a:prstGeom prst="rect"/>
          <a:noFill/>
        </p:spPr>
        <p:txBody>
          <a:bodyPr wrap="square">
            <a:spAutoFit/>
          </a:bodyPr>
          <a:p>
            <a:r>
              <a:rPr b="0" sz="1400"/>
              <a:t>Barqarorlik, o'zining ustuvorligi va turli dam olish usullari orqali ijtimoiy va fikr-mulohazalarni ifodalaydi.</a:t>
            </a:r>
          </a:p>
        </p:txBody>
      </p:sp>
      <p:sp>
        <p:nvSpPr>
          <p:cNvPr id="1048760" name="Rounded Rectangle 5"/>
          <p:cNvSpPr/>
          <p:nvPr/>
        </p:nvSpPr>
        <p:spPr>
          <a:xfrm>
            <a:off x="1981200" y="3657600"/>
            <a:ext cx="8229600" cy="1188720"/>
          </a:xfrm>
          <a:prstGeom prst="roundRect"/>
          <a:noFill/>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61" name="TextBox 6"/>
          <p:cNvSpPr txBox="1"/>
          <p:nvPr/>
        </p:nvSpPr>
        <p:spPr>
          <a:xfrm>
            <a:off x="2164080" y="3840480"/>
            <a:ext cx="7863840" cy="332739"/>
          </a:xfrm>
          <a:prstGeom prst="rect"/>
          <a:noFill/>
        </p:spPr>
        <p:txBody>
          <a:bodyPr wrap="square">
            <a:spAutoFit/>
          </a:bodyPr>
          <a:p>
            <a:r>
              <a:rPr b="1" sz="1600"/>
              <a:t>Barqarorlikning ekologik ahamiyati</a:t>
            </a:r>
          </a:p>
        </p:txBody>
      </p:sp>
      <p:sp>
        <p:nvSpPr>
          <p:cNvPr id="1048762" name="TextBox 7"/>
          <p:cNvSpPr txBox="1"/>
          <p:nvPr/>
        </p:nvSpPr>
        <p:spPr>
          <a:xfrm>
            <a:off x="2164080" y="4114800"/>
            <a:ext cx="7863840" cy="497840"/>
          </a:xfrm>
          <a:prstGeom prst="rect"/>
          <a:noFill/>
        </p:spPr>
        <p:txBody>
          <a:bodyPr wrap="square">
            <a:spAutoFit/>
          </a:bodyPr>
          <a:p>
            <a:r>
              <a:rPr b="0" sz="1400"/>
              <a:t>Ekologik barqarorlik, tabiatni muhofaza qilish, ekologik xavfsizlik va biologik nafaslar saqlashni ta'minlashda ahamiyatli bo'lib hisoblanadi.</a:t>
            </a:r>
          </a:p>
        </p:txBody>
      </p:sp>
      <p:sp>
        <p:nvSpPr>
          <p:cNvPr id="1048763" name="Rounded Rectangle 8"/>
          <p:cNvSpPr/>
          <p:nvPr/>
        </p:nvSpPr>
        <p:spPr>
          <a:xfrm>
            <a:off x="1981200" y="5029200"/>
            <a:ext cx="8229600" cy="1188720"/>
          </a:xfrm>
          <a:prstGeom prst="roundRect"/>
          <a:noFill/>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64" name="TextBox 9"/>
          <p:cNvSpPr txBox="1"/>
          <p:nvPr/>
        </p:nvSpPr>
        <p:spPr>
          <a:xfrm>
            <a:off x="2164080" y="5212080"/>
            <a:ext cx="7863840" cy="332739"/>
          </a:xfrm>
          <a:prstGeom prst="rect"/>
          <a:noFill/>
        </p:spPr>
        <p:txBody>
          <a:bodyPr wrap="square">
            <a:spAutoFit/>
          </a:bodyPr>
          <a:p>
            <a:r>
              <a:rPr b="1" sz="1600"/>
              <a:t>Barqarorlikning ijtimoiy foydasi</a:t>
            </a:r>
          </a:p>
        </p:txBody>
      </p:sp>
      <p:sp>
        <p:nvSpPr>
          <p:cNvPr id="1048765" name="TextBox 10"/>
          <p:cNvSpPr txBox="1"/>
          <p:nvPr/>
        </p:nvSpPr>
        <p:spPr>
          <a:xfrm>
            <a:off x="2164080" y="5486400"/>
            <a:ext cx="7863840" cy="497840"/>
          </a:xfrm>
          <a:prstGeom prst="rect"/>
          <a:noFill/>
        </p:spPr>
        <p:txBody>
          <a:bodyPr wrap="square">
            <a:spAutoFit/>
          </a:bodyPr>
          <a:p>
            <a:r>
              <a:rPr b="0" sz="1400"/>
              <a:t>Barqarorlik, insonlar uchun foydali joylar yaratish, turizmni rivojlantirish va ijtimoiy ma'rifatni oshirishda muhim ahamiyatga ega.</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51" name=""/>
        <p:cNvGrpSpPr/>
        <p:nvPr/>
      </p:nvGrpSpPr>
      <p:grpSpPr>
        <a:xfrm/>
      </p:grpSpPr>
      <p:sp>
        <p:nvSpPr>
          <p:cNvPr id="1048766" name="Title 1"/>
          <p:cNvSpPr>
            <a:spLocks noGrp="1"/>
          </p:cNvSpPr>
          <p:nvPr>
            <p:ph type="title"/>
          </p:nvPr>
        </p:nvSpPr>
        <p:spPr/>
        <p:txBody>
          <a:bodyPr/>
          <a:p>
            <a:pPr>
              <a:defRPr sz="2400"/>
            </a:pPr>
            <a:r>
              <a:t>Saqlash chog'idagi qonuniy muammolar va kelajakdagi tartibotlar.</a:t>
            </a:r>
          </a:p>
        </p:txBody>
      </p:sp>
      <p:sp>
        <p:nvSpPr>
          <p:cNvPr id="1048767" name="Rounded Rectangle 2"/>
          <p:cNvSpPr/>
          <p:nvPr/>
        </p:nvSpPr>
        <p:spPr>
          <a:xfrm>
            <a:off x="1981200" y="2286000"/>
            <a:ext cx="8229600" cy="3474720"/>
          </a:xfrm>
          <a:prstGeom prst="roundRect"/>
          <a:noFill/>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68" name="TextBox 3"/>
          <p:cNvSpPr txBox="1"/>
          <p:nvPr/>
        </p:nvSpPr>
        <p:spPr>
          <a:xfrm>
            <a:off x="2438400" y="2743200"/>
            <a:ext cx="2286000" cy="332739"/>
          </a:xfrm>
          <a:prstGeom prst="rect"/>
          <a:noFill/>
        </p:spPr>
        <p:txBody>
          <a:bodyPr wrap="square">
            <a:spAutoFit/>
          </a:bodyPr>
          <a:p>
            <a:r>
              <a:rPr b="1" sz="1600"/>
              <a:t>Qonuniy muammolar</a:t>
            </a:r>
          </a:p>
        </p:txBody>
      </p:sp>
      <p:sp>
        <p:nvSpPr>
          <p:cNvPr id="1048769" name="TextBox 4"/>
          <p:cNvSpPr txBox="1"/>
          <p:nvPr/>
        </p:nvSpPr>
        <p:spPr>
          <a:xfrm>
            <a:off x="2438400" y="3886200"/>
            <a:ext cx="2286000" cy="332739"/>
          </a:xfrm>
          <a:prstGeom prst="rect"/>
          <a:noFill/>
        </p:spPr>
        <p:txBody>
          <a:bodyPr wrap="square">
            <a:spAutoFit/>
          </a:bodyPr>
          <a:p>
            <a:r>
              <a:rPr b="1" sz="1600"/>
              <a:t>Kelajakdagi tartibotlar</a:t>
            </a:r>
          </a:p>
        </p:txBody>
      </p:sp>
      <p:sp>
        <p:nvSpPr>
          <p:cNvPr id="1048770" name="TextBox 5"/>
          <p:cNvSpPr txBox="1"/>
          <p:nvPr/>
        </p:nvSpPr>
        <p:spPr>
          <a:xfrm>
            <a:off x="2438400" y="5029200"/>
            <a:ext cx="2286000" cy="332739"/>
          </a:xfrm>
          <a:prstGeom prst="rect"/>
          <a:noFill/>
        </p:spPr>
        <p:txBody>
          <a:bodyPr wrap="square">
            <a:spAutoFit/>
          </a:bodyPr>
          <a:p>
            <a:r>
              <a:rPr b="1" sz="1600"/>
              <a:t>Chog'ingizni saqlash</a:t>
            </a:r>
          </a:p>
        </p:txBody>
      </p:sp>
      <p:sp>
        <p:nvSpPr>
          <p:cNvPr id="1048771" name="TextBox 6"/>
          <p:cNvSpPr txBox="1"/>
          <p:nvPr/>
        </p:nvSpPr>
        <p:spPr>
          <a:xfrm>
            <a:off x="4724400" y="2560320"/>
            <a:ext cx="5212080" cy="497840"/>
          </a:xfrm>
          <a:prstGeom prst="rect"/>
          <a:noFill/>
        </p:spPr>
        <p:txBody>
          <a:bodyPr wrap="square">
            <a:spAutoFit/>
          </a:bodyPr>
          <a:p>
            <a:r>
              <a:rPr b="0" sz="1400"/>
              <a:t>Saqlash chog'idagi qonuniy cheklovlar va huquqiy tartibotlar haqida o'zaro munosabatlar va ulardagi muammolar.</a:t>
            </a:r>
          </a:p>
        </p:txBody>
      </p:sp>
      <p:sp>
        <p:nvSpPr>
          <p:cNvPr id="1048772" name="TextBox 7"/>
          <p:cNvSpPr txBox="1"/>
          <p:nvPr/>
        </p:nvSpPr>
        <p:spPr>
          <a:xfrm>
            <a:off x="4724400" y="3566160"/>
            <a:ext cx="5212080" cy="497840"/>
          </a:xfrm>
          <a:prstGeom prst="rect"/>
          <a:noFill/>
        </p:spPr>
        <p:txBody>
          <a:bodyPr wrap="square">
            <a:spAutoFit/>
          </a:bodyPr>
          <a:p>
            <a:r>
              <a:rPr b="0" sz="1400"/>
              <a:t>Saqlash chog'i kelajakdagi iqtisodiy va ekologik tartibotlarga qanday ta'sir qilishi mumkinligi.</a:t>
            </a:r>
          </a:p>
        </p:txBody>
      </p:sp>
      <p:sp>
        <p:nvSpPr>
          <p:cNvPr id="1048773" name="TextBox 8"/>
          <p:cNvSpPr txBox="1"/>
          <p:nvPr/>
        </p:nvSpPr>
        <p:spPr>
          <a:xfrm>
            <a:off x="4724400" y="4572000"/>
            <a:ext cx="5212080" cy="497840"/>
          </a:xfrm>
          <a:prstGeom prst="rect"/>
          <a:noFill/>
        </p:spPr>
        <p:txBody>
          <a:bodyPr wrap="square">
            <a:spAutoFit/>
          </a:bodyPr>
          <a:p>
            <a:r>
              <a:rPr b="0" sz="1400"/>
              <a:t>Saqlash chog'idagi muhim hayotiy va tabiiy resurslarni saqlash usullari va ularning muhimligi.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52" name=""/>
        <p:cNvGrpSpPr/>
        <p:nvPr/>
      </p:nvGrpSpPr>
      <p:grpSpPr>
        <a:xfrm/>
      </p:grpSpPr>
      <p:sp>
        <p:nvSpPr>
          <p:cNvPr id="1048774" name="Title 1"/>
          <p:cNvSpPr>
            <a:spLocks noGrp="1"/>
          </p:cNvSpPr>
          <p:nvPr>
            <p:ph type="title"/>
          </p:nvPr>
        </p:nvSpPr>
        <p:spPr/>
        <p:txBody>
          <a:bodyPr/>
          <a:p>
            <a:pPr>
              <a:defRPr sz="2400"/>
            </a:pPr>
            <a:r>
              <a:t>Xiyobon va parklarning texnologik yangiliklarga mos ravishda rivojlanishi.</a:t>
            </a:r>
          </a:p>
        </p:txBody>
      </p:sp>
      <p:cxnSp>
        <p:nvCxnSpPr>
          <p:cNvPr id="3145730" name="Connector 2"/>
          <p:cNvCxnSpPr>
            <a:cxnSpLocks/>
          </p:cNvCxnSpPr>
          <p:nvPr/>
        </p:nvCxnSpPr>
        <p:spPr>
          <a:xfrm>
            <a:off x="1371600" y="2560320"/>
            <a:ext cx="0" cy="2377440"/>
          </a:xfrm>
          <a:prstGeom prst="line"/>
          <a:ln w="38100"/>
        </p:spPr>
        <p:style>
          <a:lnRef idx="2">
            <a:schemeClr val="accent1"/>
          </a:lnRef>
          <a:fillRef idx="0">
            <a:schemeClr val="accent1"/>
          </a:fillRef>
          <a:effectRef idx="1">
            <a:schemeClr val="accent1"/>
          </a:effectRef>
          <a:fontRef idx="minor">
            <a:schemeClr val="tx1"/>
          </a:fontRef>
        </p:style>
      </p:cxnSp>
      <p:cxnSp>
        <p:nvCxnSpPr>
          <p:cNvPr id="3145731" name="Connector 3"/>
          <p:cNvCxnSpPr>
            <a:cxnSpLocks/>
          </p:cNvCxnSpPr>
          <p:nvPr/>
        </p:nvCxnSpPr>
        <p:spPr>
          <a:xfrm>
            <a:off x="1371600" y="2834640"/>
            <a:ext cx="731520" cy="0"/>
          </a:xfrm>
          <a:prstGeom prst="line"/>
          <a:ln w="25400"/>
        </p:spPr>
        <p:style>
          <a:lnRef idx="2">
            <a:schemeClr val="accent1"/>
          </a:lnRef>
          <a:fillRef idx="0">
            <a:schemeClr val="accent1"/>
          </a:fillRef>
          <a:effectRef idx="1">
            <a:schemeClr val="accent1"/>
          </a:effectRef>
          <a:fontRef idx="minor">
            <a:schemeClr val="tx1"/>
          </a:fontRef>
        </p:style>
      </p:cxnSp>
      <p:sp>
        <p:nvSpPr>
          <p:cNvPr id="1048775" name="Oval 4"/>
          <p:cNvSpPr/>
          <p:nvPr/>
        </p:nvSpPr>
        <p:spPr>
          <a:xfrm>
            <a:off x="1188720" y="2651760"/>
            <a:ext cx="365760" cy="365760"/>
          </a:xfrm>
          <a:prstGeom prst="ellipse"/>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76" name="TextBox 5"/>
          <p:cNvSpPr txBox="1"/>
          <p:nvPr/>
        </p:nvSpPr>
        <p:spPr>
          <a:xfrm>
            <a:off x="1242284" y="2705324"/>
            <a:ext cx="258631" cy="574040"/>
          </a:xfrm>
          <a:prstGeom prst="rect"/>
          <a:noFill/>
        </p:spPr>
        <p:txBody>
          <a:bodyPr wrap="square">
            <a:spAutoFit/>
          </a:bodyPr>
          <a:p>
            <a:r>
              <a:rPr b="0" sz="1600"/>
              <a:t>1</a:t>
            </a:r>
          </a:p>
        </p:txBody>
      </p:sp>
      <p:sp>
        <p:nvSpPr>
          <p:cNvPr id="1048777" name="TextBox 6"/>
          <p:cNvSpPr txBox="1"/>
          <p:nvPr/>
        </p:nvSpPr>
        <p:spPr>
          <a:xfrm>
            <a:off x="2103120" y="2560320"/>
            <a:ext cx="6400800" cy="332740"/>
          </a:xfrm>
          <a:prstGeom prst="rect"/>
          <a:noFill/>
        </p:spPr>
        <p:txBody>
          <a:bodyPr wrap="square">
            <a:spAutoFit/>
          </a:bodyPr>
          <a:p>
            <a:r>
              <a:rPr b="1" sz="1600"/>
              <a:t>Texnologik rivojlanish</a:t>
            </a:r>
          </a:p>
        </p:txBody>
      </p:sp>
      <p:sp>
        <p:nvSpPr>
          <p:cNvPr id="1048778" name="TextBox 7"/>
          <p:cNvSpPr txBox="1"/>
          <p:nvPr/>
        </p:nvSpPr>
        <p:spPr>
          <a:xfrm>
            <a:off x="2103120" y="2834640"/>
            <a:ext cx="6400800" cy="701040"/>
          </a:xfrm>
          <a:prstGeom prst="rect"/>
          <a:noFill/>
        </p:spPr>
        <p:txBody>
          <a:bodyPr wrap="square">
            <a:spAutoFit/>
          </a:bodyPr>
          <a:p>
            <a:r>
              <a:rPr b="0" sz="1400"/>
              <a:t>Xiyobon va parklarda yangi texnologiyalar va innovatsiyalar bilan muvaffaqiyatli rivojlanishni ta'minlash uchun samarali strategiyalar keng qo'llaniladi.</a:t>
            </a:r>
          </a:p>
        </p:txBody>
      </p:sp>
      <p:cxnSp>
        <p:nvCxnSpPr>
          <p:cNvPr id="3145732" name="Connector 8"/>
          <p:cNvCxnSpPr>
            <a:cxnSpLocks/>
          </p:cNvCxnSpPr>
          <p:nvPr/>
        </p:nvCxnSpPr>
        <p:spPr>
          <a:xfrm>
            <a:off x="1371600" y="3749040"/>
            <a:ext cx="731520" cy="0"/>
          </a:xfrm>
          <a:prstGeom prst="line"/>
          <a:ln w="25400"/>
        </p:spPr>
        <p:style>
          <a:lnRef idx="2">
            <a:schemeClr val="accent1"/>
          </a:lnRef>
          <a:fillRef idx="0">
            <a:schemeClr val="accent1"/>
          </a:fillRef>
          <a:effectRef idx="1">
            <a:schemeClr val="accent1"/>
          </a:effectRef>
          <a:fontRef idx="minor">
            <a:schemeClr val="tx1"/>
          </a:fontRef>
        </p:style>
      </p:cxnSp>
      <p:sp>
        <p:nvSpPr>
          <p:cNvPr id="1048779" name="Oval 9"/>
          <p:cNvSpPr/>
          <p:nvPr/>
        </p:nvSpPr>
        <p:spPr>
          <a:xfrm>
            <a:off x="1188720" y="3566160"/>
            <a:ext cx="365760" cy="365760"/>
          </a:xfrm>
          <a:prstGeom prst="ellipse"/>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80" name="TextBox 10"/>
          <p:cNvSpPr txBox="1"/>
          <p:nvPr/>
        </p:nvSpPr>
        <p:spPr>
          <a:xfrm>
            <a:off x="1242284" y="3619724"/>
            <a:ext cx="258631" cy="574039"/>
          </a:xfrm>
          <a:prstGeom prst="rect"/>
          <a:noFill/>
        </p:spPr>
        <p:txBody>
          <a:bodyPr wrap="square">
            <a:spAutoFit/>
          </a:bodyPr>
          <a:p>
            <a:r>
              <a:rPr b="0" sz="1600"/>
              <a:t>2</a:t>
            </a:r>
          </a:p>
        </p:txBody>
      </p:sp>
      <p:sp>
        <p:nvSpPr>
          <p:cNvPr id="1048781" name="TextBox 11"/>
          <p:cNvSpPr txBox="1"/>
          <p:nvPr/>
        </p:nvSpPr>
        <p:spPr>
          <a:xfrm>
            <a:off x="2103120" y="3474720"/>
            <a:ext cx="6400800" cy="332739"/>
          </a:xfrm>
          <a:prstGeom prst="rect"/>
          <a:noFill/>
        </p:spPr>
        <p:txBody>
          <a:bodyPr wrap="square">
            <a:spAutoFit/>
          </a:bodyPr>
          <a:p>
            <a:r>
              <a:rPr b="1" sz="1600"/>
              <a:t>Internet of Things (IoT)</a:t>
            </a:r>
          </a:p>
        </p:txBody>
      </p:sp>
      <p:sp>
        <p:nvSpPr>
          <p:cNvPr id="1048782" name="TextBox 12"/>
          <p:cNvSpPr txBox="1"/>
          <p:nvPr/>
        </p:nvSpPr>
        <p:spPr>
          <a:xfrm>
            <a:off x="2103120" y="3749040"/>
            <a:ext cx="6400800" cy="497840"/>
          </a:xfrm>
          <a:prstGeom prst="rect"/>
          <a:noFill/>
        </p:spPr>
        <p:txBody>
          <a:bodyPr wrap="square">
            <a:spAutoFit/>
          </a:bodyPr>
          <a:p>
            <a:r>
              <a:rPr b="0" sz="1400"/>
              <a:t>IoT texnologiyalari xiyobon va parklarning barcha sohalari uchun ma'lumotlar to'plash, taqsimlash va monitorinq qilishda foydalaniladi.</a:t>
            </a:r>
          </a:p>
        </p:txBody>
      </p:sp>
      <p:cxnSp>
        <p:nvCxnSpPr>
          <p:cNvPr id="3145733" name="Connector 13"/>
          <p:cNvCxnSpPr>
            <a:cxnSpLocks/>
          </p:cNvCxnSpPr>
          <p:nvPr/>
        </p:nvCxnSpPr>
        <p:spPr>
          <a:xfrm>
            <a:off x="1371600" y="4663440"/>
            <a:ext cx="731520" cy="0"/>
          </a:xfrm>
          <a:prstGeom prst="line"/>
          <a:ln w="25400"/>
        </p:spPr>
        <p:style>
          <a:lnRef idx="2">
            <a:schemeClr val="accent1"/>
          </a:lnRef>
          <a:fillRef idx="0">
            <a:schemeClr val="accent1"/>
          </a:fillRef>
          <a:effectRef idx="1">
            <a:schemeClr val="accent1"/>
          </a:effectRef>
          <a:fontRef idx="minor">
            <a:schemeClr val="tx1"/>
          </a:fontRef>
        </p:style>
      </p:cxnSp>
      <p:sp>
        <p:nvSpPr>
          <p:cNvPr id="1048783" name="Oval 14"/>
          <p:cNvSpPr/>
          <p:nvPr/>
        </p:nvSpPr>
        <p:spPr>
          <a:xfrm>
            <a:off x="1188720" y="4480560"/>
            <a:ext cx="365760" cy="365760"/>
          </a:xfrm>
          <a:prstGeom prst="ellipse"/>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84" name="TextBox 15"/>
          <p:cNvSpPr txBox="1"/>
          <p:nvPr/>
        </p:nvSpPr>
        <p:spPr>
          <a:xfrm>
            <a:off x="1242284" y="4534124"/>
            <a:ext cx="258631" cy="574039"/>
          </a:xfrm>
          <a:prstGeom prst="rect"/>
          <a:noFill/>
        </p:spPr>
        <p:txBody>
          <a:bodyPr wrap="square">
            <a:spAutoFit/>
          </a:bodyPr>
          <a:p>
            <a:r>
              <a:rPr b="0" sz="1600"/>
              <a:t>3</a:t>
            </a:r>
          </a:p>
        </p:txBody>
      </p:sp>
      <p:sp>
        <p:nvSpPr>
          <p:cNvPr id="1048785" name="TextBox 16"/>
          <p:cNvSpPr txBox="1"/>
          <p:nvPr/>
        </p:nvSpPr>
        <p:spPr>
          <a:xfrm>
            <a:off x="2103120" y="4389120"/>
            <a:ext cx="6400800" cy="332739"/>
          </a:xfrm>
          <a:prstGeom prst="rect"/>
          <a:noFill/>
        </p:spPr>
        <p:txBody>
          <a:bodyPr wrap="square">
            <a:spAutoFit/>
          </a:bodyPr>
          <a:p>
            <a:r>
              <a:rPr b="1" sz="1600"/>
              <a:t>Yaqinda qo'llaniladigan robotlar</a:t>
            </a:r>
          </a:p>
        </p:txBody>
      </p:sp>
      <p:sp>
        <p:nvSpPr>
          <p:cNvPr id="1048786" name="TextBox 17"/>
          <p:cNvSpPr txBox="1"/>
          <p:nvPr/>
        </p:nvSpPr>
        <p:spPr>
          <a:xfrm>
            <a:off x="2103120" y="4663440"/>
            <a:ext cx="6400800" cy="497840"/>
          </a:xfrm>
          <a:prstGeom prst="rect"/>
          <a:noFill/>
        </p:spPr>
        <p:txBody>
          <a:bodyPr wrap="square">
            <a:spAutoFit/>
          </a:bodyPr>
          <a:p>
            <a:r>
              <a:rPr b="0" sz="1400"/>
              <a:t>Xiyobon va parklarda nazorat, tozalash va xizmat ko'rsatish uchun robot texnologiyalari tez orada keng qo'llanishga kiradi.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53" name=""/>
        <p:cNvGrpSpPr/>
        <p:nvPr/>
      </p:nvGrpSpPr>
      <p:grpSpPr>
        <a:xfrm/>
      </p:grpSpPr>
      <p:sp>
        <p:nvSpPr>
          <p:cNvPr id="1048787" name="Title 1"/>
          <p:cNvSpPr>
            <a:spLocks noGrp="1"/>
          </p:cNvSpPr>
          <p:nvPr>
            <p:ph type="title"/>
          </p:nvPr>
        </p:nvSpPr>
        <p:spPr/>
        <p:txBody>
          <a:bodyPr/>
          <a:p>
            <a:pPr>
              <a:defRPr sz="4400"/>
            </a:pPr>
            <a:r>
              <a:t>Xulosa</a:t>
            </a:r>
          </a:p>
        </p:txBody>
      </p:sp>
      <p:sp>
        <p:nvSpPr>
          <p:cNvPr id="1048788" name="Rounded Rectangle 2"/>
          <p:cNvSpPr/>
          <p:nvPr/>
        </p:nvSpPr>
        <p:spPr>
          <a:xfrm>
            <a:off x="1432560" y="3017520"/>
            <a:ext cx="457200" cy="45720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89" name="TextBox 3"/>
          <p:cNvSpPr txBox="1"/>
          <p:nvPr/>
        </p:nvSpPr>
        <p:spPr>
          <a:xfrm>
            <a:off x="1499515" y="3084475"/>
            <a:ext cx="323289" cy="323289"/>
          </a:xfrm>
          <a:prstGeom prst="rect"/>
          <a:noFill/>
        </p:spPr>
        <p:txBody>
          <a:bodyPr wrap="square">
            <a:spAutoFit/>
          </a:bodyPr>
          <a:p>
            <a:r>
              <a:rPr b="0" sz="1600"/>
              <a:t>1</a:t>
            </a:r>
          </a:p>
        </p:txBody>
      </p:sp>
      <p:sp>
        <p:nvSpPr>
          <p:cNvPr id="1048790" name="TextBox 4"/>
          <p:cNvSpPr txBox="1"/>
          <p:nvPr/>
        </p:nvSpPr>
        <p:spPr>
          <a:xfrm>
            <a:off x="1981200" y="3108960"/>
            <a:ext cx="2468880" cy="332740"/>
          </a:xfrm>
          <a:prstGeom prst="rect"/>
          <a:noFill/>
        </p:spPr>
        <p:txBody>
          <a:bodyPr wrap="square">
            <a:spAutoFit/>
          </a:bodyPr>
          <a:p>
            <a:r>
              <a:rPr b="1" sz="1600"/>
              <a:t>Asosiy natijalar</a:t>
            </a:r>
          </a:p>
        </p:txBody>
      </p:sp>
      <p:sp>
        <p:nvSpPr>
          <p:cNvPr id="1048791" name="TextBox 5"/>
          <p:cNvSpPr txBox="1"/>
          <p:nvPr/>
        </p:nvSpPr>
        <p:spPr>
          <a:xfrm>
            <a:off x="1981200" y="3657600"/>
            <a:ext cx="2743200" cy="1310641"/>
          </a:xfrm>
          <a:prstGeom prst="rect"/>
          <a:noFill/>
        </p:spPr>
        <p:txBody>
          <a:bodyPr wrap="square">
            <a:spAutoFit/>
          </a:bodyPr>
          <a:p>
            <a:r>
              <a:rPr b="0" sz="1400"/>
              <a:t>PESTEL metodologiyasi orqali o'rganilgan respublika parklari va bog'larning tahlili, ularning boshqa faktorlar bilan qanday bog'liqligi haqida qiziqarli ma'lumotlar berdi.</a:t>
            </a:r>
          </a:p>
        </p:txBody>
      </p:sp>
      <p:sp>
        <p:nvSpPr>
          <p:cNvPr id="1048792" name="Rounded Rectangle 6"/>
          <p:cNvSpPr/>
          <p:nvPr/>
        </p:nvSpPr>
        <p:spPr>
          <a:xfrm>
            <a:off x="4450080" y="3017520"/>
            <a:ext cx="457200" cy="45720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93" name="TextBox 7"/>
          <p:cNvSpPr txBox="1"/>
          <p:nvPr/>
        </p:nvSpPr>
        <p:spPr>
          <a:xfrm>
            <a:off x="4517035" y="3084475"/>
            <a:ext cx="323289" cy="323289"/>
          </a:xfrm>
          <a:prstGeom prst="rect"/>
          <a:noFill/>
        </p:spPr>
        <p:txBody>
          <a:bodyPr wrap="square">
            <a:spAutoFit/>
          </a:bodyPr>
          <a:p>
            <a:r>
              <a:rPr b="0" sz="1600"/>
              <a:t>2</a:t>
            </a:r>
          </a:p>
        </p:txBody>
      </p:sp>
      <p:sp>
        <p:nvSpPr>
          <p:cNvPr id="1048794" name="TextBox 8"/>
          <p:cNvSpPr txBox="1"/>
          <p:nvPr/>
        </p:nvSpPr>
        <p:spPr>
          <a:xfrm>
            <a:off x="4998720" y="3108960"/>
            <a:ext cx="2468880" cy="332740"/>
          </a:xfrm>
          <a:prstGeom prst="rect"/>
          <a:noFill/>
        </p:spPr>
        <p:txBody>
          <a:bodyPr wrap="square">
            <a:spAutoFit/>
          </a:bodyPr>
          <a:p>
            <a:r>
              <a:rPr b="1" sz="1600"/>
              <a:t>Natijalar vaqtinchaliklar</a:t>
            </a:r>
          </a:p>
        </p:txBody>
      </p:sp>
      <p:sp>
        <p:nvSpPr>
          <p:cNvPr id="1048795" name="TextBox 9"/>
          <p:cNvSpPr txBox="1"/>
          <p:nvPr/>
        </p:nvSpPr>
        <p:spPr>
          <a:xfrm>
            <a:off x="4998720" y="3657600"/>
            <a:ext cx="2743200" cy="1107441"/>
          </a:xfrm>
          <a:prstGeom prst="rect"/>
          <a:noFill/>
        </p:spPr>
        <p:txBody>
          <a:bodyPr wrap="square">
            <a:spAutoFit/>
          </a:bodyPr>
          <a:p>
            <a:r>
              <a:rPr b="0" sz="1400"/>
              <a:t>Bu tushunchalar, park va bog'larning barqarorlik, ijtimoiy o'qibatlar va qonuniy muammolar yuzasidan muhim ta'sirini aniqladi va tahlil qiladi.</a:t>
            </a:r>
          </a:p>
        </p:txBody>
      </p:sp>
      <p:sp>
        <p:nvSpPr>
          <p:cNvPr id="1048796" name="Rounded Rectangle 10"/>
          <p:cNvSpPr/>
          <p:nvPr/>
        </p:nvSpPr>
        <p:spPr>
          <a:xfrm>
            <a:off x="7467600" y="3017520"/>
            <a:ext cx="457200" cy="45720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97" name="TextBox 11"/>
          <p:cNvSpPr txBox="1"/>
          <p:nvPr/>
        </p:nvSpPr>
        <p:spPr>
          <a:xfrm>
            <a:off x="7534555" y="3084475"/>
            <a:ext cx="323289" cy="323289"/>
          </a:xfrm>
          <a:prstGeom prst="rect"/>
          <a:noFill/>
        </p:spPr>
        <p:txBody>
          <a:bodyPr wrap="square">
            <a:spAutoFit/>
          </a:bodyPr>
          <a:p>
            <a:r>
              <a:rPr b="0" sz="1600"/>
              <a:t>3</a:t>
            </a:r>
          </a:p>
        </p:txBody>
      </p:sp>
      <p:sp>
        <p:nvSpPr>
          <p:cNvPr id="1048798" name="TextBox 12"/>
          <p:cNvSpPr txBox="1"/>
          <p:nvPr/>
        </p:nvSpPr>
        <p:spPr>
          <a:xfrm>
            <a:off x="8016240" y="3108960"/>
            <a:ext cx="2468880" cy="332740"/>
          </a:xfrm>
          <a:prstGeom prst="rect"/>
          <a:noFill/>
        </p:spPr>
        <p:txBody>
          <a:bodyPr wrap="square">
            <a:spAutoFit/>
          </a:bodyPr>
          <a:p>
            <a:r>
              <a:rPr b="1" sz="1600"/>
              <a:t>O'zgaruvchilar va kelajak</a:t>
            </a:r>
          </a:p>
        </p:txBody>
      </p:sp>
      <p:sp>
        <p:nvSpPr>
          <p:cNvPr id="1048799" name="TextBox 13"/>
          <p:cNvSpPr txBox="1"/>
          <p:nvPr/>
        </p:nvSpPr>
        <p:spPr>
          <a:xfrm>
            <a:off x="8016240" y="3657600"/>
            <a:ext cx="2743200" cy="1310641"/>
          </a:xfrm>
          <a:prstGeom prst="rect"/>
          <a:noFill/>
        </p:spPr>
        <p:txBody>
          <a:bodyPr wrap="square">
            <a:spAutoFit/>
          </a:bodyPr>
          <a:p>
            <a:r>
              <a:rPr b="0" sz="1400"/>
              <a:t>O'zgaruvchilar va qonuniy muammolar, park va bog'larning texnologik rivojlanishiga va ekologik muhimligiga qanday ta'sir qilishi mumkinligi haqida so'zlashadi.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54" name=""/>
        <p:cNvGrpSpPr/>
        <p:nvPr/>
      </p:nvGrpSpPr>
      <p:grpSpPr>
        <a:xfrm/>
      </p:grpSpPr>
      <p:sp>
        <p:nvSpPr>
          <p:cNvPr id="1048800" name="Title 1"/>
          <p:cNvSpPr>
            <a:spLocks noGrp="1"/>
          </p:cNvSpPr>
          <p:nvPr>
            <p:ph type="title"/>
          </p:nvPr>
        </p:nvSpPr>
        <p:spPr/>
        <p:txBody>
          <a:bodyPr/>
          <a:p>
            <a:r>
              <a:t>E'tiboringiz uchun rahmat!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35" name=""/>
        <p:cNvGrpSpPr/>
        <p:nvPr/>
      </p:nvGrpSpPr>
      <p:grpSpPr>
        <a:xfrm/>
      </p:grpSpPr>
      <p:sp>
        <p:nvSpPr>
          <p:cNvPr id="1048597" name="Title 1"/>
          <p:cNvSpPr>
            <a:spLocks noGrp="1"/>
          </p:cNvSpPr>
          <p:nvPr>
            <p:ph type="title"/>
          </p:nvPr>
        </p:nvSpPr>
        <p:spPr/>
        <p:txBody>
          <a:bodyPr/>
          <a:p>
            <a:r>
              <a:t>Reja</a:t>
            </a:r>
          </a:p>
        </p:txBody>
      </p:sp>
      <p:sp>
        <p:nvSpPr>
          <p:cNvPr id="1048598" name="Content Placeholder 2"/>
          <p:cNvSpPr>
            <a:spLocks noGrp="1"/>
          </p:cNvSpPr>
          <p:nvPr>
            <p:ph idx="1"/>
          </p:nvPr>
        </p:nvSpPr>
        <p:spPr/>
        <p:txBody>
          <a:bodyPr/>
          <a:p>
            <a:r>
              <a:rPr sz="2000"/>
              <a:t>Milliy xiyobon va parklarni PESTEL tahlili uchun metodologiyani tushunish</a:t>
            </a:r>
          </a:p>
          <a:p>
            <a:r>
              <a:rPr sz="2000"/>
              <a:t>Politika, iqtisodiyot, ijtimoiy, texnologik, ekologik va qonunlar o'rtasidagi ta'siriy o'xshashliklarni tushunish</a:t>
            </a:r>
          </a:p>
          <a:p>
            <a:r>
              <a:rPr sz="2000"/>
              <a:t>Xiyobon va parklarning barqarorlik, boshqaruv va saqlash chog'idagi muhimliklarini tushunish</a:t>
            </a:r>
          </a:p>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37" name=""/>
        <p:cNvGrpSpPr/>
        <p:nvPr/>
      </p:nvGrpSpPr>
      <p:grpSpPr>
        <a:xfrm/>
      </p:grpSpPr>
      <p:sp>
        <p:nvSpPr>
          <p:cNvPr id="1048605" name="Title 1"/>
          <p:cNvSpPr>
            <a:spLocks noGrp="1"/>
          </p:cNvSpPr>
          <p:nvPr>
            <p:ph type="title"/>
          </p:nvPr>
        </p:nvSpPr>
        <p:spPr/>
        <p:txBody>
          <a:bodyPr/>
          <a:p>
            <a:pPr>
              <a:defRPr sz="3200"/>
            </a:pPr>
            <a:r>
              <a:t>PESTEL Metodologiyasi: Asosiy Tushunchalar</a:t>
            </a:r>
          </a:p>
        </p:txBody>
      </p:sp>
      <p:cxnSp>
        <p:nvCxnSpPr>
          <p:cNvPr id="3145728" name="Connector 2"/>
          <p:cNvCxnSpPr>
            <a:cxnSpLocks/>
          </p:cNvCxnSpPr>
          <p:nvPr/>
        </p:nvCxnSpPr>
        <p:spPr>
          <a:xfrm>
            <a:off x="1828800" y="2834640"/>
            <a:ext cx="8412480" cy="0"/>
          </a:xfrm>
          <a:prstGeom prst="line"/>
          <a:ln w="25400"/>
        </p:spPr>
        <p:style>
          <a:lnRef idx="2">
            <a:schemeClr val="accent1"/>
          </a:lnRef>
          <a:fillRef idx="0">
            <a:schemeClr val="accent1"/>
          </a:fillRef>
          <a:effectRef idx="1">
            <a:schemeClr val="accent1"/>
          </a:effectRef>
          <a:fontRef idx="minor">
            <a:schemeClr val="tx1"/>
          </a:fontRef>
        </p:style>
      </p:cxnSp>
      <p:sp>
        <p:nvSpPr>
          <p:cNvPr id="1048606" name="Rounded Rectangle 3"/>
          <p:cNvSpPr/>
          <p:nvPr/>
        </p:nvSpPr>
        <p:spPr>
          <a:xfrm>
            <a:off x="2621280" y="2606040"/>
            <a:ext cx="457200" cy="45720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07" name="TextBox 4"/>
          <p:cNvSpPr txBox="1"/>
          <p:nvPr/>
        </p:nvSpPr>
        <p:spPr>
          <a:xfrm>
            <a:off x="2688235" y="2672995"/>
            <a:ext cx="323289" cy="323289"/>
          </a:xfrm>
          <a:prstGeom prst="rect"/>
          <a:noFill/>
        </p:spPr>
        <p:txBody>
          <a:bodyPr wrap="square">
            <a:spAutoFit/>
          </a:bodyPr>
          <a:p>
            <a:r>
              <a:rPr b="0" sz="1600"/>
              <a:t>1</a:t>
            </a:r>
          </a:p>
        </p:txBody>
      </p:sp>
      <p:sp>
        <p:nvSpPr>
          <p:cNvPr id="1048608" name="TextBox 5"/>
          <p:cNvSpPr txBox="1"/>
          <p:nvPr/>
        </p:nvSpPr>
        <p:spPr>
          <a:xfrm>
            <a:off x="1798320" y="3291840"/>
            <a:ext cx="2468880" cy="332740"/>
          </a:xfrm>
          <a:prstGeom prst="rect"/>
          <a:noFill/>
        </p:spPr>
        <p:txBody>
          <a:bodyPr wrap="square">
            <a:spAutoFit/>
          </a:bodyPr>
          <a:p>
            <a:r>
              <a:rPr b="1" sz="1600"/>
              <a:t>Siyosiy Tushuncha</a:t>
            </a:r>
          </a:p>
        </p:txBody>
      </p:sp>
      <p:sp>
        <p:nvSpPr>
          <p:cNvPr id="1048609" name="TextBox 6"/>
          <p:cNvSpPr txBox="1"/>
          <p:nvPr/>
        </p:nvSpPr>
        <p:spPr>
          <a:xfrm>
            <a:off x="1798320" y="3840480"/>
            <a:ext cx="2743200" cy="1310641"/>
          </a:xfrm>
          <a:prstGeom prst="rect"/>
          <a:noFill/>
        </p:spPr>
        <p:txBody>
          <a:bodyPr wrap="square">
            <a:spAutoFit/>
          </a:bodyPr>
          <a:p>
            <a:r>
              <a:rPr b="0" sz="1400"/>
              <a:t>PESTEL tahlili davlatning xususiy siyosat tizimini, qonun hujjatlarini va hukmatlarni o'z ichiga oladi. Siyosiy muhitning milliy xiyobon va parklarga ta'siri kuzatiladi.</a:t>
            </a:r>
          </a:p>
        </p:txBody>
      </p:sp>
      <p:sp>
        <p:nvSpPr>
          <p:cNvPr id="1048610" name="Rounded Rectangle 7"/>
          <p:cNvSpPr/>
          <p:nvPr/>
        </p:nvSpPr>
        <p:spPr>
          <a:xfrm>
            <a:off x="5638800" y="2606040"/>
            <a:ext cx="457200" cy="45720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11" name="TextBox 8"/>
          <p:cNvSpPr txBox="1"/>
          <p:nvPr/>
        </p:nvSpPr>
        <p:spPr>
          <a:xfrm>
            <a:off x="5705755" y="2672995"/>
            <a:ext cx="323289" cy="323289"/>
          </a:xfrm>
          <a:prstGeom prst="rect"/>
          <a:noFill/>
        </p:spPr>
        <p:txBody>
          <a:bodyPr wrap="square">
            <a:spAutoFit/>
          </a:bodyPr>
          <a:p>
            <a:r>
              <a:rPr b="0" sz="1600"/>
              <a:t>2</a:t>
            </a:r>
          </a:p>
        </p:txBody>
      </p:sp>
      <p:sp>
        <p:nvSpPr>
          <p:cNvPr id="1048612" name="TextBox 9"/>
          <p:cNvSpPr txBox="1"/>
          <p:nvPr/>
        </p:nvSpPr>
        <p:spPr>
          <a:xfrm>
            <a:off x="4815840" y="3291840"/>
            <a:ext cx="2468880" cy="332740"/>
          </a:xfrm>
          <a:prstGeom prst="rect"/>
          <a:noFill/>
        </p:spPr>
        <p:txBody>
          <a:bodyPr wrap="square">
            <a:spAutoFit/>
          </a:bodyPr>
          <a:p>
            <a:r>
              <a:rPr b="1" sz="1600"/>
              <a:t>Iqtisodiy Tushuncha</a:t>
            </a:r>
          </a:p>
        </p:txBody>
      </p:sp>
      <p:sp>
        <p:nvSpPr>
          <p:cNvPr id="1048613" name="TextBox 10"/>
          <p:cNvSpPr txBox="1"/>
          <p:nvPr/>
        </p:nvSpPr>
        <p:spPr>
          <a:xfrm>
            <a:off x="4815840" y="3840480"/>
            <a:ext cx="2743200" cy="1107441"/>
          </a:xfrm>
          <a:prstGeom prst="rect"/>
          <a:noFill/>
        </p:spPr>
        <p:txBody>
          <a:bodyPr wrap="square">
            <a:spAutoFit/>
          </a:bodyPr>
          <a:p>
            <a:r>
              <a:rPr b="0" sz="1400"/>
              <a:t>Iqtisodiy tahlil milliy parklarning iqtisodiy holatini, investitsiyalar va turizmni o'z ichiga oladi. Xiyobon va parklarning iqtisodiy faoliyatini tahlil qilish muhimdir.</a:t>
            </a:r>
          </a:p>
        </p:txBody>
      </p:sp>
      <p:sp>
        <p:nvSpPr>
          <p:cNvPr id="1048614" name="Rounded Rectangle 11"/>
          <p:cNvSpPr/>
          <p:nvPr/>
        </p:nvSpPr>
        <p:spPr>
          <a:xfrm>
            <a:off x="8656320" y="2606040"/>
            <a:ext cx="457200" cy="45720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15" name="TextBox 12"/>
          <p:cNvSpPr txBox="1"/>
          <p:nvPr/>
        </p:nvSpPr>
        <p:spPr>
          <a:xfrm>
            <a:off x="8723275" y="2672995"/>
            <a:ext cx="323289" cy="323289"/>
          </a:xfrm>
          <a:prstGeom prst="rect"/>
          <a:noFill/>
        </p:spPr>
        <p:txBody>
          <a:bodyPr wrap="square">
            <a:spAutoFit/>
          </a:bodyPr>
          <a:p>
            <a:r>
              <a:rPr b="0" sz="1600"/>
              <a:t>3</a:t>
            </a:r>
          </a:p>
        </p:txBody>
      </p:sp>
      <p:sp>
        <p:nvSpPr>
          <p:cNvPr id="1048616" name="TextBox 13"/>
          <p:cNvSpPr txBox="1"/>
          <p:nvPr/>
        </p:nvSpPr>
        <p:spPr>
          <a:xfrm>
            <a:off x="7833360" y="3291840"/>
            <a:ext cx="2468880" cy="332740"/>
          </a:xfrm>
          <a:prstGeom prst="rect"/>
          <a:noFill/>
        </p:spPr>
        <p:txBody>
          <a:bodyPr wrap="square">
            <a:spAutoFit/>
          </a:bodyPr>
          <a:p>
            <a:r>
              <a:rPr b="1" sz="1600"/>
              <a:t>Ekologik Tushuncha</a:t>
            </a:r>
          </a:p>
        </p:txBody>
      </p:sp>
      <p:sp>
        <p:nvSpPr>
          <p:cNvPr id="1048617" name="TextBox 14"/>
          <p:cNvSpPr txBox="1"/>
          <p:nvPr/>
        </p:nvSpPr>
        <p:spPr>
          <a:xfrm>
            <a:off x="7833360" y="3840480"/>
            <a:ext cx="2743200" cy="1310641"/>
          </a:xfrm>
          <a:prstGeom prst="rect"/>
          <a:noFill/>
        </p:spPr>
        <p:txBody>
          <a:bodyPr wrap="square">
            <a:spAutoFit/>
          </a:bodyPr>
          <a:p>
            <a:r>
              <a:rPr b="0" sz="1400"/>
              <a:t>Ekologik tahlilning maqsadi xiyobon va parklarning tabiiy muhitiga olib keladigan ta'sirni aniqlashdir. Tabiiy resurslarning muhofazasi va ekologik barqarorlikning o'rniga qo'yiladi.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38" name=""/>
        <p:cNvGrpSpPr/>
        <p:nvPr/>
      </p:nvGrpSpPr>
      <p:grpSpPr>
        <a:xfrm/>
      </p:grpSpPr>
      <p:sp>
        <p:nvSpPr>
          <p:cNvPr id="1048618" name="Title 1"/>
          <p:cNvSpPr>
            <a:spLocks noGrp="1"/>
          </p:cNvSpPr>
          <p:nvPr>
            <p:ph type="title"/>
          </p:nvPr>
        </p:nvSpPr>
        <p:spPr/>
        <p:txBody>
          <a:bodyPr/>
          <a:p>
            <a:pPr>
              <a:defRPr sz="3600"/>
            </a:pPr>
            <a:r>
              <a:t>Siyosiy Ta'siriy O'xshashliklar</a:t>
            </a:r>
          </a:p>
        </p:txBody>
      </p:sp>
      <p:sp>
        <p:nvSpPr>
          <p:cNvPr id="1048619" name="Rounded Rectangle 2"/>
          <p:cNvSpPr/>
          <p:nvPr/>
        </p:nvSpPr>
        <p:spPr>
          <a:xfrm>
            <a:off x="1188720" y="2651760"/>
            <a:ext cx="365760" cy="36576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20" name="TextBox 3"/>
          <p:cNvSpPr txBox="1"/>
          <p:nvPr/>
        </p:nvSpPr>
        <p:spPr>
          <a:xfrm>
            <a:off x="1242284" y="2705324"/>
            <a:ext cx="258631" cy="574040"/>
          </a:xfrm>
          <a:prstGeom prst="rect"/>
          <a:noFill/>
        </p:spPr>
        <p:txBody>
          <a:bodyPr wrap="square">
            <a:spAutoFit/>
          </a:bodyPr>
          <a:p>
            <a:r>
              <a:rPr b="0" sz="1600"/>
              <a:t>1</a:t>
            </a:r>
          </a:p>
        </p:txBody>
      </p:sp>
      <p:sp>
        <p:nvSpPr>
          <p:cNvPr id="1048621" name="TextBox 4"/>
          <p:cNvSpPr txBox="1"/>
          <p:nvPr/>
        </p:nvSpPr>
        <p:spPr>
          <a:xfrm>
            <a:off x="2103120" y="2560320"/>
            <a:ext cx="6400800" cy="358140"/>
          </a:xfrm>
          <a:prstGeom prst="rect"/>
          <a:noFill/>
        </p:spPr>
        <p:txBody>
          <a:bodyPr wrap="square">
            <a:spAutoFit/>
          </a:bodyPr>
          <a:p>
            <a:r>
              <a:rPr b="1" sz="1800"/>
              <a:t>Siyosiy Xiyobonlar</a:t>
            </a:r>
          </a:p>
        </p:txBody>
      </p:sp>
      <p:sp>
        <p:nvSpPr>
          <p:cNvPr id="1048622" name="TextBox 5"/>
          <p:cNvSpPr txBox="1"/>
          <p:nvPr/>
        </p:nvSpPr>
        <p:spPr>
          <a:xfrm>
            <a:off x="2103120" y="2834640"/>
            <a:ext cx="9144000" cy="497840"/>
          </a:xfrm>
          <a:prstGeom prst="rect"/>
          <a:noFill/>
        </p:spPr>
        <p:txBody>
          <a:bodyPr wrap="square">
            <a:spAutoFit/>
          </a:bodyPr>
          <a:p>
            <a:r>
              <a:rPr b="0" sz="1400"/>
              <a:t>  - Oʻzbekiston respublikasidagi milliy xiyobonlar siyosiy qarashlar bilan kuchli aloqaga ega. Har bir xiyobonning o'ziga xos siyosiy ta'siriy o'xshashliklari mavjud.</a:t>
            </a:r>
          </a:p>
        </p:txBody>
      </p:sp>
      <p:sp>
        <p:nvSpPr>
          <p:cNvPr id="1048623" name="Rounded Rectangle 6"/>
          <p:cNvSpPr/>
          <p:nvPr/>
        </p:nvSpPr>
        <p:spPr>
          <a:xfrm>
            <a:off x="1188720" y="3566160"/>
            <a:ext cx="365760" cy="36576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24" name="TextBox 7"/>
          <p:cNvSpPr txBox="1"/>
          <p:nvPr/>
        </p:nvSpPr>
        <p:spPr>
          <a:xfrm>
            <a:off x="1242284" y="3619724"/>
            <a:ext cx="258631" cy="574039"/>
          </a:xfrm>
          <a:prstGeom prst="rect"/>
          <a:noFill/>
        </p:spPr>
        <p:txBody>
          <a:bodyPr wrap="square">
            <a:spAutoFit/>
          </a:bodyPr>
          <a:p>
            <a:r>
              <a:rPr b="0" sz="1600"/>
              <a:t>2</a:t>
            </a:r>
          </a:p>
        </p:txBody>
      </p:sp>
      <p:sp>
        <p:nvSpPr>
          <p:cNvPr id="1048625" name="TextBox 8"/>
          <p:cNvSpPr txBox="1"/>
          <p:nvPr/>
        </p:nvSpPr>
        <p:spPr>
          <a:xfrm>
            <a:off x="2103120" y="3474720"/>
            <a:ext cx="6400800" cy="358139"/>
          </a:xfrm>
          <a:prstGeom prst="rect"/>
          <a:noFill/>
        </p:spPr>
        <p:txBody>
          <a:bodyPr wrap="square">
            <a:spAutoFit/>
          </a:bodyPr>
          <a:p>
            <a:r>
              <a:rPr b="1" sz="1800"/>
              <a:t>Xiyobonlar va Davlat Siyosati</a:t>
            </a:r>
          </a:p>
        </p:txBody>
      </p:sp>
      <p:sp>
        <p:nvSpPr>
          <p:cNvPr id="1048626" name="TextBox 9"/>
          <p:cNvSpPr txBox="1"/>
          <p:nvPr/>
        </p:nvSpPr>
        <p:spPr>
          <a:xfrm>
            <a:off x="2103120" y="3749040"/>
            <a:ext cx="9144000" cy="497840"/>
          </a:xfrm>
          <a:prstGeom prst="rect"/>
          <a:noFill/>
        </p:spPr>
        <p:txBody>
          <a:bodyPr wrap="square">
            <a:spAutoFit/>
          </a:bodyPr>
          <a:p>
            <a:r>
              <a:rPr b="0" sz="1400"/>
              <a:t>  - Xiyobonlar davlat siyosatining muhim bir qismini tashkil etadi. Siyosiy qarashlar xiyobonlarning muhofazasi va ularning davlatning rivojlanishiga qo'llanilishini ta'minlashda ahamiyatga ega.</a:t>
            </a:r>
          </a:p>
        </p:txBody>
      </p:sp>
      <p:sp>
        <p:nvSpPr>
          <p:cNvPr id="1048627" name="Rounded Rectangle 10"/>
          <p:cNvSpPr/>
          <p:nvPr/>
        </p:nvSpPr>
        <p:spPr>
          <a:xfrm>
            <a:off x="1188720" y="4480560"/>
            <a:ext cx="365760" cy="36576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28" name="TextBox 11"/>
          <p:cNvSpPr txBox="1"/>
          <p:nvPr/>
        </p:nvSpPr>
        <p:spPr>
          <a:xfrm>
            <a:off x="1242284" y="4534124"/>
            <a:ext cx="258631" cy="574039"/>
          </a:xfrm>
          <a:prstGeom prst="rect"/>
          <a:noFill/>
        </p:spPr>
        <p:txBody>
          <a:bodyPr wrap="square">
            <a:spAutoFit/>
          </a:bodyPr>
          <a:p>
            <a:r>
              <a:rPr b="0" sz="1600"/>
              <a:t>3</a:t>
            </a:r>
          </a:p>
        </p:txBody>
      </p:sp>
      <p:sp>
        <p:nvSpPr>
          <p:cNvPr id="1048629" name="TextBox 12"/>
          <p:cNvSpPr txBox="1"/>
          <p:nvPr/>
        </p:nvSpPr>
        <p:spPr>
          <a:xfrm>
            <a:off x="2103120" y="4389120"/>
            <a:ext cx="6400800" cy="332739"/>
          </a:xfrm>
          <a:prstGeom prst="rect"/>
          <a:noFill/>
        </p:spPr>
        <p:txBody>
          <a:bodyPr wrap="square">
            <a:spAutoFit/>
          </a:bodyPr>
          <a:p>
            <a:r>
              <a:rPr b="1" sz="1600"/>
              <a:t>Siyosiy O'xshashliklar va Jamiyati</a:t>
            </a:r>
          </a:p>
        </p:txBody>
      </p:sp>
      <p:sp>
        <p:nvSpPr>
          <p:cNvPr id="1048630" name="TextBox 13"/>
          <p:cNvSpPr txBox="1"/>
          <p:nvPr/>
        </p:nvSpPr>
        <p:spPr>
          <a:xfrm>
            <a:off x="2103120" y="4663440"/>
            <a:ext cx="9144000" cy="497840"/>
          </a:xfrm>
          <a:prstGeom prst="rect"/>
          <a:noFill/>
        </p:spPr>
        <p:txBody>
          <a:bodyPr wrap="square">
            <a:spAutoFit/>
          </a:bodyPr>
          <a:p>
            <a:r>
              <a:rPr b="0" sz="1400"/>
              <a:t>  - Xiyobonlar jamiyat va siyosiy tizimlar orasidagi o'xshashliklarga ega. Siyosiy qarashlar jamiyatning xiyobonlarga qat'iy qarshi kurashini va ularning muhofazasini ta'minlashda o'z ahamiyatini ko'rsatadi.</a:t>
            </a:r>
          </a:p>
        </p:txBody>
      </p:sp>
      <p:sp>
        <p:nvSpPr>
          <p:cNvPr id="1048631" name="Rounded Rectangle 14"/>
          <p:cNvSpPr/>
          <p:nvPr/>
        </p:nvSpPr>
        <p:spPr>
          <a:xfrm>
            <a:off x="1188720" y="5394960"/>
            <a:ext cx="365760" cy="36576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32" name="TextBox 15"/>
          <p:cNvSpPr txBox="1"/>
          <p:nvPr/>
        </p:nvSpPr>
        <p:spPr>
          <a:xfrm>
            <a:off x="1242284" y="5448524"/>
            <a:ext cx="258631" cy="574039"/>
          </a:xfrm>
          <a:prstGeom prst="rect"/>
          <a:noFill/>
        </p:spPr>
        <p:txBody>
          <a:bodyPr wrap="square">
            <a:spAutoFit/>
          </a:bodyPr>
          <a:p>
            <a:r>
              <a:rPr b="0" sz="1600"/>
              <a:t>4</a:t>
            </a:r>
          </a:p>
        </p:txBody>
      </p:sp>
      <p:sp>
        <p:nvSpPr>
          <p:cNvPr id="1048633" name="TextBox 16"/>
          <p:cNvSpPr txBox="1"/>
          <p:nvPr/>
        </p:nvSpPr>
        <p:spPr>
          <a:xfrm>
            <a:off x="2103120" y="5303520"/>
            <a:ext cx="6400800" cy="332739"/>
          </a:xfrm>
          <a:prstGeom prst="rect"/>
          <a:noFill/>
        </p:spPr>
        <p:txBody>
          <a:bodyPr wrap="square">
            <a:spAutoFit/>
          </a:bodyPr>
          <a:p>
            <a:r>
              <a:rPr b="1" sz="1600"/>
              <a:t>Siyosiy Ta'siriyning Keyinchaligi</a:t>
            </a:r>
          </a:p>
        </p:txBody>
      </p:sp>
      <p:sp>
        <p:nvSpPr>
          <p:cNvPr id="1048634" name="TextBox 17"/>
          <p:cNvSpPr txBox="1"/>
          <p:nvPr/>
        </p:nvSpPr>
        <p:spPr>
          <a:xfrm>
            <a:off x="2103120" y="5577840"/>
            <a:ext cx="9144000" cy="497840"/>
          </a:xfrm>
          <a:prstGeom prst="rect"/>
          <a:noFill/>
        </p:spPr>
        <p:txBody>
          <a:bodyPr wrap="square">
            <a:spAutoFit/>
          </a:bodyPr>
          <a:p>
            <a:r>
              <a:rPr b="0" sz="1400"/>
              <a:t>  - Xiyobonlarga siyosiy ta'siriyning keyingi bosqichlari, yangi siyosiy qarashlar va o'zgarishlar xiyobonlarning muhofazasi va rivojlanishi uchun kritik ahamiyatga ega.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39" name=""/>
        <p:cNvGrpSpPr/>
        <p:nvPr/>
      </p:nvGrpSpPr>
      <p:grpSpPr>
        <a:xfrm/>
      </p:grpSpPr>
      <p:sp>
        <p:nvSpPr>
          <p:cNvPr id="1048635" name="Title 1"/>
          <p:cNvSpPr>
            <a:spLocks noGrp="1"/>
          </p:cNvSpPr>
          <p:nvPr>
            <p:ph type="title"/>
          </p:nvPr>
        </p:nvSpPr>
        <p:spPr/>
        <p:txBody>
          <a:bodyPr/>
          <a:p>
            <a:pPr>
              <a:defRPr sz="3600"/>
            </a:pPr>
            <a:r>
              <a:t>Iqtisodiyotning Parklarga Ta'siri</a:t>
            </a:r>
          </a:p>
        </p:txBody>
      </p:sp>
      <p:sp>
        <p:nvSpPr>
          <p:cNvPr id="1048636" name="Rounded Rectangle 2"/>
          <p:cNvSpPr/>
          <p:nvPr/>
        </p:nvSpPr>
        <p:spPr>
          <a:xfrm>
            <a:off x="1203960" y="2560320"/>
            <a:ext cx="411480" cy="41148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37" name="TextBox 3"/>
          <p:cNvSpPr txBox="1"/>
          <p:nvPr/>
        </p:nvSpPr>
        <p:spPr>
          <a:xfrm>
            <a:off x="1264219" y="2620579"/>
            <a:ext cx="290960" cy="574040"/>
          </a:xfrm>
          <a:prstGeom prst="rect"/>
          <a:noFill/>
        </p:spPr>
        <p:txBody>
          <a:bodyPr wrap="square">
            <a:spAutoFit/>
          </a:bodyPr>
          <a:p>
            <a:r>
              <a:rPr b="0" sz="1600"/>
              <a:t>1</a:t>
            </a:r>
          </a:p>
        </p:txBody>
      </p:sp>
      <p:sp>
        <p:nvSpPr>
          <p:cNvPr id="1048638" name="TextBox 4"/>
          <p:cNvSpPr txBox="1"/>
          <p:nvPr/>
        </p:nvSpPr>
        <p:spPr>
          <a:xfrm>
            <a:off x="1478280" y="2468880"/>
            <a:ext cx="182881" cy="358140"/>
          </a:xfrm>
          <a:prstGeom prst="rect"/>
          <a:noFill/>
        </p:spPr>
        <p:txBody>
          <a:bodyPr wrap="none">
            <a:spAutoFit/>
          </a:bodyPr>
          <a:p/>
        </p:txBody>
      </p:sp>
      <p:sp>
        <p:nvSpPr>
          <p:cNvPr id="1048639" name="TextBox 5"/>
          <p:cNvSpPr txBox="1"/>
          <p:nvPr/>
        </p:nvSpPr>
        <p:spPr>
          <a:xfrm>
            <a:off x="1661160" y="2651760"/>
            <a:ext cx="4206240" cy="332740"/>
          </a:xfrm>
          <a:prstGeom prst="rect"/>
          <a:noFill/>
        </p:spPr>
        <p:txBody>
          <a:bodyPr wrap="square">
            <a:spAutoFit/>
          </a:bodyPr>
          <a:p>
            <a:r>
              <a:rPr b="1" sz="1600"/>
              <a:t>Iqtisodiyotning Tashqi Ta'siri</a:t>
            </a:r>
          </a:p>
        </p:txBody>
      </p:sp>
      <p:sp>
        <p:nvSpPr>
          <p:cNvPr id="1048640" name="TextBox 6"/>
          <p:cNvSpPr txBox="1"/>
          <p:nvPr/>
        </p:nvSpPr>
        <p:spPr>
          <a:xfrm>
            <a:off x="1661160" y="2926080"/>
            <a:ext cx="4206240" cy="701040"/>
          </a:xfrm>
          <a:prstGeom prst="rect"/>
          <a:noFill/>
        </p:spPr>
        <p:txBody>
          <a:bodyPr wrap="square">
            <a:spAutoFit/>
          </a:bodyPr>
          <a:p>
            <a:r>
              <a:rPr b="0" sz="1400"/>
              <a:t>Parklar va bog'lar turizmni rivojlantirishda ahamiyatli o'rin egallaydi, bu esa mamlakat iqtisodiyotiga to'liq ta'sir qiladi.</a:t>
            </a:r>
          </a:p>
        </p:txBody>
      </p:sp>
      <p:sp>
        <p:nvSpPr>
          <p:cNvPr id="1048641" name="Rounded Rectangle 7"/>
          <p:cNvSpPr/>
          <p:nvPr/>
        </p:nvSpPr>
        <p:spPr>
          <a:xfrm>
            <a:off x="5867400" y="2560320"/>
            <a:ext cx="411480" cy="41148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42" name="TextBox 8"/>
          <p:cNvSpPr txBox="1"/>
          <p:nvPr/>
        </p:nvSpPr>
        <p:spPr>
          <a:xfrm>
            <a:off x="5927659" y="2620579"/>
            <a:ext cx="290960" cy="574040"/>
          </a:xfrm>
          <a:prstGeom prst="rect"/>
          <a:noFill/>
        </p:spPr>
        <p:txBody>
          <a:bodyPr wrap="square">
            <a:spAutoFit/>
          </a:bodyPr>
          <a:p>
            <a:r>
              <a:rPr b="0" sz="1600"/>
              <a:t>2</a:t>
            </a:r>
          </a:p>
        </p:txBody>
      </p:sp>
      <p:sp>
        <p:nvSpPr>
          <p:cNvPr id="1048643" name="TextBox 9"/>
          <p:cNvSpPr txBox="1"/>
          <p:nvPr/>
        </p:nvSpPr>
        <p:spPr>
          <a:xfrm>
            <a:off x="6141720" y="2468880"/>
            <a:ext cx="182881" cy="358140"/>
          </a:xfrm>
          <a:prstGeom prst="rect"/>
          <a:noFill/>
        </p:spPr>
        <p:txBody>
          <a:bodyPr wrap="none">
            <a:spAutoFit/>
          </a:bodyPr>
          <a:p/>
        </p:txBody>
      </p:sp>
      <p:sp>
        <p:nvSpPr>
          <p:cNvPr id="1048644" name="TextBox 10"/>
          <p:cNvSpPr txBox="1"/>
          <p:nvPr/>
        </p:nvSpPr>
        <p:spPr>
          <a:xfrm>
            <a:off x="6324600" y="2651760"/>
            <a:ext cx="4206240" cy="332740"/>
          </a:xfrm>
          <a:prstGeom prst="rect"/>
          <a:noFill/>
        </p:spPr>
        <p:txBody>
          <a:bodyPr wrap="square">
            <a:spAutoFit/>
          </a:bodyPr>
          <a:p>
            <a:r>
              <a:rPr b="1" sz="1600"/>
              <a:t>Iqtisodiyotning Ichki Ta'siri</a:t>
            </a:r>
          </a:p>
        </p:txBody>
      </p:sp>
      <p:sp>
        <p:nvSpPr>
          <p:cNvPr id="1048645" name="TextBox 11"/>
          <p:cNvSpPr txBox="1"/>
          <p:nvPr/>
        </p:nvSpPr>
        <p:spPr>
          <a:xfrm>
            <a:off x="6324600" y="2926080"/>
            <a:ext cx="4206240" cy="701040"/>
          </a:xfrm>
          <a:prstGeom prst="rect"/>
          <a:noFill/>
        </p:spPr>
        <p:txBody>
          <a:bodyPr wrap="square">
            <a:spAutoFit/>
          </a:bodyPr>
          <a:p>
            <a:r>
              <a:rPr b="0" sz="1400"/>
              <a:t>Parklar va bog'lar mamlakat ichki iqtisodiyotiga boy bo'lgan ta'sirini yanada mustahkamlaydi va iqtisodiy faoliyatni rivojlantiradi.</a:t>
            </a:r>
          </a:p>
        </p:txBody>
      </p:sp>
      <p:sp>
        <p:nvSpPr>
          <p:cNvPr id="1048646" name="Rounded Rectangle 12"/>
          <p:cNvSpPr/>
          <p:nvPr/>
        </p:nvSpPr>
        <p:spPr>
          <a:xfrm>
            <a:off x="1203960" y="4297680"/>
            <a:ext cx="411480" cy="41148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47" name="TextBox 13"/>
          <p:cNvSpPr txBox="1"/>
          <p:nvPr/>
        </p:nvSpPr>
        <p:spPr>
          <a:xfrm>
            <a:off x="1264219" y="4357939"/>
            <a:ext cx="290960" cy="574039"/>
          </a:xfrm>
          <a:prstGeom prst="rect"/>
          <a:noFill/>
        </p:spPr>
        <p:txBody>
          <a:bodyPr wrap="square">
            <a:spAutoFit/>
          </a:bodyPr>
          <a:p>
            <a:r>
              <a:rPr b="0" sz="1600"/>
              <a:t>3</a:t>
            </a:r>
          </a:p>
        </p:txBody>
      </p:sp>
      <p:sp>
        <p:nvSpPr>
          <p:cNvPr id="1048648" name="TextBox 14"/>
          <p:cNvSpPr txBox="1"/>
          <p:nvPr/>
        </p:nvSpPr>
        <p:spPr>
          <a:xfrm>
            <a:off x="1478280" y="4206240"/>
            <a:ext cx="182881" cy="358141"/>
          </a:xfrm>
          <a:prstGeom prst="rect"/>
          <a:noFill/>
        </p:spPr>
        <p:txBody>
          <a:bodyPr wrap="none">
            <a:spAutoFit/>
          </a:bodyPr>
          <a:p/>
        </p:txBody>
      </p:sp>
      <p:sp>
        <p:nvSpPr>
          <p:cNvPr id="1048649" name="TextBox 15"/>
          <p:cNvSpPr txBox="1"/>
          <p:nvPr/>
        </p:nvSpPr>
        <p:spPr>
          <a:xfrm>
            <a:off x="1661160" y="4389120"/>
            <a:ext cx="4206240" cy="274320"/>
          </a:xfrm>
          <a:prstGeom prst="rect"/>
          <a:noFill/>
        </p:spPr>
        <p:txBody>
          <a:bodyPr wrap="square">
            <a:spAutoFit/>
          </a:bodyPr>
          <a:p>
            <a:r>
              <a:rPr b="1" sz="1400"/>
              <a:t>Iqtisodiyotning Sarmoyaviy Ta'siri</a:t>
            </a:r>
          </a:p>
        </p:txBody>
      </p:sp>
      <p:sp>
        <p:nvSpPr>
          <p:cNvPr id="1048650" name="TextBox 16"/>
          <p:cNvSpPr txBox="1"/>
          <p:nvPr/>
        </p:nvSpPr>
        <p:spPr>
          <a:xfrm>
            <a:off x="1661160" y="4663440"/>
            <a:ext cx="4206240" cy="904241"/>
          </a:xfrm>
          <a:prstGeom prst="rect"/>
          <a:noFill/>
        </p:spPr>
        <p:txBody>
          <a:bodyPr wrap="square">
            <a:spAutoFit/>
          </a:bodyPr>
          <a:p>
            <a:r>
              <a:rPr b="0" sz="1400"/>
              <a:t>Parklar va bog'lar sarmoyani oshirish va yangi investitsiyalarni jalb qilishda muhim ahamiyatga ega, mamlakat sarmoyadorlik potentsialini kuchaytiradi.</a:t>
            </a:r>
          </a:p>
        </p:txBody>
      </p:sp>
      <p:sp>
        <p:nvSpPr>
          <p:cNvPr id="1048651" name="Rounded Rectangle 17"/>
          <p:cNvSpPr/>
          <p:nvPr/>
        </p:nvSpPr>
        <p:spPr>
          <a:xfrm>
            <a:off x="5867400" y="4297680"/>
            <a:ext cx="411480" cy="41148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52" name="TextBox 18"/>
          <p:cNvSpPr txBox="1"/>
          <p:nvPr/>
        </p:nvSpPr>
        <p:spPr>
          <a:xfrm>
            <a:off x="5927659" y="4357939"/>
            <a:ext cx="290960" cy="574039"/>
          </a:xfrm>
          <a:prstGeom prst="rect"/>
          <a:noFill/>
        </p:spPr>
        <p:txBody>
          <a:bodyPr wrap="square">
            <a:spAutoFit/>
          </a:bodyPr>
          <a:p>
            <a:r>
              <a:rPr b="0" sz="1600"/>
              <a:t>4</a:t>
            </a:r>
          </a:p>
        </p:txBody>
      </p:sp>
      <p:sp>
        <p:nvSpPr>
          <p:cNvPr id="1048653" name="TextBox 19"/>
          <p:cNvSpPr txBox="1"/>
          <p:nvPr/>
        </p:nvSpPr>
        <p:spPr>
          <a:xfrm>
            <a:off x="6141720" y="4206240"/>
            <a:ext cx="182881" cy="358141"/>
          </a:xfrm>
          <a:prstGeom prst="rect"/>
          <a:noFill/>
        </p:spPr>
        <p:txBody>
          <a:bodyPr wrap="none">
            <a:spAutoFit/>
          </a:bodyPr>
          <a:p/>
        </p:txBody>
      </p:sp>
      <p:sp>
        <p:nvSpPr>
          <p:cNvPr id="1048654" name="TextBox 20"/>
          <p:cNvSpPr txBox="1"/>
          <p:nvPr/>
        </p:nvSpPr>
        <p:spPr>
          <a:xfrm>
            <a:off x="6324600" y="4389120"/>
            <a:ext cx="4206240" cy="274320"/>
          </a:xfrm>
          <a:prstGeom prst="rect"/>
          <a:noFill/>
        </p:spPr>
        <p:txBody>
          <a:bodyPr wrap="square">
            <a:spAutoFit/>
          </a:bodyPr>
          <a:p>
            <a:r>
              <a:rPr b="1" sz="1400"/>
              <a:t>Iqtisodiyotning Texnologik Ta'siri</a:t>
            </a:r>
          </a:p>
        </p:txBody>
      </p:sp>
      <p:sp>
        <p:nvSpPr>
          <p:cNvPr id="1048655" name="TextBox 21"/>
          <p:cNvSpPr txBox="1"/>
          <p:nvPr/>
        </p:nvSpPr>
        <p:spPr>
          <a:xfrm>
            <a:off x="6324600" y="4663440"/>
            <a:ext cx="4206240" cy="904241"/>
          </a:xfrm>
          <a:prstGeom prst="rect"/>
          <a:noFill/>
        </p:spPr>
        <p:txBody>
          <a:bodyPr wrap="square">
            <a:spAutoFit/>
          </a:bodyPr>
          <a:p>
            <a:r>
              <a:rPr b="0" sz="1400"/>
              <a:t>Parklar va bog'lar texnologiyalarning rivojlanishiga olib keladi, turizm sohasini yangi texnologiyalar bilan boyitadi va sifatli xizmat ko'rsatishni ta'minlaydi.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0" name=""/>
        <p:cNvGrpSpPr/>
        <p:nvPr/>
      </p:nvGrpSpPr>
      <p:grpSpPr>
        <a:xfrm/>
      </p:grpSpPr>
      <p:sp>
        <p:nvSpPr>
          <p:cNvPr id="1048656" name="Title 1"/>
          <p:cNvSpPr>
            <a:spLocks noGrp="1"/>
          </p:cNvSpPr>
          <p:nvPr>
            <p:ph type="title"/>
          </p:nvPr>
        </p:nvSpPr>
        <p:spPr/>
        <p:txBody>
          <a:bodyPr/>
          <a:p>
            <a:pPr>
              <a:defRPr sz="3600"/>
            </a:pPr>
            <a:r>
              <a:t>Texnologik Yangiliklar va Xiyobonlar</a:t>
            </a:r>
          </a:p>
        </p:txBody>
      </p:sp>
      <p:sp>
        <p:nvSpPr>
          <p:cNvPr id="1048657" name="Rounded Rectangle 2"/>
          <p:cNvSpPr/>
          <p:nvPr/>
        </p:nvSpPr>
        <p:spPr>
          <a:xfrm>
            <a:off x="1981200" y="2286000"/>
            <a:ext cx="8229600" cy="1188720"/>
          </a:xfrm>
          <a:prstGeom prst="roundRect"/>
          <a:noFill/>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58" name="TextBox 3"/>
          <p:cNvSpPr txBox="1"/>
          <p:nvPr/>
        </p:nvSpPr>
        <p:spPr>
          <a:xfrm>
            <a:off x="2164080" y="2468880"/>
            <a:ext cx="7863840" cy="332739"/>
          </a:xfrm>
          <a:prstGeom prst="rect"/>
          <a:noFill/>
        </p:spPr>
        <p:txBody>
          <a:bodyPr wrap="square">
            <a:spAutoFit/>
          </a:bodyPr>
          <a:p>
            <a:r>
              <a:rPr b="1" sz="1600"/>
              <a:t>Texnologik Yangiliklar</a:t>
            </a:r>
          </a:p>
        </p:txBody>
      </p:sp>
      <p:sp>
        <p:nvSpPr>
          <p:cNvPr id="1048659" name="TextBox 4"/>
          <p:cNvSpPr txBox="1"/>
          <p:nvPr/>
        </p:nvSpPr>
        <p:spPr>
          <a:xfrm>
            <a:off x="2164080" y="2743200"/>
            <a:ext cx="7863840" cy="497840"/>
          </a:xfrm>
          <a:prstGeom prst="rect"/>
          <a:noFill/>
        </p:spPr>
        <p:txBody>
          <a:bodyPr wrap="square">
            <a:spAutoFit/>
          </a:bodyPr>
          <a:p>
            <a:r>
              <a:rPr b="0" sz="1400"/>
              <a:t>Xiyobonlarda yangi texnologiyalar va innovatsiyalar o'zgardi, bu esa turli sohalar uchun yangi imkoniyatlar yaratishda muhim ahamiyatga ega.</a:t>
            </a:r>
          </a:p>
        </p:txBody>
      </p:sp>
      <p:sp>
        <p:nvSpPr>
          <p:cNvPr id="1048660" name="Rounded Rectangle 5"/>
          <p:cNvSpPr/>
          <p:nvPr/>
        </p:nvSpPr>
        <p:spPr>
          <a:xfrm>
            <a:off x="1981200" y="3611880"/>
            <a:ext cx="8229600" cy="1188720"/>
          </a:xfrm>
          <a:prstGeom prst="roundRect"/>
          <a:noFill/>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61" name="TextBox 6"/>
          <p:cNvSpPr txBox="1"/>
          <p:nvPr/>
        </p:nvSpPr>
        <p:spPr>
          <a:xfrm>
            <a:off x="2164080" y="3794760"/>
            <a:ext cx="7863840" cy="332739"/>
          </a:xfrm>
          <a:prstGeom prst="rect"/>
          <a:noFill/>
        </p:spPr>
        <p:txBody>
          <a:bodyPr wrap="square">
            <a:spAutoFit/>
          </a:bodyPr>
          <a:p>
            <a:r>
              <a:rPr b="1" sz="1600"/>
              <a:t>Xiyobonlar va IoT</a:t>
            </a:r>
          </a:p>
        </p:txBody>
      </p:sp>
      <p:sp>
        <p:nvSpPr>
          <p:cNvPr id="1048662" name="TextBox 7"/>
          <p:cNvSpPr txBox="1"/>
          <p:nvPr/>
        </p:nvSpPr>
        <p:spPr>
          <a:xfrm>
            <a:off x="2164080" y="4069080"/>
            <a:ext cx="7863840" cy="497840"/>
          </a:xfrm>
          <a:prstGeom prst="rect"/>
          <a:noFill/>
        </p:spPr>
        <p:txBody>
          <a:bodyPr wrap="square">
            <a:spAutoFit/>
          </a:bodyPr>
          <a:p>
            <a:r>
              <a:rPr b="0" sz="1400"/>
              <a:t>Internet-of-Things (IoT) texnologiyasi xiyobonlarda o'zaro aloqalar va qabul qilishni avtomatlashtiradi, bu esa xiyobonlarni muhofaza qilishda yordam beradi.</a:t>
            </a:r>
          </a:p>
        </p:txBody>
      </p:sp>
      <p:sp>
        <p:nvSpPr>
          <p:cNvPr id="1048663" name="Rounded Rectangle 8"/>
          <p:cNvSpPr/>
          <p:nvPr/>
        </p:nvSpPr>
        <p:spPr>
          <a:xfrm>
            <a:off x="1981200" y="4937760"/>
            <a:ext cx="8229600" cy="1188720"/>
          </a:xfrm>
          <a:prstGeom prst="roundRect"/>
          <a:noFill/>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64" name="TextBox 9"/>
          <p:cNvSpPr txBox="1"/>
          <p:nvPr/>
        </p:nvSpPr>
        <p:spPr>
          <a:xfrm>
            <a:off x="2164080" y="5120640"/>
            <a:ext cx="7863840" cy="332740"/>
          </a:xfrm>
          <a:prstGeom prst="rect"/>
          <a:noFill/>
        </p:spPr>
        <p:txBody>
          <a:bodyPr wrap="square">
            <a:spAutoFit/>
          </a:bodyPr>
          <a:p>
            <a:r>
              <a:rPr b="1" sz="1600"/>
              <a:t>QR Kodlar va Xiyobonlar</a:t>
            </a:r>
          </a:p>
        </p:txBody>
      </p:sp>
      <p:sp>
        <p:nvSpPr>
          <p:cNvPr id="1048665" name="TextBox 10"/>
          <p:cNvSpPr txBox="1"/>
          <p:nvPr/>
        </p:nvSpPr>
        <p:spPr>
          <a:xfrm>
            <a:off x="2164080" y="5394960"/>
            <a:ext cx="7863840" cy="497840"/>
          </a:xfrm>
          <a:prstGeom prst="rect"/>
          <a:noFill/>
        </p:spPr>
        <p:txBody>
          <a:bodyPr wrap="square">
            <a:spAutoFit/>
          </a:bodyPr>
          <a:p>
            <a:r>
              <a:rPr b="0" sz="1400"/>
              <a:t>Xiyobonlarda joylashgan QR kodlar orqali odamlar xiyobon haqida ma'lumot olishlari, xiyobonlar bilan aloqani mustahkamlashadi va turli tadbirlarga qatnashishlari osonlashadi.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2" name=""/>
        <p:cNvGrpSpPr/>
        <p:nvPr/>
      </p:nvGrpSpPr>
      <p:grpSpPr>
        <a:xfrm/>
      </p:grpSpPr>
      <p:sp>
        <p:nvSpPr>
          <p:cNvPr id="1048674" name="Title 1"/>
          <p:cNvSpPr>
            <a:spLocks noGrp="1"/>
          </p:cNvSpPr>
          <p:nvPr>
            <p:ph type="title"/>
          </p:nvPr>
        </p:nvSpPr>
        <p:spPr/>
        <p:txBody>
          <a:bodyPr/>
          <a:p>
            <a:pPr>
              <a:defRPr sz="3600"/>
            </a:pPr>
            <a:r>
              <a:t>Ekologik Muammosizliklar va Parklar</a:t>
            </a:r>
          </a:p>
        </p:txBody>
      </p:sp>
      <p:sp>
        <p:nvSpPr>
          <p:cNvPr id="1048675" name="Content Placeholder 2"/>
          <p:cNvSpPr>
            <a:spLocks noGrp="1"/>
          </p:cNvSpPr>
          <p:nvPr>
            <p:ph idx="1"/>
          </p:nvPr>
        </p:nvSpPr>
        <p:spPr/>
        <p:txBody>
          <a:bodyPr/>
          <a:p/>
        </p:txBody>
      </p:sp>
      <p:sp>
        <p:nvSpPr>
          <p:cNvPr id="1048676" name="Text Placeholder 3"/>
          <p:cNvSpPr>
            <a:spLocks noGrp="1"/>
          </p:cNvSpPr>
          <p:nvPr>
            <p:ph type="body" sz="half" idx="2"/>
          </p:nvPr>
        </p:nvSpPr>
        <p:spPr/>
        <p:txBody>
          <a:bodyPr/>
          <a:p>
            <a:r>
              <a:rPr sz="1400"/>
              <a:t>Ekologik muammosizliklar parklar uchun eng muhim muammolardan biridir. Tabiatni himoya qilish va ekologik barqarorlikning oshishiga xizmat qiladi. Parklarni saqlashda muhim qarorlar olish uchun ekologik muammosizliklar muhimdir.</a:t>
            </a:r>
          </a:p>
        </p:txBody>
      </p:sp>
      <p:pic>
        <p:nvPicPr>
          <p:cNvPr id="2097152" name="Picture 4" descr="image.jpg"/>
          <p:cNvPicPr>
            <a:picLocks noChangeAspect="1"/>
          </p:cNvPicPr>
          <p:nvPr/>
        </p:nvPicPr>
        <p:blipFill>
          <a:blip xmlns:r="http://schemas.openxmlformats.org/officeDocument/2006/relationships" r:embed="rId1"/>
          <a:stretch>
            <a:fillRect/>
          </a:stretch>
        </p:blipFill>
        <p:spPr>
          <a:xfrm>
            <a:off x="5183188" y="987425"/>
            <a:ext cx="6172200" cy="4873625"/>
          </a:xfrm>
          <a:prstGeom prst="rect"/>
        </p:spPr>
      </p:pic>
      <p:sp>
        <p:nvSpPr>
          <p:cNvPr id="1048677" name="TextBox 5"/>
          <p:cNvSpPr txBox="1"/>
          <p:nvPr/>
        </p:nvSpPr>
        <p:spPr>
          <a:xfrm>
            <a:off x="5183188" y="5861050"/>
            <a:ext cx="2418378" cy="523240"/>
          </a:xfrm>
          <a:prstGeom prst="rect"/>
          <a:noFill/>
        </p:spPr>
        <p:txBody>
          <a:bodyPr wrap="none">
            <a:spAutoFit/>
          </a:bodyPr>
          <a:p/>
          <a:p>
            <a:pPr algn="ctr"/>
            <a:r>
              <a:rPr sz="1100"/>
              <a:t>Photo by </a:t>
            </a:r>
            <a:r>
              <a:rPr sz="1100">
                <a:hlinkClick r:id="rId2"/>
              </a:rPr>
              <a:t>Mert Kahveci</a:t>
            </a:r>
            <a:r>
              <a:rPr sz="1100"/>
              <a:t> on </a:t>
            </a:r>
            <a:r>
              <a:rPr sz="1100">
                <a:hlinkClick r:id="rId3"/>
              </a:rPr>
              <a:t>Unsplash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3" name=""/>
        <p:cNvGrpSpPr/>
        <p:nvPr/>
      </p:nvGrpSpPr>
      <p:grpSpPr>
        <a:xfrm/>
      </p:grpSpPr>
      <p:sp>
        <p:nvSpPr>
          <p:cNvPr id="1048678" name="Title 1"/>
          <p:cNvSpPr>
            <a:spLocks noGrp="1"/>
          </p:cNvSpPr>
          <p:nvPr>
            <p:ph type="title"/>
          </p:nvPr>
        </p:nvSpPr>
        <p:spPr/>
        <p:txBody>
          <a:bodyPr/>
          <a:p>
            <a:pPr>
              <a:defRPr sz="3600"/>
            </a:pPr>
            <a:r>
              <a:t>Siyosiy ta'siriy o'xshashliklar</a:t>
            </a:r>
          </a:p>
        </p:txBody>
      </p:sp>
      <p:sp>
        <p:nvSpPr>
          <p:cNvPr id="1048679" name="Rounded Rectangle 2"/>
          <p:cNvSpPr/>
          <p:nvPr/>
        </p:nvSpPr>
        <p:spPr>
          <a:xfrm>
            <a:off x="2529840" y="2286000"/>
            <a:ext cx="2194560" cy="3931920"/>
          </a:xfrm>
          <a:prstGeom prst="roundRect"/>
          <a:noFill/>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80" name="TextBox 3"/>
          <p:cNvSpPr txBox="1"/>
          <p:nvPr/>
        </p:nvSpPr>
        <p:spPr>
          <a:xfrm>
            <a:off x="3261360" y="2468880"/>
            <a:ext cx="2194560" cy="624840"/>
          </a:xfrm>
          <a:prstGeom prst="rect"/>
          <a:noFill/>
        </p:spPr>
        <p:txBody>
          <a:bodyPr wrap="square">
            <a:spAutoFit/>
          </a:bodyPr>
          <a:p>
            <a:r>
              <a:rPr b="1" sz="3600"/>
              <a:t>01</a:t>
            </a:r>
          </a:p>
        </p:txBody>
      </p:sp>
      <p:sp>
        <p:nvSpPr>
          <p:cNvPr id="1048681" name="TextBox 4"/>
          <p:cNvSpPr txBox="1"/>
          <p:nvPr/>
        </p:nvSpPr>
        <p:spPr>
          <a:xfrm>
            <a:off x="2529840" y="3063240"/>
            <a:ext cx="2194560" cy="624839"/>
          </a:xfrm>
          <a:prstGeom prst="rect"/>
          <a:noFill/>
        </p:spPr>
        <p:txBody>
          <a:bodyPr wrap="square">
            <a:spAutoFit/>
          </a:bodyPr>
          <a:p>
            <a:r>
              <a:rPr b="1" sz="1800"/>
              <a:t>Siyosiy muhitning o'zgarishi</a:t>
            </a:r>
          </a:p>
        </p:txBody>
      </p:sp>
      <p:sp>
        <p:nvSpPr>
          <p:cNvPr id="1048682" name="TextBox 5"/>
          <p:cNvSpPr txBox="1"/>
          <p:nvPr/>
        </p:nvSpPr>
        <p:spPr>
          <a:xfrm>
            <a:off x="2529840" y="3931920"/>
            <a:ext cx="2194560" cy="1513841"/>
          </a:xfrm>
          <a:prstGeom prst="rect"/>
          <a:noFill/>
        </p:spPr>
        <p:txBody>
          <a:bodyPr wrap="square">
            <a:spAutoFit/>
          </a:bodyPr>
          <a:p>
            <a:r>
              <a:rPr b="0" sz="1200"/>
              <a:t>O'zbekiston respublikasidagi milliy xiyobon va parklarni muhofaza qilishda siyosiy faktorlar kritik ahamiyatga ega. Davlat siyosati va qonunlar bu joylarni muhofaza qilishda muhim rol o'ynaydi.</a:t>
            </a:r>
          </a:p>
        </p:txBody>
      </p:sp>
      <p:sp>
        <p:nvSpPr>
          <p:cNvPr id="1048683" name="Rounded Rectangle 6"/>
          <p:cNvSpPr/>
          <p:nvPr/>
        </p:nvSpPr>
        <p:spPr>
          <a:xfrm>
            <a:off x="4998720" y="2286000"/>
            <a:ext cx="2194560" cy="3931920"/>
          </a:xfrm>
          <a:prstGeom prst="roundRect"/>
          <a:noFill/>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84" name="TextBox 7"/>
          <p:cNvSpPr txBox="1"/>
          <p:nvPr/>
        </p:nvSpPr>
        <p:spPr>
          <a:xfrm>
            <a:off x="5730240" y="2468880"/>
            <a:ext cx="2194560" cy="624840"/>
          </a:xfrm>
          <a:prstGeom prst="rect"/>
          <a:noFill/>
        </p:spPr>
        <p:txBody>
          <a:bodyPr wrap="square">
            <a:spAutoFit/>
          </a:bodyPr>
          <a:p>
            <a:r>
              <a:rPr b="1" sz="3600"/>
              <a:t>02</a:t>
            </a:r>
          </a:p>
        </p:txBody>
      </p:sp>
      <p:sp>
        <p:nvSpPr>
          <p:cNvPr id="1048685" name="TextBox 8"/>
          <p:cNvSpPr txBox="1"/>
          <p:nvPr/>
        </p:nvSpPr>
        <p:spPr>
          <a:xfrm>
            <a:off x="4998720" y="3063240"/>
            <a:ext cx="2194560" cy="624839"/>
          </a:xfrm>
          <a:prstGeom prst="rect"/>
          <a:noFill/>
        </p:spPr>
        <p:txBody>
          <a:bodyPr wrap="square">
            <a:spAutoFit/>
          </a:bodyPr>
          <a:p>
            <a:r>
              <a:rPr b="1" sz="1800"/>
              <a:t>Siyosiy va iqtisodiy aloqalar</a:t>
            </a:r>
          </a:p>
        </p:txBody>
      </p:sp>
      <p:sp>
        <p:nvSpPr>
          <p:cNvPr id="1048686" name="TextBox 9"/>
          <p:cNvSpPr txBox="1"/>
          <p:nvPr/>
        </p:nvSpPr>
        <p:spPr>
          <a:xfrm>
            <a:off x="4998720" y="3931920"/>
            <a:ext cx="2194560" cy="1336041"/>
          </a:xfrm>
          <a:prstGeom prst="rect"/>
          <a:noFill/>
        </p:spPr>
        <p:txBody>
          <a:bodyPr wrap="square">
            <a:spAutoFit/>
          </a:bodyPr>
          <a:p>
            <a:r>
              <a:rPr b="0" sz="1200"/>
              <a:t>Siyosiy va iqtisodiy ta'siriy o'xshashliklar milliy xiyobon va parklar uchun katta ahamiyatga ega. Davlat investitsiyalari va iqtisodiy imkoniyatlar bu joylarni rivojlantirishda muhimdir.</a:t>
            </a:r>
          </a:p>
        </p:txBody>
      </p:sp>
      <p:sp>
        <p:nvSpPr>
          <p:cNvPr id="1048687" name="Rounded Rectangle 10"/>
          <p:cNvSpPr/>
          <p:nvPr/>
        </p:nvSpPr>
        <p:spPr>
          <a:xfrm>
            <a:off x="7467600" y="2286000"/>
            <a:ext cx="2194560" cy="3931920"/>
          </a:xfrm>
          <a:prstGeom prst="roundRect"/>
          <a:noFill/>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88" name="TextBox 11"/>
          <p:cNvSpPr txBox="1"/>
          <p:nvPr/>
        </p:nvSpPr>
        <p:spPr>
          <a:xfrm>
            <a:off x="8199120" y="2468880"/>
            <a:ext cx="2194560" cy="624840"/>
          </a:xfrm>
          <a:prstGeom prst="rect"/>
          <a:noFill/>
        </p:spPr>
        <p:txBody>
          <a:bodyPr wrap="square">
            <a:spAutoFit/>
          </a:bodyPr>
          <a:p>
            <a:r>
              <a:rPr b="1" sz="3600"/>
              <a:t>03</a:t>
            </a:r>
          </a:p>
        </p:txBody>
      </p:sp>
      <p:sp>
        <p:nvSpPr>
          <p:cNvPr id="1048689" name="TextBox 12"/>
          <p:cNvSpPr txBox="1"/>
          <p:nvPr/>
        </p:nvSpPr>
        <p:spPr>
          <a:xfrm>
            <a:off x="7467600" y="3063240"/>
            <a:ext cx="2194560" cy="624839"/>
          </a:xfrm>
          <a:prstGeom prst="rect"/>
          <a:noFill/>
        </p:spPr>
        <p:txBody>
          <a:bodyPr wrap="square">
            <a:spAutoFit/>
          </a:bodyPr>
          <a:p>
            <a:r>
              <a:rPr b="1" sz="1800"/>
              <a:t>Xalqaro munosabatlar</a:t>
            </a:r>
          </a:p>
        </p:txBody>
      </p:sp>
      <p:sp>
        <p:nvSpPr>
          <p:cNvPr id="1048690" name="TextBox 13"/>
          <p:cNvSpPr txBox="1"/>
          <p:nvPr/>
        </p:nvSpPr>
        <p:spPr>
          <a:xfrm>
            <a:off x="7467600" y="3931920"/>
            <a:ext cx="2194560" cy="1513841"/>
          </a:xfrm>
          <a:prstGeom prst="rect"/>
          <a:noFill/>
        </p:spPr>
        <p:txBody>
          <a:bodyPr wrap="square">
            <a:spAutoFit/>
          </a:bodyPr>
          <a:p>
            <a:r>
              <a:rPr b="0" sz="1200"/>
              <a:t>Xalqaro munosabatlar o'zgaruvchanliklarga olib kelishi mumkin. Turistlar, xalqaro tashkilotlar va hokimiyatlar o'rtasidagi hamkorlik milliy xiyobon va parklarni xalqaro darajada tanitishga yordam beradi.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D87C2"/>
        </a:solidFill>
      </p:bgPr>
    </p:bg>
    <p:spTree>
      <p:nvGrpSpPr>
        <p:cNvPr id="44" name=""/>
        <p:cNvGrpSpPr/>
        <p:nvPr/>
      </p:nvGrpSpPr>
      <p:grpSpPr>
        <a:xfrm/>
      </p:grpSpPr>
      <p:sp>
        <p:nvSpPr>
          <p:cNvPr id="1048691" name="Title 1"/>
          <p:cNvSpPr>
            <a:spLocks noGrp="1"/>
          </p:cNvSpPr>
          <p:nvPr>
            <p:ph type="title"/>
          </p:nvPr>
        </p:nvSpPr>
        <p:spPr/>
        <p:txBody>
          <a:bodyPr/>
          <a:p>
            <a:pPr>
              <a:defRPr sz="4000"/>
            </a:pPr>
            <a:r>
              <a:t>Iqtisodiyotdagi o'xshashliklar</a:t>
            </a:r>
          </a:p>
        </p:txBody>
      </p:sp>
      <p:cxnSp>
        <p:nvCxnSpPr>
          <p:cNvPr id="3145729" name="Connector 2"/>
          <p:cNvCxnSpPr>
            <a:cxnSpLocks/>
          </p:cNvCxnSpPr>
          <p:nvPr/>
        </p:nvCxnSpPr>
        <p:spPr>
          <a:xfrm>
            <a:off x="1828800" y="2834640"/>
            <a:ext cx="8412480" cy="0"/>
          </a:xfrm>
          <a:prstGeom prst="line"/>
          <a:ln w="25400"/>
        </p:spPr>
        <p:style>
          <a:lnRef idx="2">
            <a:schemeClr val="accent1"/>
          </a:lnRef>
          <a:fillRef idx="0">
            <a:schemeClr val="accent1"/>
          </a:fillRef>
          <a:effectRef idx="1">
            <a:schemeClr val="accent1"/>
          </a:effectRef>
          <a:fontRef idx="minor">
            <a:schemeClr val="tx1"/>
          </a:fontRef>
        </p:style>
      </p:cxnSp>
      <p:sp>
        <p:nvSpPr>
          <p:cNvPr id="1048692" name="Rounded Rectangle 3"/>
          <p:cNvSpPr/>
          <p:nvPr/>
        </p:nvSpPr>
        <p:spPr>
          <a:xfrm>
            <a:off x="2621280" y="2606040"/>
            <a:ext cx="457200" cy="45720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93" name="TextBox 4"/>
          <p:cNvSpPr txBox="1"/>
          <p:nvPr/>
        </p:nvSpPr>
        <p:spPr>
          <a:xfrm>
            <a:off x="2688235" y="2672995"/>
            <a:ext cx="323289" cy="323289"/>
          </a:xfrm>
          <a:prstGeom prst="rect"/>
          <a:noFill/>
        </p:spPr>
        <p:txBody>
          <a:bodyPr wrap="square">
            <a:spAutoFit/>
          </a:bodyPr>
          <a:p>
            <a:r>
              <a:rPr b="0" sz="1600"/>
              <a:t>1</a:t>
            </a:r>
          </a:p>
        </p:txBody>
      </p:sp>
      <p:sp>
        <p:nvSpPr>
          <p:cNvPr id="1048694" name="TextBox 5"/>
          <p:cNvSpPr txBox="1"/>
          <p:nvPr/>
        </p:nvSpPr>
        <p:spPr>
          <a:xfrm>
            <a:off x="1798320" y="3291840"/>
            <a:ext cx="2468880" cy="332740"/>
          </a:xfrm>
          <a:prstGeom prst="rect"/>
          <a:noFill/>
        </p:spPr>
        <p:txBody>
          <a:bodyPr wrap="square">
            <a:spAutoFit/>
          </a:bodyPr>
          <a:p>
            <a:r>
              <a:rPr b="1" sz="1600"/>
              <a:t>O'zbekiston iqtisodiyoti</a:t>
            </a:r>
          </a:p>
        </p:txBody>
      </p:sp>
      <p:sp>
        <p:nvSpPr>
          <p:cNvPr id="1048695" name="TextBox 6"/>
          <p:cNvSpPr txBox="1"/>
          <p:nvPr/>
        </p:nvSpPr>
        <p:spPr>
          <a:xfrm>
            <a:off x="1798320" y="3840480"/>
            <a:ext cx="2743200" cy="701041"/>
          </a:xfrm>
          <a:prstGeom prst="rect"/>
          <a:noFill/>
        </p:spPr>
        <p:txBody>
          <a:bodyPr wrap="square">
            <a:spAutoFit/>
          </a:bodyPr>
          <a:p>
            <a:r>
              <a:rPr b="0" sz="1400"/>
              <a:t>O'zbekiston iqtisodiyoti milliy xiyobon va parklarga qanday ta'sir ko'rsatadi?</a:t>
            </a:r>
          </a:p>
        </p:txBody>
      </p:sp>
      <p:sp>
        <p:nvSpPr>
          <p:cNvPr id="1048696" name="Rounded Rectangle 7"/>
          <p:cNvSpPr/>
          <p:nvPr/>
        </p:nvSpPr>
        <p:spPr>
          <a:xfrm>
            <a:off x="5638800" y="2606040"/>
            <a:ext cx="457200" cy="45720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697" name="TextBox 8"/>
          <p:cNvSpPr txBox="1"/>
          <p:nvPr/>
        </p:nvSpPr>
        <p:spPr>
          <a:xfrm>
            <a:off x="5705755" y="2672995"/>
            <a:ext cx="323289" cy="323289"/>
          </a:xfrm>
          <a:prstGeom prst="rect"/>
          <a:noFill/>
        </p:spPr>
        <p:txBody>
          <a:bodyPr wrap="square">
            <a:spAutoFit/>
          </a:bodyPr>
          <a:p>
            <a:r>
              <a:rPr b="0" sz="1600"/>
              <a:t>2</a:t>
            </a:r>
          </a:p>
        </p:txBody>
      </p:sp>
      <p:sp>
        <p:nvSpPr>
          <p:cNvPr id="1048698" name="TextBox 9"/>
          <p:cNvSpPr txBox="1"/>
          <p:nvPr/>
        </p:nvSpPr>
        <p:spPr>
          <a:xfrm>
            <a:off x="4815840" y="3291840"/>
            <a:ext cx="2468880" cy="332740"/>
          </a:xfrm>
          <a:prstGeom prst="rect"/>
          <a:noFill/>
        </p:spPr>
        <p:txBody>
          <a:bodyPr wrap="square">
            <a:spAutoFit/>
          </a:bodyPr>
          <a:p>
            <a:r>
              <a:rPr b="1" sz="1600"/>
              <a:t>Xarajatlarning tahlili</a:t>
            </a:r>
          </a:p>
        </p:txBody>
      </p:sp>
      <p:sp>
        <p:nvSpPr>
          <p:cNvPr id="1048699" name="TextBox 10"/>
          <p:cNvSpPr txBox="1"/>
          <p:nvPr/>
        </p:nvSpPr>
        <p:spPr>
          <a:xfrm>
            <a:off x="4815840" y="3840480"/>
            <a:ext cx="2743200" cy="701041"/>
          </a:xfrm>
          <a:prstGeom prst="rect"/>
          <a:noFill/>
        </p:spPr>
        <p:txBody>
          <a:bodyPr wrap="square">
            <a:spAutoFit/>
          </a:bodyPr>
          <a:p>
            <a:r>
              <a:rPr b="0" sz="1400"/>
              <a:t>O'zbekiston milliy xiyobon va parklariga xarajatlar qanday muammolarga olib keladi?</a:t>
            </a:r>
          </a:p>
        </p:txBody>
      </p:sp>
      <p:sp>
        <p:nvSpPr>
          <p:cNvPr id="1048700" name="Rounded Rectangle 11"/>
          <p:cNvSpPr/>
          <p:nvPr/>
        </p:nvSpPr>
        <p:spPr>
          <a:xfrm>
            <a:off x="8656320" y="2606040"/>
            <a:ext cx="457200" cy="457200"/>
          </a:xfrm>
          <a:prstGeom prst="roundRect"/>
        </p:spPr>
        <p:style>
          <a:lnRef idx="1">
            <a:schemeClr val="accent1"/>
          </a:lnRef>
          <a:fillRef idx="3">
            <a:schemeClr val="accent1"/>
          </a:fillRef>
          <a:effectRef idx="2">
            <a:schemeClr val="accent1"/>
          </a:effectRef>
          <a:fontRef idx="minor">
            <a:schemeClr val="lt1"/>
          </a:fontRef>
        </p:style>
        <p:txBody>
          <a:bodyPr anchor="ctr" rtlCol="0"/>
          <a:p>
            <a:pPr algn="ctr"/>
          </a:p>
        </p:txBody>
      </p:sp>
      <p:sp>
        <p:nvSpPr>
          <p:cNvPr id="1048701" name="TextBox 12"/>
          <p:cNvSpPr txBox="1"/>
          <p:nvPr/>
        </p:nvSpPr>
        <p:spPr>
          <a:xfrm>
            <a:off x="8723275" y="2672995"/>
            <a:ext cx="323289" cy="323289"/>
          </a:xfrm>
          <a:prstGeom prst="rect"/>
          <a:noFill/>
        </p:spPr>
        <p:txBody>
          <a:bodyPr wrap="square">
            <a:spAutoFit/>
          </a:bodyPr>
          <a:p>
            <a:r>
              <a:rPr b="0" sz="1600"/>
              <a:t>3</a:t>
            </a:r>
          </a:p>
        </p:txBody>
      </p:sp>
      <p:sp>
        <p:nvSpPr>
          <p:cNvPr id="1048702" name="TextBox 13"/>
          <p:cNvSpPr txBox="1"/>
          <p:nvPr/>
        </p:nvSpPr>
        <p:spPr>
          <a:xfrm>
            <a:off x="7833360" y="3291840"/>
            <a:ext cx="2468880" cy="574040"/>
          </a:xfrm>
          <a:prstGeom prst="rect"/>
          <a:noFill/>
        </p:spPr>
        <p:txBody>
          <a:bodyPr wrap="square">
            <a:spAutoFit/>
          </a:bodyPr>
          <a:p>
            <a:r>
              <a:rPr b="1" sz="1600"/>
              <a:t>Boshqa mamlakatlardagi amaliyotlar</a:t>
            </a:r>
          </a:p>
        </p:txBody>
      </p:sp>
      <p:sp>
        <p:nvSpPr>
          <p:cNvPr id="1048703" name="TextBox 14"/>
          <p:cNvSpPr txBox="1"/>
          <p:nvPr/>
        </p:nvSpPr>
        <p:spPr>
          <a:xfrm>
            <a:off x="7833360" y="3840480"/>
            <a:ext cx="2743200" cy="904241"/>
          </a:xfrm>
          <a:prstGeom prst="rect"/>
          <a:noFill/>
        </p:spPr>
        <p:txBody>
          <a:bodyPr wrap="square">
            <a:spAutoFit/>
          </a:bodyPr>
          <a:p>
            <a:r>
              <a:rPr b="0" sz="1400"/>
              <a:t>Boshqa mamlakatlardagi milliy xiyobon va parklarning iqtisodiyotdagi o'xshashliklari bilan taqqoslash.</a:t>
            </a:r>
          </a:p>
        </p:txBody>
      </p:sp>
    </p:spTree>
  </p:cSld>
  <p:clrMapOvr>
    <a:masterClrMapping/>
  </p:clrMapOvr>
</p:sld>
</file>

<file path=ppt/theme/theme1.xml><?xml version="1.0" encoding="utf-8"?>
<a:theme xmlns:a="http://schemas.openxmlformats.org/drawingml/2006/main" name="ShapesVTI">
  <a:themeElements>
    <a:clrScheme name="AnalogousFromRegularSeedRightStep">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쇼흐조드</dc:creator>
  <cp:lastModifiedBy>쇼흐조드</cp:lastModifiedBy>
  <dcterms:created xsi:type="dcterms:W3CDTF">2023-10-18T20:17:59Z</dcterms:created>
  <dcterms:modified xsi:type="dcterms:W3CDTF">2024-05-15T02:44:50Z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5a60b69adfe844e59da6b7b69ae29819</vt:lpwstr>
  </property>
</Properties>
</file>