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7" r:id="rId14"/>
    <p:sldId id="445" r:id="rId15"/>
    <p:sldId id="446" r:id="rId16"/>
    <p:sldId id="4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4DFBB-2AAC-48E4-848D-56F6CB281F33}" v="4" dt="2025-05-13T13:36:25.276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1919-C670-C00D-775F-EB3AD6B14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8C8D2-6B38-2B26-DB29-06A973034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EDD49E-62FD-8380-B455-E8A32800C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4FEDA-7D17-4732-FE52-08AD22647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qtasida/honeypot-cafe-wif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drive.google.com/drive/folders/1fFlKKIB3cv1PuGWY57iu4JjBQa9xsKtT?usp=drive_li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494" y="372419"/>
            <a:ext cx="10877983" cy="509449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Honeypot for Café Wi-Fi: A Decoy-Based Cybersecurity Model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25DDA-95F2-8C07-89C4-F999DE831B9A}"/>
              </a:ext>
            </a:extLst>
          </p:cNvPr>
          <p:cNvSpPr txBox="1"/>
          <p:nvPr/>
        </p:nvSpPr>
        <p:spPr>
          <a:xfrm>
            <a:off x="1720176" y="3780886"/>
            <a:ext cx="91303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Presented by: Shaikh </a:t>
            </a:r>
            <a:r>
              <a:rPr lang="en-US" sz="2400" b="1" err="1">
                <a:solidFill>
                  <a:schemeClr val="bg1"/>
                </a:solidFill>
              </a:rPr>
              <a:t>Muqtasida</a:t>
            </a:r>
            <a:r>
              <a:rPr lang="en-US" sz="2400" b="1">
                <a:solidFill>
                  <a:schemeClr val="bg1"/>
                </a:solidFill>
              </a:rPr>
              <a:t> &amp; Arya </a:t>
            </a:r>
            <a:r>
              <a:rPr lang="en-US" sz="2400" b="1" err="1">
                <a:solidFill>
                  <a:schemeClr val="bg1"/>
                </a:solidFill>
              </a:rPr>
              <a:t>Gawit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</a:rPr>
              <a:t>Internship Program: </a:t>
            </a:r>
            <a:r>
              <a:rPr lang="en-US" sz="2400" b="1" err="1">
                <a:solidFill>
                  <a:schemeClr val="bg1"/>
                </a:solidFill>
              </a:rPr>
              <a:t>DigiSuraksha</a:t>
            </a:r>
            <a:r>
              <a:rPr lang="en-US" sz="2400" b="1">
                <a:solidFill>
                  <a:schemeClr val="bg1"/>
                </a:solidFill>
              </a:rPr>
              <a:t> Cybersecurity Internship</a:t>
            </a: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9F959-001E-A41C-A41D-4D44B7131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0B931C-C7B3-10A2-E149-4AC44326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Sample Honeypot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ADFDE-2D3F-5337-834F-918B61FFA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bg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>
              <a:solidFill>
                <a:schemeClr val="bg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A91ADF-FC71-FB85-6E7B-250271031F1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524000" y="2030540"/>
            <a:ext cx="2630129" cy="263602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63F0E5-F6D0-B5E2-5CBA-CF98823E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115846"/>
            <a:ext cx="4572000" cy="1193513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A6822112-5CFD-3852-3E52-536F1583C791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4994787" y="1194108"/>
            <a:ext cx="696123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fake login page is deployed using Python Flask on port 8000.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page mimics a public café Wi-Fi login screen, asking for a username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a user submits credentials, a fake “Access Denied” message is shown on the 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attempted username, password, IP address, and timestamp are logged in the terminal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simulates an attacker or unauthorized user attempting to access network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does not authenticate any user — it only captures behavioral data for passive monitoring.</a:t>
            </a:r>
          </a:p>
        </p:txBody>
      </p:sp>
    </p:spTree>
    <p:extLst>
      <p:ext uri="{BB962C8B-B14F-4D97-AF65-F5344CB8AC3E}">
        <p14:creationId xmlns:p14="http://schemas.microsoft.com/office/powerpoint/2010/main" val="24125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Market Relevance &amp; Ethics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50611" y="2282826"/>
            <a:ext cx="9544204" cy="3702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>
                <a:ea typeface="+mn-lt"/>
                <a:cs typeface="+mn-lt"/>
              </a:rPr>
              <a:t>Honeypots are used by companies, universities, and governments.</a:t>
            </a:r>
            <a:endParaRPr lang="en-US" sz="2000"/>
          </a:p>
          <a:p>
            <a:pPr>
              <a:buClr>
                <a:srgbClr val="000000"/>
              </a:buClr>
            </a:pPr>
            <a:r>
              <a:rPr lang="en-US" sz="2000" b="0">
                <a:ea typeface="+mn-lt"/>
                <a:cs typeface="+mn-lt"/>
              </a:rPr>
              <a:t>Legal and ethical if used for detection (not attacking back).</a:t>
            </a:r>
            <a:endParaRPr lang="en-US" sz="2000"/>
          </a:p>
          <a:p>
            <a:r>
              <a:rPr lang="en-US" sz="2000" b="0">
                <a:ea typeface="+mn-lt"/>
                <a:cs typeface="+mn-lt"/>
              </a:rPr>
              <a:t>Can be deployed in small cafés or startups with limited security.</a:t>
            </a:r>
          </a:p>
          <a:p>
            <a:r>
              <a:rPr lang="en-US" sz="2000" b="0" noProof="1">
                <a:ea typeface="+mn-lt"/>
                <a:cs typeface="+mn-lt"/>
              </a:rPr>
              <a:t>Helps educate owners about basic cyber threats.</a:t>
            </a: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Scope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69269" y="2284193"/>
            <a:ext cx="9517030" cy="3436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Add real-time notifications for suspicious behavior</a:t>
            </a:r>
            <a:endParaRPr lang="en-US" sz="2400"/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Visual dashboard for monitoring</a:t>
            </a:r>
            <a:endParaRPr lang="en-US" sz="2400"/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Install honeypot on a Raspberry Pi and keep it running in a café</a:t>
            </a:r>
            <a:endParaRPr lang="en-US" sz="2400"/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Use AI to auto-analyze attack patterns</a:t>
            </a:r>
            <a:endParaRPr lang="en-US" sz="2400"/>
          </a:p>
          <a:p>
            <a:pPr marL="0" indent="0">
              <a:buClr>
                <a:srgbClr val="000000"/>
              </a:buClr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EDD3-76F0-EC11-1B2B-26FD766ADA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08899" y="2284193"/>
            <a:ext cx="699185" cy="852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GitHub link </a:t>
            </a:r>
            <a:r>
              <a:rPr lang="en-US" sz="2000">
                <a:ea typeface="+mn-lt"/>
                <a:cs typeface="+mn-lt"/>
              </a:rPr>
              <a:t>with research paper </a:t>
            </a:r>
            <a:r>
              <a:rPr lang="en-US" sz="2000" dirty="0">
                <a:ea typeface="+mn-lt"/>
                <a:cs typeface="+mn-lt"/>
              </a:rPr>
              <a:t>available on request: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access GitHub link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Tool Demo Video Link: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for Video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Cybersecurity is critical in public spaces like cafés.</a:t>
            </a:r>
            <a:endParaRPr lang="en-US" sz="2000"/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Open Wi-Fi is convenient, but it’s often not secure.</a:t>
            </a:r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Attackers can intercept traffic or scan for open devices.</a:t>
            </a:r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We explore honeypots as a way to detect and learn from such attacks.</a:t>
            </a: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68" y="1425208"/>
            <a:ext cx="5750171" cy="400929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Problem Statement</a:t>
            </a:r>
            <a:endParaRPr lang="en-US"/>
          </a:p>
        </p:txBody>
      </p:sp>
      <p:pic>
        <p:nvPicPr>
          <p:cNvPr id="6" name="Picture Placeholder 4" descr="Green lights in the sky">
            <a:extLst>
              <a:ext uri="{FF2B5EF4-FFF2-40B4-BE49-F238E27FC236}">
                <a16:creationId xmlns:a16="http://schemas.microsoft.com/office/drawing/2014/main" id="{2EBC5878-1007-0F8E-3940-DE9D1D088B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995" r="28995"/>
          <a:stretch/>
        </p:blipFill>
        <p:spPr>
          <a:xfrm>
            <a:off x="7877908" y="-9645"/>
            <a:ext cx="4314092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6C239-3D46-AD2B-725B-DB5B4F36CE98}"/>
              </a:ext>
            </a:extLst>
          </p:cNvPr>
          <p:cNvSpPr txBox="1"/>
          <p:nvPr/>
        </p:nvSpPr>
        <p:spPr>
          <a:xfrm>
            <a:off x="5631909" y="1774245"/>
            <a:ext cx="5564796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Café Wi-Fi networks are vulnerable due to weak/no encryption.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There’s little monitoring or awareness of suspicious activity.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This makes it easy for attackers to sniff traffic or scan for targets.</a:t>
            </a:r>
            <a:endParaRPr lang="en-US" sz="200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We need a way to observe such threats without putting real systems at risk.</a:t>
            </a:r>
            <a:endParaRPr lang="en-US" sz="2000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138" y="-769603"/>
            <a:ext cx="5032725" cy="328420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What is a Honeypot?</a:t>
            </a:r>
            <a:endParaRPr lang="en-US"/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3875" y="2741382"/>
            <a:ext cx="5032725" cy="21367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A honeypot is a fake computer system or service. It is designed to attract attackers. The system logs the attacker's actions for research or defense. It acts as a trap: attackers think it's real, but it’s only for monitoring.</a:t>
            </a: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Types of Honeypots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Low-interaction honeypots: Simulate services (e.g., fake web server):</a:t>
            </a:r>
            <a:r>
              <a:rPr lang="en-US" sz="2000" b="1"/>
              <a:t> </a:t>
            </a:r>
            <a:r>
              <a:rPr lang="en-US" sz="2000">
                <a:ea typeface="+mn-lt"/>
                <a:cs typeface="+mn-lt"/>
              </a:rPr>
              <a:t>Easier to build. Logs simple interactions. (Used in our project)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High-interaction honeypots: Simulate full systems (e.g., real OS):</a:t>
            </a:r>
            <a:r>
              <a:rPr lang="en-US" sz="2000" b="1"/>
              <a:t> </a:t>
            </a:r>
            <a:r>
              <a:rPr lang="en-US" sz="2000">
                <a:ea typeface="+mn-lt"/>
                <a:cs typeface="+mn-lt"/>
              </a:rPr>
              <a:t>Harder to build. Captures advanced attacker behavior.</a:t>
            </a:r>
          </a:p>
          <a:p>
            <a:pPr>
              <a:buClr>
                <a:srgbClr val="000000"/>
              </a:buClr>
            </a:pPr>
            <a:endParaRPr 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800" b="1">
                <a:ea typeface="+mn-lt"/>
                <a:cs typeface="+mn-lt"/>
              </a:rPr>
              <a:t>Our focus: Low-interaction honeypot using Python.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80" y="844914"/>
            <a:ext cx="8709824" cy="175052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Why Café Wi-Fi Needs Honeypots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6390D-BFD6-DF07-2067-06D2785D58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65030" y="2748992"/>
            <a:ext cx="8700522" cy="1953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noProof="1">
                <a:ea typeface="+mn-lt"/>
                <a:cs typeface="+mn-lt"/>
              </a:rPr>
              <a:t>Public Wi-Fi is a frequent target for scanning, snooping, and phishing.</a:t>
            </a:r>
            <a:endParaRPr lang="en-US" sz="2000"/>
          </a:p>
          <a:p>
            <a:pPr marL="285750" indent="-285750">
              <a:buChar char="•"/>
            </a:pPr>
            <a:r>
              <a:rPr lang="en-US" sz="2000" noProof="1">
                <a:ea typeface="+mn-lt"/>
                <a:cs typeface="+mn-lt"/>
              </a:rPr>
              <a:t>A honeypot can alert café admins to malicious activity.</a:t>
            </a:r>
          </a:p>
          <a:p>
            <a:pPr marL="285750" indent="-285750">
              <a:buFont typeface="Arial"/>
              <a:buChar char="•"/>
            </a:pPr>
            <a:r>
              <a:rPr lang="en-US" sz="2000" noProof="1">
                <a:ea typeface="+mn-lt"/>
                <a:cs typeface="+mn-lt"/>
              </a:rPr>
              <a:t>It helps researchers study common attack patterns in a safe way.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It is ethical, legal, and doesn't risk real user data.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Our Research Objective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noProof="1">
                <a:ea typeface="+mn-lt"/>
                <a:cs typeface="+mn-lt"/>
              </a:rPr>
              <a:t>Create a simple honeypot that mimics a service on café Wi-Fi.</a:t>
            </a:r>
            <a:endParaRPr lang="en-US" sz="2000" noProof="1"/>
          </a:p>
          <a:p>
            <a:r>
              <a:rPr lang="en-US" sz="2000" noProof="1">
                <a:ea typeface="+mn-lt"/>
                <a:cs typeface="+mn-lt"/>
              </a:rPr>
              <a:t>Log attempted connections from potential attackers.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noProof="1">
                <a:ea typeface="+mn-lt"/>
                <a:cs typeface="+mn-lt"/>
              </a:rPr>
              <a:t>Analyze logs to understand how attackers behave in public networks.</a:t>
            </a:r>
            <a:endParaRPr lang="en-US" sz="2000"/>
          </a:p>
          <a:p>
            <a:r>
              <a:rPr lang="en-US" sz="2000" noProof="1">
                <a:ea typeface="+mn-lt"/>
                <a:cs typeface="+mn-lt"/>
              </a:rPr>
              <a:t>Raise awareness and propose solutions.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0D333AB-F4DE-C9A2-99A5-DC0AD7DE7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3113" y="4849906"/>
            <a:ext cx="2153783" cy="2008094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F759370-56CF-8FC2-07F1-2FA8894F346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r="2173" b="-2"/>
          <a:stretch/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Sample Honeypot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1F6D-09FB-DE91-905B-ACA52F64E5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596" y="2236613"/>
            <a:ext cx="5498543" cy="2394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chemeClr val="accent5"/>
              </a:buClr>
              <a:buNone/>
            </a:pPr>
            <a:r>
              <a:rPr lang="en-US" sz="2000"/>
              <a:t>We built a honeypot using Python’s socket module. It listens on port 8000 for any connection attempt. Logs include IP address, time, and request data. It’s not a real server, just a fake one to attract scans.</a:t>
            </a:r>
          </a:p>
          <a:p>
            <a:pPr>
              <a:buClr>
                <a:schemeClr val="accent5"/>
              </a:buClr>
            </a:pPr>
            <a:endParaRPr lang="en-US"/>
          </a:p>
          <a:p>
            <a:pPr marL="0">
              <a:buClr>
                <a:schemeClr val="accent5"/>
              </a:buClr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bg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96BE0E-FC30-4168-BDFC-8DD4D1D42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B0BF24-49CD-4259-B076-57BF640F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00664" cy="6858000"/>
          </a:xfrm>
          <a:custGeom>
            <a:avLst/>
            <a:gdLst>
              <a:gd name="connsiteX0" fmla="*/ 0 w 6800664"/>
              <a:gd name="connsiteY0" fmla="*/ 0 h 6858000"/>
              <a:gd name="connsiteX1" fmla="*/ 1849345 w 6800664"/>
              <a:gd name="connsiteY1" fmla="*/ 0 h 6858000"/>
              <a:gd name="connsiteX2" fmla="*/ 1849345 w 6800664"/>
              <a:gd name="connsiteY2" fmla="*/ 1 h 6858000"/>
              <a:gd name="connsiteX3" fmla="*/ 6800664 w 6800664"/>
              <a:gd name="connsiteY3" fmla="*/ 1 h 6858000"/>
              <a:gd name="connsiteX4" fmla="*/ 3369709 w 6800664"/>
              <a:gd name="connsiteY4" fmla="*/ 3430956 h 6858000"/>
              <a:gd name="connsiteX5" fmla="*/ 6624108 w 6800664"/>
              <a:gd name="connsiteY5" fmla="*/ 6857447 h 6858000"/>
              <a:gd name="connsiteX6" fmla="*/ 6645980 w 6800664"/>
              <a:gd name="connsiteY6" fmla="*/ 6858000 h 6858000"/>
              <a:gd name="connsiteX7" fmla="*/ 0 w 68006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0664" h="6858000">
                <a:moveTo>
                  <a:pt x="0" y="0"/>
                </a:moveTo>
                <a:lnTo>
                  <a:pt x="1849345" y="0"/>
                </a:lnTo>
                <a:lnTo>
                  <a:pt x="1849345" y="1"/>
                </a:lnTo>
                <a:lnTo>
                  <a:pt x="6800664" y="1"/>
                </a:lnTo>
                <a:cubicBezTo>
                  <a:pt x="4905801" y="1"/>
                  <a:pt x="3369709" y="1536092"/>
                  <a:pt x="3369709" y="3430956"/>
                </a:cubicBezTo>
                <a:cubicBezTo>
                  <a:pt x="3369709" y="5266605"/>
                  <a:pt x="4811294" y="6765555"/>
                  <a:pt x="6624108" y="6857447"/>
                </a:cubicBezTo>
                <a:lnTo>
                  <a:pt x="6645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0A3F262-FC31-4211-8F69-56F78448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00664" cy="6858000"/>
          </a:xfrm>
          <a:custGeom>
            <a:avLst/>
            <a:gdLst>
              <a:gd name="connsiteX0" fmla="*/ 0 w 6800664"/>
              <a:gd name="connsiteY0" fmla="*/ 0 h 6858000"/>
              <a:gd name="connsiteX1" fmla="*/ 1849345 w 6800664"/>
              <a:gd name="connsiteY1" fmla="*/ 0 h 6858000"/>
              <a:gd name="connsiteX2" fmla="*/ 1849345 w 6800664"/>
              <a:gd name="connsiteY2" fmla="*/ 1 h 6858000"/>
              <a:gd name="connsiteX3" fmla="*/ 6800664 w 6800664"/>
              <a:gd name="connsiteY3" fmla="*/ 1 h 6858000"/>
              <a:gd name="connsiteX4" fmla="*/ 3369709 w 6800664"/>
              <a:gd name="connsiteY4" fmla="*/ 3430956 h 6858000"/>
              <a:gd name="connsiteX5" fmla="*/ 6624108 w 6800664"/>
              <a:gd name="connsiteY5" fmla="*/ 6857447 h 6858000"/>
              <a:gd name="connsiteX6" fmla="*/ 6645980 w 6800664"/>
              <a:gd name="connsiteY6" fmla="*/ 6858000 h 6858000"/>
              <a:gd name="connsiteX7" fmla="*/ 0 w 68006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0664" h="6858000">
                <a:moveTo>
                  <a:pt x="0" y="0"/>
                </a:moveTo>
                <a:lnTo>
                  <a:pt x="1849345" y="0"/>
                </a:lnTo>
                <a:lnTo>
                  <a:pt x="1849345" y="1"/>
                </a:lnTo>
                <a:lnTo>
                  <a:pt x="6800664" y="1"/>
                </a:lnTo>
                <a:cubicBezTo>
                  <a:pt x="4905801" y="1"/>
                  <a:pt x="3369709" y="1536092"/>
                  <a:pt x="3369709" y="3430956"/>
                </a:cubicBezTo>
                <a:cubicBezTo>
                  <a:pt x="3369709" y="5266605"/>
                  <a:pt x="4811294" y="6765555"/>
                  <a:pt x="6624108" y="6857447"/>
                </a:cubicBezTo>
                <a:lnTo>
                  <a:pt x="6645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alpha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47C0B86-386E-472B-B980-775A3B3C0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52800" cy="6856084"/>
          </a:xfrm>
          <a:custGeom>
            <a:avLst/>
            <a:gdLst>
              <a:gd name="connsiteX0" fmla="*/ 0 w 3352800"/>
              <a:gd name="connsiteY0" fmla="*/ 0 h 6856084"/>
              <a:gd name="connsiteX1" fmla="*/ 3352800 w 3352800"/>
              <a:gd name="connsiteY1" fmla="*/ 0 h 6856084"/>
              <a:gd name="connsiteX2" fmla="*/ 3352800 w 3352800"/>
              <a:gd name="connsiteY2" fmla="*/ 3427044 h 6856084"/>
              <a:gd name="connsiteX3" fmla="*/ 3352800 w 3352800"/>
              <a:gd name="connsiteY3" fmla="*/ 3442336 h 6856084"/>
              <a:gd name="connsiteX4" fmla="*/ 3352413 w 3352800"/>
              <a:gd name="connsiteY4" fmla="*/ 3442336 h 6856084"/>
              <a:gd name="connsiteX5" fmla="*/ 3348336 w 3352800"/>
              <a:gd name="connsiteY5" fmla="*/ 3603600 h 6856084"/>
              <a:gd name="connsiteX6" fmla="*/ 92918 w 3352800"/>
              <a:gd name="connsiteY6" fmla="*/ 6853808 h 6856084"/>
              <a:gd name="connsiteX7" fmla="*/ 0 w 3352800"/>
              <a:gd name="connsiteY7" fmla="*/ 6856084 h 685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2800" h="6856084">
                <a:moveTo>
                  <a:pt x="0" y="0"/>
                </a:moveTo>
                <a:lnTo>
                  <a:pt x="3352800" y="0"/>
                </a:lnTo>
                <a:lnTo>
                  <a:pt x="3352800" y="3427044"/>
                </a:lnTo>
                <a:lnTo>
                  <a:pt x="3352800" y="3442336"/>
                </a:lnTo>
                <a:lnTo>
                  <a:pt x="3352413" y="3442336"/>
                </a:lnTo>
                <a:lnTo>
                  <a:pt x="3348336" y="3603600"/>
                </a:lnTo>
                <a:cubicBezTo>
                  <a:pt x="3259315" y="5359763"/>
                  <a:pt x="1849804" y="6767537"/>
                  <a:pt x="92918" y="6853808"/>
                </a:cubicBezTo>
                <a:lnTo>
                  <a:pt x="0" y="6856084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799"/>
            <a:ext cx="2570328" cy="3715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</a:rPr>
              <a:t>Sample Output / Observation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86864" y="685800"/>
            <a:ext cx="7010400" cy="549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chemeClr val="accent5"/>
              </a:buClr>
              <a:buNone/>
            </a:pPr>
            <a:r>
              <a:rPr lang="en-US" sz="2000" dirty="0"/>
              <a:t>Example log entry:</a:t>
            </a:r>
          </a:p>
          <a:p>
            <a:pPr marL="0" indent="0">
              <a:buClr>
                <a:schemeClr val="accent5"/>
              </a:buClr>
              <a:buNone/>
            </a:pPr>
            <a:r>
              <a:rPr lang="en-US" sz="2000" dirty="0"/>
              <a:t>[2025-05-10 13:04:12] Connection from 127.0.0.1:52342 – Data: GET / HTTP/1.1...</a:t>
            </a:r>
          </a:p>
          <a:p>
            <a:pPr marL="0" indent="0">
              <a:buClr>
                <a:schemeClr val="accent5"/>
              </a:buClr>
              <a:buNone/>
            </a:pPr>
            <a:r>
              <a:rPr lang="en-US" sz="2000" dirty="0"/>
              <a:t>What it tells us:</a:t>
            </a:r>
          </a:p>
          <a:p>
            <a:pPr>
              <a:buClr>
                <a:schemeClr val="accent5"/>
              </a:buClr>
            </a:pPr>
            <a:r>
              <a:rPr lang="en-US" sz="2000" dirty="0"/>
              <a:t>Someone tried to connect to our fake service</a:t>
            </a:r>
          </a:p>
          <a:p>
            <a:pPr>
              <a:buClr>
                <a:schemeClr val="accent5"/>
              </a:buClr>
            </a:pPr>
            <a:r>
              <a:rPr lang="en-US" sz="2000" dirty="0"/>
              <a:t>Could be a port scanner or curious user on the café Wi-Fi</a:t>
            </a:r>
          </a:p>
          <a:p>
            <a:pPr>
              <a:buClr>
                <a:schemeClr val="accent5"/>
              </a:buClr>
            </a:pPr>
            <a:r>
              <a:rPr lang="en-US" sz="2000" dirty="0"/>
              <a:t>Logs help us detect unusual behavior before real damage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2AE0DF-6B5F-4274-A760-FE77CC84C90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38B8CBF-35BC-4CBA-95E2-584C08F6185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TotalTime>25</TotalTime>
  <Words>661</Words>
  <Application>Microsoft Office PowerPoint</Application>
  <PresentationFormat>Widescreen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 Light</vt:lpstr>
      <vt:lpstr>Calibri</vt:lpstr>
      <vt:lpstr>Elephant</vt:lpstr>
      <vt:lpstr>Neue Haas Grotesk Text Pro</vt:lpstr>
      <vt:lpstr>ModOverlayVTI</vt:lpstr>
      <vt:lpstr>Honeypot for Café Wi-Fi: A Decoy-Based Cybersecurity Model</vt:lpstr>
      <vt:lpstr>Introduction</vt:lpstr>
      <vt:lpstr>Problem Statement</vt:lpstr>
      <vt:lpstr>What is a Honeypot?</vt:lpstr>
      <vt:lpstr>Types of Honeypots</vt:lpstr>
      <vt:lpstr>Why Café Wi-Fi Needs Honeypots</vt:lpstr>
      <vt:lpstr>Our Research Objective</vt:lpstr>
      <vt:lpstr>Sample Honeypot Tool</vt:lpstr>
      <vt:lpstr>Sample Output / Observation</vt:lpstr>
      <vt:lpstr>Sample Honeypot Tool</vt:lpstr>
      <vt:lpstr>Market Relevance &amp; Ethics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Muqtasida Shaikh</dc:creator>
  <cp:lastModifiedBy>Muqtasida Shaikh</cp:lastModifiedBy>
  <cp:revision>3</cp:revision>
  <dcterms:created xsi:type="dcterms:W3CDTF">2025-05-11T01:41:36Z</dcterms:created>
  <dcterms:modified xsi:type="dcterms:W3CDTF">2025-05-13T13:38:26Z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