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8"/>
  </p:notesMasterIdLst>
  <p:handoutMasterIdLst>
    <p:handoutMasterId r:id="rId19"/>
  </p:handoutMasterIdLst>
  <p:sldIdLst>
    <p:sldId id="43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7" r:id="rId14"/>
    <p:sldId id="445" r:id="rId15"/>
    <p:sldId id="446" r:id="rId16"/>
    <p:sldId id="43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8187"/>
    <a:srgbClr val="0C40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4FEE5E-DA6C-4069-A9A2-DAD97005DEC5}" v="16" dt="2025-05-12T13:15:30.367"/>
  </p1510:revLst>
</p1510:revInfo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301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91919-C670-C00D-775F-EB3AD6B14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18C8D2-6B38-2B26-DB29-06A9730343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EDD49E-62FD-8380-B455-E8A32800C5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4FEDA-7D17-4732-FE52-08AD226474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885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830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848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6300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957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2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02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92660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12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1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4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2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1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6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9">
            <a:extLst>
              <a:ext uri="{FF2B5EF4-FFF2-40B4-BE49-F238E27FC236}">
                <a16:creationId xmlns:a16="http://schemas.microsoft.com/office/drawing/2014/main" id="{A18D9F31-445F-F144-A393-66C1BDE80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457002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reeform 14">
            <a:extLst>
              <a:ext uri="{FF2B5EF4-FFF2-40B4-BE49-F238E27FC236}">
                <a16:creationId xmlns:a16="http://schemas.microsoft.com/office/drawing/2014/main" id="{24F2F994-08EA-D901-82B7-02E175B2FF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63EE949-1BE5-CFA7-69CC-5235FFE07F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1415562"/>
            <a:ext cx="5750171" cy="400929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4" name="Picture Placeholder 18">
            <a:extLst>
              <a:ext uri="{FF2B5EF4-FFF2-40B4-BE49-F238E27FC236}">
                <a16:creationId xmlns:a16="http://schemas.microsoft.com/office/drawing/2014/main" id="{A2B2C17F-12DD-A683-5602-F16A1C9647F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877908" y="1"/>
            <a:ext cx="4314092" cy="6858000"/>
          </a:xfrm>
          <a:custGeom>
            <a:avLst/>
            <a:gdLst>
              <a:gd name="connsiteX0" fmla="*/ 3466352 w 4267200"/>
              <a:gd name="connsiteY0" fmla="*/ 0 h 6858000"/>
              <a:gd name="connsiteX1" fmla="*/ 4267200 w 4267200"/>
              <a:gd name="connsiteY1" fmla="*/ 0 h 6858000"/>
              <a:gd name="connsiteX2" fmla="*/ 4267200 w 4267200"/>
              <a:gd name="connsiteY2" fmla="*/ 6858000 h 6858000"/>
              <a:gd name="connsiteX3" fmla="*/ 0 w 4267200"/>
              <a:gd name="connsiteY3" fmla="*/ 6858000 h 6858000"/>
              <a:gd name="connsiteX4" fmla="*/ 0 w 4267200"/>
              <a:gd name="connsiteY4" fmla="*/ 3338980 h 6858000"/>
              <a:gd name="connsiteX5" fmla="*/ 8352 w 4267200"/>
              <a:gd name="connsiteY5" fmla="*/ 3162578 h 6858000"/>
              <a:gd name="connsiteX6" fmla="*/ 3132972 w 4267200"/>
              <a:gd name="connsiteY6" fmla="*/ 18059 h 6858000"/>
              <a:gd name="connsiteX7" fmla="*/ 3466352 w 4267200"/>
              <a:gd name="connsiteY7" fmla="*/ 122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6858000">
                <a:moveTo>
                  <a:pt x="3466352" y="0"/>
                </a:moveTo>
                <a:lnTo>
                  <a:pt x="4267200" y="0"/>
                </a:lnTo>
                <a:lnTo>
                  <a:pt x="4267200" y="6858000"/>
                </a:lnTo>
                <a:lnTo>
                  <a:pt x="0" y="6858000"/>
                </a:lnTo>
                <a:lnTo>
                  <a:pt x="0" y="3338980"/>
                </a:lnTo>
                <a:lnTo>
                  <a:pt x="8352" y="3162578"/>
                </a:lnTo>
                <a:cubicBezTo>
                  <a:pt x="166042" y="1505839"/>
                  <a:pt x="1479242" y="186005"/>
                  <a:pt x="3132972" y="18059"/>
                </a:cubicBezTo>
                <a:lnTo>
                  <a:pt x="3466352" y="1225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</p:spPr>
        <p:txBody>
          <a:bodyPr wrap="square" lIns="1463040" tIns="822960" rIns="1463040" anchor="t" anchorCtr="0">
            <a:noAutofit/>
          </a:bodyPr>
          <a:lstStyle>
            <a:lvl1pPr marL="0" indent="0" algn="ctr">
              <a:buNone/>
              <a:defRPr sz="1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244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Imag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179D789-F69C-8306-0C19-DF73E6916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76415" y="360485"/>
            <a:ext cx="5032725" cy="3284203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A2003524-9DE3-1117-2E91-80A1CB96D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4308475" cy="6858000"/>
          </a:xfrm>
          <a:custGeom>
            <a:avLst/>
            <a:gdLst>
              <a:gd name="connsiteX0" fmla="*/ 0 w 4308475"/>
              <a:gd name="connsiteY0" fmla="*/ 0 h 6858000"/>
              <a:gd name="connsiteX1" fmla="*/ 4308475 w 4308475"/>
              <a:gd name="connsiteY1" fmla="*/ 0 h 6858000"/>
              <a:gd name="connsiteX2" fmla="*/ 4308475 w 4308475"/>
              <a:gd name="connsiteY2" fmla="*/ 3390898 h 6858000"/>
              <a:gd name="connsiteX3" fmla="*/ 4307536 w 4308475"/>
              <a:gd name="connsiteY3" fmla="*/ 3390898 h 6858000"/>
              <a:gd name="connsiteX4" fmla="*/ 4290702 w 4308475"/>
              <a:gd name="connsiteY4" fmla="*/ 3724279 h 6858000"/>
              <a:gd name="connsiteX5" fmla="*/ 1146183 w 4308475"/>
              <a:gd name="connsiteY5" fmla="*/ 6848898 h 6858000"/>
              <a:gd name="connsiteX6" fmla="*/ 953984 w 4308475"/>
              <a:gd name="connsiteY6" fmla="*/ 6857998 h 6858000"/>
              <a:gd name="connsiteX7" fmla="*/ 4308475 w 4308475"/>
              <a:gd name="connsiteY7" fmla="*/ 6857998 h 6858000"/>
              <a:gd name="connsiteX8" fmla="*/ 4308475 w 4308475"/>
              <a:gd name="connsiteY8" fmla="*/ 6858000 h 6858000"/>
              <a:gd name="connsiteX9" fmla="*/ 0 w 4308475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308475" h="6858000">
                <a:moveTo>
                  <a:pt x="0" y="0"/>
                </a:moveTo>
                <a:lnTo>
                  <a:pt x="4308475" y="0"/>
                </a:lnTo>
                <a:lnTo>
                  <a:pt x="4308475" y="3390898"/>
                </a:lnTo>
                <a:lnTo>
                  <a:pt x="4307536" y="3390898"/>
                </a:lnTo>
                <a:lnTo>
                  <a:pt x="4290702" y="3724279"/>
                </a:lnTo>
                <a:cubicBezTo>
                  <a:pt x="4122756" y="5378008"/>
                  <a:pt x="2802922" y="6691208"/>
                  <a:pt x="1146183" y="6848898"/>
                </a:cubicBezTo>
                <a:lnTo>
                  <a:pt x="953984" y="6857998"/>
                </a:lnTo>
                <a:lnTo>
                  <a:pt x="4308475" y="6857998"/>
                </a:lnTo>
                <a:lnTo>
                  <a:pt x="4308475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E5C55B8-DD4C-A859-38F5-CC8FE0920B8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676306" y="3846391"/>
            <a:ext cx="5032725" cy="213671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bg2"/>
                </a:solidFill>
              </a:defRPr>
            </a:lvl1pPr>
            <a:lvl2pPr marL="457200" indent="0">
              <a:buNone/>
              <a:defRPr sz="1600">
                <a:solidFill>
                  <a:schemeClr val="bg2"/>
                </a:solidFill>
              </a:defRPr>
            </a:lvl2pPr>
            <a:lvl3pPr marL="914400" indent="0">
              <a:buNone/>
              <a:defRPr sz="1400">
                <a:solidFill>
                  <a:schemeClr val="bg2"/>
                </a:solidFill>
              </a:defRPr>
            </a:lvl3pPr>
            <a:lvl4pPr marL="1371600" indent="0">
              <a:buNone/>
              <a:defRPr sz="1200">
                <a:solidFill>
                  <a:schemeClr val="bg2"/>
                </a:solidFill>
              </a:defRPr>
            </a:lvl4pPr>
            <a:lvl5pPr marL="1828800" indent="0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6DC123BA-30A1-50DE-FC24-33C67A8FA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4308762" y="3390898"/>
            <a:ext cx="3354778" cy="3467100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04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9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3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6B6590-E6B3-B91C-752E-88256804F1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26">
            <a:extLst>
              <a:ext uri="{FF2B5EF4-FFF2-40B4-BE49-F238E27FC236}">
                <a16:creationId xmlns:a16="http://schemas.microsoft.com/office/drawing/2014/main" id="{3A11B3D3-2DE9-50B1-D34F-653D466932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1493" y="365768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27">
            <a:extLst>
              <a:ext uri="{FF2B5EF4-FFF2-40B4-BE49-F238E27FC236}">
                <a16:creationId xmlns:a16="http://schemas.microsoft.com/office/drawing/2014/main" id="{5EEBEB28-1DE8-01FC-1208-CE71F445D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Freeform 31">
            <a:extLst>
              <a:ext uri="{FF2B5EF4-FFF2-40B4-BE49-F238E27FC236}">
                <a16:creationId xmlns:a16="http://schemas.microsoft.com/office/drawing/2014/main" id="{836BB78A-11DB-CCF3-7F2E-C0243B409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0220F55-A7D0-A330-0E21-94E0D5ECA8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50734" y="835269"/>
            <a:ext cx="8690533" cy="2821183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560B5AC1-38AD-9D8D-25F1-F8E10DE48AD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45739" y="3858233"/>
            <a:ext cx="8700522" cy="1953481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2"/>
                </a:solidFill>
              </a:defRPr>
            </a:lvl1pPr>
            <a:lvl2pPr marL="457200" indent="0" algn="ctr">
              <a:buNone/>
              <a:defRPr sz="1600">
                <a:solidFill>
                  <a:schemeClr val="bg2"/>
                </a:solidFill>
              </a:defRPr>
            </a:lvl2pPr>
            <a:lvl3pPr marL="914400" indent="0" algn="ctr">
              <a:buNone/>
              <a:defRPr sz="1400">
                <a:solidFill>
                  <a:schemeClr val="bg2"/>
                </a:solidFill>
              </a:defRPr>
            </a:lvl3pPr>
            <a:lvl4pPr marL="1371600" indent="0" algn="ctr">
              <a:buNone/>
              <a:defRPr sz="1200">
                <a:solidFill>
                  <a:schemeClr val="bg2"/>
                </a:solidFill>
              </a:defRPr>
            </a:lvl4pPr>
            <a:lvl5pPr marL="1828800" indent="0" algn="ctr">
              <a:buNone/>
              <a:defRPr sz="12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584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46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3"/>
            <a:ext cx="3347782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925269" y="227403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35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7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Pictur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8">
            <a:extLst>
              <a:ext uri="{FF2B5EF4-FFF2-40B4-BE49-F238E27FC236}">
                <a16:creationId xmlns:a16="http://schemas.microsoft.com/office/drawing/2014/main" id="{D8A19A74-FE0D-4975-5657-5362CEB4D3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6117263" y="5090690"/>
            <a:ext cx="1807536" cy="1777059"/>
          </a:xfrm>
          <a:custGeom>
            <a:avLst/>
            <a:gdLst>
              <a:gd name="connsiteX0" fmla="*/ 0 w 2353172"/>
              <a:gd name="connsiteY0" fmla="*/ 0 h 2431959"/>
              <a:gd name="connsiteX1" fmla="*/ 2353172 w 2353172"/>
              <a:gd name="connsiteY1" fmla="*/ 0 h 2431959"/>
              <a:gd name="connsiteX2" fmla="*/ 2353172 w 2353172"/>
              <a:gd name="connsiteY2" fmla="*/ 2431959 h 2431959"/>
              <a:gd name="connsiteX3" fmla="*/ 2352312 w 2353172"/>
              <a:gd name="connsiteY3" fmla="*/ 2431959 h 2431959"/>
              <a:gd name="connsiteX4" fmla="*/ 2340504 w 2353172"/>
              <a:gd name="connsiteY4" fmla="*/ 2198113 h 2431959"/>
              <a:gd name="connsiteX5" fmla="*/ 134816 w 2353172"/>
              <a:gd name="connsiteY5" fmla="*/ 6383 h 24319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53172" h="2431959">
                <a:moveTo>
                  <a:pt x="0" y="0"/>
                </a:moveTo>
                <a:lnTo>
                  <a:pt x="2353172" y="0"/>
                </a:lnTo>
                <a:lnTo>
                  <a:pt x="2353172" y="2431959"/>
                </a:lnTo>
                <a:lnTo>
                  <a:pt x="2352312" y="2431959"/>
                </a:lnTo>
                <a:lnTo>
                  <a:pt x="2340504" y="2198113"/>
                </a:lnTo>
                <a:cubicBezTo>
                  <a:pt x="2222700" y="1038123"/>
                  <a:pt x="1296917" y="116993"/>
                  <a:pt x="134816" y="6383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E8CCA9-A930-4217-FC4B-419AD08ED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6913" y="2996911"/>
            <a:ext cx="6867747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25">
            <a:extLst>
              <a:ext uri="{FF2B5EF4-FFF2-40B4-BE49-F238E27FC236}">
                <a16:creationId xmlns:a16="http://schemas.microsoft.com/office/drawing/2014/main" id="{A5202170-963D-8D6D-EF61-11B291827C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A71B5EB-558B-B072-1FF1-CDA55B10CC6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57" y="328860"/>
            <a:ext cx="6136643" cy="177706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B84F4814-519C-86D2-1886-90E0A98968D3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4" y="2282999"/>
            <a:ext cx="6136643" cy="3685507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55A36A3E-F1BF-A2FC-E9BF-616718E65B8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24800" y="0"/>
            <a:ext cx="4267200" cy="6858000"/>
          </a:xfrm>
          <a:solidFill>
            <a:schemeClr val="accent2"/>
          </a:solidFill>
        </p:spPr>
        <p:txBody>
          <a:bodyPr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7769D9C9-E3F7-6719-75F2-AA70DF83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2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9">
            <a:extLst>
              <a:ext uri="{FF2B5EF4-FFF2-40B4-BE49-F238E27FC236}">
                <a16:creationId xmlns:a16="http://schemas.microsoft.com/office/drawing/2014/main" id="{37D82C4C-B372-8DAD-C78B-5A70799927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E543C86-04BB-A7E0-26E4-1A793E98C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42052" y="345441"/>
            <a:ext cx="10202248" cy="1766918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Content Placeholder 20">
            <a:extLst>
              <a:ext uri="{FF2B5EF4-FFF2-40B4-BE49-F238E27FC236}">
                <a16:creationId xmlns:a16="http://schemas.microsoft.com/office/drawing/2014/main" id="{D1D15020-88F7-93D5-282B-0C23CB75788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71205" y="2282826"/>
            <a:ext cx="3180475" cy="365125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675AC522-525C-4C6F-8F28-3B2FC909B3FF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4940300" y="2282825"/>
            <a:ext cx="5880100" cy="36512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B00D9D4E-52D5-4BAF-8096-D301073D3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5703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36">
            <a:extLst>
              <a:ext uri="{FF2B5EF4-FFF2-40B4-BE49-F238E27FC236}">
                <a16:creationId xmlns:a16="http://schemas.microsoft.com/office/drawing/2014/main" id="{F8F589DA-127F-E2E7-6ADA-1D3C04799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5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00FBF0-749D-0FF0-74B6-3565174CA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DDA3FAB-74FF-4772-2BA4-B242E12ABE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FBE95B3E-84B8-3910-65C9-87914802BE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8" y="369277"/>
            <a:ext cx="9590215" cy="1708514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53421E6F-1A11-40B7-DB53-FC96CE9D787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69269" y="2284193"/>
            <a:ext cx="603654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20">
            <a:extLst>
              <a:ext uri="{FF2B5EF4-FFF2-40B4-BE49-F238E27FC236}">
                <a16:creationId xmlns:a16="http://schemas.microsoft.com/office/drawing/2014/main" id="{90BA2746-C141-C524-CDDE-DD672A80A2C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708899" y="2284193"/>
            <a:ext cx="3252914" cy="3436653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 b="1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 b="1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 b="1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 b="1"/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78CC75E-2849-6C28-42BF-61EBFD22C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33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3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/>
              <a:t>Click to add content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9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0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47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3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7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33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6" r:id="rId14"/>
    <p:sldLayoutId id="2147483727" r:id="rId15"/>
    <p:sldLayoutId id="2147483728" r:id="rId16"/>
    <p:sldLayoutId id="2147483729" r:id="rId17"/>
    <p:sldLayoutId id="2147483730" r:id="rId18"/>
    <p:sldLayoutId id="2147483731" r:id="rId19"/>
    <p:sldLayoutId id="2147483732" r:id="rId20"/>
    <p:sldLayoutId id="2147483733" r:id="rId21"/>
    <p:sldLayoutId id="2147483734" r:id="rId22"/>
    <p:sldLayoutId id="2147483735" r:id="rId23"/>
    <p:sldLayoutId id="2147483736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0D9AD-F97D-8DCF-97C2-FEE69475C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6494" y="372419"/>
            <a:ext cx="10877983" cy="5094496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Honeypot for Café Wi-Fi: A Decoy-Based Cybersecurity Model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725DDA-95F2-8C07-89C4-F999DE831B9A}"/>
              </a:ext>
            </a:extLst>
          </p:cNvPr>
          <p:cNvSpPr txBox="1"/>
          <p:nvPr/>
        </p:nvSpPr>
        <p:spPr>
          <a:xfrm>
            <a:off x="1720176" y="3780886"/>
            <a:ext cx="9130302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</a:rPr>
              <a:t>Presented by: Shaikh </a:t>
            </a:r>
            <a:r>
              <a:rPr lang="en-US" sz="2400" b="1" err="1">
                <a:solidFill>
                  <a:schemeClr val="bg1"/>
                </a:solidFill>
              </a:rPr>
              <a:t>Muqtasida</a:t>
            </a:r>
            <a:r>
              <a:rPr lang="en-US" sz="2400" b="1">
                <a:solidFill>
                  <a:schemeClr val="bg1"/>
                </a:solidFill>
              </a:rPr>
              <a:t> &amp; Arya </a:t>
            </a:r>
            <a:r>
              <a:rPr lang="en-US" sz="2400" b="1" err="1">
                <a:solidFill>
                  <a:schemeClr val="bg1"/>
                </a:solidFill>
              </a:rPr>
              <a:t>Gawit</a:t>
            </a:r>
            <a:endParaRPr lang="en-US" sz="2400" b="1">
              <a:solidFill>
                <a:schemeClr val="bg1"/>
              </a:solidFill>
            </a:endParaRPr>
          </a:p>
          <a:p>
            <a:pPr algn="ctr"/>
            <a:r>
              <a:rPr lang="en-US" sz="2400" b="1">
                <a:solidFill>
                  <a:schemeClr val="bg1"/>
                </a:solidFill>
              </a:rPr>
              <a:t>Internship Program: </a:t>
            </a:r>
            <a:r>
              <a:rPr lang="en-US" sz="2400" b="1" err="1">
                <a:solidFill>
                  <a:schemeClr val="bg1"/>
                </a:solidFill>
              </a:rPr>
              <a:t>DigiSuraksha</a:t>
            </a:r>
            <a:r>
              <a:rPr lang="en-US" sz="2400" b="1">
                <a:solidFill>
                  <a:schemeClr val="bg1"/>
                </a:solidFill>
              </a:rPr>
              <a:t> Cybersecurity Internship</a:t>
            </a:r>
          </a:p>
        </p:txBody>
      </p:sp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B9F959-001E-A41C-A41D-4D44B7131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70B931C-C7B3-10A2-E149-4AC443269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1"/>
            <a:ext cx="4779572" cy="1298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Sample Honeypot Tool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B9ADFDE-2D3F-5337-834F-918B61FFAC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bg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10</a:t>
            </a:fld>
            <a:endParaRPr lang="en-US" sz="1900">
              <a:solidFill>
                <a:schemeClr val="bg2"/>
              </a:solidFill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A91ADF-FC71-FB85-6E7B-250271031F1B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tretch>
            <a:fillRect/>
          </a:stretch>
        </p:blipFill>
        <p:spPr>
          <a:xfrm>
            <a:off x="1524000" y="2030540"/>
            <a:ext cx="2630129" cy="2636026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63F0E5-F6D0-B5E2-5CBA-CF98823E4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9200" y="5115846"/>
            <a:ext cx="4572000" cy="1193513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A6822112-5CFD-3852-3E52-536F1583C791}"/>
              </a:ext>
            </a:extLst>
          </p:cNvPr>
          <p:cNvSpPr>
            <a:spLocks noGrp="1" noChangeArrowheads="1"/>
          </p:cNvSpPr>
          <p:nvPr>
            <p:ph sz="quarter" idx="11"/>
          </p:nvPr>
        </p:nvSpPr>
        <p:spPr bwMode="auto">
          <a:xfrm>
            <a:off x="4994787" y="1194108"/>
            <a:ext cx="6961239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fake login page is deployed using Python Flask on port 8000.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page mimics a public café Wi-Fi login screen, asking for a username and password.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When a user submits credentials, a fake “Access Denied” message is shown on the screen.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attempted username, password, IP address, and timestamp are logged in the terminal for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simulates an attacker or unauthorized user attempting to access network services.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system does not authenticate any user — it only captures behavioral data for passive monitoring.</a:t>
            </a:r>
          </a:p>
        </p:txBody>
      </p:sp>
    </p:spTree>
    <p:extLst>
      <p:ext uri="{BB962C8B-B14F-4D97-AF65-F5344CB8AC3E}">
        <p14:creationId xmlns:p14="http://schemas.microsoft.com/office/powerpoint/2010/main" val="2412546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B8613F-2883-10AE-89EE-754728CFC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Market Relevance &amp; Ethics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05B3C4-FE12-5928-4EAA-8598EFD0C581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50611" y="2282826"/>
            <a:ext cx="9544204" cy="370273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0">
                <a:ea typeface="+mn-lt"/>
                <a:cs typeface="+mn-lt"/>
              </a:rPr>
              <a:t>Honeypots are used by companies, universities, and governments.</a:t>
            </a:r>
            <a:endParaRPr lang="en-US" sz="2000"/>
          </a:p>
          <a:p>
            <a:pPr>
              <a:buClr>
                <a:srgbClr val="000000"/>
              </a:buClr>
            </a:pPr>
            <a:r>
              <a:rPr lang="en-US" sz="2000" b="0">
                <a:ea typeface="+mn-lt"/>
                <a:cs typeface="+mn-lt"/>
              </a:rPr>
              <a:t>Legal and ethical if used for detection (not attacking back).</a:t>
            </a:r>
            <a:endParaRPr lang="en-US" sz="2000"/>
          </a:p>
          <a:p>
            <a:r>
              <a:rPr lang="en-US" sz="2000" b="0">
                <a:ea typeface="+mn-lt"/>
                <a:cs typeface="+mn-lt"/>
              </a:rPr>
              <a:t>Can be deployed in small cafés or startups with limited security.</a:t>
            </a:r>
          </a:p>
          <a:p>
            <a:r>
              <a:rPr lang="en-US" sz="2000" b="0" noProof="1">
                <a:ea typeface="+mn-lt"/>
                <a:cs typeface="+mn-lt"/>
              </a:rPr>
              <a:t>Helps educate owners about basic cyber threats.</a:t>
            </a:r>
            <a:endParaRPr lang="en-US" sz="2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E97A5F-8A74-2493-9B0C-E5376396F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24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4D9321D-79AC-AC52-77EE-48647BFA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Future Scope</a:t>
            </a:r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B8AA87-ACD9-1978-6D0D-24BB242F7712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369269" y="2284193"/>
            <a:ext cx="9517030" cy="343665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>
                <a:ea typeface="+mn-lt"/>
                <a:cs typeface="+mn-lt"/>
              </a:rPr>
              <a:t>Add real-time notifications for suspicious behavior</a:t>
            </a:r>
            <a:endParaRPr lang="en-US" sz="2400"/>
          </a:p>
          <a:p>
            <a:pPr>
              <a:buClr>
                <a:srgbClr val="000000"/>
              </a:buClr>
            </a:pPr>
            <a:r>
              <a:rPr lang="en-US" sz="2400">
                <a:ea typeface="+mn-lt"/>
                <a:cs typeface="+mn-lt"/>
              </a:rPr>
              <a:t>Visual dashboard for monitoring</a:t>
            </a:r>
            <a:endParaRPr lang="en-US" sz="2400"/>
          </a:p>
          <a:p>
            <a:pPr>
              <a:buClr>
                <a:srgbClr val="000000"/>
              </a:buClr>
            </a:pPr>
            <a:r>
              <a:rPr lang="en-US" sz="2400">
                <a:ea typeface="+mn-lt"/>
                <a:cs typeface="+mn-lt"/>
              </a:rPr>
              <a:t>Install honeypot on a Raspberry Pi and keep it running in a café</a:t>
            </a:r>
            <a:endParaRPr lang="en-US" sz="2400"/>
          </a:p>
          <a:p>
            <a:pPr>
              <a:buClr>
                <a:srgbClr val="000000"/>
              </a:buClr>
            </a:pPr>
            <a:r>
              <a:rPr lang="en-US" sz="2400">
                <a:ea typeface="+mn-lt"/>
                <a:cs typeface="+mn-lt"/>
              </a:rPr>
              <a:t>Use AI to auto-analyze attack patterns</a:t>
            </a:r>
            <a:endParaRPr lang="en-US" sz="2400"/>
          </a:p>
          <a:p>
            <a:pPr marL="0" indent="0">
              <a:buClr>
                <a:srgbClr val="000000"/>
              </a:buClr>
              <a:buNone/>
            </a:pP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C2EDD3-76F0-EC11-1B2B-26FD766ADAE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708899" y="2284193"/>
            <a:ext cx="699185" cy="8520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/>
              <a:t>   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6EE69C-73C8-9D1D-8226-2035426252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068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F7719-973C-41CB-9EA9-DC7CEC76A07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sz="2000" b="0">
                <a:ea typeface="+mn-lt"/>
                <a:cs typeface="+mn-lt"/>
              </a:rPr>
              <a:t>Thank you for listening! We’re open to questions.</a:t>
            </a:r>
            <a:endParaRPr lang="en-US" sz="2000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GitHub link &amp; paper available on request.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504103-6319-C1BA-994F-97D3A9F1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Introduction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7927D6-AFA7-348E-8C32-400C1E6F321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 marL="285750" indent="-285750">
              <a:buChar char="•"/>
            </a:pPr>
            <a:r>
              <a:rPr lang="en-US" sz="2000">
                <a:ea typeface="+mn-lt"/>
                <a:cs typeface="+mn-lt"/>
              </a:rPr>
              <a:t>Cybersecurity is critical in public spaces like cafés.</a:t>
            </a:r>
            <a:endParaRPr lang="en-US" sz="2000"/>
          </a:p>
          <a:p>
            <a:pPr marL="285750" indent="-285750">
              <a:buChar char="•"/>
            </a:pPr>
            <a:r>
              <a:rPr lang="en-US" sz="2000">
                <a:ea typeface="+mn-lt"/>
                <a:cs typeface="+mn-lt"/>
              </a:rPr>
              <a:t>Open Wi-Fi is convenient, but it’s often not secure.</a:t>
            </a:r>
          </a:p>
          <a:p>
            <a:pPr marL="285750" indent="-285750">
              <a:buChar char="•"/>
            </a:pPr>
            <a:r>
              <a:rPr lang="en-US" sz="2000">
                <a:ea typeface="+mn-lt"/>
                <a:cs typeface="+mn-lt"/>
              </a:rPr>
              <a:t>Attackers can intercept traffic or scan for open devices.</a:t>
            </a:r>
          </a:p>
          <a:p>
            <a:pPr marL="285750" indent="-285750">
              <a:buChar char="•"/>
            </a:pPr>
            <a:r>
              <a:rPr lang="en-US" sz="2000">
                <a:ea typeface="+mn-lt"/>
                <a:cs typeface="+mn-lt"/>
              </a:rPr>
              <a:t>We explore honeypots as a way to detect and learn from such attacks.</a:t>
            </a:r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17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9B282789-4F8B-D647-09EB-50D8FF687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168" y="1425208"/>
            <a:ext cx="5750171" cy="4009292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Problem Statement</a:t>
            </a:r>
            <a:endParaRPr lang="en-US"/>
          </a:p>
        </p:txBody>
      </p:sp>
      <p:pic>
        <p:nvPicPr>
          <p:cNvPr id="6" name="Picture Placeholder 4" descr="Green lights in the sky">
            <a:extLst>
              <a:ext uri="{FF2B5EF4-FFF2-40B4-BE49-F238E27FC236}">
                <a16:creationId xmlns:a16="http://schemas.microsoft.com/office/drawing/2014/main" id="{2EBC5878-1007-0F8E-3940-DE9D1D088BC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l="28995" r="28995"/>
          <a:stretch/>
        </p:blipFill>
        <p:spPr>
          <a:xfrm>
            <a:off x="7877908" y="-9645"/>
            <a:ext cx="4314092" cy="6858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ECD88-7563-0E2D-38D6-262477CFE5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6C239-3D46-AD2B-725B-DB5B4F36CE98}"/>
              </a:ext>
            </a:extLst>
          </p:cNvPr>
          <p:cNvSpPr txBox="1"/>
          <p:nvPr/>
        </p:nvSpPr>
        <p:spPr>
          <a:xfrm>
            <a:off x="5631909" y="1774245"/>
            <a:ext cx="5564796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bg2"/>
                </a:solidFill>
                <a:ea typeface="+mn-lt"/>
                <a:cs typeface="+mn-lt"/>
              </a:rPr>
              <a:t>Café Wi-Fi networks are vulnerable due to weak/no encryption.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bg2"/>
                </a:solidFill>
                <a:ea typeface="+mn-lt"/>
                <a:cs typeface="+mn-lt"/>
              </a:rPr>
              <a:t>There’s little monitoring or awareness of suspicious activity.</a:t>
            </a: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bg2"/>
                </a:solidFill>
                <a:ea typeface="+mn-lt"/>
                <a:cs typeface="+mn-lt"/>
              </a:rPr>
              <a:t>This makes it easy for attackers to sniff traffic or scan for targets.</a:t>
            </a:r>
            <a:endParaRPr lang="en-US" sz="2000">
              <a:solidFill>
                <a:schemeClr val="bg2"/>
              </a:solidFill>
            </a:endParaRPr>
          </a:p>
          <a:p>
            <a:pPr marL="285750" indent="-285750">
              <a:buFont typeface="Arial"/>
              <a:buChar char="•"/>
            </a:pPr>
            <a:endParaRPr lang="en-US" sz="2000">
              <a:solidFill>
                <a:schemeClr val="bg2"/>
              </a:solidFill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solidFill>
                  <a:schemeClr val="bg2"/>
                </a:solidFill>
                <a:ea typeface="+mn-lt"/>
                <a:cs typeface="+mn-lt"/>
              </a:rPr>
              <a:t>We need a way to observe such threats without putting real systems at risk.</a:t>
            </a:r>
            <a:endParaRPr lang="en-US" sz="2000">
              <a:solidFill>
                <a:schemeClr val="bg2"/>
              </a:solidFill>
            </a:endParaRPr>
          </a:p>
          <a:p>
            <a:endParaRPr lang="en-US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175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37F92FBB-F1A6-DCA3-4B03-5EA99AE4B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6138" y="-769603"/>
            <a:ext cx="5032725" cy="3284203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What is a Honeypot?</a:t>
            </a:r>
            <a:endParaRPr lang="en-US"/>
          </a:p>
        </p:txBody>
      </p:sp>
      <p:pic>
        <p:nvPicPr>
          <p:cNvPr id="24" name="Picture Placeholder 23" descr="Green lights in the sky">
            <a:extLst>
              <a:ext uri="{FF2B5EF4-FFF2-40B4-BE49-F238E27FC236}">
                <a16:creationId xmlns:a16="http://schemas.microsoft.com/office/drawing/2014/main" id="{61357E36-869D-B6D4-3E6E-ED43A227E59C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t="37" b="37"/>
          <a:stretch/>
        </p:blipFill>
        <p:spPr/>
      </p:pic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43E47AC3-3E43-6A30-A709-127578992F3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63875" y="2741382"/>
            <a:ext cx="5032725" cy="2136710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000">
                <a:ea typeface="+mn-lt"/>
                <a:cs typeface="+mn-lt"/>
              </a:rPr>
              <a:t>A honeypot is a fake computer system or service. It is designed to attract attackers. The system logs the attacker's actions for research or defense. It acts as a trap: attackers think it's real, but it’s only for monitoring.</a:t>
            </a:r>
            <a:endParaRPr lang="en-US" sz="20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6BE44FC-E43E-3153-168E-0A84BD9E6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71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60027CB-3C27-FC4C-AEF9-685A21EA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Types of Honeypots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25569D-4B51-26CD-C967-65D3F4059DB9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b="1">
                <a:ea typeface="+mn-lt"/>
                <a:cs typeface="+mn-lt"/>
              </a:rPr>
              <a:t>Low-interaction honeypots: Simulate services (e.g., fake web server):</a:t>
            </a:r>
            <a:r>
              <a:rPr lang="en-US" sz="2000" b="1"/>
              <a:t> </a:t>
            </a:r>
            <a:r>
              <a:rPr lang="en-US" sz="2000">
                <a:ea typeface="+mn-lt"/>
                <a:cs typeface="+mn-lt"/>
              </a:rPr>
              <a:t>Easier to build. Logs simple interactions. (Used in our project)</a:t>
            </a:r>
            <a:endParaRPr lang="en-US" sz="2000"/>
          </a:p>
          <a:p>
            <a:r>
              <a:rPr lang="en-US" sz="2000" b="1">
                <a:ea typeface="+mn-lt"/>
                <a:cs typeface="+mn-lt"/>
              </a:rPr>
              <a:t>High-interaction honeypots: Simulate full systems (e.g., real OS):</a:t>
            </a:r>
            <a:r>
              <a:rPr lang="en-US" sz="2000" b="1"/>
              <a:t> </a:t>
            </a:r>
            <a:r>
              <a:rPr lang="en-US" sz="2000">
                <a:ea typeface="+mn-lt"/>
                <a:cs typeface="+mn-lt"/>
              </a:rPr>
              <a:t>Harder to build. Captures advanced attacker behavior.</a:t>
            </a:r>
          </a:p>
          <a:p>
            <a:pPr>
              <a:buClr>
                <a:srgbClr val="000000"/>
              </a:buClr>
            </a:pPr>
            <a:endParaRPr lang="en-US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2800" b="1">
                <a:ea typeface="+mn-lt"/>
                <a:cs typeface="+mn-lt"/>
              </a:rPr>
              <a:t>Our focus: Low-interaction honeypot using Python.</a:t>
            </a:r>
          </a:p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6BFA23-AB5B-BA88-E233-DE14DED5A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8C2EC19-A157-8389-07DB-65065908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0380" y="844914"/>
            <a:ext cx="8709824" cy="1750525"/>
          </a:xfrm>
        </p:spPr>
        <p:txBody>
          <a:bodyPr/>
          <a:lstStyle/>
          <a:p>
            <a:r>
              <a:rPr lang="en-US">
                <a:ea typeface="+mj-lt"/>
                <a:cs typeface="+mj-lt"/>
              </a:rPr>
              <a:t>Why Café Wi-Fi Needs Honeypots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D6390D-BFD6-DF07-2067-06D2785D587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765030" y="2748992"/>
            <a:ext cx="8700522" cy="195348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85750">
              <a:buChar char="•"/>
            </a:pPr>
            <a:r>
              <a:rPr lang="en-US" sz="2000" noProof="1">
                <a:ea typeface="+mn-lt"/>
                <a:cs typeface="+mn-lt"/>
              </a:rPr>
              <a:t>Public Wi-Fi is a frequent target for scanning, snooping, and phishing.</a:t>
            </a:r>
            <a:endParaRPr lang="en-US" sz="2000"/>
          </a:p>
          <a:p>
            <a:pPr marL="285750" indent="-285750">
              <a:buChar char="•"/>
            </a:pPr>
            <a:r>
              <a:rPr lang="en-US" sz="2000" noProof="1">
                <a:ea typeface="+mn-lt"/>
                <a:cs typeface="+mn-lt"/>
              </a:rPr>
              <a:t>A honeypot can alert café admins to malicious activity.</a:t>
            </a:r>
          </a:p>
          <a:p>
            <a:pPr marL="285750" indent="-285750">
              <a:buFont typeface="Arial"/>
              <a:buChar char="•"/>
            </a:pPr>
            <a:r>
              <a:rPr lang="en-US" sz="2000" noProof="1">
                <a:ea typeface="+mn-lt"/>
                <a:cs typeface="+mn-lt"/>
              </a:rPr>
              <a:t>It helps researchers study common attack patterns in a safe way.</a:t>
            </a:r>
            <a:endParaRPr lang="en-US" sz="2000"/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It is ethical, legal, and doesn't risk real user data.</a:t>
            </a:r>
            <a:endParaRPr lang="en-US" sz="2000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noProof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DE2532-F4A7-30E2-0525-1FF82D28A3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345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F465791-02C3-85CB-EC2D-AE1D097AD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Our Research Objective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CC286-7253-B31F-DFE6-802920A9FC6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noProof="1">
                <a:ea typeface="+mn-lt"/>
                <a:cs typeface="+mn-lt"/>
              </a:rPr>
              <a:t>Create a simple honeypot that mimics a service on café Wi-Fi.</a:t>
            </a:r>
            <a:endParaRPr lang="en-US" sz="2000" noProof="1"/>
          </a:p>
          <a:p>
            <a:r>
              <a:rPr lang="en-US" sz="2000" noProof="1">
                <a:ea typeface="+mn-lt"/>
                <a:cs typeface="+mn-lt"/>
              </a:rPr>
              <a:t>Log attempted connections from potential attackers.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D75BC5-46CC-A36D-B72E-AE0A832FACB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noProof="1">
                <a:ea typeface="+mn-lt"/>
                <a:cs typeface="+mn-lt"/>
              </a:rPr>
              <a:t>Analyze logs to understand how attackers behave in public networks.</a:t>
            </a:r>
            <a:endParaRPr lang="en-US" sz="2000"/>
          </a:p>
          <a:p>
            <a:r>
              <a:rPr lang="en-US" sz="2000" noProof="1">
                <a:ea typeface="+mn-lt"/>
                <a:cs typeface="+mn-lt"/>
              </a:rPr>
              <a:t>Raise awareness and propose solutions.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F2AD9-EC94-1F3D-3B79-64938E47A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0D333AB-F4DE-C9A2-99A5-DC0AD7DE7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43113" y="4849906"/>
            <a:ext cx="2153783" cy="2008094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F759370-56CF-8FC2-07F1-2FA8894F3464}"/>
              </a:ext>
            </a:extLst>
          </p:cNvPr>
          <p:cNvPicPr>
            <a:picLocks noGrp="1" noChangeAspect="1"/>
          </p:cNvPicPr>
          <p:nvPr>
            <p:ph sz="quarter" idx="10"/>
          </p:nvPr>
        </p:nvPicPr>
        <p:blipFill>
          <a:blip r:embed="rId3"/>
          <a:srcRect r="2173" b="-2"/>
          <a:stretch/>
        </p:blipFill>
        <p:spPr>
          <a:xfrm>
            <a:off x="731521" y="2011679"/>
            <a:ext cx="4684352" cy="429768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B1945D54-A284-835B-B949-4F6D36F38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1"/>
            <a:ext cx="4779572" cy="129844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Sample Honeypot Tool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041F6D-09FB-DE91-905B-ACA52F64E5B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237596" y="2236613"/>
            <a:ext cx="5498543" cy="239441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Clr>
                <a:schemeClr val="accent5"/>
              </a:buClr>
              <a:buNone/>
            </a:pPr>
            <a:r>
              <a:rPr lang="en-US" sz="2000"/>
              <a:t>We built a honeypot using Python’s socket module. It listens on port 8000 for any connection attempt. Logs include IP address, time, and request data. It’s not a real server, just a fake one to attract scans.</a:t>
            </a:r>
          </a:p>
          <a:p>
            <a:pPr>
              <a:buClr>
                <a:schemeClr val="accent5"/>
              </a:buClr>
            </a:pPr>
            <a:endParaRPr lang="en-US"/>
          </a:p>
          <a:p>
            <a:pPr marL="0">
              <a:buClr>
                <a:schemeClr val="accent5"/>
              </a:buClr>
            </a:pP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04509-99F0-B7A3-5C7A-C5A6350461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bg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8</a:t>
            </a:fld>
            <a:endParaRPr lang="en-US" sz="190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4249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A08E557-10DB-421A-876E-1AE58F8E0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696BE0E-FC30-4168-BDFC-8DD4D1D42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B0BF24-49CD-4259-B076-57BF640F2B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00664" cy="6858000"/>
          </a:xfrm>
          <a:custGeom>
            <a:avLst/>
            <a:gdLst>
              <a:gd name="connsiteX0" fmla="*/ 0 w 6800664"/>
              <a:gd name="connsiteY0" fmla="*/ 0 h 6858000"/>
              <a:gd name="connsiteX1" fmla="*/ 1849345 w 6800664"/>
              <a:gd name="connsiteY1" fmla="*/ 0 h 6858000"/>
              <a:gd name="connsiteX2" fmla="*/ 1849345 w 6800664"/>
              <a:gd name="connsiteY2" fmla="*/ 1 h 6858000"/>
              <a:gd name="connsiteX3" fmla="*/ 6800664 w 6800664"/>
              <a:gd name="connsiteY3" fmla="*/ 1 h 6858000"/>
              <a:gd name="connsiteX4" fmla="*/ 3369709 w 6800664"/>
              <a:gd name="connsiteY4" fmla="*/ 3430956 h 6858000"/>
              <a:gd name="connsiteX5" fmla="*/ 6624108 w 6800664"/>
              <a:gd name="connsiteY5" fmla="*/ 6857447 h 6858000"/>
              <a:gd name="connsiteX6" fmla="*/ 6645980 w 6800664"/>
              <a:gd name="connsiteY6" fmla="*/ 6858000 h 6858000"/>
              <a:gd name="connsiteX7" fmla="*/ 0 w 680066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00664" h="6858000">
                <a:moveTo>
                  <a:pt x="0" y="0"/>
                </a:moveTo>
                <a:lnTo>
                  <a:pt x="1849345" y="0"/>
                </a:lnTo>
                <a:lnTo>
                  <a:pt x="1849345" y="1"/>
                </a:lnTo>
                <a:lnTo>
                  <a:pt x="6800664" y="1"/>
                </a:lnTo>
                <a:cubicBezTo>
                  <a:pt x="4905801" y="1"/>
                  <a:pt x="3369709" y="1536092"/>
                  <a:pt x="3369709" y="3430956"/>
                </a:cubicBezTo>
                <a:cubicBezTo>
                  <a:pt x="3369709" y="5266605"/>
                  <a:pt x="4811294" y="6765555"/>
                  <a:pt x="6624108" y="6857447"/>
                </a:cubicBezTo>
                <a:lnTo>
                  <a:pt x="66459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0A3F262-FC31-4211-8F69-56F78448E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800664" cy="6858000"/>
          </a:xfrm>
          <a:custGeom>
            <a:avLst/>
            <a:gdLst>
              <a:gd name="connsiteX0" fmla="*/ 0 w 6800664"/>
              <a:gd name="connsiteY0" fmla="*/ 0 h 6858000"/>
              <a:gd name="connsiteX1" fmla="*/ 1849345 w 6800664"/>
              <a:gd name="connsiteY1" fmla="*/ 0 h 6858000"/>
              <a:gd name="connsiteX2" fmla="*/ 1849345 w 6800664"/>
              <a:gd name="connsiteY2" fmla="*/ 1 h 6858000"/>
              <a:gd name="connsiteX3" fmla="*/ 6800664 w 6800664"/>
              <a:gd name="connsiteY3" fmla="*/ 1 h 6858000"/>
              <a:gd name="connsiteX4" fmla="*/ 3369709 w 6800664"/>
              <a:gd name="connsiteY4" fmla="*/ 3430956 h 6858000"/>
              <a:gd name="connsiteX5" fmla="*/ 6624108 w 6800664"/>
              <a:gd name="connsiteY5" fmla="*/ 6857447 h 6858000"/>
              <a:gd name="connsiteX6" fmla="*/ 6645980 w 6800664"/>
              <a:gd name="connsiteY6" fmla="*/ 6858000 h 6858000"/>
              <a:gd name="connsiteX7" fmla="*/ 0 w 6800664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800664" h="6858000">
                <a:moveTo>
                  <a:pt x="0" y="0"/>
                </a:moveTo>
                <a:lnTo>
                  <a:pt x="1849345" y="0"/>
                </a:lnTo>
                <a:lnTo>
                  <a:pt x="1849345" y="1"/>
                </a:lnTo>
                <a:lnTo>
                  <a:pt x="6800664" y="1"/>
                </a:lnTo>
                <a:cubicBezTo>
                  <a:pt x="4905801" y="1"/>
                  <a:pt x="3369709" y="1536092"/>
                  <a:pt x="3369709" y="3430956"/>
                </a:cubicBezTo>
                <a:cubicBezTo>
                  <a:pt x="3369709" y="5266605"/>
                  <a:pt x="4811294" y="6765555"/>
                  <a:pt x="6624108" y="6857447"/>
                </a:cubicBezTo>
                <a:lnTo>
                  <a:pt x="664598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>
              <a:alpha val="2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047C0B86-386E-472B-B980-775A3B3C0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52800" cy="6856084"/>
          </a:xfrm>
          <a:custGeom>
            <a:avLst/>
            <a:gdLst>
              <a:gd name="connsiteX0" fmla="*/ 0 w 3352800"/>
              <a:gd name="connsiteY0" fmla="*/ 0 h 6856084"/>
              <a:gd name="connsiteX1" fmla="*/ 3352800 w 3352800"/>
              <a:gd name="connsiteY1" fmla="*/ 0 h 6856084"/>
              <a:gd name="connsiteX2" fmla="*/ 3352800 w 3352800"/>
              <a:gd name="connsiteY2" fmla="*/ 3427044 h 6856084"/>
              <a:gd name="connsiteX3" fmla="*/ 3352800 w 3352800"/>
              <a:gd name="connsiteY3" fmla="*/ 3442336 h 6856084"/>
              <a:gd name="connsiteX4" fmla="*/ 3352413 w 3352800"/>
              <a:gd name="connsiteY4" fmla="*/ 3442336 h 6856084"/>
              <a:gd name="connsiteX5" fmla="*/ 3348336 w 3352800"/>
              <a:gd name="connsiteY5" fmla="*/ 3603600 h 6856084"/>
              <a:gd name="connsiteX6" fmla="*/ 92918 w 3352800"/>
              <a:gd name="connsiteY6" fmla="*/ 6853808 h 6856084"/>
              <a:gd name="connsiteX7" fmla="*/ 0 w 3352800"/>
              <a:gd name="connsiteY7" fmla="*/ 6856084 h 68560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52800" h="6856084">
                <a:moveTo>
                  <a:pt x="0" y="0"/>
                </a:moveTo>
                <a:lnTo>
                  <a:pt x="3352800" y="0"/>
                </a:lnTo>
                <a:lnTo>
                  <a:pt x="3352800" y="3427044"/>
                </a:lnTo>
                <a:lnTo>
                  <a:pt x="3352800" y="3442336"/>
                </a:lnTo>
                <a:lnTo>
                  <a:pt x="3352413" y="3442336"/>
                </a:lnTo>
                <a:lnTo>
                  <a:pt x="3348336" y="3603600"/>
                </a:lnTo>
                <a:cubicBezTo>
                  <a:pt x="3259315" y="5359763"/>
                  <a:pt x="1849804" y="6767537"/>
                  <a:pt x="92918" y="6853808"/>
                </a:cubicBezTo>
                <a:lnTo>
                  <a:pt x="0" y="6856084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3AAEC5E-1903-897F-3899-D104894ED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685799"/>
            <a:ext cx="2570328" cy="37156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800">
                <a:solidFill>
                  <a:srgbClr val="FFFFFF"/>
                </a:solidFill>
              </a:rPr>
              <a:t>Sample Output / Observation</a:t>
            </a:r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5E171ED2-DFD4-666E-F6D1-C672E5CE864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286864" y="685800"/>
            <a:ext cx="7010400" cy="549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Clr>
                <a:schemeClr val="accent5"/>
              </a:buClr>
              <a:buNone/>
            </a:pPr>
            <a:r>
              <a:rPr lang="en-US" sz="2000" dirty="0"/>
              <a:t>Example log entry:</a:t>
            </a:r>
          </a:p>
          <a:p>
            <a:pPr marL="0" indent="0">
              <a:buClr>
                <a:schemeClr val="accent5"/>
              </a:buClr>
              <a:buNone/>
            </a:pPr>
            <a:r>
              <a:rPr lang="en-US" sz="2000" dirty="0"/>
              <a:t>[2025-05-10 13:04:12] Connection from 127.0.0.1:52342 – Data: GET / HTTP/1.1...</a:t>
            </a:r>
          </a:p>
          <a:p>
            <a:pPr marL="0" indent="0">
              <a:buClr>
                <a:schemeClr val="accent5"/>
              </a:buClr>
              <a:buNone/>
            </a:pPr>
            <a:r>
              <a:rPr lang="en-US" sz="2000" dirty="0"/>
              <a:t>What it tells us:</a:t>
            </a:r>
          </a:p>
          <a:p>
            <a:pPr>
              <a:buClr>
                <a:schemeClr val="accent5"/>
              </a:buClr>
            </a:pPr>
            <a:r>
              <a:rPr lang="en-US" sz="2000" dirty="0"/>
              <a:t>Someone tried to connect to our fake service</a:t>
            </a:r>
          </a:p>
          <a:p>
            <a:pPr>
              <a:buClr>
                <a:schemeClr val="accent5"/>
              </a:buClr>
            </a:pPr>
            <a:r>
              <a:rPr lang="en-US" sz="2000" dirty="0"/>
              <a:t>Could be a port scanner or curious user on the café Wi-Fi</a:t>
            </a:r>
          </a:p>
          <a:p>
            <a:pPr>
              <a:buClr>
                <a:schemeClr val="accent5"/>
              </a:buClr>
            </a:pPr>
            <a:r>
              <a:rPr lang="en-US" sz="2000" dirty="0"/>
              <a:t>Logs help us detect unusual behavior before real damage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270016-E0B6-DAC7-B6DA-CC7F3A15D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2" y="6434524"/>
            <a:ext cx="69326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fld id="{08AB70BE-1769-45B8-85A6-0C837432C7E6}" type="slidenum">
              <a:rPr lang="en-US" sz="1900">
                <a:solidFill>
                  <a:schemeClr val="accent2"/>
                </a:solidFill>
              </a:rPr>
              <a:pPr algn="r">
                <a:lnSpc>
                  <a:spcPct val="90000"/>
                </a:lnSpc>
                <a:spcAft>
                  <a:spcPts val="600"/>
                </a:spcAft>
              </a:pPr>
              <a:t>9</a:t>
            </a:fld>
            <a:endParaRPr lang="en-US" sz="19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113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38B8CBF-35BC-4CBA-95E2-584C08F61855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52AE0DF-6B5F-4274-A760-FE77CC84C909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F227BAF2-BB0B-4E7B-AE5A-2E47729F98C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ModOverlayVTI</Template>
  <TotalTime>7</TotalTime>
  <Words>655</Words>
  <Application>Microsoft Office PowerPoint</Application>
  <PresentationFormat>Widescreen</PresentationFormat>
  <Paragraphs>88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Nova Light</vt:lpstr>
      <vt:lpstr>Calibri</vt:lpstr>
      <vt:lpstr>Elephant</vt:lpstr>
      <vt:lpstr>Neue Haas Grotesk Text Pro</vt:lpstr>
      <vt:lpstr>ModOverlayVTI</vt:lpstr>
      <vt:lpstr>Honeypot for Café Wi-Fi: A Decoy-Based Cybersecurity Model</vt:lpstr>
      <vt:lpstr>Introduction</vt:lpstr>
      <vt:lpstr>Problem Statement</vt:lpstr>
      <vt:lpstr>What is a Honeypot?</vt:lpstr>
      <vt:lpstr>Types of Honeypots</vt:lpstr>
      <vt:lpstr>Why Café Wi-Fi Needs Honeypots</vt:lpstr>
      <vt:lpstr>Our Research Objective</vt:lpstr>
      <vt:lpstr>Sample Honeypot Tool</vt:lpstr>
      <vt:lpstr>Sample Output / Observation</vt:lpstr>
      <vt:lpstr>Sample Honeypot Tool</vt:lpstr>
      <vt:lpstr>Market Relevance &amp; Ethics</vt:lpstr>
      <vt:lpstr>Future Scope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Muqtasida Shaikh</dc:creator>
  <cp:lastModifiedBy>Muqtasida Shaikh</cp:lastModifiedBy>
  <cp:revision>2</cp:revision>
  <dcterms:created xsi:type="dcterms:W3CDTF">2025-05-11T01:41:36Z</dcterms:created>
  <dcterms:modified xsi:type="dcterms:W3CDTF">2025-05-12T13:17:01Z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