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handoutMasterIdLst>
    <p:handoutMasterId r:id="rId18"/>
  </p:handoutMasterIdLst>
  <p:sldIdLst>
    <p:sldId id="436" r:id="rId5"/>
    <p:sldId id="437" r:id="rId6"/>
    <p:sldId id="438" r:id="rId7"/>
    <p:sldId id="439" r:id="rId8"/>
    <p:sldId id="440" r:id="rId9"/>
    <p:sldId id="441" r:id="rId10"/>
    <p:sldId id="442" r:id="rId11"/>
    <p:sldId id="443" r:id="rId12"/>
    <p:sldId id="444" r:id="rId13"/>
    <p:sldId id="445" r:id="rId14"/>
    <p:sldId id="446" r:id="rId15"/>
    <p:sldId id="43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8187"/>
    <a:srgbClr val="0C40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05E41A-A625-4C5E-A1E3-8204FA6DCF78}" v="10" dt="2025-05-11T02:24:25.694"/>
    <p1510:client id="{E8F8ABB7-C69F-3BA5-40A8-265EC1A5D276}" v="332" dt="2025-05-11T02:18:36.662"/>
  </p1510:revLst>
</p1510:revInfo>
</file>

<file path=ppt/tableStyles.xml><?xml version="1.0" encoding="utf-8"?>
<a:tblStyleLst xmlns:a="http://schemas.openxmlformats.org/drawingml/2006/main" def="{0E3FDE45-AF77-4B5C-9715-49D594BDF05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4D2272-D660-A337-AEF3-BE066BD545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FE5A70-71C2-F335-270C-B94537340C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5A369-CA0E-4FC6-90EE-5FA969A08EF8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1E1B03-0F86-16E7-11BE-81F9F4CD66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524B8-3914-99B2-2620-0F2A88D335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210F9-8331-407C-A034-F95DCB303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05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AB06A-EEDC-421C-B5A0-5E9E5241A8E5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F9438-3EEF-4192-9815-F6F44770A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47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83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84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69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30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57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7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02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66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12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13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30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28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5040DA2-B75D-1B49-51F9-967501F7F6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4876" y="887638"/>
            <a:ext cx="10202248" cy="5094496"/>
          </a:xfrm>
        </p:spPr>
        <p:txBody>
          <a:bodyPr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93BDAB-CB06-403B-00FD-9D1C2812A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0939" y="2990938"/>
            <a:ext cx="6855801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FB1FDB-9C8A-890A-5051-8D49E105F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104"/>
            <a:ext cx="12192000" cy="8739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21">
            <a:extLst>
              <a:ext uri="{FF2B5EF4-FFF2-40B4-BE49-F238E27FC236}">
                <a16:creationId xmlns:a16="http://schemas.microsoft.com/office/drawing/2014/main" id="{46056E81-9CB5-42E9-6689-B711F575C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8981493" y="0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 22">
            <a:extLst>
              <a:ext uri="{FF2B5EF4-FFF2-40B4-BE49-F238E27FC236}">
                <a16:creationId xmlns:a16="http://schemas.microsoft.com/office/drawing/2014/main" id="{3D075254-6FC4-6738-BBBE-1BACB99E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8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10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b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BA2562-20F9-9DC8-81EB-6ED26B24D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099"/>
            <a:ext cx="12192000" cy="8739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5">
            <a:extLst>
              <a:ext uri="{FF2B5EF4-FFF2-40B4-BE49-F238E27FC236}">
                <a16:creationId xmlns:a16="http://schemas.microsoft.com/office/drawing/2014/main" id="{369E878B-C75C-98DC-B694-2C40507C4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4" y="3657675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27">
            <a:extLst>
              <a:ext uri="{FF2B5EF4-FFF2-40B4-BE49-F238E27FC236}">
                <a16:creationId xmlns:a16="http://schemas.microsoft.com/office/drawing/2014/main" id="{DC03A063-67E0-718E-206C-6C807C20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5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30">
            <a:extLst>
              <a:ext uri="{FF2B5EF4-FFF2-40B4-BE49-F238E27FC236}">
                <a16:creationId xmlns:a16="http://schemas.microsoft.com/office/drawing/2014/main" id="{6D86FEEF-2721-A616-B636-7C6F8B1B5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-433923" y="554625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4AC20A76-77DC-62F7-C0E5-66C03853B3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1478396"/>
            <a:ext cx="3710355" cy="344529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CF99A149-DEF4-9E0F-D0DE-E859DB6CA53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360465" y="1477963"/>
            <a:ext cx="5536135" cy="3446462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86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9">
            <a:extLst>
              <a:ext uri="{FF2B5EF4-FFF2-40B4-BE49-F238E27FC236}">
                <a16:creationId xmlns:a16="http://schemas.microsoft.com/office/drawing/2014/main" id="{A18D9F31-445F-F144-A393-66C1BDE80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4570022" y="3390898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14">
            <a:extLst>
              <a:ext uri="{FF2B5EF4-FFF2-40B4-BE49-F238E27FC236}">
                <a16:creationId xmlns:a16="http://schemas.microsoft.com/office/drawing/2014/main" id="{24F2F994-08EA-D901-82B7-02E175B2F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63EE949-1BE5-CFA7-69CC-5235FFE07F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8" y="1415562"/>
            <a:ext cx="5750171" cy="400929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" name="Picture Placeholder 18">
            <a:extLst>
              <a:ext uri="{FF2B5EF4-FFF2-40B4-BE49-F238E27FC236}">
                <a16:creationId xmlns:a16="http://schemas.microsoft.com/office/drawing/2014/main" id="{A2B2C17F-12DD-A683-5602-F16A1C9647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77908" y="1"/>
            <a:ext cx="4314092" cy="685800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txBody>
          <a:bodyPr wrap="square" lIns="1463040" tIns="822960" rIns="1463040" anchor="t" anchorCtr="0">
            <a:noAutofit/>
          </a:bodyPr>
          <a:lstStyle>
            <a:lvl1pPr marL="0" indent="0" algn="ctr">
              <a:buNone/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44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Content and Ima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179D789-F69C-8306-0C19-DF73E69167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76415" y="360485"/>
            <a:ext cx="5032725" cy="3284203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2003524-9DE3-1117-2E91-80A1CB96DE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308475" cy="6858000"/>
          </a:xfrm>
          <a:custGeom>
            <a:avLst/>
            <a:gdLst>
              <a:gd name="connsiteX0" fmla="*/ 0 w 4308475"/>
              <a:gd name="connsiteY0" fmla="*/ 0 h 6858000"/>
              <a:gd name="connsiteX1" fmla="*/ 4308475 w 4308475"/>
              <a:gd name="connsiteY1" fmla="*/ 0 h 6858000"/>
              <a:gd name="connsiteX2" fmla="*/ 4308475 w 4308475"/>
              <a:gd name="connsiteY2" fmla="*/ 3390898 h 6858000"/>
              <a:gd name="connsiteX3" fmla="*/ 4307536 w 4308475"/>
              <a:gd name="connsiteY3" fmla="*/ 3390898 h 6858000"/>
              <a:gd name="connsiteX4" fmla="*/ 4290702 w 4308475"/>
              <a:gd name="connsiteY4" fmla="*/ 3724279 h 6858000"/>
              <a:gd name="connsiteX5" fmla="*/ 1146183 w 4308475"/>
              <a:gd name="connsiteY5" fmla="*/ 6848898 h 6858000"/>
              <a:gd name="connsiteX6" fmla="*/ 953984 w 4308475"/>
              <a:gd name="connsiteY6" fmla="*/ 6857998 h 6858000"/>
              <a:gd name="connsiteX7" fmla="*/ 4308475 w 4308475"/>
              <a:gd name="connsiteY7" fmla="*/ 6857998 h 6858000"/>
              <a:gd name="connsiteX8" fmla="*/ 4308475 w 4308475"/>
              <a:gd name="connsiteY8" fmla="*/ 6858000 h 6858000"/>
              <a:gd name="connsiteX9" fmla="*/ 0 w 4308475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08475" h="6858000">
                <a:moveTo>
                  <a:pt x="0" y="0"/>
                </a:moveTo>
                <a:lnTo>
                  <a:pt x="4308475" y="0"/>
                </a:lnTo>
                <a:lnTo>
                  <a:pt x="4308475" y="3390898"/>
                </a:lnTo>
                <a:lnTo>
                  <a:pt x="4307536" y="3390898"/>
                </a:lnTo>
                <a:lnTo>
                  <a:pt x="4290702" y="3724279"/>
                </a:lnTo>
                <a:cubicBezTo>
                  <a:pt x="4122756" y="5378008"/>
                  <a:pt x="2802922" y="6691208"/>
                  <a:pt x="1146183" y="6848898"/>
                </a:cubicBezTo>
                <a:lnTo>
                  <a:pt x="953984" y="6857998"/>
                </a:lnTo>
                <a:lnTo>
                  <a:pt x="4308475" y="6857998"/>
                </a:lnTo>
                <a:lnTo>
                  <a:pt x="430847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E5C55B8-DD4C-A859-38F5-CC8FE0920B8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676306" y="3846391"/>
            <a:ext cx="5032725" cy="213671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1600">
                <a:solidFill>
                  <a:schemeClr val="bg2"/>
                </a:solidFill>
              </a:defRPr>
            </a:lvl2pPr>
            <a:lvl3pPr marL="914400" indent="0">
              <a:buNone/>
              <a:defRPr sz="1400">
                <a:solidFill>
                  <a:schemeClr val="bg2"/>
                </a:solidFill>
              </a:defRPr>
            </a:lvl3pPr>
            <a:lvl4pPr marL="1371600" indent="0">
              <a:buNone/>
              <a:defRPr sz="1200">
                <a:solidFill>
                  <a:schemeClr val="bg2"/>
                </a:solidFill>
              </a:defRPr>
            </a:lvl4pPr>
            <a:lvl5pPr marL="1828800" indent="0"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6DC123BA-30A1-50DE-FC24-33C67A8FA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4308762" y="3390898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47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10C35C-5361-BD30-EB79-01BD72158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2038" y="2992045"/>
            <a:ext cx="6858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26">
            <a:extLst>
              <a:ext uri="{FF2B5EF4-FFF2-40B4-BE49-F238E27FC236}">
                <a16:creationId xmlns:a16="http://schemas.microsoft.com/office/drawing/2014/main" id="{948A7171-32A3-1CAC-DDFD-7C44DDAF0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" y="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 47">
            <a:extLst>
              <a:ext uri="{FF2B5EF4-FFF2-40B4-BE49-F238E27FC236}">
                <a16:creationId xmlns:a16="http://schemas.microsoft.com/office/drawing/2014/main" id="{06FD5EAC-FAC4-CDB4-6AB8-809E940F0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4" y="3657688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DA13352-25BC-FD28-A34C-DD204D5BF1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81748" y="246183"/>
            <a:ext cx="9525000" cy="1919521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34108AC-4ED2-99E6-0212-0AC0802C553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1600" y="2274033"/>
            <a:ext cx="9525000" cy="3317875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96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6B6590-E6B3-B91C-752E-88256804F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104"/>
            <a:ext cx="12192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26">
            <a:extLst>
              <a:ext uri="{FF2B5EF4-FFF2-40B4-BE49-F238E27FC236}">
                <a16:creationId xmlns:a16="http://schemas.microsoft.com/office/drawing/2014/main" id="{3A11B3D3-2DE9-50B1-D34F-653D46693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1493" y="3657680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 27">
            <a:extLst>
              <a:ext uri="{FF2B5EF4-FFF2-40B4-BE49-F238E27FC236}">
                <a16:creationId xmlns:a16="http://schemas.microsoft.com/office/drawing/2014/main" id="{5EEBEB28-1DE8-01FC-1208-CE71F445D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 31">
            <a:extLst>
              <a:ext uri="{FF2B5EF4-FFF2-40B4-BE49-F238E27FC236}">
                <a16:creationId xmlns:a16="http://schemas.microsoft.com/office/drawing/2014/main" id="{836BB78A-11DB-CCF3-7F2E-C0243B409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-433923" y="5546255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0220F55-A7D0-A330-0E21-94E0D5ECA8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0734" y="835269"/>
            <a:ext cx="8690533" cy="2821183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60B5AC1-38AD-9D8D-25F1-F8E10DE48AD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45739" y="3858233"/>
            <a:ext cx="8700522" cy="195348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  <a:lvl2pPr marL="457200" indent="0" algn="ctr">
              <a:buNone/>
              <a:defRPr sz="1600">
                <a:solidFill>
                  <a:schemeClr val="bg2"/>
                </a:solidFill>
              </a:defRPr>
            </a:lvl2pPr>
            <a:lvl3pPr marL="914400" indent="0" algn="ctr">
              <a:buNone/>
              <a:defRPr sz="1400">
                <a:solidFill>
                  <a:schemeClr val="bg2"/>
                </a:solidFill>
              </a:defRPr>
            </a:lvl3pPr>
            <a:lvl4pPr marL="1371600" indent="0" algn="ctr">
              <a:buNone/>
              <a:defRPr sz="1200">
                <a:solidFill>
                  <a:schemeClr val="bg2"/>
                </a:solidFill>
              </a:defRPr>
            </a:lvl4pPr>
            <a:lvl5pPr marL="1828800" indent="0" algn="ctr"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84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3FFEEC7-A0A7-27CB-3F2D-796281DCDC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104"/>
            <a:ext cx="12192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0">
            <a:extLst>
              <a:ext uri="{FF2B5EF4-FFF2-40B4-BE49-F238E27FC236}">
                <a16:creationId xmlns:a16="http://schemas.microsoft.com/office/drawing/2014/main" id="{2DCCFF86-2471-421E-E5FF-E38943252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 21">
            <a:extLst>
              <a:ext uri="{FF2B5EF4-FFF2-40B4-BE49-F238E27FC236}">
                <a16:creationId xmlns:a16="http://schemas.microsoft.com/office/drawing/2014/main" id="{8300B484-623C-071D-E849-138F76141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-433923" y="5546255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99A6249F-0E28-0ABF-FE63-7ECC0E106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805" y="344399"/>
            <a:ext cx="9599008" cy="172954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CCC29225-33B5-6D19-F0BA-DE3F864F640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0867" y="2274034"/>
            <a:ext cx="4643438" cy="329863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ontent Placeholder 20">
            <a:extLst>
              <a:ext uri="{FF2B5EF4-FFF2-40B4-BE49-F238E27FC236}">
                <a16:creationId xmlns:a16="http://schemas.microsoft.com/office/drawing/2014/main" id="{FB67020D-DF60-17C1-8DEC-EDECF653540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318375" y="2274034"/>
            <a:ext cx="4643438" cy="329863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5812651-A64E-FA0C-7D84-B20BA7C67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64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2 Colum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6">
            <a:extLst>
              <a:ext uri="{FF2B5EF4-FFF2-40B4-BE49-F238E27FC236}">
                <a16:creationId xmlns:a16="http://schemas.microsoft.com/office/drawing/2014/main" id="{F8F589DA-127F-E2E7-6ADA-1D3C04799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5" y="3657688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00FBF0-749D-0FF0-74B6-3565174CA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2038" y="2992045"/>
            <a:ext cx="6858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0DDA3FAB-74FF-4772-2BA4-B242E12AB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" y="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FBE95B3E-84B8-3910-65C9-87914802B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8" y="369277"/>
            <a:ext cx="9590215" cy="170851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Content Placeholder 20">
            <a:extLst>
              <a:ext uri="{FF2B5EF4-FFF2-40B4-BE49-F238E27FC236}">
                <a16:creationId xmlns:a16="http://schemas.microsoft.com/office/drawing/2014/main" id="{90BA2746-C141-C524-CDDE-DD672A80A2C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0867" y="2274033"/>
            <a:ext cx="3347782" cy="343665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 b="1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 b="1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 b="1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0">
            <a:extLst>
              <a:ext uri="{FF2B5EF4-FFF2-40B4-BE49-F238E27FC236}">
                <a16:creationId xmlns:a16="http://schemas.microsoft.com/office/drawing/2014/main" id="{53421E6F-1A11-40B7-DB53-FC96CE9D787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925269" y="2274033"/>
            <a:ext cx="6036544" cy="343665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78CC75E-2849-6C28-42BF-61EBFD22C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35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78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Content and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8">
            <a:extLst>
              <a:ext uri="{FF2B5EF4-FFF2-40B4-BE49-F238E27FC236}">
                <a16:creationId xmlns:a16="http://schemas.microsoft.com/office/drawing/2014/main" id="{D8A19A74-FE0D-4975-5657-5362CEB4D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6117263" y="5090690"/>
            <a:ext cx="1807536" cy="1777059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E8CCA9-A930-4217-FC4B-419AD08ED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6913" y="2996911"/>
            <a:ext cx="6867747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25">
            <a:extLst>
              <a:ext uri="{FF2B5EF4-FFF2-40B4-BE49-F238E27FC236}">
                <a16:creationId xmlns:a16="http://schemas.microsoft.com/office/drawing/2014/main" id="{A5202170-963D-8D6D-EF61-11B291827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8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6A71B5EB-558B-B072-1FF1-CDA55B10CC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81757" y="328860"/>
            <a:ext cx="6136643" cy="177706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4" name="Content Placeholder 20">
            <a:extLst>
              <a:ext uri="{FF2B5EF4-FFF2-40B4-BE49-F238E27FC236}">
                <a16:creationId xmlns:a16="http://schemas.microsoft.com/office/drawing/2014/main" id="{B84F4814-519C-86D2-1886-90E0A98968D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371204" y="2282999"/>
            <a:ext cx="6136643" cy="368550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5A36A3E-F1BF-A2FC-E9BF-616718E65B8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24800" y="0"/>
            <a:ext cx="4267200" cy="6858000"/>
          </a:xfrm>
          <a:solidFill>
            <a:schemeClr val="accent2"/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769D9C9-E3F7-6719-75F2-AA70DF83E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23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9">
            <a:extLst>
              <a:ext uri="{FF2B5EF4-FFF2-40B4-BE49-F238E27FC236}">
                <a16:creationId xmlns:a16="http://schemas.microsoft.com/office/drawing/2014/main" id="{37D82C4C-B372-8DAD-C78B-5A7079992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CE543C86-04BB-A7E0-26E4-1A793E98CB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2052" y="345441"/>
            <a:ext cx="10202248" cy="1766918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Content Placeholder 20">
            <a:extLst>
              <a:ext uri="{FF2B5EF4-FFF2-40B4-BE49-F238E27FC236}">
                <a16:creationId xmlns:a16="http://schemas.microsoft.com/office/drawing/2014/main" id="{D1D15020-88F7-93D5-282B-0C23CB75788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371205" y="2282826"/>
            <a:ext cx="3180475" cy="365125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 b="1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 b="1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 b="1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675AC522-525C-4C6F-8F28-3B2FC909B3FF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4940300" y="2282825"/>
            <a:ext cx="5880100" cy="3651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00D9D4E-52D5-4BAF-8096-D301073D3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03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2 Colum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6">
            <a:extLst>
              <a:ext uri="{FF2B5EF4-FFF2-40B4-BE49-F238E27FC236}">
                <a16:creationId xmlns:a16="http://schemas.microsoft.com/office/drawing/2014/main" id="{F8F589DA-127F-E2E7-6ADA-1D3C04799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5" y="3657688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00FBF0-749D-0FF0-74B6-3565174CA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2038" y="2992045"/>
            <a:ext cx="6858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0DDA3FAB-74FF-4772-2BA4-B242E12AB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" y="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FBE95B3E-84B8-3910-65C9-87914802B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8" y="369277"/>
            <a:ext cx="9590215" cy="170851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4" name="Content Placeholder 20">
            <a:extLst>
              <a:ext uri="{FF2B5EF4-FFF2-40B4-BE49-F238E27FC236}">
                <a16:creationId xmlns:a16="http://schemas.microsoft.com/office/drawing/2014/main" id="{53421E6F-1A11-40B7-DB53-FC96CE9D787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369269" y="2284193"/>
            <a:ext cx="6036544" cy="343665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0">
            <a:extLst>
              <a:ext uri="{FF2B5EF4-FFF2-40B4-BE49-F238E27FC236}">
                <a16:creationId xmlns:a16="http://schemas.microsoft.com/office/drawing/2014/main" id="{90BA2746-C141-C524-CDDE-DD672A80A2C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708899" y="2284193"/>
            <a:ext cx="3252914" cy="343665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 b="1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 b="1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 b="1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78CC75E-2849-6C28-42BF-61EBFD22C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33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9">
            <a:extLst>
              <a:ext uri="{FF2B5EF4-FFF2-40B4-BE49-F238E27FC236}">
                <a16:creationId xmlns:a16="http://schemas.microsoft.com/office/drawing/2014/main" id="{BE9B1BD7-8F62-244D-062B-D0A716D16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4BAE39C-758E-B299-0906-86DA058BC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975" y="345440"/>
            <a:ext cx="9448803" cy="174354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ED21C7D0-0E84-DFA8-FC77-93D7B17FA7EF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365250" y="2295525"/>
            <a:ext cx="9448800" cy="36528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44F72DC-A10E-0921-2E94-08CAC9D50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31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losing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181407F-D7F6-56CB-135C-01868BC191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7" y="1088211"/>
            <a:ext cx="4602483" cy="4896019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517585-E867-BB06-B195-272DA0FD4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8"/>
            <a:ext cx="12192000" cy="8739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2D9EBD-88FB-A2C3-7EC2-46DD7B532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0939" y="2990938"/>
            <a:ext cx="6855801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22">
            <a:extLst>
              <a:ext uri="{FF2B5EF4-FFF2-40B4-BE49-F238E27FC236}">
                <a16:creationId xmlns:a16="http://schemas.microsoft.com/office/drawing/2014/main" id="{CB417425-9078-B6E8-97F7-BAA1536BA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8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D7F56B38-71B8-A745-8D9C-BBEA278F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9905999" y="4572027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5E5C644-63C0-D8A4-7EF1-1681AFB1F4D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324599" y="1088210"/>
            <a:ext cx="4373564" cy="4894894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 b="1">
                <a:solidFill>
                  <a:schemeClr val="bg2"/>
                </a:solidFill>
              </a:defRPr>
            </a:lvl1pPr>
            <a:lvl2pPr marL="457200" indent="0">
              <a:spcBef>
                <a:spcPts val="0"/>
              </a:spcBef>
              <a:spcAft>
                <a:spcPts val="600"/>
              </a:spcAft>
              <a:buNone/>
              <a:defRPr sz="1600" b="1">
                <a:solidFill>
                  <a:schemeClr val="bg2"/>
                </a:solidFill>
              </a:defRPr>
            </a:lvl2pPr>
            <a:lvl3pPr marL="914400" indent="0">
              <a:spcBef>
                <a:spcPts val="0"/>
              </a:spcBef>
              <a:spcAft>
                <a:spcPts val="600"/>
              </a:spcAft>
              <a:buNone/>
              <a:defRPr sz="1400" b="1">
                <a:solidFill>
                  <a:schemeClr val="bg2"/>
                </a:solidFill>
              </a:defRPr>
            </a:lvl3pPr>
            <a:lvl4pPr marL="1371600" indent="0">
              <a:spcBef>
                <a:spcPts val="0"/>
              </a:spcBef>
              <a:spcAft>
                <a:spcPts val="600"/>
              </a:spcAft>
              <a:buNone/>
              <a:defRPr sz="1200" b="1">
                <a:solidFill>
                  <a:schemeClr val="bg2"/>
                </a:solidFill>
              </a:defRPr>
            </a:lvl4pPr>
            <a:lvl5pPr marL="1828800" indent="0">
              <a:spcBef>
                <a:spcPts val="0"/>
              </a:spcBef>
              <a:spcAft>
                <a:spcPts val="600"/>
              </a:spcAft>
              <a:buNone/>
              <a:defRPr sz="12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50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06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4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77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29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9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73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34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sz="100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90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  <p:sldLayoutId id="2147483730" r:id="rId18"/>
    <p:sldLayoutId id="2147483731" r:id="rId19"/>
    <p:sldLayoutId id="2147483732" r:id="rId20"/>
    <p:sldLayoutId id="2147483733" r:id="rId21"/>
    <p:sldLayoutId id="2147483734" r:id="rId22"/>
    <p:sldLayoutId id="2147483735" r:id="rId23"/>
    <p:sldLayoutId id="2147483736" r:id="rId24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D9AD-F97D-8DCF-97C2-FEE69475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494" y="372419"/>
            <a:ext cx="10877983" cy="5094496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Honeypot for Café Wi-Fi: A Decoy-Based Cybersecurity Model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9882FA-049D-25F3-3F24-590E9D0F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725DDA-95F2-8C07-89C4-F999DE831B9A}"/>
              </a:ext>
            </a:extLst>
          </p:cNvPr>
          <p:cNvSpPr txBox="1"/>
          <p:nvPr/>
        </p:nvSpPr>
        <p:spPr>
          <a:xfrm>
            <a:off x="1720176" y="3780886"/>
            <a:ext cx="913030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Presented by: Shaikh </a:t>
            </a:r>
            <a:r>
              <a:rPr lang="en-US" sz="2400" b="1" err="1">
                <a:solidFill>
                  <a:schemeClr val="bg1"/>
                </a:solidFill>
              </a:rPr>
              <a:t>Muqtasida</a:t>
            </a:r>
            <a:r>
              <a:rPr lang="en-US" sz="2400" b="1">
                <a:solidFill>
                  <a:schemeClr val="bg1"/>
                </a:solidFill>
              </a:rPr>
              <a:t> &amp; Arya </a:t>
            </a:r>
            <a:r>
              <a:rPr lang="en-US" sz="2400" b="1" err="1">
                <a:solidFill>
                  <a:schemeClr val="bg1"/>
                </a:solidFill>
              </a:rPr>
              <a:t>Gawit</a:t>
            </a:r>
            <a:endParaRPr lang="en-US" sz="2400" b="1">
              <a:solidFill>
                <a:schemeClr val="bg1"/>
              </a:solidFill>
            </a:endParaRPr>
          </a:p>
          <a:p>
            <a:pPr algn="ctr"/>
            <a:r>
              <a:rPr lang="en-US" sz="2400" b="1">
                <a:solidFill>
                  <a:schemeClr val="bg1"/>
                </a:solidFill>
              </a:rPr>
              <a:t>Internship Program: </a:t>
            </a:r>
            <a:r>
              <a:rPr lang="en-US" sz="2400" b="1" err="1">
                <a:solidFill>
                  <a:schemeClr val="bg1"/>
                </a:solidFill>
              </a:rPr>
              <a:t>DigiSuraksha</a:t>
            </a:r>
            <a:r>
              <a:rPr lang="en-US" sz="2400" b="1">
                <a:solidFill>
                  <a:schemeClr val="bg1"/>
                </a:solidFill>
              </a:rPr>
              <a:t> Cybersecurity Internship</a:t>
            </a:r>
          </a:p>
        </p:txBody>
      </p:sp>
    </p:spTree>
    <p:extLst>
      <p:ext uri="{BB962C8B-B14F-4D97-AF65-F5344CB8AC3E}">
        <p14:creationId xmlns:p14="http://schemas.microsoft.com/office/powerpoint/2010/main" val="3441048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B8613F-2883-10AE-89EE-754728CFC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Market Relevance &amp; Ethics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05B3C4-FE12-5928-4EAA-8598EFD0C58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350611" y="2282826"/>
            <a:ext cx="9544204" cy="37027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0">
                <a:ea typeface="+mn-lt"/>
                <a:cs typeface="+mn-lt"/>
              </a:rPr>
              <a:t>Honeypots are used by companies, universities, and governments.</a:t>
            </a:r>
            <a:endParaRPr lang="en-US" sz="2000"/>
          </a:p>
          <a:p>
            <a:pPr>
              <a:buClr>
                <a:srgbClr val="000000"/>
              </a:buClr>
            </a:pPr>
            <a:r>
              <a:rPr lang="en-US" sz="2000" b="0">
                <a:ea typeface="+mn-lt"/>
                <a:cs typeface="+mn-lt"/>
              </a:rPr>
              <a:t>Legal and ethical if used for detection (not attacking back).</a:t>
            </a:r>
            <a:endParaRPr lang="en-US" sz="2000"/>
          </a:p>
          <a:p>
            <a:r>
              <a:rPr lang="en-US" sz="2000" b="0">
                <a:ea typeface="+mn-lt"/>
                <a:cs typeface="+mn-lt"/>
              </a:rPr>
              <a:t>Can be deployed in small cafés or startups with limited security.</a:t>
            </a:r>
          </a:p>
          <a:p>
            <a:r>
              <a:rPr lang="en-US" sz="2000" b="0" noProof="1">
                <a:ea typeface="+mn-lt"/>
                <a:cs typeface="+mn-lt"/>
              </a:rPr>
              <a:t>Helps educate owners about basic cyber threats.</a:t>
            </a:r>
            <a:endParaRPr lang="en-US" sz="20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E97A5F-8A74-2493-9B0C-E5376396F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24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D9321D-79AC-AC52-77EE-48647BFA1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Future Scope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B8AA87-ACD9-1978-6D0D-24BB242F771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369269" y="2284193"/>
            <a:ext cx="9517030" cy="34366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Add real-time notifications for suspicious behavior</a:t>
            </a:r>
            <a:endParaRPr lang="en-US" sz="2400"/>
          </a:p>
          <a:p>
            <a:pPr>
              <a:buClr>
                <a:srgbClr val="000000"/>
              </a:buClr>
            </a:pPr>
            <a:r>
              <a:rPr lang="en-US" sz="2400">
                <a:ea typeface="+mn-lt"/>
                <a:cs typeface="+mn-lt"/>
              </a:rPr>
              <a:t>Visual dashboard for monitoring</a:t>
            </a:r>
            <a:endParaRPr lang="en-US" sz="2400"/>
          </a:p>
          <a:p>
            <a:pPr>
              <a:buClr>
                <a:srgbClr val="000000"/>
              </a:buClr>
            </a:pPr>
            <a:r>
              <a:rPr lang="en-US" sz="2400">
                <a:ea typeface="+mn-lt"/>
                <a:cs typeface="+mn-lt"/>
              </a:rPr>
              <a:t>Install honeypot on a Raspberry Pi and keep it running in a café</a:t>
            </a:r>
            <a:endParaRPr lang="en-US" sz="2400"/>
          </a:p>
          <a:p>
            <a:pPr>
              <a:buClr>
                <a:srgbClr val="000000"/>
              </a:buClr>
            </a:pPr>
            <a:r>
              <a:rPr lang="en-US" sz="2400">
                <a:ea typeface="+mn-lt"/>
                <a:cs typeface="+mn-lt"/>
              </a:rPr>
              <a:t>Use AI to auto-analyze attack patterns</a:t>
            </a:r>
            <a:endParaRPr lang="en-US" sz="2400"/>
          </a:p>
          <a:p>
            <a:pPr marL="0" indent="0">
              <a:buClr>
                <a:srgbClr val="000000"/>
              </a:buClr>
              <a:buNone/>
            </a:pP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C2EDD3-76F0-EC11-1B2B-26FD766ADAE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708899" y="2284193"/>
            <a:ext cx="699185" cy="8520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   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6EE69C-73C8-9D1D-8226-203542625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68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C71D8FC-E122-CABE-6FCE-615B2C341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81F7719-973C-41CB-9EA9-DC7CEC76A07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 b="0">
                <a:ea typeface="+mn-lt"/>
                <a:cs typeface="+mn-lt"/>
              </a:rPr>
              <a:t>Thank you for listening! We’re open to questions.</a:t>
            </a:r>
            <a:endParaRPr lang="en-US" sz="200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GitHub link &amp; paper available on request.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06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504103-6319-C1BA-994F-97D3A9F1A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Introduction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927D6-AFA7-348E-8C32-400C1E6F321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285750" indent="-285750">
              <a:buChar char="•"/>
            </a:pPr>
            <a:r>
              <a:rPr lang="en-US" sz="2000">
                <a:ea typeface="+mn-lt"/>
                <a:cs typeface="+mn-lt"/>
              </a:rPr>
              <a:t>Cybersecurity is critical in public spaces like cafés.</a:t>
            </a:r>
            <a:endParaRPr lang="en-US" sz="2000"/>
          </a:p>
          <a:p>
            <a:pPr marL="285750" indent="-285750">
              <a:buChar char="•"/>
            </a:pPr>
            <a:r>
              <a:rPr lang="en-US" sz="2000">
                <a:ea typeface="+mn-lt"/>
                <a:cs typeface="+mn-lt"/>
              </a:rPr>
              <a:t>Open Wi-Fi is convenient, but it’s often not secure.</a:t>
            </a:r>
          </a:p>
          <a:p>
            <a:pPr marL="285750" indent="-285750">
              <a:buChar char="•"/>
            </a:pPr>
            <a:r>
              <a:rPr lang="en-US" sz="2000">
                <a:ea typeface="+mn-lt"/>
                <a:cs typeface="+mn-lt"/>
              </a:rPr>
              <a:t>Attackers can intercept traffic or scan for open devices.</a:t>
            </a:r>
          </a:p>
          <a:p>
            <a:pPr marL="285750" indent="-285750">
              <a:buChar char="•"/>
            </a:pPr>
            <a:r>
              <a:rPr lang="en-US" sz="2000">
                <a:ea typeface="+mn-lt"/>
                <a:cs typeface="+mn-lt"/>
              </a:rPr>
              <a:t>We explore honeypots as a way to detect and learn from such attacks.</a:t>
            </a:r>
            <a:endParaRPr lang="en-US" sz="20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1DBFA3-4929-EF34-6EC0-62D2B6817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17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B282789-4F8B-D647-09EB-50D8FF687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168" y="1425208"/>
            <a:ext cx="5750171" cy="4009292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Problem Statement</a:t>
            </a:r>
            <a:endParaRPr lang="en-US"/>
          </a:p>
        </p:txBody>
      </p:sp>
      <p:pic>
        <p:nvPicPr>
          <p:cNvPr id="6" name="Picture Placeholder 4" descr="Green lights in the sky">
            <a:extLst>
              <a:ext uri="{FF2B5EF4-FFF2-40B4-BE49-F238E27FC236}">
                <a16:creationId xmlns:a16="http://schemas.microsoft.com/office/drawing/2014/main" id="{2EBC5878-1007-0F8E-3940-DE9D1D088BC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8995" r="28995"/>
          <a:stretch/>
        </p:blipFill>
        <p:spPr>
          <a:xfrm>
            <a:off x="7877908" y="-9645"/>
            <a:ext cx="4314092" cy="6858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06C239-3D46-AD2B-725B-DB5B4F36CE98}"/>
              </a:ext>
            </a:extLst>
          </p:cNvPr>
          <p:cNvSpPr txBox="1"/>
          <p:nvPr/>
        </p:nvSpPr>
        <p:spPr>
          <a:xfrm>
            <a:off x="5631909" y="1774245"/>
            <a:ext cx="5564796" cy="37548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>
                <a:solidFill>
                  <a:schemeClr val="bg2"/>
                </a:solidFill>
                <a:ea typeface="+mn-lt"/>
                <a:cs typeface="+mn-lt"/>
              </a:rPr>
              <a:t>Café Wi-Fi networks are vulnerable due to weak/no encryption.</a:t>
            </a:r>
            <a:endParaRPr lang="en-US" sz="2000"/>
          </a:p>
          <a:p>
            <a:pPr marL="285750" indent="-285750">
              <a:buFont typeface="Arial"/>
              <a:buChar char="•"/>
            </a:pPr>
            <a:endParaRPr lang="en-US" sz="2000">
              <a:solidFill>
                <a:schemeClr val="bg2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solidFill>
                  <a:schemeClr val="bg2"/>
                </a:solidFill>
                <a:ea typeface="+mn-lt"/>
                <a:cs typeface="+mn-lt"/>
              </a:rPr>
              <a:t>There’s little monitoring or awareness of suspicious activity.</a:t>
            </a:r>
          </a:p>
          <a:p>
            <a:pPr marL="285750" indent="-285750">
              <a:buFont typeface="Arial"/>
              <a:buChar char="•"/>
            </a:pPr>
            <a:endParaRPr lang="en-US" sz="2000">
              <a:solidFill>
                <a:schemeClr val="bg2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solidFill>
                  <a:schemeClr val="bg2"/>
                </a:solidFill>
                <a:ea typeface="+mn-lt"/>
                <a:cs typeface="+mn-lt"/>
              </a:rPr>
              <a:t>This makes it easy for attackers to sniff traffic or scan for targets.</a:t>
            </a:r>
            <a:endParaRPr lang="en-US" sz="2000">
              <a:solidFill>
                <a:schemeClr val="bg2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sz="2000">
              <a:solidFill>
                <a:schemeClr val="bg2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solidFill>
                  <a:schemeClr val="bg2"/>
                </a:solidFill>
                <a:ea typeface="+mn-lt"/>
                <a:cs typeface="+mn-lt"/>
              </a:rPr>
              <a:t>We need a way to observe such threats without putting real systems at risk.</a:t>
            </a:r>
            <a:endParaRPr lang="en-US" sz="2000">
              <a:solidFill>
                <a:schemeClr val="bg2"/>
              </a:solidFill>
            </a:endParaRPr>
          </a:p>
          <a:p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175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37F92FBB-F1A6-DCA3-4B03-5EA99AE4B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6138" y="-769603"/>
            <a:ext cx="5032725" cy="3284203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What is a Honeypot?</a:t>
            </a:r>
            <a:endParaRPr lang="en-US"/>
          </a:p>
        </p:txBody>
      </p:sp>
      <p:pic>
        <p:nvPicPr>
          <p:cNvPr id="24" name="Picture Placeholder 23" descr="Green lights in the sky">
            <a:extLst>
              <a:ext uri="{FF2B5EF4-FFF2-40B4-BE49-F238E27FC236}">
                <a16:creationId xmlns:a16="http://schemas.microsoft.com/office/drawing/2014/main" id="{61357E36-869D-B6D4-3E6E-ED43A227E59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37" b="37"/>
          <a:stretch/>
        </p:blipFill>
        <p:spPr/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3E47AC3-3E43-6A30-A709-127578992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63875" y="2741382"/>
            <a:ext cx="5032725" cy="213671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>
                <a:ea typeface="+mn-lt"/>
                <a:cs typeface="+mn-lt"/>
              </a:rPr>
              <a:t>A honeypot is a fake computer system or service. It is designed to attract attackers. The system logs the attacker's actions for research or defense. It acts as a trap: attackers think it's real, but it’s only for monitoring.</a:t>
            </a:r>
            <a:endParaRPr lang="en-US" sz="20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BE44FC-E43E-3153-168E-0A84BD9E6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10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Types of Honeypots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5569D-4B51-26CD-C967-65D3F4059DB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>
                <a:ea typeface="+mn-lt"/>
                <a:cs typeface="+mn-lt"/>
              </a:rPr>
              <a:t>Low-interaction honeypots: Simulate services (e.g., fake web server):</a:t>
            </a:r>
            <a:r>
              <a:rPr lang="en-US" sz="2000" b="1"/>
              <a:t> </a:t>
            </a:r>
            <a:r>
              <a:rPr lang="en-US" sz="2000">
                <a:ea typeface="+mn-lt"/>
                <a:cs typeface="+mn-lt"/>
              </a:rPr>
              <a:t>Easier to build. Logs simple interactions. (Used in our project)</a:t>
            </a:r>
            <a:endParaRPr lang="en-US" sz="2000"/>
          </a:p>
          <a:p>
            <a:r>
              <a:rPr lang="en-US" sz="2000" b="1">
                <a:ea typeface="+mn-lt"/>
                <a:cs typeface="+mn-lt"/>
              </a:rPr>
              <a:t>High-interaction honeypots: Simulate full systems (e.g., real OS):</a:t>
            </a:r>
            <a:r>
              <a:rPr lang="en-US" sz="2000" b="1"/>
              <a:t> </a:t>
            </a:r>
            <a:r>
              <a:rPr lang="en-US" sz="2000">
                <a:ea typeface="+mn-lt"/>
                <a:cs typeface="+mn-lt"/>
              </a:rPr>
              <a:t>Harder to build. Captures advanced attacker behavior.</a:t>
            </a:r>
          </a:p>
          <a:p>
            <a:pPr>
              <a:buClr>
                <a:srgbClr val="000000"/>
              </a:buClr>
            </a:pPr>
            <a:endParaRPr lang="en-US"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 sz="2800" b="1">
                <a:ea typeface="+mn-lt"/>
                <a:cs typeface="+mn-lt"/>
              </a:rPr>
              <a:t>Our focus: Low-interaction honeypot using Python.</a:t>
            </a:r>
          </a:p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28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C2EC19-A157-8389-07DB-650659081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380" y="844914"/>
            <a:ext cx="8709824" cy="1750525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Why Café Wi-Fi Needs Honeypots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D6390D-BFD6-DF07-2067-06D2785D587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765030" y="2748992"/>
            <a:ext cx="8700522" cy="1953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US" sz="2000" noProof="1">
                <a:ea typeface="+mn-lt"/>
                <a:cs typeface="+mn-lt"/>
              </a:rPr>
              <a:t>Public Wi-Fi is a frequent target for scanning, snooping, and phishing.</a:t>
            </a:r>
            <a:endParaRPr lang="en-US" sz="2000"/>
          </a:p>
          <a:p>
            <a:pPr marL="285750" indent="-285750">
              <a:buChar char="•"/>
            </a:pPr>
            <a:r>
              <a:rPr lang="en-US" sz="2000" noProof="1">
                <a:ea typeface="+mn-lt"/>
                <a:cs typeface="+mn-lt"/>
              </a:rPr>
              <a:t>A honeypot can alert café admins to malicious activity.</a:t>
            </a:r>
          </a:p>
          <a:p>
            <a:pPr marL="285750" indent="-285750">
              <a:buFont typeface="Arial"/>
              <a:buChar char="•"/>
            </a:pPr>
            <a:r>
              <a:rPr lang="en-US" sz="2000" noProof="1">
                <a:ea typeface="+mn-lt"/>
                <a:cs typeface="+mn-lt"/>
              </a:rPr>
              <a:t>It helps researchers study common attack patterns in a safe way.</a:t>
            </a:r>
            <a:endParaRPr lang="en-US" sz="2000"/>
          </a:p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It is ethical, legal, and doesn't risk real user data.</a:t>
            </a:r>
            <a:endParaRPr lang="en-US" sz="2000"/>
          </a:p>
          <a:p>
            <a:pPr marL="285750" indent="-285750">
              <a:buFont typeface="Arial"/>
              <a:buChar char="•"/>
            </a:pPr>
            <a:endParaRPr lang="en-US"/>
          </a:p>
          <a:p>
            <a:endParaRPr lang="en-US" noProof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DE2532-F4A7-30E2-0525-1FF82D28A3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45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465791-02C3-85CB-EC2D-AE1D097AD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Our Research Objective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CC286-7253-B31F-DFE6-802920A9FC6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noProof="1">
                <a:ea typeface="+mn-lt"/>
                <a:cs typeface="+mn-lt"/>
              </a:rPr>
              <a:t>Create a simple honeypot that mimics a service on café Wi-Fi.</a:t>
            </a:r>
            <a:endParaRPr lang="en-US" sz="2000" noProof="1"/>
          </a:p>
          <a:p>
            <a:r>
              <a:rPr lang="en-US" sz="2000" noProof="1">
                <a:ea typeface="+mn-lt"/>
                <a:cs typeface="+mn-lt"/>
              </a:rPr>
              <a:t>Log attempted connections from potential attackers.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D75BC5-46CC-A36D-B72E-AE0A832FACB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noProof="1">
                <a:ea typeface="+mn-lt"/>
                <a:cs typeface="+mn-lt"/>
              </a:rPr>
              <a:t>Analyze logs to understand how attackers behave in public networks.</a:t>
            </a:r>
            <a:endParaRPr lang="en-US" sz="2000"/>
          </a:p>
          <a:p>
            <a:r>
              <a:rPr lang="en-US" sz="2000" noProof="1">
                <a:ea typeface="+mn-lt"/>
                <a:cs typeface="+mn-lt"/>
              </a:rPr>
              <a:t>Raise awareness and propose solutions.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EF2AD9-EC94-1F3D-3B79-64938E47A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64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6ACA6F80-D392-A64E-3CF8-F28F1CCE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0D333AB-F4DE-C9A2-99A5-DC0AD7DE7A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3113" y="4849906"/>
            <a:ext cx="2153783" cy="2008094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Content Placeholder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AF759370-56CF-8FC2-07F1-2FA8894F346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rcRect r="2173" b="-2"/>
          <a:stretch/>
        </p:blipFill>
        <p:spPr>
          <a:xfrm>
            <a:off x="731521" y="2011679"/>
            <a:ext cx="4684352" cy="429768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1945D54-A284-835B-B949-4F6D36F38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9" y="548641"/>
            <a:ext cx="4779572" cy="12984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chemeClr val="accent2"/>
                </a:solidFill>
              </a:rPr>
              <a:t>Sample Honeypot Tool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041F6D-09FB-DE91-905B-ACA52F64E5B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37596" y="2236613"/>
            <a:ext cx="5498543" cy="23944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Clr>
                <a:schemeClr val="accent5"/>
              </a:buClr>
              <a:buNone/>
            </a:pPr>
            <a:r>
              <a:rPr lang="en-US" sz="2000"/>
              <a:t>We built a honeypot using Python’s socket module. It listens on port 8000 for any connection attempt. Logs include IP address, time, and request data. It’s not a real server, just a fake one to attract scans.</a:t>
            </a:r>
          </a:p>
          <a:p>
            <a:pPr>
              <a:buClr>
                <a:schemeClr val="accent5"/>
              </a:buClr>
            </a:pPr>
            <a:endParaRPr lang="en-US"/>
          </a:p>
          <a:p>
            <a:pPr marL="0">
              <a:buClr>
                <a:schemeClr val="accent5"/>
              </a:buClr>
            </a:pP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E04509-99F0-B7A3-5C7A-C5A635046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2" y="6434524"/>
            <a:ext cx="69326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sz="1900">
                <a:solidFill>
                  <a:schemeClr val="bg2"/>
                </a:solidFill>
              </a:rPr>
              <a:pPr algn="r"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 sz="19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249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696BE0E-FC30-4168-BDFC-8DD4D1D42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2B0BF24-49CD-4259-B076-57BF640F2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00664" cy="6858000"/>
          </a:xfrm>
          <a:custGeom>
            <a:avLst/>
            <a:gdLst>
              <a:gd name="connsiteX0" fmla="*/ 0 w 6800664"/>
              <a:gd name="connsiteY0" fmla="*/ 0 h 6858000"/>
              <a:gd name="connsiteX1" fmla="*/ 1849345 w 6800664"/>
              <a:gd name="connsiteY1" fmla="*/ 0 h 6858000"/>
              <a:gd name="connsiteX2" fmla="*/ 1849345 w 6800664"/>
              <a:gd name="connsiteY2" fmla="*/ 1 h 6858000"/>
              <a:gd name="connsiteX3" fmla="*/ 6800664 w 6800664"/>
              <a:gd name="connsiteY3" fmla="*/ 1 h 6858000"/>
              <a:gd name="connsiteX4" fmla="*/ 3369709 w 6800664"/>
              <a:gd name="connsiteY4" fmla="*/ 3430956 h 6858000"/>
              <a:gd name="connsiteX5" fmla="*/ 6624108 w 6800664"/>
              <a:gd name="connsiteY5" fmla="*/ 6857447 h 6858000"/>
              <a:gd name="connsiteX6" fmla="*/ 6645980 w 6800664"/>
              <a:gd name="connsiteY6" fmla="*/ 6858000 h 6858000"/>
              <a:gd name="connsiteX7" fmla="*/ 0 w 680066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00664" h="6858000">
                <a:moveTo>
                  <a:pt x="0" y="0"/>
                </a:moveTo>
                <a:lnTo>
                  <a:pt x="1849345" y="0"/>
                </a:lnTo>
                <a:lnTo>
                  <a:pt x="1849345" y="1"/>
                </a:lnTo>
                <a:lnTo>
                  <a:pt x="6800664" y="1"/>
                </a:lnTo>
                <a:cubicBezTo>
                  <a:pt x="4905801" y="1"/>
                  <a:pt x="3369709" y="1536092"/>
                  <a:pt x="3369709" y="3430956"/>
                </a:cubicBezTo>
                <a:cubicBezTo>
                  <a:pt x="3369709" y="5266605"/>
                  <a:pt x="4811294" y="6765555"/>
                  <a:pt x="6624108" y="6857447"/>
                </a:cubicBezTo>
                <a:lnTo>
                  <a:pt x="664598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0A3F262-FC31-4211-8F69-56F78448E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00664" cy="6858000"/>
          </a:xfrm>
          <a:custGeom>
            <a:avLst/>
            <a:gdLst>
              <a:gd name="connsiteX0" fmla="*/ 0 w 6800664"/>
              <a:gd name="connsiteY0" fmla="*/ 0 h 6858000"/>
              <a:gd name="connsiteX1" fmla="*/ 1849345 w 6800664"/>
              <a:gd name="connsiteY1" fmla="*/ 0 h 6858000"/>
              <a:gd name="connsiteX2" fmla="*/ 1849345 w 6800664"/>
              <a:gd name="connsiteY2" fmla="*/ 1 h 6858000"/>
              <a:gd name="connsiteX3" fmla="*/ 6800664 w 6800664"/>
              <a:gd name="connsiteY3" fmla="*/ 1 h 6858000"/>
              <a:gd name="connsiteX4" fmla="*/ 3369709 w 6800664"/>
              <a:gd name="connsiteY4" fmla="*/ 3430956 h 6858000"/>
              <a:gd name="connsiteX5" fmla="*/ 6624108 w 6800664"/>
              <a:gd name="connsiteY5" fmla="*/ 6857447 h 6858000"/>
              <a:gd name="connsiteX6" fmla="*/ 6645980 w 6800664"/>
              <a:gd name="connsiteY6" fmla="*/ 6858000 h 6858000"/>
              <a:gd name="connsiteX7" fmla="*/ 0 w 680066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00664" h="6858000">
                <a:moveTo>
                  <a:pt x="0" y="0"/>
                </a:moveTo>
                <a:lnTo>
                  <a:pt x="1849345" y="0"/>
                </a:lnTo>
                <a:lnTo>
                  <a:pt x="1849345" y="1"/>
                </a:lnTo>
                <a:lnTo>
                  <a:pt x="6800664" y="1"/>
                </a:lnTo>
                <a:cubicBezTo>
                  <a:pt x="4905801" y="1"/>
                  <a:pt x="3369709" y="1536092"/>
                  <a:pt x="3369709" y="3430956"/>
                </a:cubicBezTo>
                <a:cubicBezTo>
                  <a:pt x="3369709" y="5266605"/>
                  <a:pt x="4811294" y="6765555"/>
                  <a:pt x="6624108" y="6857447"/>
                </a:cubicBezTo>
                <a:lnTo>
                  <a:pt x="664598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>
              <a:alpha val="2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47C0B86-386E-472B-B980-775A3B3C0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52800" cy="6856084"/>
          </a:xfrm>
          <a:custGeom>
            <a:avLst/>
            <a:gdLst>
              <a:gd name="connsiteX0" fmla="*/ 0 w 3352800"/>
              <a:gd name="connsiteY0" fmla="*/ 0 h 6856084"/>
              <a:gd name="connsiteX1" fmla="*/ 3352800 w 3352800"/>
              <a:gd name="connsiteY1" fmla="*/ 0 h 6856084"/>
              <a:gd name="connsiteX2" fmla="*/ 3352800 w 3352800"/>
              <a:gd name="connsiteY2" fmla="*/ 3427044 h 6856084"/>
              <a:gd name="connsiteX3" fmla="*/ 3352800 w 3352800"/>
              <a:gd name="connsiteY3" fmla="*/ 3442336 h 6856084"/>
              <a:gd name="connsiteX4" fmla="*/ 3352413 w 3352800"/>
              <a:gd name="connsiteY4" fmla="*/ 3442336 h 6856084"/>
              <a:gd name="connsiteX5" fmla="*/ 3348336 w 3352800"/>
              <a:gd name="connsiteY5" fmla="*/ 3603600 h 6856084"/>
              <a:gd name="connsiteX6" fmla="*/ 92918 w 3352800"/>
              <a:gd name="connsiteY6" fmla="*/ 6853808 h 6856084"/>
              <a:gd name="connsiteX7" fmla="*/ 0 w 3352800"/>
              <a:gd name="connsiteY7" fmla="*/ 6856084 h 6856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52800" h="6856084">
                <a:moveTo>
                  <a:pt x="0" y="0"/>
                </a:moveTo>
                <a:lnTo>
                  <a:pt x="3352800" y="0"/>
                </a:lnTo>
                <a:lnTo>
                  <a:pt x="3352800" y="3427044"/>
                </a:lnTo>
                <a:lnTo>
                  <a:pt x="3352800" y="3442336"/>
                </a:lnTo>
                <a:lnTo>
                  <a:pt x="3352413" y="3442336"/>
                </a:lnTo>
                <a:lnTo>
                  <a:pt x="3348336" y="3603600"/>
                </a:lnTo>
                <a:cubicBezTo>
                  <a:pt x="3259315" y="5359763"/>
                  <a:pt x="1849804" y="6767537"/>
                  <a:pt x="92918" y="6853808"/>
                </a:cubicBezTo>
                <a:lnTo>
                  <a:pt x="0" y="6856084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3AAEC5E-1903-897F-3899-D104894ED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685799"/>
            <a:ext cx="2570328" cy="371560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</a:rPr>
              <a:t>Sample Output / Observation</a:t>
            </a:r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5E171ED2-DFD4-666E-F6D1-C672E5CE864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86864" y="685800"/>
            <a:ext cx="7010400" cy="549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Clr>
                <a:schemeClr val="accent5"/>
              </a:buClr>
              <a:buNone/>
            </a:pPr>
            <a:r>
              <a:rPr lang="en-US" sz="2000"/>
              <a:t>Example log entry:</a:t>
            </a:r>
          </a:p>
          <a:p>
            <a:pPr marL="0" indent="0">
              <a:buClr>
                <a:schemeClr val="accent5"/>
              </a:buClr>
              <a:buNone/>
            </a:pPr>
            <a:r>
              <a:rPr lang="en-US" sz="2000"/>
              <a:t>[2025-05-10 13:04:12] Connection from 127.0.0.1:52342 – Data: GET / HTTP/1.1...</a:t>
            </a:r>
          </a:p>
          <a:p>
            <a:pPr marL="0" indent="0">
              <a:buClr>
                <a:schemeClr val="accent5"/>
              </a:buClr>
              <a:buNone/>
            </a:pPr>
            <a:r>
              <a:rPr lang="en-US" sz="2000"/>
              <a:t>What it tells us:</a:t>
            </a:r>
          </a:p>
          <a:p>
            <a:pPr>
              <a:buClr>
                <a:schemeClr val="accent5"/>
              </a:buClr>
            </a:pPr>
            <a:r>
              <a:rPr lang="en-US" sz="2000"/>
              <a:t>Someone tried to connect to our fake service</a:t>
            </a:r>
          </a:p>
          <a:p>
            <a:pPr>
              <a:buClr>
                <a:schemeClr val="accent5"/>
              </a:buClr>
            </a:pPr>
            <a:r>
              <a:rPr lang="en-US" sz="2000"/>
              <a:t>Could be a port scanner or curious user on the café Wi-Fi</a:t>
            </a:r>
          </a:p>
          <a:p>
            <a:pPr>
              <a:buClr>
                <a:schemeClr val="accent5"/>
              </a:buClr>
            </a:pPr>
            <a:r>
              <a:rPr lang="en-US" sz="2000"/>
              <a:t>Logs help us detect unusual behavior before real damage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270016-E0B6-DAC7-B6DA-CC7F3A15D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2" y="6434524"/>
            <a:ext cx="69326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sz="1900">
                <a:solidFill>
                  <a:schemeClr val="accent2"/>
                </a:solidFill>
              </a:rPr>
              <a:pPr algn="r"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 sz="19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13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227BAF2-BB0B-4E7B-AE5A-2E47729F98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52AE0DF-6B5F-4274-A760-FE77CC84C909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338B8CBF-35BC-4CBA-95E2-584C08F61855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ModOverlayVTI</Template>
  <TotalTime>0</TotalTime>
  <Words>552</Words>
  <Application>Microsoft Office PowerPoint</Application>
  <PresentationFormat>Widescreen</PresentationFormat>
  <Paragraphs>79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Nova Light</vt:lpstr>
      <vt:lpstr>Calibri</vt:lpstr>
      <vt:lpstr>Elephant</vt:lpstr>
      <vt:lpstr>Neue Haas Grotesk Text Pro</vt:lpstr>
      <vt:lpstr>ModOverlayVTI</vt:lpstr>
      <vt:lpstr>Honeypot for Café Wi-Fi: A Decoy-Based Cybersecurity Model</vt:lpstr>
      <vt:lpstr>Introduction</vt:lpstr>
      <vt:lpstr>Problem Statement</vt:lpstr>
      <vt:lpstr>What is a Honeypot?</vt:lpstr>
      <vt:lpstr>Types of Honeypots</vt:lpstr>
      <vt:lpstr>Why Café Wi-Fi Needs Honeypots</vt:lpstr>
      <vt:lpstr>Our Research Objective</vt:lpstr>
      <vt:lpstr>Sample Honeypot Tool</vt:lpstr>
      <vt:lpstr>Sample Output / Observation</vt:lpstr>
      <vt:lpstr>Market Relevance &amp; Ethics</vt:lpstr>
      <vt:lpstr>Future Scope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Muqtasida Shaikh</dc:creator>
  <cp:lastModifiedBy>Muqtasida Shaikh</cp:lastModifiedBy>
  <cp:revision>1</cp:revision>
  <dcterms:created xsi:type="dcterms:W3CDTF">2025-05-11T01:41:36Z</dcterms:created>
  <dcterms:modified xsi:type="dcterms:W3CDTF">2025-05-11T10:43:47Z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