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7562850" cx="13436600"/>
  <p:notesSz cx="6887825" cy="10018375"/>
  <p:embeddedFontLst>
    <p:embeddedFont>
      <p:font typeface="Roboto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99">
          <p15:clr>
            <a:srgbClr val="9AA0A6"/>
          </p15:clr>
        </p15:guide>
        <p15:guide id="2" pos="4398">
          <p15:clr>
            <a:srgbClr val="9AA0A6"/>
          </p15:clr>
        </p15:guide>
        <p15:guide id="3" pos="792">
          <p15:clr>
            <a:srgbClr val="9AA0A6"/>
          </p15:clr>
        </p15:guide>
        <p15:guide id="4" pos="3984">
          <p15:clr>
            <a:srgbClr val="9AA0A6"/>
          </p15:clr>
        </p15:guide>
        <p15:guide id="5" pos="7738">
          <p15:clr>
            <a:srgbClr val="9AA0A6"/>
          </p15:clr>
        </p15:guide>
        <p15:guide id="6" orient="horz" pos="23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9"/>
        <p:guide pos="4398"/>
        <p:guide pos="792"/>
        <p:guide pos="3984"/>
        <p:guide pos="7738"/>
        <p:guide pos="239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  <a:noFill/>
          <a:ln>
            <a:noFill/>
          </a:ln>
        </p:spPr>
        <p:txBody>
          <a:bodyPr anchorCtr="0" anchor="t" bIns="73600" lIns="73600" spcFirstLastPara="1" rIns="73600" wrap="square" tIns="73600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a0b37ae4_0_17:notes"/>
          <p:cNvSpPr txBox="1"/>
          <p:nvPr>
            <p:ph idx="1" type="body"/>
          </p:nvPr>
        </p:nvSpPr>
        <p:spPr>
          <a:xfrm>
            <a:off x="688812" y="4758885"/>
            <a:ext cx="5510400" cy="4508400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55a0b37ae4_0_17:notes"/>
          <p:cNvSpPr/>
          <p:nvPr>
            <p:ph idx="2" type="sldImg"/>
          </p:nvPr>
        </p:nvSpPr>
        <p:spPr>
          <a:xfrm>
            <a:off x="106363" y="750888"/>
            <a:ext cx="6675300" cy="3757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8812" y="4758885"/>
            <a:ext cx="5510528" cy="4508411"/>
          </a:xfrm>
          <a:prstGeom prst="rect">
            <a:avLst/>
          </a:prstGeom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06363" y="750888"/>
            <a:ext cx="6675437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06363" y="750888"/>
            <a:ext cx="6677025" cy="37576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8812" y="4758885"/>
            <a:ext cx="5510540" cy="4508311"/>
          </a:xfrm>
          <a:prstGeom prst="rect">
            <a:avLst/>
          </a:prstGeom>
          <a:noFill/>
          <a:ln>
            <a:noFill/>
          </a:ln>
        </p:spPr>
        <p:txBody>
          <a:bodyPr anchorCtr="0" anchor="t" bIns="73600" lIns="73600" spcFirstLastPara="1" rIns="73600" wrap="square" tIns="73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679575" y="1237717"/>
            <a:ext cx="10077450" cy="2632992"/>
          </a:xfrm>
          <a:prstGeom prst="rect">
            <a:avLst/>
          </a:prstGeom>
          <a:noFill/>
          <a:ln>
            <a:noFill/>
          </a:ln>
        </p:spPr>
        <p:txBody>
          <a:bodyPr anchorCtr="0" anchor="b" bIns="134375" lIns="134375" spcFirstLastPara="1" rIns="134375" wrap="square" tIns="13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661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679575" y="3972247"/>
            <a:ext cx="10077450" cy="1825938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45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05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985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60"/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58026" y="6220512"/>
            <a:ext cx="88149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hasCustomPrompt="1" type="title"/>
          </p:nvPr>
        </p:nvSpPr>
        <p:spPr>
          <a:xfrm>
            <a:off x="458026" y="1626413"/>
            <a:ext cx="12520500" cy="2887200"/>
          </a:xfrm>
          <a:prstGeom prst="rect">
            <a:avLst/>
          </a:prstGeom>
          <a:noFill/>
          <a:ln>
            <a:noFill/>
          </a:ln>
        </p:spPr>
        <p:txBody>
          <a:bodyPr anchorCtr="0" anchor="b" bIns="134375" lIns="134375" spcFirstLastPara="1" rIns="134375" wrap="square" tIns="13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0"/>
              <a:buNone/>
              <a:defRPr sz="17600"/>
            </a:lvl9pPr>
          </a:lstStyle>
          <a:p>
            <a:r>
              <a:t>xx%</a:t>
            </a:r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8026" y="4634938"/>
            <a:ext cx="12520500" cy="19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indent="-3937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19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текст&#10;&#10;Автоматически созданное описание" id="57" name="Google Shape;5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71770" y="141256"/>
            <a:ext cx="823241" cy="95657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517782" y="7080557"/>
            <a:ext cx="8109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375" lIns="100775" spcFirstLastPara="1" rIns="100775" wrap="square" tIns="503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72BC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800" u="none" cap="none" strike="noStrike">
              <a:solidFill>
                <a:srgbClr val="0072B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>
            <a:off x="0" y="1232464"/>
            <a:ext cx="2047500" cy="0"/>
          </a:xfrm>
          <a:prstGeom prst="straightConnector1">
            <a:avLst/>
          </a:prstGeom>
          <a:noFill/>
          <a:ln cap="flat" cmpd="sng" w="76200">
            <a:solidFill>
              <a:srgbClr val="0072B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57199" y="659384"/>
            <a:ext cx="11728500" cy="8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b="1" i="0" sz="2800">
                <a:solidFill>
                  <a:srgbClr val="1F377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376040" y="3595497"/>
            <a:ext cx="73635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1" i="0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1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SzPts val="2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570603" y="7033450"/>
            <a:ext cx="43017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672147" y="7033450"/>
            <a:ext cx="30918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2801600" y="7155150"/>
            <a:ext cx="36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38100" marR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7E7E7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8026" y="3162546"/>
            <a:ext cx="12520500" cy="12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58026" y="1694565"/>
            <a:ext cx="125205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458026" y="1694565"/>
            <a:ext cx="58776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7100943" y="1694565"/>
            <a:ext cx="58776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indent="-3619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8026" y="816938"/>
            <a:ext cx="41262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134375" lIns="134375" spcFirstLastPara="1" rIns="134375" wrap="square" tIns="134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8026" y="2043227"/>
            <a:ext cx="4126200" cy="4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720395" y="661887"/>
            <a:ext cx="9357000" cy="601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718300" y="-184"/>
            <a:ext cx="6718200" cy="756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4375" lIns="134375" spcFirstLastPara="1" rIns="134375" wrap="square" tIns="134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 txBox="1"/>
          <p:nvPr>
            <p:ph type="title"/>
          </p:nvPr>
        </p:nvSpPr>
        <p:spPr>
          <a:xfrm>
            <a:off x="390138" y="1813224"/>
            <a:ext cx="59442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4375" lIns="134375" spcFirstLastPara="1" rIns="134375" wrap="square" tIns="13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6" name="Google Shape;46;p10"/>
          <p:cNvSpPr txBox="1"/>
          <p:nvPr>
            <p:ph idx="1" type="subTitle"/>
          </p:nvPr>
        </p:nvSpPr>
        <p:spPr>
          <a:xfrm>
            <a:off x="390138" y="4121558"/>
            <a:ext cx="5944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7258321" y="1064658"/>
            <a:ext cx="5638200" cy="54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indent="-3619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8026" y="654352"/>
            <a:ext cx="125205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8026" y="1694565"/>
            <a:ext cx="12520500" cy="50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34375" lIns="134375" spcFirstLastPara="1" rIns="134375" wrap="square" tIns="134375">
            <a:normAutofit/>
          </a:bodyPr>
          <a:lstStyle>
            <a:lvl1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19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19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19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619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619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●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619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○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619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■"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12449806" y="6856656"/>
            <a:ext cx="806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4375" lIns="134375" spcFirstLastPara="1" rIns="134375" wrap="square" tIns="1343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561996" cy="756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6466" y="658668"/>
            <a:ext cx="2241014" cy="130725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2826344" y="2337381"/>
            <a:ext cx="8178354" cy="1755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12700" marR="50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b="0" i="0" lang="en-US" sz="40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Индивидуальный проект по темам «Классы» и «Наследование»</a:t>
            </a:r>
            <a:endParaRPr b="0" i="0" sz="40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223504" y="6761066"/>
            <a:ext cx="1714500" cy="478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2700" marR="50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Нижний Новгород</a:t>
            </a:r>
            <a:endParaRPr b="0" i="0" sz="1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b="0" i="0" sz="1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44453" l="32602" r="0" t="0"/>
          <a:stretch/>
        </p:blipFill>
        <p:spPr>
          <a:xfrm>
            <a:off x="-20320" y="0"/>
            <a:ext cx="1540714" cy="759968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9289386" y="4535153"/>
            <a:ext cx="41472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600">
            <a:spAutoFit/>
          </a:bodyPr>
          <a:lstStyle/>
          <a:p>
            <a:pPr indent="0" lvl="0" marL="12700" marR="50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b="0" i="0" lang="en-US" sz="24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Выполнила:</a:t>
            </a:r>
            <a:br>
              <a:rPr b="0" i="0" lang="en-US" sz="24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2400">
                <a:solidFill>
                  <a:srgbClr val="E5DFCC"/>
                </a:solidFill>
              </a:rPr>
              <a:t>Гусева Е.А.</a:t>
            </a:r>
            <a:br>
              <a:rPr lang="en-US" sz="2400">
                <a:solidFill>
                  <a:srgbClr val="E5DFCC"/>
                </a:solidFill>
              </a:rPr>
            </a:br>
            <a:r>
              <a:rPr lang="en-US" sz="2400">
                <a:solidFill>
                  <a:srgbClr val="E5DFCC"/>
                </a:solidFill>
              </a:rPr>
              <a:t>ИСТ-23-2</a:t>
            </a:r>
            <a:endParaRPr b="0" i="0" sz="2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443" y="880786"/>
            <a:ext cx="9042400" cy="5714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1295" y="1676400"/>
            <a:ext cx="5191760" cy="58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2009553" y="3043642"/>
            <a:ext cx="50823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E5DFCC"/>
                </a:solidFill>
                <a:latin typeface="Calibri"/>
                <a:ea typeface="Calibri"/>
                <a:cs typeface="Calibri"/>
                <a:sym typeface="Calibri"/>
              </a:rPr>
              <a:t>CОДЕРЖАНИЕ</a:t>
            </a:r>
            <a:endParaRPr b="1" i="0" sz="4800" u="none" cap="none" strike="noStrike">
              <a:solidFill>
                <a:srgbClr val="E5DF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5696" y="4156622"/>
            <a:ext cx="2624333" cy="262433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7300741" y="1790653"/>
            <a:ext cx="294640" cy="294640"/>
          </a:xfrm>
          <a:prstGeom prst="rect">
            <a:avLst/>
          </a:prstGeom>
          <a:solidFill>
            <a:srgbClr val="3A6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644751" y="1648400"/>
            <a:ext cx="59922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Реализация кода - Класс Train</a:t>
            </a:r>
            <a:endParaRPr sz="30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кода</a:t>
            </a:r>
            <a:r>
              <a:rPr lang="en-US" sz="3000"/>
              <a:t> - Класс Station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Проверка работы кода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304155" y="3598144"/>
            <a:ext cx="294640" cy="294640"/>
          </a:xfrm>
          <a:prstGeom prst="rect">
            <a:avLst/>
          </a:prstGeom>
          <a:solidFill>
            <a:srgbClr val="3A6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307568" y="4538817"/>
            <a:ext cx="294640" cy="294640"/>
          </a:xfrm>
          <a:prstGeom prst="rect">
            <a:avLst/>
          </a:prstGeom>
          <a:solidFill>
            <a:srgbClr val="3A6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304285" y="2627317"/>
            <a:ext cx="294640" cy="294640"/>
          </a:xfrm>
          <a:prstGeom prst="rect">
            <a:avLst/>
          </a:prstGeom>
          <a:solidFill>
            <a:srgbClr val="3A66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36600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0" y="171347"/>
            <a:ext cx="1343660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Задание </a:t>
            </a:r>
            <a:endParaRPr b="0" i="0" sz="32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88975" y="1238750"/>
            <a:ext cx="122571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 8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класс «поезд», содержащий следующие закрытые поля: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название пункта назначения;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номер поезда (может содержать буквы и цифры);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время отправления.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Предусмотреть свойства для получения состояния объекта.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 класс «вокзал», содержащий закрытый массив поездов. Обеспечить следующие возможности: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вывод информации о поезде по номеру с помощью индекса;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вывод информации о поездах, отправляющихся после введенного с клавиатуры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времени;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перегруженную операцию сравнения, выполняющую сравнение времени отправления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двух поездов;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вывод информации о поездах, отправляющихся в заданный пункт назначения.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 должна быть отсортирована по времени отправления. Написать программу, демонстрирующую все разработанные элементы классов.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366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0" y="97687"/>
            <a:ext cx="1343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Реализация кода - Класс Train</a:t>
            </a:r>
            <a:endParaRPr b="0" i="0" sz="32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91440" y="1064260"/>
            <a:ext cx="44787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Приватные поля: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string destination;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string number;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int departure_time;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91440" y="2818945"/>
            <a:ext cx="4559400" cy="4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Приватный метод parseTime: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преобразует строку времени в формате "HH:MM" в количество минут.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 parseTime(const string&amp; time)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int hours, minutes;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char colon;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istringstream iss(time);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if (!(iss &gt;&gt; hours &gt;&gt; colon &gt;&gt; minutes) || colon != ':' ||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hours &lt; 0 || hours &gt;= 24 || minutes &lt; 0 || minutes &gt;= 60)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throw invalid_argument("Неверный формат времени");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return hours * 60 + minutes;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755410" y="3612050"/>
            <a:ext cx="4269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Методы для получения значений приватных полей: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Все помечены как const, так как не изменяют состояние объекта.</a:t>
            </a:r>
            <a:endParaRPr b="1" i="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getDestination() const { return destination;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string getNumber() const { return number;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 getDepartureTime() const { return departure_time;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650850" y="1107726"/>
            <a:ext cx="44787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Публичный конструктор: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Вызов метода </a:t>
            </a:r>
            <a:r>
              <a:rPr lang="en-US" sz="1200">
                <a:solidFill>
                  <a:srgbClr val="40404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parseTime</a:t>
            </a: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для преобразования строки времени и присвоения результата полю </a:t>
            </a:r>
            <a:r>
              <a:rPr lang="en-US" sz="1200">
                <a:solidFill>
                  <a:srgbClr val="40404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departure_time</a:t>
            </a:r>
            <a:endParaRPr b="1" sz="12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Train(const string&amp; dest, const string&amp; num, const string&amp; time)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: destination(dest), number(num)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departure_time = parseTime(time);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9268850" y="1107725"/>
            <a:ext cx="3792300" cy="42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для форматированного вывода времени: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Преобразует время в минутах обратно в строку формата "HH:MM"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string getTimeString() const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ostringstream oss;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oss &lt;&lt; setw(2) &lt;&lt; setfill('0') &lt;&lt; departure_time / 60 &lt;&lt; ":"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&lt;&lt; setw(2) &lt;&lt; setfill('0') &lt;&lt; departure_time % 60;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return oss.str();}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9268850" y="5368025"/>
            <a:ext cx="3955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Перегрузка оператора &lt;: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Позволяет сортировать поезда по времени.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bool operator&lt;(const Train&amp; other) const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return departure_time &lt; other.departure_time;}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36602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0" y="97687"/>
            <a:ext cx="1343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Реализация кода - Класс </a:t>
            </a:r>
            <a:r>
              <a:rPr b="1" lang="en-US" sz="4000">
                <a:solidFill>
                  <a:srgbClr val="E5DFCC"/>
                </a:solidFill>
              </a:rPr>
              <a:t>Station</a:t>
            </a:r>
            <a:endParaRPr b="0" i="0" sz="32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91440" y="1891235"/>
            <a:ext cx="4478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Приватные поля: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 для хранения информации о поездах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private: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vector&lt;Train&gt; trains; 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51090" y="4296745"/>
            <a:ext cx="4559400" cy="20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добавления поезда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принимает константную ссылку на объект Train и добавляет его в вектор trains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void addTrain(const Train&amp; train)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trains.push_back(train);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570150" y="1491800"/>
            <a:ext cx="3874800" cy="50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вывода информации о поезде по индексу: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void printByIndex(size_t index) const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if (index &gt;= trains.size())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cout &lt;&lt; "Неверный индекс!" &lt;&lt; endl;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return;  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const Train&amp; t = trains[index];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cout &lt;&lt; "Поезд №" &lt;&lt; t.getNumber() &lt;&lt; " в " &lt;&lt; t.getDestination()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&lt;&lt; " отправляется в " &lt;&lt; t.getTimeString() &lt;&lt; endl;}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8790725" y="1184400"/>
            <a:ext cx="4672500" cy="4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вывода поездов, отправляющихся после указанного времени: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void printAfterTime(const string&amp; time) const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vector&lt;Train&gt; filtered;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try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int target = Train("", "", time).getDepartureTime();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for (const auto&amp; t : trains) {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if (t.getDepartureTime() &gt; target) filtered.push_back(t)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}}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Фильтрация поездов - добавление в результат тех, у кого время отправления больше указанного.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3660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-112395" y="48157"/>
            <a:ext cx="1343660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Реализация кода</a:t>
            </a:r>
            <a:endParaRPr b="0" i="0" sz="32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73820" y="1778163"/>
            <a:ext cx="50151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Сортировка найденных поездов по времени отправления</a:t>
            </a:r>
            <a:endParaRPr b="1" i="0" sz="2400" u="none" cap="none" strike="noStrike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sort(filtered.begin(), filtered.end());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if (filtered.empty())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cout &lt;&lt; "Нет подходящих поездов" &lt;&lt; endl;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return;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Проверка, были ли найдены подходящие поезда.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cout &lt;&lt; "Поезда после " &lt;&lt; time &lt;&lt; ":\n";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for (const auto&amp; t : filtered)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cout &lt;&lt; "- №" &lt;&lt; t.getNumber() &lt;&lt; " в " &lt;&lt; t.getDestination()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&lt;&lt; " (" &lt;&lt; t.getTimeString() &lt;&lt; ")\n";}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Вывод отформатированного списка подходящих поездов.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4750735" y="962480"/>
            <a:ext cx="44622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Метод вывода поездов по пункту назначения.</a:t>
            </a:r>
            <a:endParaRPr b="1" sz="18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void printByDestination(const string&amp; dest) const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vector&lt;Train&gt; result;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(const auto&amp; t : trains)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if (t.getDestination() == dest) result.push_back(t);}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sort(result.begin(), result.end());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if (result.empty())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cout &lt;&lt; "Нет поездов в " &lt;&lt; dest &lt;&lt; endl;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return;}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cout &lt;&lt; "Поезда в " &lt;&lt; dest &lt;&lt; ":\n";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for (const auto&amp; t : result)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cout &lt;&lt; "- №" &lt;&lt; t.getNumber() &lt;&lt; " в " &lt;&lt; t.getTimeString() &lt;&lt; endl;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9129905" y="2563160"/>
            <a:ext cx="4194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Поиск по индексу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const Train&amp; operator[](size_t index) const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return trains.at(index);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size_t getTotalTrains() const {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return trains.size();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36600" cy="7073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-241935" y="-103"/>
            <a:ext cx="1343660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Проверка работы кода </a:t>
            </a:r>
            <a:endParaRPr b="0" i="0" sz="32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b="50092" l="29016" r="53068" t="21543"/>
          <a:stretch/>
        </p:blipFill>
        <p:spPr>
          <a:xfrm>
            <a:off x="1257300" y="1732075"/>
            <a:ext cx="4648402" cy="41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/>
          <p:cNvPicPr preferRelativeResize="0"/>
          <p:nvPr/>
        </p:nvPicPr>
        <p:blipFill rotWithShape="1">
          <a:blip r:embed="rId5">
            <a:alphaModFix/>
          </a:blip>
          <a:srcRect b="43413" l="46972" r="37830" t="36488"/>
          <a:stretch/>
        </p:blipFill>
        <p:spPr>
          <a:xfrm>
            <a:off x="6547150" y="1732075"/>
            <a:ext cx="5564731" cy="41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3436600" cy="7073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-241935" y="-103"/>
            <a:ext cx="1343660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E5DFCC"/>
                </a:solidFill>
                <a:latin typeface="Arial"/>
                <a:ea typeface="Arial"/>
                <a:cs typeface="Arial"/>
                <a:sym typeface="Arial"/>
              </a:rPr>
              <a:t>Проверка работы кода </a:t>
            </a:r>
            <a:endParaRPr b="0" i="0" sz="3200" u="none" cap="none" strike="noStrike">
              <a:solidFill>
                <a:srgbClr val="E5DF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32176" l="46836" r="34781" t="44915"/>
          <a:stretch/>
        </p:blipFill>
        <p:spPr>
          <a:xfrm>
            <a:off x="478125" y="1846175"/>
            <a:ext cx="5714774" cy="400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5">
            <a:alphaModFix/>
          </a:blip>
          <a:srcRect b="43269" l="46670" r="38783" t="35743"/>
          <a:stretch/>
        </p:blipFill>
        <p:spPr>
          <a:xfrm>
            <a:off x="6900025" y="1751787"/>
            <a:ext cx="5052749" cy="410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850" y="6723725"/>
            <a:ext cx="2212924" cy="7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/>
          <p:nvPr/>
        </p:nvSpPr>
        <p:spPr>
          <a:xfrm>
            <a:off x="2140764" y="2696192"/>
            <a:ext cx="929986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E2B2E"/>
                </a:solidFill>
                <a:latin typeface="Arial"/>
                <a:ea typeface="Arial"/>
                <a:cs typeface="Arial"/>
                <a:sym typeface="Arial"/>
              </a:rPr>
              <a:t>Спасибо </a:t>
            </a:r>
            <a:endParaRPr b="1" i="0" sz="7200" u="none" cap="none" strike="noStrike">
              <a:solidFill>
                <a:srgbClr val="3E2B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3E2B2E"/>
                </a:solidFill>
                <a:latin typeface="Arial"/>
                <a:ea typeface="Arial"/>
                <a:cs typeface="Arial"/>
                <a:sym typeface="Arial"/>
              </a:rPr>
              <a:t>за внимание!</a:t>
            </a:r>
            <a:endParaRPr b="1" i="0" sz="7200" u="none" cap="none" strike="noStrike">
              <a:solidFill>
                <a:srgbClr val="3E2B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5239407" y="6157630"/>
            <a:ext cx="2878474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E2B2E"/>
                </a:solidFill>
                <a:latin typeface="Arial"/>
                <a:ea typeface="Arial"/>
                <a:cs typeface="Arial"/>
                <a:sym typeface="Arial"/>
              </a:rPr>
              <a:t>2025 год</a:t>
            </a:r>
            <a:endParaRPr b="0" i="0" sz="1600" u="none" cap="none" strike="noStrike">
              <a:solidFill>
                <a:srgbClr val="3E2B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1927" y="913259"/>
            <a:ext cx="2033434" cy="1319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