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9"/>
  </p:notesMasterIdLst>
  <p:sldIdLst>
    <p:sldId id="256" r:id="rId2"/>
    <p:sldId id="257" r:id="rId3"/>
    <p:sldId id="258" r:id="rId4"/>
    <p:sldId id="259" r:id="rId5"/>
    <p:sldId id="260" r:id="rId6"/>
    <p:sldId id="261" r:id="rId7"/>
    <p:sldId id="262" r:id="rId8"/>
    <p:sldId id="266" r:id="rId9"/>
    <p:sldId id="263" r:id="rId10"/>
    <p:sldId id="268" r:id="rId11"/>
    <p:sldId id="264" r:id="rId12"/>
    <p:sldId id="265"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7054D7-022A-44A9-8501-747442C7D8B6}">
          <p14:sldIdLst>
            <p14:sldId id="256"/>
            <p14:sldId id="257"/>
            <p14:sldId id="258"/>
            <p14:sldId id="259"/>
            <p14:sldId id="260"/>
            <p14:sldId id="261"/>
            <p14:sldId id="262"/>
            <p14:sldId id="266"/>
            <p14:sldId id="263"/>
            <p14:sldId id="268"/>
            <p14:sldId id="264"/>
            <p14:sldId id="265"/>
            <p14:sldId id="267"/>
            <p14:sldId id="269"/>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305" autoAdjust="0"/>
  </p:normalViewPr>
  <p:slideViewPr>
    <p:cSldViewPr snapToGrid="0">
      <p:cViewPr varScale="1">
        <p:scale>
          <a:sx n="62" d="100"/>
          <a:sy n="62" d="100"/>
        </p:scale>
        <p:origin x="1056"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F9D0F-1F1D-48D4-AE4B-8371BE98B7DF}" type="datetimeFigureOut">
              <a:rPr lang="en-IN" smtClean="0"/>
              <a:t>13-07-2025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0CE81-A54C-4BDE-A3A9-6CD2D0572F0E}" type="slidenum">
              <a:rPr lang="en-IN" smtClean="0"/>
              <a:t>‹#›</a:t>
            </a:fld>
            <a:endParaRPr lang="en-IN"/>
          </a:p>
        </p:txBody>
      </p:sp>
    </p:spTree>
    <p:extLst>
      <p:ext uri="{BB962C8B-B14F-4D97-AF65-F5344CB8AC3E}">
        <p14:creationId xmlns:p14="http://schemas.microsoft.com/office/powerpoint/2010/main" val="1086950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40CE81-A54C-4BDE-A3A9-6CD2D0572F0E}" type="slidenum">
              <a:rPr lang="en-IN" smtClean="0"/>
              <a:t>4</a:t>
            </a:fld>
            <a:endParaRPr lang="en-IN"/>
          </a:p>
        </p:txBody>
      </p:sp>
    </p:spTree>
    <p:extLst>
      <p:ext uri="{BB962C8B-B14F-4D97-AF65-F5344CB8AC3E}">
        <p14:creationId xmlns:p14="http://schemas.microsoft.com/office/powerpoint/2010/main" val="4277590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40CE81-A54C-4BDE-A3A9-6CD2D0572F0E}" type="slidenum">
              <a:rPr lang="en-IN" smtClean="0"/>
              <a:t>19</a:t>
            </a:fld>
            <a:endParaRPr lang="en-IN"/>
          </a:p>
        </p:txBody>
      </p:sp>
    </p:spTree>
    <p:extLst>
      <p:ext uri="{BB962C8B-B14F-4D97-AF65-F5344CB8AC3E}">
        <p14:creationId xmlns:p14="http://schemas.microsoft.com/office/powerpoint/2010/main" val="41902799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1C09BA-148D-4150-8409-573856C41397}"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9876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513083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2897316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C34F8BC-32A8-448F-98B0-8647AA61FD8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12546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1169960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1C09BA-148D-4150-8409-573856C41397}" type="datetimeFigureOut">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2322691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81C09BA-148D-4150-8409-573856C41397}" type="datetimeFigureOut">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1627419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C09BA-148D-4150-8409-573856C41397}"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3591845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81C09BA-148D-4150-8409-573856C41397}" type="datetimeFigureOut">
              <a:rPr lang="en-IN" smtClean="0"/>
              <a:t>13-07-2025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C34F8BC-32A8-448F-98B0-8647AA61FD8F}" type="slidenum">
              <a:rPr lang="en-IN" smtClean="0"/>
              <a:t>‹#›</a:t>
            </a:fld>
            <a:endParaRPr lang="en-IN"/>
          </a:p>
        </p:txBody>
      </p:sp>
    </p:spTree>
    <p:extLst>
      <p:ext uri="{BB962C8B-B14F-4D97-AF65-F5344CB8AC3E}">
        <p14:creationId xmlns:p14="http://schemas.microsoft.com/office/powerpoint/2010/main" val="356987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1C09BA-148D-4150-8409-573856C41397}"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1717661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1C09BA-148D-4150-8409-573856C41397}"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48139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332383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1C09BA-148D-4150-8409-573856C41397}" type="datetimeFigureOut">
              <a:rPr lang="en-IN" smtClean="0"/>
              <a:t>13-07-2025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275954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1C09BA-148D-4150-8409-573856C41397}" type="datetimeFigureOut">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89950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81C09BA-148D-4150-8409-573856C41397}" type="datetimeFigureOut">
              <a:rPr lang="en-IN" smtClean="0"/>
              <a:t>13-07-2025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1847838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292891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1C09BA-148D-4150-8409-573856C41397}"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34F8BC-32A8-448F-98B0-8647AA61FD8F}" type="slidenum">
              <a:rPr lang="en-IN" smtClean="0"/>
              <a:t>‹#›</a:t>
            </a:fld>
            <a:endParaRPr lang="en-IN"/>
          </a:p>
        </p:txBody>
      </p:sp>
    </p:spTree>
    <p:extLst>
      <p:ext uri="{BB962C8B-B14F-4D97-AF65-F5344CB8AC3E}">
        <p14:creationId xmlns:p14="http://schemas.microsoft.com/office/powerpoint/2010/main" val="381945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1C09BA-148D-4150-8409-573856C41397}" type="datetimeFigureOut">
              <a:rPr lang="en-IN" smtClean="0"/>
              <a:t>13-07-2025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C34F8BC-32A8-448F-98B0-8647AA61FD8F}" type="slidenum">
              <a:rPr lang="en-IN" smtClean="0"/>
              <a:t>‹#›</a:t>
            </a:fld>
            <a:endParaRPr lang="en-IN"/>
          </a:p>
        </p:txBody>
      </p:sp>
    </p:spTree>
    <p:extLst>
      <p:ext uri="{BB962C8B-B14F-4D97-AF65-F5344CB8AC3E}">
        <p14:creationId xmlns:p14="http://schemas.microsoft.com/office/powerpoint/2010/main" val="113338621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E632-2331-E653-AD2A-D25C9247B8E7}"/>
              </a:ext>
            </a:extLst>
          </p:cNvPr>
          <p:cNvSpPr>
            <a:spLocks noGrp="1"/>
          </p:cNvSpPr>
          <p:nvPr>
            <p:ph type="ctrTitle"/>
          </p:nvPr>
        </p:nvSpPr>
        <p:spPr/>
        <p:txBody>
          <a:bodyPr/>
          <a:lstStyle/>
          <a:p>
            <a:r>
              <a:rPr lang="en-GB" dirty="0"/>
              <a:t>JAVASCRIPT:</a:t>
            </a:r>
            <a:endParaRPr lang="en-IN" dirty="0"/>
          </a:p>
        </p:txBody>
      </p:sp>
      <p:sp>
        <p:nvSpPr>
          <p:cNvPr id="3" name="Subtitle 2">
            <a:extLst>
              <a:ext uri="{FF2B5EF4-FFF2-40B4-BE49-F238E27FC236}">
                <a16:creationId xmlns:a16="http://schemas.microsoft.com/office/drawing/2014/main" id="{A25BFC6A-4FBC-CE3E-3395-B67AF64D8D7E}"/>
              </a:ext>
            </a:extLst>
          </p:cNvPr>
          <p:cNvSpPr>
            <a:spLocks noGrp="1"/>
          </p:cNvSpPr>
          <p:nvPr>
            <p:ph type="subTitle" idx="1"/>
          </p:nvPr>
        </p:nvSpPr>
        <p:spPr>
          <a:xfrm>
            <a:off x="-1" y="4394038"/>
            <a:ext cx="12192001" cy="2463961"/>
          </a:xfrm>
        </p:spPr>
        <p:txBody>
          <a:bodyPr>
            <a:normAutofit fontScale="92500" lnSpcReduction="10000"/>
          </a:bodyPr>
          <a:lstStyle/>
          <a:p>
            <a:pPr algn="l"/>
            <a:r>
              <a:rPr lang="en-GB" sz="3300" dirty="0">
                <a:latin typeface="Arial Black" panose="020B0A04020102020204" pitchFamily="34" charset="0"/>
              </a:rPr>
              <a:t>WHAT IS JAVASCRIPT ?</a:t>
            </a:r>
          </a:p>
          <a:p>
            <a:pPr algn="l"/>
            <a:r>
              <a:rPr lang="en-GB" sz="3300" dirty="0">
                <a:latin typeface="Arial Black" panose="020B0A04020102020204" pitchFamily="34" charset="0"/>
              </a:rPr>
              <a:t>* A technology that we use to create websites.</a:t>
            </a:r>
          </a:p>
          <a:p>
            <a:pPr algn="l"/>
            <a:r>
              <a:rPr lang="en-GB" sz="3300" dirty="0">
                <a:latin typeface="Arial Black" panose="020B0A04020102020204" pitchFamily="34" charset="0"/>
              </a:rPr>
              <a:t>* Giving instructions to a computer (code).</a:t>
            </a:r>
          </a:p>
          <a:p>
            <a:pPr algn="l"/>
            <a:r>
              <a:rPr lang="en-GB" sz="3300" dirty="0">
                <a:latin typeface="Arial Black" panose="020B0A04020102020204" pitchFamily="34" charset="0"/>
              </a:rPr>
              <a:t>* The computer follows our instructions (running the   code). </a:t>
            </a:r>
          </a:p>
          <a:p>
            <a:pPr algn="l"/>
            <a:endParaRPr lang="en-IN" sz="3300" dirty="0"/>
          </a:p>
        </p:txBody>
      </p:sp>
    </p:spTree>
    <p:extLst>
      <p:ext uri="{BB962C8B-B14F-4D97-AF65-F5344CB8AC3E}">
        <p14:creationId xmlns:p14="http://schemas.microsoft.com/office/powerpoint/2010/main" val="555100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C479-8574-B0D4-F324-0E1BB575CCAF}"/>
              </a:ext>
            </a:extLst>
          </p:cNvPr>
          <p:cNvSpPr>
            <a:spLocks noGrp="1"/>
          </p:cNvSpPr>
          <p:nvPr>
            <p:ph type="title"/>
          </p:nvPr>
        </p:nvSpPr>
        <p:spPr/>
        <p:txBody>
          <a:bodyPr/>
          <a:lstStyle/>
          <a:p>
            <a:r>
              <a:rPr lang="en-GB" dirty="0"/>
              <a:t>COMPARISON OPERATORS:</a:t>
            </a:r>
            <a:endParaRPr lang="en-IN" dirty="0"/>
          </a:p>
        </p:txBody>
      </p:sp>
      <p:pic>
        <p:nvPicPr>
          <p:cNvPr id="9" name="Content Placeholder 8">
            <a:extLst>
              <a:ext uri="{FF2B5EF4-FFF2-40B4-BE49-F238E27FC236}">
                <a16:creationId xmlns:a16="http://schemas.microsoft.com/office/drawing/2014/main" id="{0CFCCE54-E6B0-8DB1-E517-0AF4F2B80DC9}"/>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005470" y="2367796"/>
            <a:ext cx="6181060" cy="4110495"/>
          </a:xfrm>
        </p:spPr>
      </p:pic>
    </p:spTree>
    <p:extLst>
      <p:ext uri="{BB962C8B-B14F-4D97-AF65-F5344CB8AC3E}">
        <p14:creationId xmlns:p14="http://schemas.microsoft.com/office/powerpoint/2010/main" val="969117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FC9F-3B91-DFD2-6E2F-FEA775383D9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F22C56-BF5B-4FAD-C31D-A528531E6353}"/>
              </a:ext>
            </a:extLst>
          </p:cNvPr>
          <p:cNvPicPr>
            <a:picLocks noGrp="1" noChangeAspect="1"/>
          </p:cNvPicPr>
          <p:nvPr>
            <p:ph idx="1"/>
          </p:nvPr>
        </p:nvPicPr>
        <p:blipFill>
          <a:blip r:embed="rId2">
            <a:alphaModFix/>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effectLst>
            <a:outerShdw blurRad="50800" dist="50800" dir="5400000" algn="ctr" rotWithShape="0">
              <a:schemeClr val="tx1"/>
            </a:outerShdw>
          </a:effectLst>
        </p:spPr>
      </p:pic>
    </p:spTree>
    <p:extLst>
      <p:ext uri="{BB962C8B-B14F-4D97-AF65-F5344CB8AC3E}">
        <p14:creationId xmlns:p14="http://schemas.microsoft.com/office/powerpoint/2010/main" val="391388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F23E6-4294-FACB-8D06-77AA07271BDB}"/>
              </a:ext>
            </a:extLst>
          </p:cNvPr>
          <p:cNvSpPr>
            <a:spLocks noGrp="1"/>
          </p:cNvSpPr>
          <p:nvPr>
            <p:ph type="title"/>
          </p:nvPr>
        </p:nvSpPr>
        <p:spPr/>
        <p:txBody>
          <a:bodyPr/>
          <a:lstStyle/>
          <a:p>
            <a:r>
              <a:rPr lang="en-GB" dirty="0"/>
              <a:t>NAMING CONVENTIONS:</a:t>
            </a:r>
            <a:endParaRPr lang="en-IN" dirty="0"/>
          </a:p>
        </p:txBody>
      </p:sp>
      <p:sp>
        <p:nvSpPr>
          <p:cNvPr id="3" name="Content Placeholder 2">
            <a:extLst>
              <a:ext uri="{FF2B5EF4-FFF2-40B4-BE49-F238E27FC236}">
                <a16:creationId xmlns:a16="http://schemas.microsoft.com/office/drawing/2014/main" id="{D569C7C3-4DBE-BB66-27A3-FA4204334098}"/>
              </a:ext>
            </a:extLst>
          </p:cNvPr>
          <p:cNvSpPr>
            <a:spLocks noGrp="1"/>
          </p:cNvSpPr>
          <p:nvPr>
            <p:ph idx="1"/>
          </p:nvPr>
        </p:nvSpPr>
        <p:spPr>
          <a:xfrm>
            <a:off x="0" y="1983782"/>
            <a:ext cx="12191999" cy="4874217"/>
          </a:xfrm>
        </p:spPr>
        <p:txBody>
          <a:bodyPr>
            <a:normAutofit/>
          </a:bodyPr>
          <a:lstStyle/>
          <a:p>
            <a:r>
              <a:rPr lang="en-GB" sz="3300" dirty="0"/>
              <a:t>Variable name as ‘ cartQuantity ’ where Q is uppercase and remaining in lowercase. This is called camelCase. </a:t>
            </a:r>
          </a:p>
          <a:p>
            <a:r>
              <a:rPr lang="en-GB" sz="3300" dirty="0"/>
              <a:t>kebab-case is used in HTML and CSS and can’t be used in JAVASCRIPT.</a:t>
            </a:r>
          </a:p>
          <a:p>
            <a:r>
              <a:rPr lang="en-IN" sz="3300" dirty="0"/>
              <a:t>snake_case is used in other languages but not in JAVASCRIPT.</a:t>
            </a:r>
          </a:p>
        </p:txBody>
      </p:sp>
    </p:spTree>
    <p:extLst>
      <p:ext uri="{BB962C8B-B14F-4D97-AF65-F5344CB8AC3E}">
        <p14:creationId xmlns:p14="http://schemas.microsoft.com/office/powerpoint/2010/main" val="190515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8847C-C570-8C12-ED1F-44AFD6DD5178}"/>
              </a:ext>
            </a:extLst>
          </p:cNvPr>
          <p:cNvSpPr>
            <a:spLocks noGrp="1"/>
          </p:cNvSpPr>
          <p:nvPr>
            <p:ph type="title"/>
          </p:nvPr>
        </p:nvSpPr>
        <p:spPr/>
        <p:txBody>
          <a:bodyPr/>
          <a:lstStyle/>
          <a:p>
            <a:r>
              <a:rPr lang="en-GB" dirty="0"/>
              <a:t>BOOLEANS:</a:t>
            </a:r>
            <a:endParaRPr lang="en-IN" dirty="0"/>
          </a:p>
        </p:txBody>
      </p:sp>
      <p:pic>
        <p:nvPicPr>
          <p:cNvPr id="5" name="Content Placeholder 4">
            <a:extLst>
              <a:ext uri="{FF2B5EF4-FFF2-40B4-BE49-F238E27FC236}">
                <a16:creationId xmlns:a16="http://schemas.microsoft.com/office/drawing/2014/main" id="{21CD36D1-4505-36C8-E64F-7C63D7BEA18A}"/>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06644" y="2076774"/>
            <a:ext cx="8787538" cy="2453304"/>
          </a:xfrm>
        </p:spPr>
      </p:pic>
      <p:pic>
        <p:nvPicPr>
          <p:cNvPr id="7" name="Picture 6">
            <a:extLst>
              <a:ext uri="{FF2B5EF4-FFF2-40B4-BE49-F238E27FC236}">
                <a16:creationId xmlns:a16="http://schemas.microsoft.com/office/drawing/2014/main" id="{ABC85E37-4487-080D-FA18-484DF8C782B5}"/>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06644" y="4772686"/>
            <a:ext cx="8787537" cy="1953578"/>
          </a:xfrm>
          <a:prstGeom prst="rect">
            <a:avLst/>
          </a:prstGeom>
        </p:spPr>
      </p:pic>
    </p:spTree>
    <p:extLst>
      <p:ext uri="{BB962C8B-B14F-4D97-AF65-F5344CB8AC3E}">
        <p14:creationId xmlns:p14="http://schemas.microsoft.com/office/powerpoint/2010/main" val="64066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3CA8-D067-C7A6-04B8-97FBCAEC1978}"/>
              </a:ext>
            </a:extLst>
          </p:cNvPr>
          <p:cNvSpPr>
            <a:spLocks noGrp="1"/>
          </p:cNvSpPr>
          <p:nvPr>
            <p:ph type="title"/>
          </p:nvPr>
        </p:nvSpPr>
        <p:spPr/>
        <p:txBody>
          <a:bodyPr/>
          <a:lstStyle/>
          <a:p>
            <a:r>
              <a:rPr lang="en-GB" dirty="0"/>
              <a:t>TRUTHY AND FALSY VALUES:</a:t>
            </a:r>
            <a:endParaRPr lang="en-IN" dirty="0"/>
          </a:p>
        </p:txBody>
      </p:sp>
      <p:pic>
        <p:nvPicPr>
          <p:cNvPr id="5" name="Content Placeholder 4">
            <a:extLst>
              <a:ext uri="{FF2B5EF4-FFF2-40B4-BE49-F238E27FC236}">
                <a16:creationId xmlns:a16="http://schemas.microsoft.com/office/drawing/2014/main" id="{F36EBF44-5846-2E3B-66CF-7CABE22F6D32}"/>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0321" y="2355741"/>
            <a:ext cx="10772926" cy="4091553"/>
          </a:xfrm>
        </p:spPr>
      </p:pic>
    </p:spTree>
    <p:extLst>
      <p:ext uri="{BB962C8B-B14F-4D97-AF65-F5344CB8AC3E}">
        <p14:creationId xmlns:p14="http://schemas.microsoft.com/office/powerpoint/2010/main" val="3829453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A644-9154-5C39-7907-FBECEB0C4AAC}"/>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82A8B475-0CFD-E19A-A78B-C3357382DDBD}"/>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574404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1852-742C-3DC4-D1F6-7B38E7F036CD}"/>
              </a:ext>
            </a:extLst>
          </p:cNvPr>
          <p:cNvSpPr>
            <a:spLocks noGrp="1"/>
          </p:cNvSpPr>
          <p:nvPr>
            <p:ph type="title"/>
          </p:nvPr>
        </p:nvSpPr>
        <p:spPr/>
        <p:txBody>
          <a:bodyPr/>
          <a:lstStyle/>
          <a:p>
            <a:r>
              <a:rPr lang="en-GB" dirty="0"/>
              <a:t>FUNCTIONS:</a:t>
            </a:r>
            <a:endParaRPr lang="en-IN" dirty="0"/>
          </a:p>
        </p:txBody>
      </p:sp>
      <p:pic>
        <p:nvPicPr>
          <p:cNvPr id="5" name="Content Placeholder 4">
            <a:extLst>
              <a:ext uri="{FF2B5EF4-FFF2-40B4-BE49-F238E27FC236}">
                <a16:creationId xmlns:a16="http://schemas.microsoft.com/office/drawing/2014/main" id="{EF1FC9E5-5AF0-D01C-CE1C-78E0A8B04E75}"/>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381104"/>
            <a:ext cx="5487251" cy="2004916"/>
          </a:xfrm>
        </p:spPr>
      </p:pic>
      <p:pic>
        <p:nvPicPr>
          <p:cNvPr id="7" name="Picture 6">
            <a:extLst>
              <a:ext uri="{FF2B5EF4-FFF2-40B4-BE49-F238E27FC236}">
                <a16:creationId xmlns:a16="http://schemas.microsoft.com/office/drawing/2014/main" id="{B698E259-FE5B-567B-220B-1E18F1C174F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487251" y="2381103"/>
            <a:ext cx="6687483" cy="4476897"/>
          </a:xfrm>
          <a:prstGeom prst="rect">
            <a:avLst/>
          </a:prstGeom>
        </p:spPr>
      </p:pic>
      <p:pic>
        <p:nvPicPr>
          <p:cNvPr id="9" name="Picture 8">
            <a:extLst>
              <a:ext uri="{FF2B5EF4-FFF2-40B4-BE49-F238E27FC236}">
                <a16:creationId xmlns:a16="http://schemas.microsoft.com/office/drawing/2014/main" id="{AD74C8A8-DF6B-EDDA-56CA-042FED3B017A}"/>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4386020"/>
            <a:ext cx="5487251" cy="2471980"/>
          </a:xfrm>
          <a:prstGeom prst="rect">
            <a:avLst/>
          </a:prstGeom>
        </p:spPr>
      </p:pic>
    </p:spTree>
    <p:extLst>
      <p:ext uri="{BB962C8B-B14F-4D97-AF65-F5344CB8AC3E}">
        <p14:creationId xmlns:p14="http://schemas.microsoft.com/office/powerpoint/2010/main" val="87979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341D-FF69-2216-BD3F-FAB46ABA6D78}"/>
              </a:ext>
            </a:extLst>
          </p:cNvPr>
          <p:cNvSpPr>
            <a:spLocks noGrp="1"/>
          </p:cNvSpPr>
          <p:nvPr>
            <p:ph type="title"/>
          </p:nvPr>
        </p:nvSpPr>
        <p:spPr/>
        <p:txBody>
          <a:bodyPr/>
          <a:lstStyle/>
          <a:p>
            <a:r>
              <a:rPr lang="en-GB" dirty="0"/>
              <a:t>RETURN STATEMENT:</a:t>
            </a:r>
            <a:endParaRPr lang="en-IN" dirty="0"/>
          </a:p>
        </p:txBody>
      </p:sp>
      <p:pic>
        <p:nvPicPr>
          <p:cNvPr id="5" name="Content Placeholder 4">
            <a:extLst>
              <a:ext uri="{FF2B5EF4-FFF2-40B4-BE49-F238E27FC236}">
                <a16:creationId xmlns:a16="http://schemas.microsoft.com/office/drawing/2014/main" id="{A3DB2D7F-AFBD-BD73-93FD-554B9F791FF1}"/>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4657" y="2190577"/>
            <a:ext cx="4782217" cy="2476846"/>
          </a:xfrm>
        </p:spPr>
      </p:pic>
      <p:pic>
        <p:nvPicPr>
          <p:cNvPr id="7" name="Picture 6">
            <a:extLst>
              <a:ext uri="{FF2B5EF4-FFF2-40B4-BE49-F238E27FC236}">
                <a16:creationId xmlns:a16="http://schemas.microsoft.com/office/drawing/2014/main" id="{6054B6BA-FEF2-74FE-8768-26EEE9198200}"/>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471532" y="2711669"/>
            <a:ext cx="4591691" cy="3658111"/>
          </a:xfrm>
          <a:prstGeom prst="rect">
            <a:avLst/>
          </a:prstGeom>
        </p:spPr>
      </p:pic>
      <p:pic>
        <p:nvPicPr>
          <p:cNvPr id="9" name="Picture 8">
            <a:extLst>
              <a:ext uri="{FF2B5EF4-FFF2-40B4-BE49-F238E27FC236}">
                <a16:creationId xmlns:a16="http://schemas.microsoft.com/office/drawing/2014/main" id="{0AEDD8BD-86C4-781D-794D-DD92DFD928F5}"/>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44656" y="4957965"/>
            <a:ext cx="4782217" cy="1681568"/>
          </a:xfrm>
          <a:prstGeom prst="rect">
            <a:avLst/>
          </a:prstGeom>
        </p:spPr>
      </p:pic>
    </p:spTree>
    <p:extLst>
      <p:ext uri="{BB962C8B-B14F-4D97-AF65-F5344CB8AC3E}">
        <p14:creationId xmlns:p14="http://schemas.microsoft.com/office/powerpoint/2010/main" val="3789507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E98E3-5309-E452-0639-716C6B915207}"/>
              </a:ext>
            </a:extLst>
          </p:cNvPr>
          <p:cNvSpPr>
            <a:spLocks noGrp="1"/>
          </p:cNvSpPr>
          <p:nvPr>
            <p:ph type="title"/>
          </p:nvPr>
        </p:nvSpPr>
        <p:spPr/>
        <p:txBody>
          <a:bodyPr/>
          <a:lstStyle/>
          <a:p>
            <a:r>
              <a:rPr lang="en-GB" dirty="0"/>
              <a:t>PARAMETERS:</a:t>
            </a:r>
            <a:endParaRPr lang="en-IN" dirty="0"/>
          </a:p>
        </p:txBody>
      </p:sp>
      <p:pic>
        <p:nvPicPr>
          <p:cNvPr id="4" name="Content Placeholder 3">
            <a:extLst>
              <a:ext uri="{FF2B5EF4-FFF2-40B4-BE49-F238E27FC236}">
                <a16:creationId xmlns:a16="http://schemas.microsoft.com/office/drawing/2014/main" id="{90B70716-9C7E-C2CF-292F-3D1F8064A85F}"/>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80320" y="3066175"/>
            <a:ext cx="5415680" cy="1957660"/>
          </a:xfrm>
          <a:prstGeom prst="rect">
            <a:avLst/>
          </a:prstGeom>
        </p:spPr>
      </p:pic>
      <p:pic>
        <p:nvPicPr>
          <p:cNvPr id="6" name="Picture 5">
            <a:extLst>
              <a:ext uri="{FF2B5EF4-FFF2-40B4-BE49-F238E27FC236}">
                <a16:creationId xmlns:a16="http://schemas.microsoft.com/office/drawing/2014/main" id="{75D61C8C-F0D6-2596-B0CD-3B5A348F395D}"/>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56789" y="2259594"/>
            <a:ext cx="4354891" cy="3570821"/>
          </a:xfrm>
          <a:prstGeom prst="rect">
            <a:avLst/>
          </a:prstGeom>
        </p:spPr>
      </p:pic>
    </p:spTree>
    <p:extLst>
      <p:ext uri="{BB962C8B-B14F-4D97-AF65-F5344CB8AC3E}">
        <p14:creationId xmlns:p14="http://schemas.microsoft.com/office/powerpoint/2010/main" val="1288987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09F-EFAA-3829-EA3F-4A537BD4F178}"/>
              </a:ext>
            </a:extLst>
          </p:cNvPr>
          <p:cNvSpPr>
            <a:spLocks noGrp="1"/>
          </p:cNvSpPr>
          <p:nvPr>
            <p:ph type="title"/>
          </p:nvPr>
        </p:nvSpPr>
        <p:spPr/>
        <p:txBody>
          <a:bodyPr/>
          <a:lstStyle/>
          <a:p>
            <a:r>
              <a:rPr lang="en-GB" dirty="0"/>
              <a:t>OBJECTS:</a:t>
            </a:r>
            <a:endParaRPr lang="en-IN" dirty="0"/>
          </a:p>
        </p:txBody>
      </p:sp>
      <p:sp>
        <p:nvSpPr>
          <p:cNvPr id="3" name="Content Placeholder 2">
            <a:extLst>
              <a:ext uri="{FF2B5EF4-FFF2-40B4-BE49-F238E27FC236}">
                <a16:creationId xmlns:a16="http://schemas.microsoft.com/office/drawing/2014/main" id="{1A06AFA6-D121-4504-19CF-F62C70A06451}"/>
              </a:ext>
            </a:extLst>
          </p:cNvPr>
          <p:cNvSpPr>
            <a:spLocks noGrp="1"/>
          </p:cNvSpPr>
          <p:nvPr>
            <p:ph idx="1"/>
          </p:nvPr>
        </p:nvSpPr>
        <p:spPr>
          <a:xfrm>
            <a:off x="0" y="1978429"/>
            <a:ext cx="12191999" cy="4879571"/>
          </a:xfrm>
        </p:spPr>
        <p:txBody>
          <a:bodyPr>
            <a:noAutofit/>
          </a:bodyPr>
          <a:lstStyle/>
          <a:p>
            <a:r>
              <a:rPr lang="en-GB" sz="2000" dirty="0"/>
              <a:t>An object groups multiple values together. It makes our code more organized.</a:t>
            </a:r>
          </a:p>
          <a:p>
            <a:r>
              <a:rPr lang="en-GB" sz="2000" dirty="0"/>
              <a:t>Eg: </a:t>
            </a:r>
            <a:endParaRPr lang="en-GB" sz="2000" b="0" i="0" dirty="0">
              <a:solidFill>
                <a:srgbClr val="C58AF9"/>
              </a:solidFill>
              <a:effectLst/>
              <a:latin typeface="Courier New" panose="02070309020205020404" pitchFamily="49" charset="0"/>
            </a:endParaRPr>
          </a:p>
          <a:p>
            <a:r>
              <a:rPr lang="en-GB" sz="2000" b="1" i="0" dirty="0">
                <a:solidFill>
                  <a:schemeClr val="bg1"/>
                </a:solidFill>
                <a:effectLst/>
                <a:latin typeface="Courier New" panose="02070309020205020404" pitchFamily="49" charset="0"/>
              </a:rPr>
              <a:t>const person = {</a:t>
            </a:r>
            <a:br>
              <a:rPr lang="en-GB" sz="2000" b="1" dirty="0">
                <a:solidFill>
                  <a:schemeClr val="bg1"/>
                </a:solidFill>
              </a:rPr>
            </a:br>
            <a:r>
              <a:rPr lang="en-GB" sz="2000" b="1" i="0" dirty="0">
                <a:solidFill>
                  <a:schemeClr val="bg1"/>
                </a:solidFill>
                <a:effectLst/>
                <a:latin typeface="Courier New" panose="02070309020205020404" pitchFamily="49" charset="0"/>
              </a:rPr>
              <a:t>name: "John Doe",</a:t>
            </a:r>
            <a:br>
              <a:rPr lang="en-GB" sz="2000" b="1" dirty="0">
                <a:solidFill>
                  <a:schemeClr val="bg1"/>
                </a:solidFill>
              </a:rPr>
            </a:br>
            <a:r>
              <a:rPr lang="en-GB" sz="2000" b="1" i="0" dirty="0">
                <a:solidFill>
                  <a:schemeClr val="bg1"/>
                </a:solidFill>
                <a:effectLst/>
                <a:latin typeface="Courier New" panose="02070309020205020404" pitchFamily="49" charset="0"/>
              </a:rPr>
              <a:t>age: 30,</a:t>
            </a:r>
            <a:br>
              <a:rPr lang="en-GB" sz="2000" b="1" dirty="0">
                <a:solidFill>
                  <a:schemeClr val="bg1"/>
                </a:solidFill>
              </a:rPr>
            </a:br>
            <a:r>
              <a:rPr lang="en-GB" sz="2000" b="1" i="0" dirty="0">
                <a:solidFill>
                  <a:schemeClr val="bg1"/>
                </a:solidFill>
                <a:effectLst/>
                <a:latin typeface="Courier New" panose="02070309020205020404" pitchFamily="49" charset="0"/>
              </a:rPr>
              <a:t>occupation: "Engineer",</a:t>
            </a:r>
            <a:br>
              <a:rPr lang="en-GB" sz="2000" b="1" dirty="0">
                <a:solidFill>
                  <a:schemeClr val="bg1"/>
                </a:solidFill>
              </a:rPr>
            </a:br>
            <a:r>
              <a:rPr lang="en-GB" sz="2000" b="1" i="0" dirty="0">
                <a:solidFill>
                  <a:schemeClr val="bg1"/>
                </a:solidFill>
                <a:effectLst/>
                <a:latin typeface="Courier New" panose="02070309020205020404" pitchFamily="49" charset="0"/>
              </a:rPr>
              <a:t>hobbies: ["reading", "hiking", "coding"],</a:t>
            </a:r>
            <a:br>
              <a:rPr lang="en-GB" sz="2000" b="1" dirty="0">
                <a:solidFill>
                  <a:schemeClr val="bg1"/>
                </a:solidFill>
              </a:rPr>
            </a:br>
            <a:r>
              <a:rPr lang="en-GB" sz="2000" b="1" i="0" dirty="0">
                <a:solidFill>
                  <a:schemeClr val="bg1"/>
                </a:solidFill>
                <a:effectLst/>
                <a:latin typeface="Courier New" panose="02070309020205020404" pitchFamily="49" charset="0"/>
              </a:rPr>
              <a:t>address: {</a:t>
            </a:r>
            <a:br>
              <a:rPr lang="en-GB" sz="2000" b="1" dirty="0">
                <a:solidFill>
                  <a:schemeClr val="bg1"/>
                </a:solidFill>
              </a:rPr>
            </a:br>
            <a:r>
              <a:rPr lang="en-GB" sz="2000" b="1" i="0" dirty="0">
                <a:solidFill>
                  <a:schemeClr val="bg1"/>
                </a:solidFill>
                <a:effectLst/>
                <a:latin typeface="Courier New" panose="02070309020205020404" pitchFamily="49" charset="0"/>
              </a:rPr>
              <a:t>street: "123 Main St",</a:t>
            </a:r>
            <a:br>
              <a:rPr lang="en-GB" sz="2000" b="1" dirty="0">
                <a:solidFill>
                  <a:schemeClr val="bg1"/>
                </a:solidFill>
              </a:rPr>
            </a:br>
            <a:r>
              <a:rPr lang="en-GB" sz="2000" b="1" i="0" dirty="0">
                <a:solidFill>
                  <a:schemeClr val="bg1"/>
                </a:solidFill>
                <a:effectLst/>
                <a:latin typeface="Courier New" panose="02070309020205020404" pitchFamily="49" charset="0"/>
              </a:rPr>
              <a:t>city: "Anytown",</a:t>
            </a:r>
            <a:br>
              <a:rPr lang="en-GB" sz="2000" b="1" dirty="0">
                <a:solidFill>
                  <a:schemeClr val="bg1"/>
                </a:solidFill>
              </a:rPr>
            </a:br>
            <a:r>
              <a:rPr lang="en-GB" sz="2000" b="1" i="0" dirty="0">
                <a:solidFill>
                  <a:schemeClr val="bg1"/>
                </a:solidFill>
                <a:effectLst/>
                <a:latin typeface="Courier New" panose="02070309020205020404" pitchFamily="49" charset="0"/>
              </a:rPr>
              <a:t>zipCode: "12345"</a:t>
            </a:r>
            <a:br>
              <a:rPr lang="en-GB" sz="2000" b="1" dirty="0">
                <a:solidFill>
                  <a:schemeClr val="bg1"/>
                </a:solidFill>
              </a:rPr>
            </a:br>
            <a:r>
              <a:rPr lang="en-GB" sz="2000" b="1" i="0" dirty="0">
                <a:solidFill>
                  <a:schemeClr val="bg1"/>
                </a:solidFill>
                <a:effectLst/>
                <a:latin typeface="Courier New" panose="02070309020205020404" pitchFamily="49" charset="0"/>
              </a:rPr>
              <a:t>}</a:t>
            </a:r>
          </a:p>
          <a:p>
            <a:r>
              <a:rPr lang="en-GB" sz="2000" dirty="0">
                <a:effectLst/>
              </a:rPr>
              <a:t>To create an object start with open curly bracket and end with close curly bracket.  </a:t>
            </a:r>
          </a:p>
          <a:p>
            <a:r>
              <a:rPr lang="en-GB" sz="2000" dirty="0">
                <a:effectLst/>
              </a:rPr>
              <a:t>Using dot is to access values stored in specific property. Another way is using console.log(variable[‘property’])</a:t>
            </a:r>
          </a:p>
          <a:p>
            <a:r>
              <a:rPr lang="en-GB" sz="2000" dirty="0">
                <a:effectLst/>
              </a:rPr>
              <a:t>Eg:  console.log(person . name)</a:t>
            </a:r>
          </a:p>
          <a:p>
            <a:endParaRPr lang="en-IN" sz="2000" dirty="0"/>
          </a:p>
        </p:txBody>
      </p:sp>
    </p:spTree>
    <p:extLst>
      <p:ext uri="{BB962C8B-B14F-4D97-AF65-F5344CB8AC3E}">
        <p14:creationId xmlns:p14="http://schemas.microsoft.com/office/powerpoint/2010/main" val="2900024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CF32-CA4D-F352-B687-BEB428619E64}"/>
              </a:ext>
            </a:extLst>
          </p:cNvPr>
          <p:cNvSpPr>
            <a:spLocks noGrp="1"/>
          </p:cNvSpPr>
          <p:nvPr>
            <p:ph type="title"/>
          </p:nvPr>
        </p:nvSpPr>
        <p:spPr/>
        <p:txBody>
          <a:bodyPr/>
          <a:lstStyle/>
          <a:p>
            <a:r>
              <a:rPr lang="en-GB" dirty="0"/>
              <a:t>Some basics to know:</a:t>
            </a:r>
            <a:endParaRPr lang="en-IN" dirty="0"/>
          </a:p>
        </p:txBody>
      </p:sp>
      <p:sp>
        <p:nvSpPr>
          <p:cNvPr id="3" name="Content Placeholder 2">
            <a:extLst>
              <a:ext uri="{FF2B5EF4-FFF2-40B4-BE49-F238E27FC236}">
                <a16:creationId xmlns:a16="http://schemas.microsoft.com/office/drawing/2014/main" id="{30B0677D-1557-6BAD-E834-E8AF7DAC29C3}"/>
              </a:ext>
            </a:extLst>
          </p:cNvPr>
          <p:cNvSpPr>
            <a:spLocks noGrp="1"/>
          </p:cNvSpPr>
          <p:nvPr>
            <p:ph idx="1"/>
          </p:nvPr>
        </p:nvSpPr>
        <p:spPr>
          <a:xfrm>
            <a:off x="1" y="1983782"/>
            <a:ext cx="12192000" cy="4874217"/>
          </a:xfrm>
        </p:spPr>
        <p:txBody>
          <a:bodyPr>
            <a:normAutofit fontScale="70000" lnSpcReduction="20000"/>
          </a:bodyPr>
          <a:lstStyle/>
          <a:p>
            <a:r>
              <a:rPr lang="en-GB" sz="3300" b="1" dirty="0"/>
              <a:t>Use “ alert ” word to make popup of your message when opening website.</a:t>
            </a:r>
          </a:p>
          <a:p>
            <a:r>
              <a:rPr lang="en-GB" sz="3300" b="1" dirty="0"/>
              <a:t>Eg: “ alert(‘hello’); ” This code gives hello popup message.</a:t>
            </a:r>
          </a:p>
          <a:p>
            <a:r>
              <a:rPr lang="en-GB" sz="3300" b="1" dirty="0"/>
              <a:t>It is an instruction and it is given in console tab. </a:t>
            </a:r>
          </a:p>
          <a:p>
            <a:r>
              <a:rPr lang="en-GB" sz="3300" b="1" dirty="0"/>
              <a:t>Console tab is found by right click on any website and click inspect, now you can find console tab.</a:t>
            </a:r>
          </a:p>
          <a:p>
            <a:r>
              <a:rPr lang="en-GB" sz="3300" b="1" dirty="0"/>
              <a:t>We can also do math. </a:t>
            </a:r>
          </a:p>
          <a:p>
            <a:r>
              <a:rPr lang="en-GB" sz="3300" b="1" dirty="0"/>
              <a:t>JavaScript is case sensitive.</a:t>
            </a:r>
          </a:p>
          <a:p>
            <a:r>
              <a:rPr lang="en-GB" sz="3300" b="1" dirty="0"/>
              <a:t>“ Document.body.inerHTML = ‘hello’; ” this code removes everything on the page and replaces with hello.</a:t>
            </a:r>
          </a:p>
          <a:p>
            <a:r>
              <a:rPr lang="en-IN" sz="3300" b="1" dirty="0"/>
              <a:t>&lt;script&gt;&lt;/script&gt; is used to load JS in HTML.</a:t>
            </a:r>
          </a:p>
          <a:p>
            <a:r>
              <a:rPr lang="en-IN" sz="3300" b="1" dirty="0"/>
              <a:t>There is another way to run JS code in HTML for specific button or item by using an attribute (onclick=“”).</a:t>
            </a:r>
          </a:p>
          <a:p>
            <a:r>
              <a:rPr lang="en-IN" sz="3300" b="1" dirty="0"/>
              <a:t>(   //   ) is used for comments and for multi-line comments (    /*  -  */    ).</a:t>
            </a:r>
          </a:p>
          <a:p>
            <a:r>
              <a:rPr lang="en-IN" sz="3300" b="1" dirty="0"/>
              <a:t>Console.log( ); displays whatever between the brackets back in the console.</a:t>
            </a:r>
          </a:p>
          <a:p>
            <a:endParaRPr lang="en-IN" sz="3600" dirty="0"/>
          </a:p>
          <a:p>
            <a:endParaRPr lang="en-GB" sz="3300" b="1" dirty="0"/>
          </a:p>
          <a:p>
            <a:endParaRPr lang="en-IN" sz="3300" b="1" dirty="0"/>
          </a:p>
        </p:txBody>
      </p:sp>
    </p:spTree>
    <p:extLst>
      <p:ext uri="{BB962C8B-B14F-4D97-AF65-F5344CB8AC3E}">
        <p14:creationId xmlns:p14="http://schemas.microsoft.com/office/powerpoint/2010/main" val="1148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7755-AE22-ED70-1BD0-39C01AAFBB85}"/>
              </a:ext>
            </a:extLst>
          </p:cNvPr>
          <p:cNvSpPr>
            <a:spLocks noGrp="1"/>
          </p:cNvSpPr>
          <p:nvPr>
            <p:ph type="title"/>
          </p:nvPr>
        </p:nvSpPr>
        <p:spPr/>
        <p:txBody>
          <a:bodyPr/>
          <a:lstStyle/>
          <a:p>
            <a:r>
              <a:rPr lang="en-GB" dirty="0"/>
              <a:t>MORE ABOUT OBJECTS:</a:t>
            </a:r>
            <a:endParaRPr lang="en-IN" dirty="0"/>
          </a:p>
        </p:txBody>
      </p:sp>
      <p:sp>
        <p:nvSpPr>
          <p:cNvPr id="3" name="Content Placeholder 2">
            <a:extLst>
              <a:ext uri="{FF2B5EF4-FFF2-40B4-BE49-F238E27FC236}">
                <a16:creationId xmlns:a16="http://schemas.microsoft.com/office/drawing/2014/main" id="{FDDEFDE1-B396-1283-B111-1C0FC99A0BC8}"/>
              </a:ext>
            </a:extLst>
          </p:cNvPr>
          <p:cNvSpPr>
            <a:spLocks noGrp="1"/>
          </p:cNvSpPr>
          <p:nvPr>
            <p:ph idx="1"/>
          </p:nvPr>
        </p:nvSpPr>
        <p:spPr>
          <a:xfrm>
            <a:off x="0" y="2336872"/>
            <a:ext cx="12191999" cy="4521127"/>
          </a:xfrm>
        </p:spPr>
        <p:txBody>
          <a:bodyPr/>
          <a:lstStyle/>
          <a:p>
            <a:r>
              <a:rPr lang="en-GB" sz="2400" dirty="0">
                <a:effectLst/>
              </a:rPr>
              <a:t>Inside the object we can put multiple values. For each value the code on the is called property. </a:t>
            </a:r>
            <a:endParaRPr lang="en-GB" dirty="0"/>
          </a:p>
          <a:p>
            <a:r>
              <a:rPr lang="en-GB" dirty="0"/>
              <a:t>You can also change the values in property.</a:t>
            </a:r>
          </a:p>
          <a:p>
            <a:r>
              <a:rPr lang="en-GB" dirty="0"/>
              <a:t>Eg: person.name = ‘ Jhon Doe James ’;</a:t>
            </a:r>
          </a:p>
          <a:p>
            <a:r>
              <a:rPr lang="en-GB" dirty="0"/>
              <a:t>Separate property and value with colon and this is called property-value pair. We can have many property value pair and separate them with comma.</a:t>
            </a:r>
          </a:p>
          <a:p>
            <a:r>
              <a:rPr lang="en-GB" dirty="0"/>
              <a:t>To add new property in existing code use ( variable.newproperty = ‘value’ ; )</a:t>
            </a:r>
          </a:p>
          <a:p>
            <a:r>
              <a:rPr lang="en-GB" dirty="0"/>
              <a:t>To delete use ( delete variable.newproperty; )</a:t>
            </a:r>
          </a:p>
          <a:p>
            <a:r>
              <a:rPr lang="en-GB" dirty="0"/>
              <a:t>We can also save function inside the object.</a:t>
            </a:r>
          </a:p>
        </p:txBody>
      </p:sp>
    </p:spTree>
    <p:extLst>
      <p:ext uri="{BB962C8B-B14F-4D97-AF65-F5344CB8AC3E}">
        <p14:creationId xmlns:p14="http://schemas.microsoft.com/office/powerpoint/2010/main" val="4232677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A56D-2C07-76E1-F9C7-ED339CA18849}"/>
              </a:ext>
            </a:extLst>
          </p:cNvPr>
          <p:cNvSpPr>
            <a:spLocks noGrp="1"/>
          </p:cNvSpPr>
          <p:nvPr>
            <p:ph type="title"/>
          </p:nvPr>
        </p:nvSpPr>
        <p:spPr/>
        <p:txBody>
          <a:bodyPr/>
          <a:lstStyle/>
          <a:p>
            <a:r>
              <a:rPr lang="en-GB" dirty="0"/>
              <a:t>BUILT-IN OBJECTS:</a:t>
            </a:r>
            <a:endParaRPr lang="en-IN" dirty="0"/>
          </a:p>
        </p:txBody>
      </p:sp>
      <p:sp>
        <p:nvSpPr>
          <p:cNvPr id="3" name="Content Placeholder 2">
            <a:extLst>
              <a:ext uri="{FF2B5EF4-FFF2-40B4-BE49-F238E27FC236}">
                <a16:creationId xmlns:a16="http://schemas.microsoft.com/office/drawing/2014/main" id="{504AC7E8-9BFB-1769-8377-34CCB9BF0A99}"/>
              </a:ext>
            </a:extLst>
          </p:cNvPr>
          <p:cNvSpPr>
            <a:spLocks noGrp="1"/>
          </p:cNvSpPr>
          <p:nvPr>
            <p:ph idx="1"/>
          </p:nvPr>
        </p:nvSpPr>
        <p:spPr>
          <a:xfrm>
            <a:off x="0" y="1983782"/>
            <a:ext cx="12191999" cy="4874217"/>
          </a:xfrm>
        </p:spPr>
        <p:txBody>
          <a:bodyPr>
            <a:normAutofit/>
          </a:bodyPr>
          <a:lstStyle/>
          <a:p>
            <a:r>
              <a:rPr lang="en-GB" sz="2800" dirty="0"/>
              <a:t>The console and math object are known as built-in objects.</a:t>
            </a:r>
          </a:p>
          <a:p>
            <a:r>
              <a:rPr lang="en-GB" sz="2800" dirty="0"/>
              <a:t>There are two types of built-in objects:</a:t>
            </a:r>
          </a:p>
          <a:p>
            <a:r>
              <a:rPr lang="en-GB" dirty="0"/>
              <a:t>1. JSON  (It doesn’t support functions and single quote. It is more universal)</a:t>
            </a:r>
          </a:p>
          <a:p>
            <a:r>
              <a:rPr lang="en-GB" dirty="0"/>
              <a:t>2. LocalStorage</a:t>
            </a:r>
          </a:p>
        </p:txBody>
      </p:sp>
      <p:pic>
        <p:nvPicPr>
          <p:cNvPr id="12" name="Picture 11">
            <a:extLst>
              <a:ext uri="{FF2B5EF4-FFF2-40B4-BE49-F238E27FC236}">
                <a16:creationId xmlns:a16="http://schemas.microsoft.com/office/drawing/2014/main" id="{62100D67-C899-9091-1FEF-7539F5F40A9E}"/>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3952068"/>
            <a:ext cx="6096000" cy="2905932"/>
          </a:xfrm>
          <a:prstGeom prst="rect">
            <a:avLst/>
          </a:prstGeom>
        </p:spPr>
      </p:pic>
      <p:pic>
        <p:nvPicPr>
          <p:cNvPr id="5" name="Picture 4">
            <a:extLst>
              <a:ext uri="{FF2B5EF4-FFF2-40B4-BE49-F238E27FC236}">
                <a16:creationId xmlns:a16="http://schemas.microsoft.com/office/drawing/2014/main" id="{42CF02A8-D500-B338-0FF9-F19F63FF8CCE}"/>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779432" y="2323066"/>
            <a:ext cx="2412568" cy="1629002"/>
          </a:xfrm>
          <a:prstGeom prst="rect">
            <a:avLst/>
          </a:prstGeom>
        </p:spPr>
      </p:pic>
    </p:spTree>
    <p:extLst>
      <p:ext uri="{BB962C8B-B14F-4D97-AF65-F5344CB8AC3E}">
        <p14:creationId xmlns:p14="http://schemas.microsoft.com/office/powerpoint/2010/main" val="4007457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6BA8-7BE5-9217-46F3-5AE53FDFC0E0}"/>
              </a:ext>
            </a:extLst>
          </p:cNvPr>
          <p:cNvSpPr>
            <a:spLocks noGrp="1"/>
          </p:cNvSpPr>
          <p:nvPr>
            <p:ph type="title"/>
          </p:nvPr>
        </p:nvSpPr>
        <p:spPr/>
        <p:txBody>
          <a:bodyPr/>
          <a:lstStyle/>
          <a:p>
            <a:r>
              <a:rPr lang="en-GB" dirty="0"/>
              <a:t>BUILT-IN JSON OBJECT:</a:t>
            </a:r>
            <a:endParaRPr lang="en-IN" dirty="0"/>
          </a:p>
        </p:txBody>
      </p:sp>
      <p:sp>
        <p:nvSpPr>
          <p:cNvPr id="10" name="Content Placeholder 9">
            <a:extLst>
              <a:ext uri="{FF2B5EF4-FFF2-40B4-BE49-F238E27FC236}">
                <a16:creationId xmlns:a16="http://schemas.microsoft.com/office/drawing/2014/main" id="{6EDEFF70-E31B-CACA-37C1-CC7E0BDBD553}"/>
              </a:ext>
            </a:extLst>
          </p:cNvPr>
          <p:cNvSpPr>
            <a:spLocks noGrp="1"/>
          </p:cNvSpPr>
          <p:nvPr>
            <p:ph idx="1"/>
          </p:nvPr>
        </p:nvSpPr>
        <p:spPr>
          <a:xfrm>
            <a:off x="0" y="1983782"/>
            <a:ext cx="12191999" cy="4874217"/>
          </a:xfrm>
        </p:spPr>
        <p:txBody>
          <a:bodyPr>
            <a:normAutofit/>
          </a:bodyPr>
          <a:lstStyle/>
          <a:p>
            <a:r>
              <a:rPr lang="en-GB" sz="2800" dirty="0"/>
              <a:t>Difference between JavaScript Object and JASON is that al properties and strings must use double quotes in JSON. It used to convert JS object to JSON object.</a:t>
            </a:r>
          </a:p>
          <a:p>
            <a:r>
              <a:rPr lang="en-GB" sz="2800" dirty="0"/>
              <a:t>To convert from JSON to JS use “JSON.parse(variable)”</a:t>
            </a:r>
            <a:endParaRPr lang="en-IN" sz="2800" dirty="0"/>
          </a:p>
        </p:txBody>
      </p:sp>
      <p:pic>
        <p:nvPicPr>
          <p:cNvPr id="14" name="Picture 13">
            <a:extLst>
              <a:ext uri="{FF2B5EF4-FFF2-40B4-BE49-F238E27FC236}">
                <a16:creationId xmlns:a16="http://schemas.microsoft.com/office/drawing/2014/main" id="{D7B8F08D-5449-AD53-CD0A-389DECB6F7EA}"/>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34215" y="3549112"/>
            <a:ext cx="8857785" cy="3308888"/>
          </a:xfrm>
          <a:prstGeom prst="rect">
            <a:avLst/>
          </a:prstGeom>
        </p:spPr>
      </p:pic>
    </p:spTree>
    <p:extLst>
      <p:ext uri="{BB962C8B-B14F-4D97-AF65-F5344CB8AC3E}">
        <p14:creationId xmlns:p14="http://schemas.microsoft.com/office/powerpoint/2010/main" val="2605443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49A5-8239-5DD7-65B1-DB50CEDA3CD8}"/>
              </a:ext>
            </a:extLst>
          </p:cNvPr>
          <p:cNvSpPr>
            <a:spLocks noGrp="1"/>
          </p:cNvSpPr>
          <p:nvPr>
            <p:ph type="title"/>
          </p:nvPr>
        </p:nvSpPr>
        <p:spPr/>
        <p:txBody>
          <a:bodyPr/>
          <a:lstStyle/>
          <a:p>
            <a:r>
              <a:rPr lang="en-GB" dirty="0"/>
              <a:t>BUILT-IN LOCAL STORAGE:</a:t>
            </a:r>
            <a:endParaRPr lang="en-IN" dirty="0"/>
          </a:p>
        </p:txBody>
      </p:sp>
      <p:sp>
        <p:nvSpPr>
          <p:cNvPr id="3" name="Content Placeholder 2">
            <a:extLst>
              <a:ext uri="{FF2B5EF4-FFF2-40B4-BE49-F238E27FC236}">
                <a16:creationId xmlns:a16="http://schemas.microsoft.com/office/drawing/2014/main" id="{81BC6BB7-4DE8-31B3-894F-607845EF1962}"/>
              </a:ext>
            </a:extLst>
          </p:cNvPr>
          <p:cNvSpPr>
            <a:spLocks noGrp="1"/>
          </p:cNvSpPr>
          <p:nvPr>
            <p:ph idx="1"/>
          </p:nvPr>
        </p:nvSpPr>
        <p:spPr>
          <a:xfrm>
            <a:off x="0" y="1999280"/>
            <a:ext cx="12191999" cy="4858719"/>
          </a:xfrm>
        </p:spPr>
        <p:txBody>
          <a:bodyPr>
            <a:normAutofit/>
          </a:bodyPr>
          <a:lstStyle/>
          <a:p>
            <a:r>
              <a:rPr lang="en-GB" sz="2800" dirty="0"/>
              <a:t>It is used to save values permanently; it doesn’t get deleted when we refresh or close the page.</a:t>
            </a:r>
          </a:p>
          <a:p>
            <a:r>
              <a:rPr lang="en-GB" sz="2800" dirty="0"/>
              <a:t>Variables are temporary if we refresh or close the page all variables are deleted.</a:t>
            </a:r>
          </a:p>
          <a:p>
            <a:r>
              <a:rPr lang="en-GB" sz="2800" dirty="0"/>
              <a:t>To store the values inside LocalStorage is to use syntax:</a:t>
            </a:r>
            <a:endParaRPr lang="en-IN" sz="2800" dirty="0"/>
          </a:p>
        </p:txBody>
      </p:sp>
      <p:pic>
        <p:nvPicPr>
          <p:cNvPr id="5" name="Picture 4">
            <a:extLst>
              <a:ext uri="{FF2B5EF4-FFF2-40B4-BE49-F238E27FC236}">
                <a16:creationId xmlns:a16="http://schemas.microsoft.com/office/drawing/2014/main" id="{A74D8461-62E7-AE91-E58B-33EE32FD310E}"/>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521220" y="3308888"/>
            <a:ext cx="2619741" cy="674176"/>
          </a:xfrm>
          <a:prstGeom prst="rect">
            <a:avLst/>
          </a:prstGeom>
        </p:spPr>
      </p:pic>
    </p:spTree>
    <p:extLst>
      <p:ext uri="{BB962C8B-B14F-4D97-AF65-F5344CB8AC3E}">
        <p14:creationId xmlns:p14="http://schemas.microsoft.com/office/powerpoint/2010/main" val="35984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5677-6457-0332-7BD0-9639DF294BD4}"/>
              </a:ext>
            </a:extLst>
          </p:cNvPr>
          <p:cNvSpPr>
            <a:spLocks noGrp="1"/>
          </p:cNvSpPr>
          <p:nvPr>
            <p:ph type="title"/>
          </p:nvPr>
        </p:nvSpPr>
        <p:spPr/>
        <p:txBody>
          <a:bodyPr/>
          <a:lstStyle/>
          <a:p>
            <a:r>
              <a:rPr lang="en-GB" dirty="0"/>
              <a:t>DOCUMENT OBJECT MODEL (DOM):</a:t>
            </a:r>
            <a:endParaRPr lang="en-IN" dirty="0"/>
          </a:p>
        </p:txBody>
      </p:sp>
      <p:pic>
        <p:nvPicPr>
          <p:cNvPr id="5" name="Content Placeholder 4">
            <a:extLst>
              <a:ext uri="{FF2B5EF4-FFF2-40B4-BE49-F238E27FC236}">
                <a16:creationId xmlns:a16="http://schemas.microsoft.com/office/drawing/2014/main" id="{E4A0D0B4-5A33-A77D-730B-3B58EC0CABE0}"/>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2274" y="2090551"/>
            <a:ext cx="9011908" cy="2676899"/>
          </a:xfrm>
        </p:spPr>
      </p:pic>
      <p:pic>
        <p:nvPicPr>
          <p:cNvPr id="7" name="Picture 6">
            <a:extLst>
              <a:ext uri="{FF2B5EF4-FFF2-40B4-BE49-F238E27FC236}">
                <a16:creationId xmlns:a16="http://schemas.microsoft.com/office/drawing/2014/main" id="{9955767B-5589-9A90-C6C4-97A3A3EB7998}"/>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82274" y="4767450"/>
            <a:ext cx="9011908" cy="2009231"/>
          </a:xfrm>
          <a:prstGeom prst="rect">
            <a:avLst/>
          </a:prstGeom>
        </p:spPr>
      </p:pic>
    </p:spTree>
    <p:extLst>
      <p:ext uri="{BB962C8B-B14F-4D97-AF65-F5344CB8AC3E}">
        <p14:creationId xmlns:p14="http://schemas.microsoft.com/office/powerpoint/2010/main" val="1658839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F90A-B9A6-C5D8-6BE1-820C5E83051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C2145C5-F2A2-1A7A-87B1-904B9E53F0AB}"/>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1"/>
          </a:xfrm>
        </p:spPr>
      </p:pic>
    </p:spTree>
    <p:extLst>
      <p:ext uri="{BB962C8B-B14F-4D97-AF65-F5344CB8AC3E}">
        <p14:creationId xmlns:p14="http://schemas.microsoft.com/office/powerpoint/2010/main" val="2920593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257F-C2CD-4D2B-691B-D266BAC632C8}"/>
              </a:ext>
            </a:extLst>
          </p:cNvPr>
          <p:cNvSpPr>
            <a:spLocks noGrp="1"/>
          </p:cNvSpPr>
          <p:nvPr>
            <p:ph type="title"/>
          </p:nvPr>
        </p:nvSpPr>
        <p:spPr/>
        <p:txBody>
          <a:bodyPr/>
          <a:lstStyle/>
          <a:p>
            <a:r>
              <a:rPr lang="en-GB" dirty="0"/>
              <a:t>ARRAYS AND LOOPS:</a:t>
            </a:r>
            <a:endParaRPr lang="en-IN" dirty="0"/>
          </a:p>
        </p:txBody>
      </p:sp>
      <p:pic>
        <p:nvPicPr>
          <p:cNvPr id="5" name="Content Placeholder 4">
            <a:extLst>
              <a:ext uri="{FF2B5EF4-FFF2-40B4-BE49-F238E27FC236}">
                <a16:creationId xmlns:a16="http://schemas.microsoft.com/office/drawing/2014/main" id="{56451F01-15FA-C2B3-4FA3-FD3F6F054D70}"/>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961384"/>
            <a:ext cx="5944430" cy="2286319"/>
          </a:xfrm>
        </p:spPr>
      </p:pic>
      <p:pic>
        <p:nvPicPr>
          <p:cNvPr id="7" name="Picture 6">
            <a:extLst>
              <a:ext uri="{FF2B5EF4-FFF2-40B4-BE49-F238E27FC236}">
                <a16:creationId xmlns:a16="http://schemas.microsoft.com/office/drawing/2014/main" id="{C8717548-9BF6-F0FC-F1F8-C50BB8303AE6}"/>
              </a:ext>
            </a:extLst>
          </p:cNvPr>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44430" y="2285840"/>
            <a:ext cx="6247570" cy="2286319"/>
          </a:xfrm>
          <a:prstGeom prst="rect">
            <a:avLst/>
          </a:prstGeom>
        </p:spPr>
      </p:pic>
      <p:pic>
        <p:nvPicPr>
          <p:cNvPr id="4" name="Picture 3">
            <a:extLst>
              <a:ext uri="{FF2B5EF4-FFF2-40B4-BE49-F238E27FC236}">
                <a16:creationId xmlns:a16="http://schemas.microsoft.com/office/drawing/2014/main" id="{3D740083-4820-67E5-328E-0D747A5DE953}"/>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944430" y="4572159"/>
            <a:ext cx="6247570" cy="1610297"/>
          </a:xfrm>
          <a:prstGeom prst="rect">
            <a:avLst/>
          </a:prstGeom>
        </p:spPr>
      </p:pic>
    </p:spTree>
    <p:extLst>
      <p:ext uri="{BB962C8B-B14F-4D97-AF65-F5344CB8AC3E}">
        <p14:creationId xmlns:p14="http://schemas.microsoft.com/office/powerpoint/2010/main" val="127510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468C-ACA8-CF9B-06A8-DE61432F606B}"/>
              </a:ext>
            </a:extLst>
          </p:cNvPr>
          <p:cNvSpPr>
            <a:spLocks noGrp="1"/>
          </p:cNvSpPr>
          <p:nvPr>
            <p:ph type="title"/>
          </p:nvPr>
        </p:nvSpPr>
        <p:spPr/>
        <p:txBody>
          <a:bodyPr/>
          <a:lstStyle/>
          <a:p>
            <a:r>
              <a:rPr lang="en-GB" dirty="0"/>
              <a:t>SYNTAX RULES FOR ARRAY:</a:t>
            </a:r>
            <a:endParaRPr lang="en-IN" dirty="0"/>
          </a:p>
        </p:txBody>
      </p:sp>
      <p:sp>
        <p:nvSpPr>
          <p:cNvPr id="3" name="Content Placeholder 2">
            <a:extLst>
              <a:ext uri="{FF2B5EF4-FFF2-40B4-BE49-F238E27FC236}">
                <a16:creationId xmlns:a16="http://schemas.microsoft.com/office/drawing/2014/main" id="{1E6E8365-5786-EAB9-EC2E-842525844A42}"/>
              </a:ext>
            </a:extLst>
          </p:cNvPr>
          <p:cNvSpPr>
            <a:spLocks noGrp="1"/>
          </p:cNvSpPr>
          <p:nvPr>
            <p:ph idx="1"/>
          </p:nvPr>
        </p:nvSpPr>
        <p:spPr>
          <a:xfrm>
            <a:off x="1" y="2336872"/>
            <a:ext cx="12192000" cy="4521127"/>
          </a:xfrm>
        </p:spPr>
        <p:txBody>
          <a:bodyPr>
            <a:normAutofit fontScale="92500" lnSpcReduction="20000"/>
          </a:bodyPr>
          <a:lstStyle/>
          <a:p>
            <a:r>
              <a:rPr lang="en-GB" b="1" dirty="0"/>
              <a:t>Start with open square bracket and close square bracket.</a:t>
            </a:r>
          </a:p>
          <a:p>
            <a:r>
              <a:rPr lang="en-GB" sz="2600" b="1" dirty="0"/>
              <a:t>Inside we can put list of values and sperate each with commas.</a:t>
            </a:r>
          </a:p>
          <a:p>
            <a:r>
              <a:rPr lang="en-GB" sz="2600" b="1" dirty="0"/>
              <a:t>To get a value inside an array we can use square brackets and specify position inside the brackets and this number is called index it’s represents position in the array. Index value starts with 0.</a:t>
            </a:r>
          </a:p>
          <a:p>
            <a:r>
              <a:rPr lang="en-GB" sz="2600" b="1" dirty="0"/>
              <a:t>Inside an array we can put any type of value. (for strings use ‘’  and for object use {}.</a:t>
            </a:r>
          </a:p>
          <a:p>
            <a:r>
              <a:rPr lang="en-GB" sz="2600" b="1" dirty="0"/>
              <a:t>We can save arrays in variables or in an array.</a:t>
            </a:r>
          </a:p>
          <a:p>
            <a:r>
              <a:rPr lang="en-GB" sz="2600" b="1" dirty="0"/>
              <a:t>To add array in an array use square backets inside it.</a:t>
            </a:r>
          </a:p>
          <a:p>
            <a:r>
              <a:rPr lang="en-GB" sz="2600" b="1" dirty="0"/>
              <a:t>An array is a special type of object.</a:t>
            </a:r>
          </a:p>
          <a:p>
            <a:r>
              <a:rPr lang="en-IN" sz="2600" b="1" dirty="0"/>
              <a:t>Array.length is a property used to find number of values in an array.</a:t>
            </a:r>
          </a:p>
          <a:p>
            <a:r>
              <a:rPr lang="en-IN" sz="2600" b="1" dirty="0"/>
              <a:t>.push is a method to add a value at the end of the array.</a:t>
            </a:r>
          </a:p>
          <a:p>
            <a:r>
              <a:rPr lang="en-IN" sz="2600" b="1" dirty="0"/>
              <a:t>To remove a value in array .splice method is used.</a:t>
            </a:r>
          </a:p>
        </p:txBody>
      </p:sp>
    </p:spTree>
    <p:extLst>
      <p:ext uri="{BB962C8B-B14F-4D97-AF65-F5344CB8AC3E}">
        <p14:creationId xmlns:p14="http://schemas.microsoft.com/office/powerpoint/2010/main" val="79320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4CE9-08BB-65AF-44FE-7F7516FFC56D}"/>
              </a:ext>
            </a:extLst>
          </p:cNvPr>
          <p:cNvSpPr>
            <a:spLocks noGrp="1"/>
          </p:cNvSpPr>
          <p:nvPr>
            <p:ph type="title"/>
          </p:nvPr>
        </p:nvSpPr>
        <p:spPr>
          <a:xfrm>
            <a:off x="356461" y="753228"/>
            <a:ext cx="9937721" cy="1080938"/>
          </a:xfrm>
        </p:spPr>
        <p:txBody>
          <a:bodyPr/>
          <a:lstStyle/>
          <a:p>
            <a:r>
              <a:rPr lang="en-GB" dirty="0"/>
              <a:t>SYNTAX RULES FOR IF, ELSE,ELSE IF:</a:t>
            </a:r>
            <a:endParaRPr lang="en-IN" dirty="0"/>
          </a:p>
        </p:txBody>
      </p:sp>
      <p:sp>
        <p:nvSpPr>
          <p:cNvPr id="3" name="Content Placeholder 2">
            <a:extLst>
              <a:ext uri="{FF2B5EF4-FFF2-40B4-BE49-F238E27FC236}">
                <a16:creationId xmlns:a16="http://schemas.microsoft.com/office/drawing/2014/main" id="{F8FDD42D-1307-67E0-D255-B1B8BE081A2B}"/>
              </a:ext>
            </a:extLst>
          </p:cNvPr>
          <p:cNvSpPr>
            <a:spLocks noGrp="1"/>
          </p:cNvSpPr>
          <p:nvPr>
            <p:ph idx="1"/>
          </p:nvPr>
        </p:nvSpPr>
        <p:spPr>
          <a:xfrm>
            <a:off x="0" y="2336872"/>
            <a:ext cx="12191999" cy="4521127"/>
          </a:xfrm>
        </p:spPr>
        <p:txBody>
          <a:bodyPr>
            <a:normAutofit lnSpcReduction="10000"/>
          </a:bodyPr>
          <a:lstStyle/>
          <a:p>
            <a:r>
              <a:rPr lang="en-GB" sz="3300" b="1" dirty="0"/>
              <a:t>IF, ELSE:</a:t>
            </a:r>
          </a:p>
          <a:p>
            <a:r>
              <a:rPr lang="en-GB" sz="3300" b="1" dirty="0"/>
              <a:t>if (condition) {  // Code to execute if the condition is true} </a:t>
            </a:r>
          </a:p>
          <a:p>
            <a:r>
              <a:rPr lang="en-GB" sz="3300" b="1" dirty="0"/>
              <a:t>else {  // Code to execute if the condition is false}</a:t>
            </a:r>
          </a:p>
          <a:p>
            <a:r>
              <a:rPr lang="en-GB" sz="3300" b="1" dirty="0"/>
              <a:t>IF, ELSE IF, ELSE:</a:t>
            </a:r>
          </a:p>
          <a:p>
            <a:r>
              <a:rPr lang="en-GB" sz="3300" b="1" dirty="0"/>
              <a:t>if (condition1) {  // Code to execute if condition1 is true} </a:t>
            </a:r>
          </a:p>
          <a:p>
            <a:r>
              <a:rPr lang="en-GB" sz="3300" b="1" dirty="0"/>
              <a:t>else if (condition2) {  // Code to execute if condition1 is false and condition2 is true} </a:t>
            </a:r>
          </a:p>
          <a:p>
            <a:r>
              <a:rPr lang="en-GB" sz="3300" b="1" dirty="0"/>
              <a:t>else {  // Code to execute if both condition1 and condition2 are false}</a:t>
            </a:r>
            <a:endParaRPr lang="en-IN" sz="3300" b="1" dirty="0"/>
          </a:p>
        </p:txBody>
      </p:sp>
    </p:spTree>
    <p:extLst>
      <p:ext uri="{BB962C8B-B14F-4D97-AF65-F5344CB8AC3E}">
        <p14:creationId xmlns:p14="http://schemas.microsoft.com/office/powerpoint/2010/main" val="23211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7F35-F716-554B-19F0-333F48D685B1}"/>
              </a:ext>
            </a:extLst>
          </p:cNvPr>
          <p:cNvSpPr>
            <a:spLocks noGrp="1"/>
          </p:cNvSpPr>
          <p:nvPr>
            <p:ph type="title"/>
          </p:nvPr>
        </p:nvSpPr>
        <p:spPr/>
        <p:txBody>
          <a:bodyPr/>
          <a:lstStyle/>
          <a:p>
            <a:r>
              <a:rPr lang="en-GB" dirty="0"/>
              <a:t>NUMBERS AND MATH:</a:t>
            </a:r>
            <a:endParaRPr lang="en-IN" dirty="0"/>
          </a:p>
        </p:txBody>
      </p:sp>
      <p:sp>
        <p:nvSpPr>
          <p:cNvPr id="3" name="Content Placeholder 2">
            <a:extLst>
              <a:ext uri="{FF2B5EF4-FFF2-40B4-BE49-F238E27FC236}">
                <a16:creationId xmlns:a16="http://schemas.microsoft.com/office/drawing/2014/main" id="{2BE64DA2-F3AA-6950-91F9-755BCC00BCE9}"/>
              </a:ext>
            </a:extLst>
          </p:cNvPr>
          <p:cNvSpPr>
            <a:spLocks noGrp="1"/>
          </p:cNvSpPr>
          <p:nvPr>
            <p:ph idx="1"/>
          </p:nvPr>
        </p:nvSpPr>
        <p:spPr>
          <a:xfrm>
            <a:off x="0" y="1968286"/>
            <a:ext cx="12191999" cy="5083444"/>
          </a:xfrm>
        </p:spPr>
        <p:txBody>
          <a:bodyPr>
            <a:normAutofit fontScale="62500" lnSpcReduction="20000"/>
          </a:bodyPr>
          <a:lstStyle/>
          <a:p>
            <a:r>
              <a:rPr lang="en-GB" sz="3300" b="1" dirty="0">
                <a:effectLst/>
              </a:rPr>
              <a:t>There is no syntax for this. We can write it out like a normal math.</a:t>
            </a:r>
          </a:p>
          <a:p>
            <a:r>
              <a:rPr lang="en-GB" sz="3300" b="1" dirty="0">
                <a:effectLst/>
              </a:rPr>
              <a:t>First multiply and divide are done first then add and subtract are done after this is called order of operations.</a:t>
            </a:r>
          </a:p>
          <a:p>
            <a:r>
              <a:rPr lang="en-GB" sz="3300" b="1" dirty="0">
                <a:effectLst/>
              </a:rPr>
              <a:t>It always calculate from left to right if we have both multiply and divide or add and subtract in same problem.</a:t>
            </a:r>
          </a:p>
          <a:p>
            <a:r>
              <a:rPr lang="en-IN" sz="3300" b="1" dirty="0">
                <a:effectLst/>
              </a:rPr>
              <a:t>We can use brackets for which part gets done first.</a:t>
            </a:r>
          </a:p>
          <a:p>
            <a:r>
              <a:rPr lang="en-IN" sz="3300" b="1" dirty="0">
                <a:effectLst/>
              </a:rPr>
              <a:t>Eg: (1+1)*3</a:t>
            </a:r>
          </a:p>
          <a:p>
            <a:r>
              <a:rPr lang="en-IN" sz="3300" b="1" dirty="0">
                <a:effectLst/>
              </a:rPr>
              <a:t>Calculations with floats sometimes inaccurate.</a:t>
            </a:r>
          </a:p>
          <a:p>
            <a:r>
              <a:rPr lang="en-IN" sz="3300" b="1" dirty="0">
                <a:effectLst/>
              </a:rPr>
              <a:t>When working with money do calculations in cents or paise.</a:t>
            </a:r>
          </a:p>
          <a:p>
            <a:r>
              <a:rPr lang="en-IN" sz="3300" b="1" dirty="0">
                <a:effectLst/>
              </a:rPr>
              <a:t>Convert back to dollars or rupees by dividing by 100.</a:t>
            </a:r>
          </a:p>
          <a:p>
            <a:r>
              <a:rPr lang="en-IN" sz="3300" b="1" dirty="0">
                <a:effectLst/>
              </a:rPr>
              <a:t>To round a number use Math.round( ).</a:t>
            </a:r>
          </a:p>
          <a:p>
            <a:r>
              <a:rPr lang="en-IN" sz="3300" b="1" dirty="0">
                <a:effectLst/>
              </a:rPr>
              <a:t>Tax 1% = 1/100</a:t>
            </a:r>
          </a:p>
          <a:p>
            <a:r>
              <a:rPr lang="en-IN" sz="3300" b="1" dirty="0">
                <a:effectLst/>
              </a:rPr>
              <a:t>To convert temperature from Celsius to Fahrenheit . The formula is</a:t>
            </a:r>
          </a:p>
          <a:p>
            <a:r>
              <a:rPr lang="en-IN" sz="3300" b="1" dirty="0">
                <a:effectLst/>
              </a:rPr>
              <a:t>Fahrenheit = (Celsius*9/5)+32</a:t>
            </a:r>
          </a:p>
          <a:p>
            <a:r>
              <a:rPr lang="en-IN" sz="3300" b="1" dirty="0">
                <a:effectLst/>
              </a:rPr>
              <a:t>Celsius=(Fahrenheit – 32)*5/9</a:t>
            </a:r>
          </a:p>
          <a:p>
            <a:endParaRPr lang="en-IN" sz="3300" b="1" dirty="0">
              <a:effectLst/>
            </a:endParaRPr>
          </a:p>
        </p:txBody>
      </p:sp>
    </p:spTree>
    <p:extLst>
      <p:ext uri="{BB962C8B-B14F-4D97-AF65-F5344CB8AC3E}">
        <p14:creationId xmlns:p14="http://schemas.microsoft.com/office/powerpoint/2010/main" val="338729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AD27-1433-F4F3-3A81-9E739D29DBF4}"/>
              </a:ext>
            </a:extLst>
          </p:cNvPr>
          <p:cNvSpPr>
            <a:spLocks noGrp="1"/>
          </p:cNvSpPr>
          <p:nvPr>
            <p:ph type="title"/>
          </p:nvPr>
        </p:nvSpPr>
        <p:spPr/>
        <p:txBody>
          <a:bodyPr/>
          <a:lstStyle/>
          <a:p>
            <a:r>
              <a:rPr lang="en-GB" dirty="0"/>
              <a:t>STRINGS:</a:t>
            </a:r>
            <a:endParaRPr lang="en-IN" dirty="0"/>
          </a:p>
        </p:txBody>
      </p:sp>
      <p:sp>
        <p:nvSpPr>
          <p:cNvPr id="3" name="Content Placeholder 2">
            <a:extLst>
              <a:ext uri="{FF2B5EF4-FFF2-40B4-BE49-F238E27FC236}">
                <a16:creationId xmlns:a16="http://schemas.microsoft.com/office/drawing/2014/main" id="{412E87C3-A4D1-E69D-569C-996CE2CDC14A}"/>
              </a:ext>
            </a:extLst>
          </p:cNvPr>
          <p:cNvSpPr>
            <a:spLocks noGrp="1"/>
          </p:cNvSpPr>
          <p:nvPr>
            <p:ph idx="1"/>
          </p:nvPr>
        </p:nvSpPr>
        <p:spPr>
          <a:xfrm>
            <a:off x="0" y="1983782"/>
            <a:ext cx="12191999" cy="4874217"/>
          </a:xfrm>
        </p:spPr>
        <p:txBody>
          <a:bodyPr>
            <a:normAutofit fontScale="92500" lnSpcReduction="20000"/>
          </a:bodyPr>
          <a:lstStyle/>
          <a:p>
            <a:r>
              <a:rPr lang="en-GB" sz="2800" dirty="0"/>
              <a:t>Syntax: ‘Text’</a:t>
            </a:r>
          </a:p>
          <a:p>
            <a:r>
              <a:rPr lang="en-GB" sz="2800" dirty="0"/>
              <a:t>To add strings together: ‘Text’ + ‘Text’</a:t>
            </a:r>
          </a:p>
          <a:p>
            <a:r>
              <a:rPr lang="en-GB" sz="2800" dirty="0"/>
              <a:t>To check what type of values: typeof  ‘hello’ or 2</a:t>
            </a:r>
          </a:p>
          <a:p>
            <a:r>
              <a:rPr lang="en-GB" sz="2800" dirty="0"/>
              <a:t>We can also add number and string together. Then number is also converted into string.</a:t>
            </a:r>
          </a:p>
          <a:p>
            <a:r>
              <a:rPr lang="en-GB" sz="2800" dirty="0"/>
              <a:t>Three ways to create to a string.</a:t>
            </a:r>
          </a:p>
          <a:p>
            <a:r>
              <a:rPr lang="en-GB" sz="2800" dirty="0"/>
              <a:t>1. with single quotes, 2. with double quotes, 3. with back ticks</a:t>
            </a:r>
          </a:p>
          <a:p>
            <a:r>
              <a:rPr lang="en-GB" sz="2800" dirty="0"/>
              <a:t>There is no difference between using single and double quotes. Single quotes is used by default.</a:t>
            </a:r>
          </a:p>
          <a:p>
            <a:r>
              <a:rPr lang="en-GB" sz="2800" dirty="0"/>
              <a:t>Double quotes is used when you use single quote in sentence, which makes single doesn’t have specific meaning and doesn’t end string earlier.</a:t>
            </a:r>
          </a:p>
          <a:p>
            <a:r>
              <a:rPr lang="en-GB" sz="2800" dirty="0"/>
              <a:t>Another way is to use escape character (  \’ , \”  ). Which doesn’t start or end the string earlier and it is considered as text</a:t>
            </a:r>
          </a:p>
          <a:p>
            <a:r>
              <a:rPr lang="en-GB" sz="2800" dirty="0"/>
              <a:t>\n is newline escape character to create a newline.</a:t>
            </a:r>
          </a:p>
          <a:p>
            <a:endParaRPr lang="en-IN" dirty="0"/>
          </a:p>
        </p:txBody>
      </p:sp>
    </p:spTree>
    <p:extLst>
      <p:ext uri="{BB962C8B-B14F-4D97-AF65-F5344CB8AC3E}">
        <p14:creationId xmlns:p14="http://schemas.microsoft.com/office/powerpoint/2010/main" val="205779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1184-289D-45D1-F6E8-82338E270382}"/>
              </a:ext>
            </a:extLst>
          </p:cNvPr>
          <p:cNvSpPr>
            <a:spLocks noGrp="1"/>
          </p:cNvSpPr>
          <p:nvPr>
            <p:ph type="title"/>
          </p:nvPr>
        </p:nvSpPr>
        <p:spPr/>
        <p:txBody>
          <a:bodyPr/>
          <a:lstStyle/>
          <a:p>
            <a:r>
              <a:rPr lang="en-GB" dirty="0"/>
              <a:t>TYPE OF STRINGS:</a:t>
            </a:r>
            <a:endParaRPr lang="en-IN" dirty="0"/>
          </a:p>
        </p:txBody>
      </p:sp>
      <p:sp>
        <p:nvSpPr>
          <p:cNvPr id="3" name="Content Placeholder 2">
            <a:extLst>
              <a:ext uri="{FF2B5EF4-FFF2-40B4-BE49-F238E27FC236}">
                <a16:creationId xmlns:a16="http://schemas.microsoft.com/office/drawing/2014/main" id="{EC2E326A-7969-44B4-2F12-156D28CFC9A4}"/>
              </a:ext>
            </a:extLst>
          </p:cNvPr>
          <p:cNvSpPr>
            <a:spLocks noGrp="1"/>
          </p:cNvSpPr>
          <p:nvPr>
            <p:ph idx="1"/>
          </p:nvPr>
        </p:nvSpPr>
        <p:spPr>
          <a:xfrm>
            <a:off x="1" y="1973942"/>
            <a:ext cx="12192000" cy="4884057"/>
          </a:xfrm>
        </p:spPr>
        <p:txBody>
          <a:bodyPr/>
          <a:lstStyle/>
          <a:p>
            <a:r>
              <a:rPr lang="en-GB" sz="2800" dirty="0"/>
              <a:t>(  `  ) is called as template strings it has a special features first is interpolation which inserts value directly into a string. To insert values directly use $ with open and close curly brackets. Interpolation is cleaner and strongly recommended to use. Eg: ${ }</a:t>
            </a:r>
          </a:p>
          <a:p>
            <a:r>
              <a:rPr lang="en-GB" sz="2800" dirty="0"/>
              <a:t>It has another feature called multi line string. Eg: `some</a:t>
            </a:r>
          </a:p>
          <a:p>
            <a:r>
              <a:rPr lang="en-GB" sz="2800" dirty="0"/>
              <a:t>                                                                                 text` gives output as ‘some\ntext’</a:t>
            </a:r>
          </a:p>
          <a:p>
            <a:r>
              <a:rPr lang="en-GB" sz="2800" dirty="0"/>
              <a:t>If you need to insert a value or string and to use multi-line strings make use of back tick (  `   ).</a:t>
            </a:r>
          </a:p>
          <a:p>
            <a:endParaRPr lang="en-GB" sz="2800" dirty="0"/>
          </a:p>
          <a:p>
            <a:endParaRPr lang="en-IN" dirty="0"/>
          </a:p>
        </p:txBody>
      </p:sp>
    </p:spTree>
    <p:extLst>
      <p:ext uri="{BB962C8B-B14F-4D97-AF65-F5344CB8AC3E}">
        <p14:creationId xmlns:p14="http://schemas.microsoft.com/office/powerpoint/2010/main" val="2129243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8265A-E088-0E2C-1509-337ECC787B3F}"/>
              </a:ext>
            </a:extLst>
          </p:cNvPr>
          <p:cNvSpPr>
            <a:spLocks noGrp="1"/>
          </p:cNvSpPr>
          <p:nvPr>
            <p:ph type="title"/>
          </p:nvPr>
        </p:nvSpPr>
        <p:spPr/>
        <p:txBody>
          <a:bodyPr/>
          <a:lstStyle/>
          <a:p>
            <a:r>
              <a:rPr lang="en-GB" dirty="0"/>
              <a:t>VARIABLES:</a:t>
            </a:r>
            <a:endParaRPr lang="en-IN" dirty="0"/>
          </a:p>
        </p:txBody>
      </p:sp>
      <p:sp>
        <p:nvSpPr>
          <p:cNvPr id="3" name="Content Placeholder 2">
            <a:extLst>
              <a:ext uri="{FF2B5EF4-FFF2-40B4-BE49-F238E27FC236}">
                <a16:creationId xmlns:a16="http://schemas.microsoft.com/office/drawing/2014/main" id="{95584B27-66DC-6736-6890-83EBD30C18BC}"/>
              </a:ext>
            </a:extLst>
          </p:cNvPr>
          <p:cNvSpPr>
            <a:spLocks noGrp="1"/>
          </p:cNvSpPr>
          <p:nvPr>
            <p:ph idx="1"/>
          </p:nvPr>
        </p:nvSpPr>
        <p:spPr>
          <a:xfrm>
            <a:off x="1" y="1988457"/>
            <a:ext cx="12191998" cy="4869544"/>
          </a:xfrm>
        </p:spPr>
        <p:txBody>
          <a:bodyPr>
            <a:noAutofit/>
          </a:bodyPr>
          <a:lstStyle/>
          <a:p>
            <a:r>
              <a:rPr lang="en-GB" sz="3300" dirty="0"/>
              <a:t>Variable is a container where we can save a value and use it later.</a:t>
            </a:r>
          </a:p>
          <a:p>
            <a:r>
              <a:rPr lang="en-GB" sz="3300" dirty="0"/>
              <a:t>The word ‘ let ’  creates a new variable.</a:t>
            </a:r>
          </a:p>
          <a:p>
            <a:r>
              <a:rPr lang="en-GB" sz="3300" dirty="0"/>
              <a:t>Can’t start variable name with number or special characters except: $ and _ </a:t>
            </a:r>
          </a:p>
          <a:p>
            <a:r>
              <a:rPr lang="en-GB" sz="3300" dirty="0"/>
              <a:t>To save value inside variable equal to ( = ) sign is used.</a:t>
            </a:r>
          </a:p>
          <a:p>
            <a:r>
              <a:rPr lang="en-GB" sz="3300" dirty="0"/>
              <a:t>In javascript semi-colon means end of an instruction.</a:t>
            </a:r>
          </a:p>
          <a:p>
            <a:r>
              <a:rPr lang="en-GB" sz="3300" dirty="0"/>
              <a:t>To re-assigning a value to a variable no need to use the word ‘ let ’</a:t>
            </a:r>
          </a:p>
          <a:p>
            <a:r>
              <a:rPr lang="en-GB" sz="3300" dirty="0"/>
              <a:t>We can’t create two variables with the same name instead you can reassign a variable.</a:t>
            </a:r>
          </a:p>
        </p:txBody>
      </p:sp>
    </p:spTree>
    <p:extLst>
      <p:ext uri="{BB962C8B-B14F-4D97-AF65-F5344CB8AC3E}">
        <p14:creationId xmlns:p14="http://schemas.microsoft.com/office/powerpoint/2010/main" val="18750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F4E8-E184-8BB2-9850-D70CACCADA5A}"/>
              </a:ext>
            </a:extLst>
          </p:cNvPr>
          <p:cNvSpPr>
            <a:spLocks noGrp="1"/>
          </p:cNvSpPr>
          <p:nvPr>
            <p:ph type="title"/>
          </p:nvPr>
        </p:nvSpPr>
        <p:spPr/>
        <p:txBody>
          <a:bodyPr/>
          <a:lstStyle/>
          <a:p>
            <a:r>
              <a:rPr lang="en-GB" dirty="0"/>
              <a:t>WAYS TO CREATE VARIABLE:</a:t>
            </a:r>
            <a:endParaRPr lang="en-IN" dirty="0"/>
          </a:p>
        </p:txBody>
      </p:sp>
      <p:sp>
        <p:nvSpPr>
          <p:cNvPr id="11" name="Content Placeholder 10">
            <a:extLst>
              <a:ext uri="{FF2B5EF4-FFF2-40B4-BE49-F238E27FC236}">
                <a16:creationId xmlns:a16="http://schemas.microsoft.com/office/drawing/2014/main" id="{C80200F5-2063-E72F-35F1-E079C557D867}"/>
              </a:ext>
            </a:extLst>
          </p:cNvPr>
          <p:cNvSpPr>
            <a:spLocks noGrp="1"/>
          </p:cNvSpPr>
          <p:nvPr>
            <p:ph idx="1"/>
          </p:nvPr>
        </p:nvSpPr>
        <p:spPr>
          <a:xfrm>
            <a:off x="0" y="1968284"/>
            <a:ext cx="12191999" cy="4889715"/>
          </a:xfrm>
        </p:spPr>
        <p:txBody>
          <a:bodyPr>
            <a:noAutofit/>
          </a:bodyPr>
          <a:lstStyle/>
          <a:p>
            <a:r>
              <a:rPr lang="en-GB" sz="3300" dirty="0"/>
              <a:t>let, const, var</a:t>
            </a:r>
          </a:p>
          <a:p>
            <a:endParaRPr lang="en-GB" sz="3300" dirty="0"/>
          </a:p>
          <a:p>
            <a:endParaRPr lang="en-GB" sz="3300" dirty="0"/>
          </a:p>
          <a:p>
            <a:endParaRPr lang="en-GB" sz="3300" dirty="0"/>
          </a:p>
          <a:p>
            <a:endParaRPr lang="en-GB" sz="3300" dirty="0"/>
          </a:p>
          <a:p>
            <a:endParaRPr lang="en-GB" sz="3300" dirty="0"/>
          </a:p>
          <a:p>
            <a:r>
              <a:rPr lang="en-GB" sz="3300" dirty="0"/>
              <a:t>var is not mostly used but to create new JS use let by default.</a:t>
            </a:r>
          </a:p>
          <a:p>
            <a:r>
              <a:rPr lang="en-GB" sz="3300" dirty="0"/>
              <a:t>typeof is used to find the type of the given value.</a:t>
            </a:r>
          </a:p>
        </p:txBody>
      </p:sp>
      <p:pic>
        <p:nvPicPr>
          <p:cNvPr id="12" name="Content Placeholder 8">
            <a:extLst>
              <a:ext uri="{FF2B5EF4-FFF2-40B4-BE49-F238E27FC236}">
                <a16:creationId xmlns:a16="http://schemas.microsoft.com/office/drawing/2014/main" id="{BB92B5DE-A83B-FC0F-313A-B49B986CF2D0}"/>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501460"/>
            <a:ext cx="6944694" cy="2969442"/>
          </a:xfrm>
          <a:prstGeom prst="rect">
            <a:avLst/>
          </a:prstGeom>
        </p:spPr>
      </p:pic>
    </p:spTree>
    <p:extLst>
      <p:ext uri="{BB962C8B-B14F-4D97-AF65-F5344CB8AC3E}">
        <p14:creationId xmlns:p14="http://schemas.microsoft.com/office/powerpoint/2010/main" val="279898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08DE-5EAB-F13F-F1DC-F438C740BC0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7AD3817-BEE5-C306-021B-3EF071DAE733}"/>
              </a:ext>
            </a:extLst>
          </p:cNvPr>
          <p:cNvPicPr>
            <a:picLocks noGrp="1" noChangeAspect="1"/>
          </p:cNvPicPr>
          <p:nvPr>
            <p:ph idx="1"/>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23005890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Custom 1">
      <a:majorFont>
        <a:latin typeface="Arial Black"/>
        <a:ea typeface=""/>
        <a:cs typeface=""/>
      </a:majorFont>
      <a:minorFont>
        <a:latin typeface="Times New Roman"/>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1647</TotalTime>
  <Words>1450</Words>
  <Application>Microsoft Office PowerPoint</Application>
  <PresentationFormat>Widescreen</PresentationFormat>
  <Paragraphs>125</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Courier New</vt:lpstr>
      <vt:lpstr>Times New Roman</vt:lpstr>
      <vt:lpstr>Berlin</vt:lpstr>
      <vt:lpstr>JAVASCRIPT:</vt:lpstr>
      <vt:lpstr>Some basics to know:</vt:lpstr>
      <vt:lpstr>SYNTAX RULES FOR IF, ELSE,ELSE IF:</vt:lpstr>
      <vt:lpstr>NUMBERS AND MATH:</vt:lpstr>
      <vt:lpstr>STRINGS:</vt:lpstr>
      <vt:lpstr>TYPE OF STRINGS:</vt:lpstr>
      <vt:lpstr>VARIABLES:</vt:lpstr>
      <vt:lpstr>WAYS TO CREATE VARIABLE:</vt:lpstr>
      <vt:lpstr>PowerPoint Presentation</vt:lpstr>
      <vt:lpstr>COMPARISON OPERATORS:</vt:lpstr>
      <vt:lpstr>PowerPoint Presentation</vt:lpstr>
      <vt:lpstr>NAMING CONVENTIONS:</vt:lpstr>
      <vt:lpstr>BOOLEANS:</vt:lpstr>
      <vt:lpstr>TRUTHY AND FALSY VALUES:</vt:lpstr>
      <vt:lpstr>PowerPoint Presentation</vt:lpstr>
      <vt:lpstr>FUNCTIONS:</vt:lpstr>
      <vt:lpstr>RETURN STATEMENT:</vt:lpstr>
      <vt:lpstr>PARAMETERS:</vt:lpstr>
      <vt:lpstr>OBJECTS:</vt:lpstr>
      <vt:lpstr>MORE ABOUT OBJECTS:</vt:lpstr>
      <vt:lpstr>BUILT-IN OBJECTS:</vt:lpstr>
      <vt:lpstr>BUILT-IN JSON OBJECT:</vt:lpstr>
      <vt:lpstr>BUILT-IN LOCAL STORAGE:</vt:lpstr>
      <vt:lpstr>DOCUMENT OBJECT MODEL (DOM):</vt:lpstr>
      <vt:lpstr>PowerPoint Presentation</vt:lpstr>
      <vt:lpstr>ARRAYS AND LOOPS:</vt:lpstr>
      <vt:lpstr>SYNTAX RULES FOR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Muraari K</dc:creator>
  <cp:lastModifiedBy>Muraari K</cp:lastModifiedBy>
  <cp:revision>50</cp:revision>
  <dcterms:created xsi:type="dcterms:W3CDTF">2025-05-04T05:47:57Z</dcterms:created>
  <dcterms:modified xsi:type="dcterms:W3CDTF">2025-07-13T04:45:51Z</dcterms:modified>
</cp:coreProperties>
</file>