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Postcodes</a:t>
            </a:r>
            <a:r>
              <a:rPr lang="en-GB" baseline="0"/>
              <a:t> with Indian restaurants in their top 5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Restaurant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0.17</c:v>
                </c:pt>
                <c:pt idx="1">
                  <c:v>0.25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E-6F4F-9C2D-41486527E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Afghan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E-6F4F-9C2D-41486527EA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Chinese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0.25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8E-6F4F-9C2D-41486527EA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Middle Eastern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8E-6F4F-9C2D-41486527EAC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Italian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3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8E-6F4F-9C2D-41486527EAC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Indian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0.25</c:v>
                </c:pt>
                <c:pt idx="1">
                  <c:v>0.25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8E-6F4F-9C2D-41486527EAC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Cantonese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8E-6F4F-9C2D-41486527EAC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Halal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18E-6F4F-9C2D-41486527EAC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Hotel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8E-6F4F-9C2D-41486527EAC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Steakhouse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G2_1</c:v>
                </c:pt>
                <c:pt idx="1">
                  <c:v>G3_2</c:v>
                </c:pt>
                <c:pt idx="2">
                  <c:v>G3_5</c:v>
                </c:pt>
                <c:pt idx="3">
                  <c:v>G4_1</c:v>
                </c:pt>
                <c:pt idx="4">
                  <c:v>G5_1</c:v>
                </c:pt>
                <c:pt idx="5">
                  <c:v>G5_2</c:v>
                </c:pt>
                <c:pt idx="6">
                  <c:v>G5_3</c:v>
                </c:pt>
              </c:strCache>
            </c:strRef>
          </c:cat>
          <c:val>
            <c:numRef>
              <c:f>Sheet1!$K$2:$K$8</c:f>
              <c:numCache>
                <c:formatCode>General</c:formatCode>
                <c:ptCount val="7"/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18E-6F4F-9C2D-41486527E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5932880"/>
        <c:axId val="605933264"/>
      </c:barChart>
      <c:catAx>
        <c:axId val="60593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3264"/>
        <c:crosses val="autoZero"/>
        <c:auto val="1"/>
        <c:lblAlgn val="ctr"/>
        <c:lblOffset val="100"/>
        <c:noMultiLvlLbl val="0"/>
      </c:catAx>
      <c:valAx>
        <c:axId val="6059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93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ABE9-0F3E-964C-A1B7-D3CFAA0F4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035" y="3428998"/>
            <a:ext cx="6012839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a new Indian Restaurant in Scotland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490C1-E1E0-4441-A43E-82B03FFF2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</a:t>
            </a:r>
            <a:r>
              <a:rPr lang="en-US" dirty="0" err="1"/>
              <a:t>Rajamanickam</a:t>
            </a:r>
            <a:r>
              <a:rPr lang="en-US" dirty="0"/>
              <a:t> – May 2020</a:t>
            </a:r>
          </a:p>
        </p:txBody>
      </p:sp>
    </p:spTree>
    <p:extLst>
      <p:ext uri="{BB962C8B-B14F-4D97-AF65-F5344CB8AC3E}">
        <p14:creationId xmlns:p14="http://schemas.microsoft.com/office/powerpoint/2010/main" val="42255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693-AAB9-C547-9AB8-66563CE0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3652-59EA-1847-A837-F6D81C83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997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Scotland is an outgoing nation, with high number of tourists: </a:t>
            </a:r>
          </a:p>
          <a:p>
            <a:r>
              <a:rPr lang="en-US" dirty="0"/>
              <a:t>The food and drink industry is worth around £14 billion.</a:t>
            </a:r>
          </a:p>
          <a:p>
            <a:r>
              <a:rPr lang="en-US" dirty="0"/>
              <a:t>Accounts for 1 in 5 manufacturing jobs in Scotland. </a:t>
            </a:r>
          </a:p>
          <a:p>
            <a:pPr marL="0" indent="0">
              <a:buNone/>
            </a:pPr>
            <a:r>
              <a:rPr lang="en-US" dirty="0"/>
              <a:t>There is high potential in investment:</a:t>
            </a:r>
          </a:p>
          <a:p>
            <a:r>
              <a:rPr lang="en-US" dirty="0"/>
              <a:t>20% of new business fail in the first 2 years.</a:t>
            </a:r>
          </a:p>
          <a:p>
            <a:r>
              <a:rPr lang="en-US" dirty="0"/>
              <a:t>45% during the first 5 years.</a:t>
            </a:r>
          </a:p>
          <a:p>
            <a:r>
              <a:rPr lang="en-US" dirty="0"/>
              <a:t>In Scotland around 18% is born and 15% dies every year in the food industry.</a:t>
            </a:r>
          </a:p>
        </p:txBody>
      </p:sp>
    </p:spTree>
    <p:extLst>
      <p:ext uri="{BB962C8B-B14F-4D97-AF65-F5344CB8AC3E}">
        <p14:creationId xmlns:p14="http://schemas.microsoft.com/office/powerpoint/2010/main" val="19315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4CA4-E6D9-674E-9C86-DA5E5489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CEE6-AA0B-ED4C-9FF3-5CF0AA21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deciding the decision making: </a:t>
            </a:r>
          </a:p>
          <a:p>
            <a:pPr marL="0" indent="0">
              <a:buNone/>
            </a:pPr>
            <a:r>
              <a:rPr lang="en-GB" dirty="0"/>
              <a:t>1. The city where the restaurant is located (the ratio of restaurant facilities to amount of population)</a:t>
            </a:r>
          </a:p>
          <a:p>
            <a:pPr marL="0" indent="0">
              <a:buNone/>
            </a:pPr>
            <a:r>
              <a:rPr lang="en-GB" dirty="0"/>
              <a:t>2. The area where the restaurant is located (the amount of restaurants located in a certain area)</a:t>
            </a:r>
          </a:p>
          <a:p>
            <a:pPr marL="0" indent="0">
              <a:buNone/>
            </a:pPr>
            <a:r>
              <a:rPr lang="en-GB" dirty="0"/>
              <a:t>3. The type of food served (the cuisine served should be unique or least represented in the area of choice)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9D8FA-6250-CC47-9430-CC86C419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5EDA-A22F-2D4A-B5C8-057CBF93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693" y="1759226"/>
            <a:ext cx="3064882" cy="46862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Initial study had major issues regarding the obtained data.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Problems encountered: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Foursquare doesn’t contain all data for all the restaurants in Scotland.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number of restaurants observed in uneven when compared to </a:t>
            </a:r>
            <a:r>
              <a:rPr lang="en-US" sz="1600" dirty="0" err="1"/>
              <a:t>tripadvisor</a:t>
            </a:r>
            <a:r>
              <a:rPr lang="en-US" sz="16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Decision based on Foursquare will not be relevant.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E561E2-BAAC-774E-B39B-4D2BBF27EA1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2606615"/>
            <a:ext cx="5303975" cy="1644230"/>
          </a:xfrm>
          <a:prstGeom prst="rect">
            <a:avLst/>
          </a:prstGeom>
          <a:ln w="12700"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6B776-DCC7-9D4D-A1E9-598867C4C387}"/>
              </a:ext>
            </a:extLst>
          </p:cNvPr>
          <p:cNvSpPr txBox="1"/>
          <p:nvPr/>
        </p:nvSpPr>
        <p:spPr>
          <a:xfrm>
            <a:off x="6452695" y="5062096"/>
            <a:ext cx="428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Glasgow picked to carry out the study</a:t>
            </a:r>
          </a:p>
        </p:txBody>
      </p:sp>
    </p:spTree>
    <p:extLst>
      <p:ext uri="{BB962C8B-B14F-4D97-AF65-F5344CB8AC3E}">
        <p14:creationId xmlns:p14="http://schemas.microsoft.com/office/powerpoint/2010/main" val="56498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C93F9-80BA-3140-9A98-91E843F6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B37E-782A-544B-AB22-11B8E278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Initial analysis with top 5 venues was impossible. </a:t>
            </a:r>
          </a:p>
          <a:p>
            <a:r>
              <a:rPr lang="en-US" sz="1800" dirty="0"/>
              <a:t>Many postcodes don’t have 5 restaurant types.</a:t>
            </a:r>
          </a:p>
          <a:p>
            <a:r>
              <a:rPr lang="en-US" sz="1800" dirty="0"/>
              <a:t>The decision of only choosing top 3 was made.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52533C-27CE-9248-B194-527882E3E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936818"/>
              </p:ext>
            </p:extLst>
          </p:nvPr>
        </p:nvGraphicFramePr>
        <p:xfrm>
          <a:off x="6751768" y="647190"/>
          <a:ext cx="3994617" cy="556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3718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18A7-1A89-9A4B-A30D-5BAC8683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7CD0-D20E-A24B-B56C-42A2989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53" y="2052116"/>
            <a:ext cx="3160062" cy="3997828"/>
          </a:xfrm>
        </p:spPr>
        <p:txBody>
          <a:bodyPr/>
          <a:lstStyle/>
          <a:p>
            <a:r>
              <a:rPr lang="en-US" dirty="0"/>
              <a:t>Only the postcodes containing at least 3 restaurants were selected. </a:t>
            </a:r>
          </a:p>
          <a:p>
            <a:r>
              <a:rPr lang="en-US" dirty="0"/>
              <a:t>The others were discarded.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A561F1-F105-D14F-9C2C-57539A44D0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03" y="2346641"/>
            <a:ext cx="57277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E450C-01A8-2C46-907B-F7023011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6450-C765-314F-B4B2-D2F40165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An example of K-means clustering result as observed. </a:t>
            </a:r>
          </a:p>
          <a:p>
            <a:r>
              <a:rPr lang="en-US" sz="1600" dirty="0"/>
              <a:t>Top three of restaurant types presented for each postcode point. </a:t>
            </a:r>
          </a:p>
          <a:p>
            <a:r>
              <a:rPr lang="en-US" sz="1600" dirty="0"/>
              <a:t>Clusters from 3 to 5 were explored.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48780D-9155-F246-8811-BDEBDB50F2D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2812143"/>
            <a:ext cx="5303975" cy="1233173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9F0C-14FC-304A-8FEF-8B188D5C03F4}"/>
              </a:ext>
            </a:extLst>
          </p:cNvPr>
          <p:cNvSpPr txBox="1"/>
          <p:nvPr/>
        </p:nvSpPr>
        <p:spPr>
          <a:xfrm>
            <a:off x="6920223" y="4959332"/>
            <a:ext cx="352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clusters was the most suitable</a:t>
            </a:r>
          </a:p>
        </p:txBody>
      </p:sp>
    </p:spTree>
    <p:extLst>
      <p:ext uri="{BB962C8B-B14F-4D97-AF65-F5344CB8AC3E}">
        <p14:creationId xmlns:p14="http://schemas.microsoft.com/office/powerpoint/2010/main" val="997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95D4-F0E6-4E4C-BA28-47BC3DA7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5 clusters map of Glasgow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E8B1-2B3A-3D4D-B098-4662D661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Clusters 2 turquoise and 4 orange have the highest potential (many restaurants with no Indian restaurants)</a:t>
            </a:r>
          </a:p>
          <a:p>
            <a:r>
              <a:rPr lang="en-US" sz="1600" dirty="0"/>
              <a:t>Cluster 0 in red has no potential (many Indian restaurants)</a:t>
            </a:r>
          </a:p>
          <a:p>
            <a:r>
              <a:rPr lang="en-US" sz="1600" dirty="0"/>
              <a:t>Cluster 1 and 3 have little interest (low presence in restaurants but no Indian)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169FD38-4FAD-8541-AD16-0818F5211CB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1837538"/>
            <a:ext cx="5303975" cy="3182383"/>
          </a:xfrm>
          <a:prstGeom prst="rect">
            <a:avLst/>
          </a:prstGeom>
          <a:ln w="12700">
            <a:noFill/>
          </a:ln>
        </p:spPr>
      </p:pic>
      <p:sp>
        <p:nvSpPr>
          <p:cNvPr id="31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52776-CF92-BE47-992E-13A88648CE5F}"/>
              </a:ext>
            </a:extLst>
          </p:cNvPr>
          <p:cNvSpPr txBox="1"/>
          <p:nvPr/>
        </p:nvSpPr>
        <p:spPr>
          <a:xfrm>
            <a:off x="6094933" y="5492801"/>
            <a:ext cx="486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Cluster 2 in turquoise is the preferred area of choice of a new Indian restaurant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08F65E-096D-D844-BE68-E3807F7D8B16}"/>
              </a:ext>
            </a:extLst>
          </p:cNvPr>
          <p:cNvSpPr/>
          <p:nvPr/>
        </p:nvSpPr>
        <p:spPr>
          <a:xfrm>
            <a:off x="5821961" y="2340528"/>
            <a:ext cx="1411058" cy="17105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139F-66BB-674E-A4D3-048280C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E9B3-F00C-184C-A94C-50A26D6B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provided by Foursquare is poor.</a:t>
            </a:r>
          </a:p>
          <a:p>
            <a:r>
              <a:rPr lang="en-US" dirty="0"/>
              <a:t>Analysis of Glasgow carried out with success. </a:t>
            </a:r>
          </a:p>
          <a:p>
            <a:r>
              <a:rPr lang="en-US" dirty="0"/>
              <a:t>East End area of Glasgow has been defined as the most suitable to start a new Indian restaurant. </a:t>
            </a:r>
          </a:p>
          <a:p>
            <a:r>
              <a:rPr lang="en-US" dirty="0"/>
              <a:t>Merchant City is also another suitable are of interest. </a:t>
            </a:r>
          </a:p>
        </p:txBody>
      </p:sp>
    </p:spTree>
    <p:extLst>
      <p:ext uri="{BB962C8B-B14F-4D97-AF65-F5344CB8AC3E}">
        <p14:creationId xmlns:p14="http://schemas.microsoft.com/office/powerpoint/2010/main" val="276460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Starting a new Indian Restaurant in Scotland </vt:lpstr>
      <vt:lpstr>Introduction</vt:lpstr>
      <vt:lpstr>Study Highlights </vt:lpstr>
      <vt:lpstr>Data Acquisition and cleaning</vt:lpstr>
      <vt:lpstr>Initial Analysis</vt:lpstr>
      <vt:lpstr>Initial analysis</vt:lpstr>
      <vt:lpstr>K-Means clustering</vt:lpstr>
      <vt:lpstr>5 clusters map of Glasgow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a new Indian Restaurant in Scotland </dc:title>
  <dc:creator>Muralikrishnan Rajamanickam</dc:creator>
  <cp:lastModifiedBy>Muralikrishnan Rajamanickam</cp:lastModifiedBy>
  <cp:revision>2</cp:revision>
  <dcterms:created xsi:type="dcterms:W3CDTF">2020-05-24T21:48:59Z</dcterms:created>
  <dcterms:modified xsi:type="dcterms:W3CDTF">2020-05-24T21:54:02Z</dcterms:modified>
</cp:coreProperties>
</file>