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84" r:id="rId4"/>
    <p:sldId id="285" r:id="rId5"/>
    <p:sldId id="286" r:id="rId6"/>
    <p:sldId id="287" r:id="rId7"/>
    <p:sldId id="283" r:id="rId8"/>
    <p:sldId id="289" r:id="rId9"/>
    <p:sldId id="290" r:id="rId10"/>
    <p:sldId id="291" r:id="rId11"/>
    <p:sldId id="292" r:id="rId12"/>
    <p:sldId id="293" r:id="rId13"/>
    <p:sldId id="294" r:id="rId14"/>
    <p:sldId id="295" r:id="rId15"/>
    <p:sldId id="296" r:id="rId16"/>
    <p:sldId id="297" r:id="rId17"/>
    <p:sldId id="298" r:id="rId18"/>
    <p:sldId id="299" r:id="rId19"/>
    <p:sldId id="301" r:id="rId20"/>
    <p:sldId id="302" r:id="rId21"/>
    <p:sldId id="303" r:id="rId22"/>
    <p:sldId id="288" r:id="rId23"/>
    <p:sldId id="306" r:id="rId24"/>
    <p:sldId id="307" r:id="rId25"/>
    <p:sldId id="309" r:id="rId26"/>
    <p:sldId id="310" r:id="rId27"/>
    <p:sldId id="311" r:id="rId28"/>
    <p:sldId id="312" r:id="rId29"/>
    <p:sldId id="313" r:id="rId30"/>
    <p:sldId id="314" r:id="rId31"/>
    <p:sldId id="318" r:id="rId32"/>
    <p:sldId id="319" r:id="rId33"/>
    <p:sldId id="320" r:id="rId34"/>
    <p:sldId id="322" r:id="rId35"/>
    <p:sldId id="321" r:id="rId36"/>
    <p:sldId id="324" r:id="rId37"/>
    <p:sldId id="325" r:id="rId38"/>
    <p:sldId id="326" r:id="rId39"/>
    <p:sldId id="327" r:id="rId40"/>
    <p:sldId id="329" r:id="rId41"/>
    <p:sldId id="330" r:id="rId42"/>
    <p:sldId id="331" r:id="rId43"/>
    <p:sldId id="33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kesh M. Patil" initials="RP"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8B6"/>
    <a:srgbClr val="00ADEE"/>
    <a:srgbClr val="5B7C32"/>
    <a:srgbClr val="D12E42"/>
    <a:srgbClr val="6EA484"/>
    <a:srgbClr val="F79B2E"/>
    <a:srgbClr val="DAD6CB"/>
    <a:srgbClr val="807CCB"/>
    <a:srgbClr val="468DCB"/>
    <a:srgbClr val="E2E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6187" autoAdjust="0"/>
  </p:normalViewPr>
  <p:slideViewPr>
    <p:cSldViewPr snapToGrid="0">
      <p:cViewPr varScale="1">
        <p:scale>
          <a:sx n="43" d="100"/>
          <a:sy n="43" d="100"/>
        </p:scale>
        <p:origin x="1268"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83980-AF8F-4A7A-B2E2-26960AEE503E}" type="datetimeFigureOut">
              <a:rPr lang="en-IN" smtClean="0"/>
              <a:t>21-08-2022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33D7F-26E6-4153-B08C-5F7A98CE0E5A}" type="slidenum">
              <a:rPr lang="en-IN" smtClean="0"/>
              <a:t>‹#›</a:t>
            </a:fld>
            <a:endParaRPr lang="en-IN"/>
          </a:p>
        </p:txBody>
      </p:sp>
    </p:spTree>
    <p:extLst>
      <p:ext uri="{BB962C8B-B14F-4D97-AF65-F5344CB8AC3E}">
        <p14:creationId xmlns:p14="http://schemas.microsoft.com/office/powerpoint/2010/main" val="60150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1</a:t>
            </a:fld>
            <a:endParaRPr lang="en-IN"/>
          </a:p>
        </p:txBody>
      </p:sp>
    </p:spTree>
    <p:extLst>
      <p:ext uri="{BB962C8B-B14F-4D97-AF65-F5344CB8AC3E}">
        <p14:creationId xmlns:p14="http://schemas.microsoft.com/office/powerpoint/2010/main" val="125800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30</a:t>
            </a:fld>
            <a:endParaRPr lang="en-IN"/>
          </a:p>
        </p:txBody>
      </p:sp>
    </p:spTree>
    <p:extLst>
      <p:ext uri="{BB962C8B-B14F-4D97-AF65-F5344CB8AC3E}">
        <p14:creationId xmlns:p14="http://schemas.microsoft.com/office/powerpoint/2010/main" val="317007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31</a:t>
            </a:fld>
            <a:endParaRPr lang="en-IN"/>
          </a:p>
        </p:txBody>
      </p:sp>
    </p:spTree>
    <p:extLst>
      <p:ext uri="{BB962C8B-B14F-4D97-AF65-F5344CB8AC3E}">
        <p14:creationId xmlns:p14="http://schemas.microsoft.com/office/powerpoint/2010/main" val="405273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36</a:t>
            </a:fld>
            <a:endParaRPr lang="en-IN"/>
          </a:p>
        </p:txBody>
      </p:sp>
    </p:spTree>
    <p:extLst>
      <p:ext uri="{BB962C8B-B14F-4D97-AF65-F5344CB8AC3E}">
        <p14:creationId xmlns:p14="http://schemas.microsoft.com/office/powerpoint/2010/main" val="214772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38</a:t>
            </a:fld>
            <a:endParaRPr lang="en-IN"/>
          </a:p>
        </p:txBody>
      </p:sp>
    </p:spTree>
    <p:extLst>
      <p:ext uri="{BB962C8B-B14F-4D97-AF65-F5344CB8AC3E}">
        <p14:creationId xmlns:p14="http://schemas.microsoft.com/office/powerpoint/2010/main" val="3008546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43</a:t>
            </a:fld>
            <a:endParaRPr lang="en-IN"/>
          </a:p>
        </p:txBody>
      </p:sp>
    </p:spTree>
    <p:extLst>
      <p:ext uri="{BB962C8B-B14F-4D97-AF65-F5344CB8AC3E}">
        <p14:creationId xmlns:p14="http://schemas.microsoft.com/office/powerpoint/2010/main" val="245970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2</a:t>
            </a:fld>
            <a:endParaRPr lang="en-IN"/>
          </a:p>
        </p:txBody>
      </p:sp>
    </p:spTree>
    <p:extLst>
      <p:ext uri="{BB962C8B-B14F-4D97-AF65-F5344CB8AC3E}">
        <p14:creationId xmlns:p14="http://schemas.microsoft.com/office/powerpoint/2010/main" val="357906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3</a:t>
            </a:fld>
            <a:endParaRPr lang="en-IN"/>
          </a:p>
        </p:txBody>
      </p:sp>
    </p:spTree>
    <p:extLst>
      <p:ext uri="{BB962C8B-B14F-4D97-AF65-F5344CB8AC3E}">
        <p14:creationId xmlns:p14="http://schemas.microsoft.com/office/powerpoint/2010/main" val="156654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10</a:t>
            </a:fld>
            <a:endParaRPr lang="en-IN"/>
          </a:p>
        </p:txBody>
      </p:sp>
    </p:spTree>
    <p:extLst>
      <p:ext uri="{BB962C8B-B14F-4D97-AF65-F5344CB8AC3E}">
        <p14:creationId xmlns:p14="http://schemas.microsoft.com/office/powerpoint/2010/main" val="196261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11</a:t>
            </a:fld>
            <a:endParaRPr lang="en-IN"/>
          </a:p>
        </p:txBody>
      </p:sp>
    </p:spTree>
    <p:extLst>
      <p:ext uri="{BB962C8B-B14F-4D97-AF65-F5344CB8AC3E}">
        <p14:creationId xmlns:p14="http://schemas.microsoft.com/office/powerpoint/2010/main" val="417158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12</a:t>
            </a:fld>
            <a:endParaRPr lang="en-IN"/>
          </a:p>
        </p:txBody>
      </p:sp>
    </p:spTree>
    <p:extLst>
      <p:ext uri="{BB962C8B-B14F-4D97-AF65-F5344CB8AC3E}">
        <p14:creationId xmlns:p14="http://schemas.microsoft.com/office/powerpoint/2010/main" val="273164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16</a:t>
            </a:fld>
            <a:endParaRPr lang="en-IN"/>
          </a:p>
        </p:txBody>
      </p:sp>
    </p:spTree>
    <p:extLst>
      <p:ext uri="{BB962C8B-B14F-4D97-AF65-F5344CB8AC3E}">
        <p14:creationId xmlns:p14="http://schemas.microsoft.com/office/powerpoint/2010/main" val="209159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26</a:t>
            </a:fld>
            <a:endParaRPr lang="en-IN"/>
          </a:p>
        </p:txBody>
      </p:sp>
    </p:spTree>
    <p:extLst>
      <p:ext uri="{BB962C8B-B14F-4D97-AF65-F5344CB8AC3E}">
        <p14:creationId xmlns:p14="http://schemas.microsoft.com/office/powerpoint/2010/main" val="233230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133D7F-26E6-4153-B08C-5F7A98CE0E5A}" type="slidenum">
              <a:rPr lang="en-IN" smtClean="0"/>
              <a:t>27</a:t>
            </a:fld>
            <a:endParaRPr lang="en-IN"/>
          </a:p>
        </p:txBody>
      </p:sp>
    </p:spTree>
    <p:extLst>
      <p:ext uri="{BB962C8B-B14F-4D97-AF65-F5344CB8AC3E}">
        <p14:creationId xmlns:p14="http://schemas.microsoft.com/office/powerpoint/2010/main" val="202911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25FFA8-3268-4756-906C-6FE5550883BC}" type="datetime1">
              <a:rPr lang="en-IN" smtClean="0"/>
              <a:t>21-08-2022</a:t>
            </a:fld>
            <a:endParaRPr lang="en-IN"/>
          </a:p>
        </p:txBody>
      </p:sp>
      <p:sp>
        <p:nvSpPr>
          <p:cNvPr id="5" name="Footer Placeholder 4"/>
          <p:cNvSpPr>
            <a:spLocks noGrp="1"/>
          </p:cNvSpPr>
          <p:nvPr>
            <p:ph type="ftr" sz="quarter" idx="11"/>
          </p:nvPr>
        </p:nvSpPr>
        <p:spPr/>
        <p:txBody>
          <a:bodyPr/>
          <a:lstStyle/>
          <a:p>
            <a:r>
              <a:rPr lang="en-IN" smtClean="0"/>
              <a:t>Copyright © Cengage Learning. All rights reserved. </a:t>
            </a:r>
            <a:endParaRPr lang="en-IN"/>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72559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659190-FC26-4B66-A734-7787631E3406}" type="datetime1">
              <a:rPr lang="en-IN" smtClean="0"/>
              <a:t>21-08-2022</a:t>
            </a:fld>
            <a:endParaRPr lang="en-IN"/>
          </a:p>
        </p:txBody>
      </p:sp>
      <p:sp>
        <p:nvSpPr>
          <p:cNvPr id="5" name="Footer Placeholder 4"/>
          <p:cNvSpPr>
            <a:spLocks noGrp="1"/>
          </p:cNvSpPr>
          <p:nvPr>
            <p:ph type="ftr" sz="quarter" idx="11"/>
          </p:nvPr>
        </p:nvSpPr>
        <p:spPr/>
        <p:txBody>
          <a:bodyPr/>
          <a:lstStyle/>
          <a:p>
            <a:r>
              <a:rPr lang="en-IN" smtClean="0"/>
              <a:t>Copyright © Cengage Learning. All rights reserved. </a:t>
            </a:r>
            <a:endParaRPr lang="en-IN"/>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5533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8242EA-2449-45C0-ABBB-8C2AE950ABCD}" type="datetime1">
              <a:rPr lang="en-IN" smtClean="0"/>
              <a:t>21-08-2022</a:t>
            </a:fld>
            <a:endParaRPr lang="en-IN"/>
          </a:p>
        </p:txBody>
      </p:sp>
      <p:sp>
        <p:nvSpPr>
          <p:cNvPr id="5" name="Footer Placeholder 4"/>
          <p:cNvSpPr>
            <a:spLocks noGrp="1"/>
          </p:cNvSpPr>
          <p:nvPr>
            <p:ph type="ftr" sz="quarter" idx="11"/>
          </p:nvPr>
        </p:nvSpPr>
        <p:spPr/>
        <p:txBody>
          <a:bodyPr/>
          <a:lstStyle/>
          <a:p>
            <a:r>
              <a:rPr lang="en-IN" smtClean="0"/>
              <a:t>Copyright © Cengage Learning. All rights reserved. </a:t>
            </a:r>
            <a:endParaRPr lang="en-IN"/>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486918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 y="-7185"/>
            <a:ext cx="9143998" cy="61180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32522" y="-7185"/>
            <a:ext cx="1862207" cy="987846"/>
          </a:xfrm>
        </p:spPr>
        <p:txBody>
          <a:bodyPr>
            <a:noAutofit/>
          </a:bodyPr>
          <a:lstStyle>
            <a:lvl1pPr>
              <a:defRPr sz="7200">
                <a:solidFill>
                  <a:schemeClr val="tx1"/>
                </a:solidFill>
                <a:latin typeface="Arial" panose="020B0604020202020204" pitchFamily="34" charset="0"/>
                <a:cs typeface="Arial" panose="020B0604020202020204" pitchFamily="34" charset="0"/>
              </a:defRPr>
            </a:lvl1pPr>
          </a:lstStyle>
          <a:p>
            <a:r>
              <a:rPr lang="en-US" dirty="0" smtClean="0"/>
              <a:t>CN</a:t>
            </a:r>
            <a:endParaRPr lang="en-IN" dirty="0"/>
          </a:p>
        </p:txBody>
      </p:sp>
      <p:sp>
        <p:nvSpPr>
          <p:cNvPr id="9" name="Text Placeholder 8"/>
          <p:cNvSpPr>
            <a:spLocks noGrp="1"/>
          </p:cNvSpPr>
          <p:nvPr>
            <p:ph type="body" sz="quarter" idx="13"/>
          </p:nvPr>
        </p:nvSpPr>
        <p:spPr>
          <a:xfrm>
            <a:off x="569843" y="1126434"/>
            <a:ext cx="8481392" cy="675861"/>
          </a:xfrm>
        </p:spPr>
        <p:txBody>
          <a:bodyPr/>
          <a:lstStyle>
            <a:lvl1pPr marL="0" indent="0">
              <a:lnSpc>
                <a:spcPct val="100000"/>
              </a:lnSpc>
              <a:buNone/>
              <a:defRPr sz="4000">
                <a:effectLst>
                  <a:outerShdw blurRad="127000" dist="38100" dir="5400000" sx="101000" sy="101000" algn="tl" rotWithShape="0">
                    <a:prstClr val="black">
                      <a:alpha val="60000"/>
                    </a:prstClr>
                  </a:outerShdw>
                </a:effectLst>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Date Placeholder 9"/>
          <p:cNvSpPr>
            <a:spLocks noGrp="1"/>
          </p:cNvSpPr>
          <p:nvPr>
            <p:ph type="dt" sz="half" idx="14"/>
          </p:nvPr>
        </p:nvSpPr>
        <p:spPr/>
        <p:txBody>
          <a:bodyPr/>
          <a:lstStyle/>
          <a:p>
            <a:fld id="{F0095ACF-05BB-4AFF-847E-032AC35A8597}" type="datetime1">
              <a:rPr lang="en-IN" smtClean="0"/>
              <a:t>21-08-2022</a:t>
            </a:fld>
            <a:endParaRPr lang="en-IN"/>
          </a:p>
        </p:txBody>
      </p:sp>
      <p:sp>
        <p:nvSpPr>
          <p:cNvPr id="11" name="Footer Placeholder 10"/>
          <p:cNvSpPr>
            <a:spLocks noGrp="1"/>
          </p:cNvSpPr>
          <p:nvPr>
            <p:ph type="ftr" sz="quarter" idx="15"/>
          </p:nvPr>
        </p:nvSpPr>
        <p:spPr>
          <a:xfrm>
            <a:off x="2146300" y="6356351"/>
            <a:ext cx="4744830" cy="365125"/>
          </a:xfrm>
        </p:spPr>
        <p:txBody>
          <a:bodyPr/>
          <a:lstStyle>
            <a:lvl1pPr algn="ctr">
              <a:defRPr sz="1400">
                <a:latin typeface="Arial" panose="020B0604020202020204" pitchFamily="34" charset="0"/>
                <a:cs typeface="Arial" panose="020B0604020202020204" pitchFamily="34" charset="0"/>
              </a:defRPr>
            </a:lvl1pPr>
          </a:lstStyle>
          <a:p>
            <a:r>
              <a:rPr lang="en-IN" dirty="0" smtClean="0"/>
              <a:t>Copyright © Cengage Learning. All rights reserved. </a:t>
            </a:r>
            <a:endParaRPr lang="en-IN" dirty="0"/>
          </a:p>
        </p:txBody>
      </p:sp>
      <p:sp>
        <p:nvSpPr>
          <p:cNvPr id="12" name="Slide Number Placeholder 11"/>
          <p:cNvSpPr>
            <a:spLocks noGrp="1"/>
          </p:cNvSpPr>
          <p:nvPr>
            <p:ph type="sldNum" sz="quarter" idx="16"/>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143825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0987" y="2530548"/>
            <a:ext cx="8582025" cy="1266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82876" y="2795588"/>
            <a:ext cx="1610967" cy="769248"/>
          </a:xfrm>
        </p:spPr>
        <p:txBody>
          <a:bodyPr>
            <a:normAutofit/>
          </a:bodyPr>
          <a:lstStyle>
            <a:lvl1pPr algn="ctr">
              <a:defRPr sz="4000" b="1">
                <a:solidFill>
                  <a:schemeClr val="tx1"/>
                </a:solidFill>
                <a:latin typeface="Arial" panose="020B0604020202020204" pitchFamily="34" charset="0"/>
                <a:cs typeface="Arial" panose="020B0604020202020204" pitchFamily="34" charset="0"/>
              </a:defRPr>
            </a:lvl1pPr>
          </a:lstStyle>
          <a:p>
            <a:r>
              <a:rPr lang="en-US" dirty="0" smtClean="0"/>
              <a:t>SN</a:t>
            </a:r>
            <a:endParaRPr lang="en-IN" dirty="0"/>
          </a:p>
        </p:txBody>
      </p:sp>
      <p:sp>
        <p:nvSpPr>
          <p:cNvPr id="3" name="Date Placeholder 2"/>
          <p:cNvSpPr>
            <a:spLocks noGrp="1"/>
          </p:cNvSpPr>
          <p:nvPr>
            <p:ph type="dt" sz="half" idx="10"/>
          </p:nvPr>
        </p:nvSpPr>
        <p:spPr/>
        <p:txBody>
          <a:bodyPr/>
          <a:lstStyle/>
          <a:p>
            <a:fld id="{10759A80-E17D-452E-880A-985F8AC699C0}" type="datetime1">
              <a:rPr lang="en-IN" smtClean="0"/>
              <a:t>21-08-2022</a:t>
            </a:fld>
            <a:endParaRPr lang="en-IN"/>
          </a:p>
        </p:txBody>
      </p:sp>
      <p:sp>
        <p:nvSpPr>
          <p:cNvPr id="4" name="Footer Placeholder 3"/>
          <p:cNvSpPr>
            <a:spLocks noGrp="1"/>
          </p:cNvSpPr>
          <p:nvPr>
            <p:ph type="ftr" sz="quarter" idx="11"/>
          </p:nvPr>
        </p:nvSpPr>
        <p:spPr/>
        <p:txBody>
          <a:bodyPr/>
          <a:lstStyle/>
          <a:p>
            <a:r>
              <a:rPr lang="en-IN" smtClean="0"/>
              <a:t>Copyright © Cengage Learning. All rights reserved. </a:t>
            </a:r>
            <a:endParaRPr lang="en-IN" dirty="0"/>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p:cNvSpPr>
            <a:spLocks noGrp="1"/>
          </p:cNvSpPr>
          <p:nvPr>
            <p:ph type="body" sz="quarter" idx="13"/>
          </p:nvPr>
        </p:nvSpPr>
        <p:spPr>
          <a:xfrm>
            <a:off x="2491409" y="2835690"/>
            <a:ext cx="6268278" cy="662881"/>
          </a:xfrm>
        </p:spPr>
        <p:txBody>
          <a:bodyPr/>
          <a:lstStyle>
            <a:lvl1pPr marL="0" indent="0">
              <a:lnSpc>
                <a:spcPct val="100000"/>
              </a:lnSpc>
              <a:buNone/>
              <a:defRPr sz="3600">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Footer Placeholder 4"/>
          <p:cNvSpPr txBox="1">
            <a:spLocks/>
          </p:cNvSpPr>
          <p:nvPr userDrawn="1"/>
        </p:nvSpPr>
        <p:spPr>
          <a:xfrm>
            <a:off x="2014331" y="6356350"/>
            <a:ext cx="511533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Copyright © Cengage Learning. All rights reserved. </a:t>
            </a:r>
            <a:endParaRPr lang="en-IN" dirty="0"/>
          </a:p>
        </p:txBody>
      </p:sp>
      <p:sp>
        <p:nvSpPr>
          <p:cNvPr id="9" name="Text Placeholder 8"/>
          <p:cNvSpPr>
            <a:spLocks noGrp="1"/>
          </p:cNvSpPr>
          <p:nvPr>
            <p:ph type="body" sz="quarter" idx="14"/>
          </p:nvPr>
        </p:nvSpPr>
        <p:spPr>
          <a:xfrm>
            <a:off x="881061" y="4308511"/>
            <a:ext cx="7381875" cy="768350"/>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581896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enter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387280"/>
            <a:ext cx="8763000"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825496"/>
            <a:ext cx="8229600" cy="1143000"/>
          </a:xfrm>
        </p:spPr>
        <p:txBody>
          <a:bodyPr>
            <a:normAutofit/>
          </a:bodyPr>
          <a:lstStyle>
            <a:lvl1pPr algn="ctr">
              <a:lnSpc>
                <a:spcPct val="100000"/>
              </a:lnSpc>
              <a:defRPr sz="4000">
                <a:solidFill>
                  <a:schemeClr val="tx1"/>
                </a:solidFill>
                <a:latin typeface="Arial" panose="020B0604020202020204" pitchFamily="34" charset="0"/>
                <a:cs typeface="Arial" panose="020B0604020202020204" pitchFamily="34" charset="0"/>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21-08-2022</a:t>
            </a:fld>
            <a:endParaRPr lang="en-IN"/>
          </a:p>
        </p:txBody>
      </p:sp>
      <p:sp>
        <p:nvSpPr>
          <p:cNvPr id="4" name="Footer Placeholder 3"/>
          <p:cNvSpPr>
            <a:spLocks noGrp="1"/>
          </p:cNvSpPr>
          <p:nvPr>
            <p:ph type="ftr" sz="quarter" idx="11"/>
          </p:nvPr>
        </p:nvSpPr>
        <p:spPr/>
        <p:txBody>
          <a:bodyPr/>
          <a:lstStyle/>
          <a:p>
            <a:r>
              <a:rPr lang="en-IN" smtClean="0"/>
              <a:t>Copyright © Cengage Learning. All rights reserved. </a:t>
            </a:r>
            <a:endParaRPr lang="en-IN"/>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3"/>
          </p:nvPr>
        </p:nvSpPr>
        <p:spPr>
          <a:xfrm>
            <a:off x="457200" y="4279900"/>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Text Placeholder 7"/>
          <p:cNvSpPr>
            <a:spLocks noGrp="1"/>
          </p:cNvSpPr>
          <p:nvPr>
            <p:ph type="body" sz="quarter" idx="14"/>
          </p:nvPr>
        </p:nvSpPr>
        <p:spPr>
          <a:xfrm>
            <a:off x="457200" y="5011134"/>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Text Placeholder 7"/>
          <p:cNvSpPr>
            <a:spLocks noGrp="1"/>
          </p:cNvSpPr>
          <p:nvPr>
            <p:ph type="body" sz="quarter" idx="15"/>
          </p:nvPr>
        </p:nvSpPr>
        <p:spPr>
          <a:xfrm>
            <a:off x="457200" y="5625117"/>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185315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_All in on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387280"/>
            <a:ext cx="8763000"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6615" y="192024"/>
            <a:ext cx="8430768" cy="1143000"/>
          </a:xfrm>
        </p:spPr>
        <p:txBody>
          <a:bodyPr>
            <a:normAutofit/>
          </a:bodyPr>
          <a:lstStyle>
            <a:lvl1pPr>
              <a:defRPr sz="400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21-08-2022</a:t>
            </a:fld>
            <a:endParaRPr lang="en-IN"/>
          </a:p>
        </p:txBody>
      </p:sp>
      <p:sp>
        <p:nvSpPr>
          <p:cNvPr id="4" name="Footer Placeholder 3"/>
          <p:cNvSpPr>
            <a:spLocks noGrp="1"/>
          </p:cNvSpPr>
          <p:nvPr>
            <p:ph type="ftr" sz="quarter" idx="11"/>
          </p:nvPr>
        </p:nvSpPr>
        <p:spPr/>
        <p:txBody>
          <a:bodyPr/>
          <a:lstStyle/>
          <a:p>
            <a:r>
              <a:rPr lang="en-IN" smtClean="0"/>
              <a:t>Copyright © Cengage Learning. All rights reserved. </a:t>
            </a:r>
            <a:endParaRPr lang="en-IN"/>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hidden="1"/>
          <p:cNvSpPr>
            <a:spLocks noGrp="1"/>
          </p:cNvSpPr>
          <p:nvPr>
            <p:ph type="body" sz="quarter" idx="13"/>
          </p:nvPr>
        </p:nvSpPr>
        <p:spPr>
          <a:xfrm>
            <a:off x="457200" y="144475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12" name="Text Placeholder 7" hidden="1"/>
          <p:cNvSpPr>
            <a:spLocks noGrp="1"/>
          </p:cNvSpPr>
          <p:nvPr>
            <p:ph type="body" sz="quarter" idx="14"/>
          </p:nvPr>
        </p:nvSpPr>
        <p:spPr>
          <a:xfrm>
            <a:off x="470174" y="2144074"/>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Text Placeholder 7" hidden="1"/>
          <p:cNvSpPr>
            <a:spLocks noGrp="1"/>
          </p:cNvSpPr>
          <p:nvPr>
            <p:ph type="body" sz="quarter" idx="15"/>
          </p:nvPr>
        </p:nvSpPr>
        <p:spPr>
          <a:xfrm>
            <a:off x="470174" y="2727927"/>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Text Placeholder 7"/>
          <p:cNvSpPr>
            <a:spLocks noGrp="1"/>
          </p:cNvSpPr>
          <p:nvPr>
            <p:ph type="body" sz="quarter" idx="16"/>
          </p:nvPr>
        </p:nvSpPr>
        <p:spPr>
          <a:xfrm>
            <a:off x="470174" y="335531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Text Placeholder 7"/>
          <p:cNvSpPr>
            <a:spLocks noGrp="1"/>
          </p:cNvSpPr>
          <p:nvPr>
            <p:ph type="body" sz="quarter" idx="17"/>
          </p:nvPr>
        </p:nvSpPr>
        <p:spPr>
          <a:xfrm>
            <a:off x="470174" y="396605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Text Placeholder 7"/>
          <p:cNvSpPr>
            <a:spLocks noGrp="1"/>
          </p:cNvSpPr>
          <p:nvPr>
            <p:ph type="body" sz="quarter" idx="18"/>
          </p:nvPr>
        </p:nvSpPr>
        <p:spPr>
          <a:xfrm>
            <a:off x="470174" y="459343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Text Placeholder 7"/>
          <p:cNvSpPr>
            <a:spLocks noGrp="1"/>
          </p:cNvSpPr>
          <p:nvPr>
            <p:ph type="body" sz="quarter" idx="19"/>
          </p:nvPr>
        </p:nvSpPr>
        <p:spPr>
          <a:xfrm>
            <a:off x="470174" y="4878605"/>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Text Placeholder 7"/>
          <p:cNvSpPr>
            <a:spLocks noGrp="1"/>
          </p:cNvSpPr>
          <p:nvPr>
            <p:ph type="body" sz="quarter" idx="20"/>
          </p:nvPr>
        </p:nvSpPr>
        <p:spPr>
          <a:xfrm>
            <a:off x="470174" y="550598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9" name="Text Placeholder 7"/>
          <p:cNvSpPr>
            <a:spLocks noGrp="1"/>
          </p:cNvSpPr>
          <p:nvPr>
            <p:ph type="body" sz="quarter" idx="21"/>
          </p:nvPr>
        </p:nvSpPr>
        <p:spPr>
          <a:xfrm>
            <a:off x="457200" y="398269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0" name="Text Placeholder 7"/>
          <p:cNvSpPr>
            <a:spLocks noGrp="1"/>
          </p:cNvSpPr>
          <p:nvPr>
            <p:ph type="body" sz="quarter" idx="22"/>
          </p:nvPr>
        </p:nvSpPr>
        <p:spPr>
          <a:xfrm>
            <a:off x="457200" y="4610076"/>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Text Placeholder 7"/>
          <p:cNvSpPr>
            <a:spLocks noGrp="1"/>
          </p:cNvSpPr>
          <p:nvPr>
            <p:ph type="body" sz="quarter" idx="23"/>
          </p:nvPr>
        </p:nvSpPr>
        <p:spPr>
          <a:xfrm>
            <a:off x="457200" y="489524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2" name="Text Placeholder 7"/>
          <p:cNvSpPr>
            <a:spLocks noGrp="1"/>
          </p:cNvSpPr>
          <p:nvPr>
            <p:ph type="body" sz="quarter" idx="24"/>
          </p:nvPr>
        </p:nvSpPr>
        <p:spPr>
          <a:xfrm>
            <a:off x="457200" y="5522631"/>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Table Placeholder 8"/>
          <p:cNvSpPr>
            <a:spLocks noGrp="1"/>
          </p:cNvSpPr>
          <p:nvPr>
            <p:ph type="tbl" sz="quarter" idx="25"/>
          </p:nvPr>
        </p:nvSpPr>
        <p:spPr>
          <a:xfrm>
            <a:off x="423447" y="1444625"/>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3" name="Table Placeholder 8"/>
          <p:cNvSpPr>
            <a:spLocks noGrp="1"/>
          </p:cNvSpPr>
          <p:nvPr>
            <p:ph type="tbl" sz="quarter" idx="26"/>
          </p:nvPr>
        </p:nvSpPr>
        <p:spPr>
          <a:xfrm>
            <a:off x="423447" y="1995868"/>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4" name="Table Placeholder 8"/>
          <p:cNvSpPr>
            <a:spLocks noGrp="1"/>
          </p:cNvSpPr>
          <p:nvPr>
            <p:ph type="tbl" sz="quarter" idx="27"/>
          </p:nvPr>
        </p:nvSpPr>
        <p:spPr>
          <a:xfrm>
            <a:off x="423447" y="2551316"/>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5" name="Table Placeholder 8"/>
          <p:cNvSpPr>
            <a:spLocks noGrp="1"/>
          </p:cNvSpPr>
          <p:nvPr>
            <p:ph type="tbl" sz="quarter" idx="28"/>
          </p:nvPr>
        </p:nvSpPr>
        <p:spPr>
          <a:xfrm>
            <a:off x="423446" y="3081013"/>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6" name="Picture Placeholder 25"/>
          <p:cNvSpPr>
            <a:spLocks noGrp="1"/>
          </p:cNvSpPr>
          <p:nvPr>
            <p:ph type="pic" sz="quarter" idx="29"/>
          </p:nvPr>
        </p:nvSpPr>
        <p:spPr>
          <a:xfrm>
            <a:off x="608977" y="1471613"/>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7" name="Picture Placeholder 25"/>
          <p:cNvSpPr>
            <a:spLocks noGrp="1"/>
          </p:cNvSpPr>
          <p:nvPr>
            <p:ph type="pic" sz="quarter" idx="30"/>
          </p:nvPr>
        </p:nvSpPr>
        <p:spPr>
          <a:xfrm>
            <a:off x="2937838" y="1479934"/>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8" name="Picture Placeholder 25"/>
          <p:cNvSpPr>
            <a:spLocks noGrp="1"/>
          </p:cNvSpPr>
          <p:nvPr>
            <p:ph type="pic" sz="quarter" idx="31"/>
          </p:nvPr>
        </p:nvSpPr>
        <p:spPr>
          <a:xfrm>
            <a:off x="5266700" y="147161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9" name="Picture Placeholder 25"/>
          <p:cNvSpPr>
            <a:spLocks noGrp="1"/>
          </p:cNvSpPr>
          <p:nvPr>
            <p:ph type="pic" sz="quarter" idx="32"/>
          </p:nvPr>
        </p:nvSpPr>
        <p:spPr>
          <a:xfrm>
            <a:off x="608403" y="2344075"/>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0" name="Picture Placeholder 25"/>
          <p:cNvSpPr>
            <a:spLocks noGrp="1"/>
          </p:cNvSpPr>
          <p:nvPr>
            <p:ph type="pic" sz="quarter" idx="33"/>
          </p:nvPr>
        </p:nvSpPr>
        <p:spPr>
          <a:xfrm>
            <a:off x="3028950" y="2344075"/>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1" name="Picture Placeholder 25"/>
          <p:cNvSpPr>
            <a:spLocks noGrp="1"/>
          </p:cNvSpPr>
          <p:nvPr>
            <p:ph type="pic" sz="quarter" idx="34"/>
          </p:nvPr>
        </p:nvSpPr>
        <p:spPr>
          <a:xfrm>
            <a:off x="5449497" y="2375721"/>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2" name="Picture Placeholder 25"/>
          <p:cNvSpPr>
            <a:spLocks noGrp="1"/>
          </p:cNvSpPr>
          <p:nvPr>
            <p:ph type="pic" sz="quarter" idx="35"/>
          </p:nvPr>
        </p:nvSpPr>
        <p:spPr>
          <a:xfrm>
            <a:off x="603685" y="321182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3" name="Picture Placeholder 25"/>
          <p:cNvSpPr>
            <a:spLocks noGrp="1"/>
          </p:cNvSpPr>
          <p:nvPr>
            <p:ph type="pic" sz="quarter" idx="36"/>
          </p:nvPr>
        </p:nvSpPr>
        <p:spPr>
          <a:xfrm>
            <a:off x="3024232" y="321182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4" name="Picture Placeholder 25"/>
          <p:cNvSpPr>
            <a:spLocks noGrp="1"/>
          </p:cNvSpPr>
          <p:nvPr>
            <p:ph type="pic" sz="quarter" idx="37"/>
          </p:nvPr>
        </p:nvSpPr>
        <p:spPr>
          <a:xfrm>
            <a:off x="5444779" y="324347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5" name="Picture Placeholder 25"/>
          <p:cNvSpPr>
            <a:spLocks noGrp="1"/>
          </p:cNvSpPr>
          <p:nvPr>
            <p:ph type="pic" sz="quarter" idx="38"/>
          </p:nvPr>
        </p:nvSpPr>
        <p:spPr>
          <a:xfrm>
            <a:off x="603685" y="412639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6" name="Picture Placeholder 25"/>
          <p:cNvSpPr>
            <a:spLocks noGrp="1"/>
          </p:cNvSpPr>
          <p:nvPr>
            <p:ph type="pic" sz="quarter" idx="39"/>
          </p:nvPr>
        </p:nvSpPr>
        <p:spPr>
          <a:xfrm>
            <a:off x="3024232" y="412639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7" name="Picture Placeholder 25"/>
          <p:cNvSpPr>
            <a:spLocks noGrp="1"/>
          </p:cNvSpPr>
          <p:nvPr>
            <p:ph type="pic" sz="quarter" idx="40"/>
          </p:nvPr>
        </p:nvSpPr>
        <p:spPr>
          <a:xfrm>
            <a:off x="5444779" y="4158038"/>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8" name="Picture Placeholder 25"/>
          <p:cNvSpPr>
            <a:spLocks noGrp="1"/>
          </p:cNvSpPr>
          <p:nvPr>
            <p:ph type="pic" sz="quarter" idx="41"/>
          </p:nvPr>
        </p:nvSpPr>
        <p:spPr>
          <a:xfrm>
            <a:off x="760803" y="4655340"/>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9" name="Picture Placeholder 25"/>
          <p:cNvSpPr>
            <a:spLocks noGrp="1"/>
          </p:cNvSpPr>
          <p:nvPr>
            <p:ph type="pic" sz="quarter" idx="42"/>
          </p:nvPr>
        </p:nvSpPr>
        <p:spPr>
          <a:xfrm>
            <a:off x="3181350" y="4655340"/>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40" name="Picture Placeholder 25"/>
          <p:cNvSpPr>
            <a:spLocks noGrp="1"/>
          </p:cNvSpPr>
          <p:nvPr>
            <p:ph type="pic" sz="quarter" idx="43"/>
          </p:nvPr>
        </p:nvSpPr>
        <p:spPr>
          <a:xfrm>
            <a:off x="5601897" y="468698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2325508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338649-EA52-4F6F-A9BA-CF3920DD1EED}" type="datetime1">
              <a:rPr lang="en-IN" smtClean="0"/>
              <a:t>21-08-2022</a:t>
            </a:fld>
            <a:endParaRPr lang="en-IN"/>
          </a:p>
        </p:txBody>
      </p:sp>
      <p:sp>
        <p:nvSpPr>
          <p:cNvPr id="5" name="Footer Placeholder 4"/>
          <p:cNvSpPr>
            <a:spLocks noGrp="1"/>
          </p:cNvSpPr>
          <p:nvPr>
            <p:ph type="ftr" sz="quarter" idx="11"/>
          </p:nvPr>
        </p:nvSpPr>
        <p:spPr/>
        <p:txBody>
          <a:bodyPr/>
          <a:lstStyle/>
          <a:p>
            <a:r>
              <a:rPr lang="en-IN" smtClean="0"/>
              <a:t>Copyright © Cengage Learning. All rights reserved. </a:t>
            </a:r>
            <a:endParaRPr lang="en-IN"/>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409848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5CA1E6-0660-490A-B2E9-7EF4EAE20A05}" type="datetime1">
              <a:rPr lang="en-IN" smtClean="0"/>
              <a:t>21-08-2022</a:t>
            </a:fld>
            <a:endParaRPr lang="en-IN"/>
          </a:p>
        </p:txBody>
      </p:sp>
      <p:sp>
        <p:nvSpPr>
          <p:cNvPr id="5" name="Footer Placeholder 4"/>
          <p:cNvSpPr>
            <a:spLocks noGrp="1"/>
          </p:cNvSpPr>
          <p:nvPr>
            <p:ph type="ftr" sz="quarter" idx="11"/>
          </p:nvPr>
        </p:nvSpPr>
        <p:spPr/>
        <p:txBody>
          <a:bodyPr/>
          <a:lstStyle/>
          <a:p>
            <a:r>
              <a:rPr lang="en-IN" smtClean="0"/>
              <a:t>Copyright © Cengage Learning. All rights reserved. </a:t>
            </a:r>
            <a:endParaRPr lang="en-IN"/>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6822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FDE4E4-5CAA-46CA-85DC-EB089A2E8FC9}" type="datetime1">
              <a:rPr lang="en-IN" smtClean="0"/>
              <a:t>21-08-2022</a:t>
            </a:fld>
            <a:endParaRPr lang="en-IN"/>
          </a:p>
        </p:txBody>
      </p:sp>
      <p:sp>
        <p:nvSpPr>
          <p:cNvPr id="6" name="Footer Placeholder 5"/>
          <p:cNvSpPr>
            <a:spLocks noGrp="1"/>
          </p:cNvSpPr>
          <p:nvPr>
            <p:ph type="ftr" sz="quarter" idx="11"/>
          </p:nvPr>
        </p:nvSpPr>
        <p:spPr/>
        <p:txBody>
          <a:bodyPr/>
          <a:lstStyle/>
          <a:p>
            <a:r>
              <a:rPr lang="en-IN" smtClean="0"/>
              <a:t>Copyright © Cengage Learning. All rights reserved. </a:t>
            </a:r>
            <a:endParaRPr lang="en-IN"/>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84888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F8165B-E190-40F2-8101-43E7504CF5F1}" type="datetime1">
              <a:rPr lang="en-IN" smtClean="0"/>
              <a:t>21-08-2022</a:t>
            </a:fld>
            <a:endParaRPr lang="en-IN"/>
          </a:p>
        </p:txBody>
      </p:sp>
      <p:sp>
        <p:nvSpPr>
          <p:cNvPr id="8" name="Footer Placeholder 7"/>
          <p:cNvSpPr>
            <a:spLocks noGrp="1"/>
          </p:cNvSpPr>
          <p:nvPr>
            <p:ph type="ftr" sz="quarter" idx="11"/>
          </p:nvPr>
        </p:nvSpPr>
        <p:spPr/>
        <p:txBody>
          <a:bodyPr/>
          <a:lstStyle/>
          <a:p>
            <a:r>
              <a:rPr lang="en-IN" smtClean="0"/>
              <a:t>Copyright © Cengage Learning. All rights reserved. </a:t>
            </a:r>
            <a:endParaRPr lang="en-IN"/>
          </a:p>
        </p:txBody>
      </p:sp>
      <p:sp>
        <p:nvSpPr>
          <p:cNvPr id="9" name="Slide Number Placeholder 8"/>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59508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BACF9A-E8A1-43AF-B7D9-263F9AE2610D}" type="datetime1">
              <a:rPr lang="en-IN" smtClean="0"/>
              <a:t>21-08-2022</a:t>
            </a:fld>
            <a:endParaRPr lang="en-IN"/>
          </a:p>
        </p:txBody>
      </p:sp>
      <p:sp>
        <p:nvSpPr>
          <p:cNvPr id="4" name="Footer Placeholder 3"/>
          <p:cNvSpPr>
            <a:spLocks noGrp="1"/>
          </p:cNvSpPr>
          <p:nvPr>
            <p:ph type="ftr" sz="quarter" idx="11"/>
          </p:nvPr>
        </p:nvSpPr>
        <p:spPr/>
        <p:txBody>
          <a:bodyPr/>
          <a:lstStyle/>
          <a:p>
            <a:r>
              <a:rPr lang="en-IN" smtClean="0"/>
              <a:t>Copyright © Cengage Learning. All rights reserved. </a:t>
            </a:r>
            <a:endParaRPr lang="en-IN"/>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2978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6F3DB-847B-4A18-8621-525FC98EA45F}" type="datetime1">
              <a:rPr lang="en-IN" smtClean="0"/>
              <a:t>21-08-2022</a:t>
            </a:fld>
            <a:endParaRPr lang="en-IN"/>
          </a:p>
        </p:txBody>
      </p:sp>
      <p:sp>
        <p:nvSpPr>
          <p:cNvPr id="3" name="Footer Placeholder 2"/>
          <p:cNvSpPr>
            <a:spLocks noGrp="1"/>
          </p:cNvSpPr>
          <p:nvPr>
            <p:ph type="ftr" sz="quarter" idx="11"/>
          </p:nvPr>
        </p:nvSpPr>
        <p:spPr/>
        <p:txBody>
          <a:bodyPr/>
          <a:lstStyle/>
          <a:p>
            <a:r>
              <a:rPr lang="en-IN" smtClean="0"/>
              <a:t>Copyright © Cengage Learning. All rights reserved. </a:t>
            </a:r>
            <a:endParaRPr lang="en-IN"/>
          </a:p>
        </p:txBody>
      </p:sp>
      <p:sp>
        <p:nvSpPr>
          <p:cNvPr id="4" name="Slide Number Placeholder 3"/>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3248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86C78-40C8-4D18-BCAA-247D7F7415BD}" type="datetime1">
              <a:rPr lang="en-IN" smtClean="0"/>
              <a:t>21-08-2022</a:t>
            </a:fld>
            <a:endParaRPr lang="en-IN"/>
          </a:p>
        </p:txBody>
      </p:sp>
      <p:sp>
        <p:nvSpPr>
          <p:cNvPr id="6" name="Footer Placeholder 5"/>
          <p:cNvSpPr>
            <a:spLocks noGrp="1"/>
          </p:cNvSpPr>
          <p:nvPr>
            <p:ph type="ftr" sz="quarter" idx="11"/>
          </p:nvPr>
        </p:nvSpPr>
        <p:spPr/>
        <p:txBody>
          <a:bodyPr/>
          <a:lstStyle/>
          <a:p>
            <a:r>
              <a:rPr lang="en-IN" smtClean="0"/>
              <a:t>Copyright © Cengage Learning. All rights reserved. </a:t>
            </a:r>
            <a:endParaRPr lang="en-IN"/>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10719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E2FC4-1061-4459-8611-D61B517EACA0}" type="datetime1">
              <a:rPr lang="en-IN" smtClean="0"/>
              <a:t>21-08-2022</a:t>
            </a:fld>
            <a:endParaRPr lang="en-IN"/>
          </a:p>
        </p:txBody>
      </p:sp>
      <p:sp>
        <p:nvSpPr>
          <p:cNvPr id="6" name="Footer Placeholder 5"/>
          <p:cNvSpPr>
            <a:spLocks noGrp="1"/>
          </p:cNvSpPr>
          <p:nvPr>
            <p:ph type="ftr" sz="quarter" idx="11"/>
          </p:nvPr>
        </p:nvSpPr>
        <p:spPr/>
        <p:txBody>
          <a:bodyPr/>
          <a:lstStyle/>
          <a:p>
            <a:r>
              <a:rPr lang="en-IN" smtClean="0"/>
              <a:t>Copyright © Cengage Learning. All rights reserved. </a:t>
            </a:r>
            <a:endParaRPr lang="en-IN"/>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24032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D9B31-A185-4214-8EBD-9F056A2E125F}" type="datetime1">
              <a:rPr lang="en-IN" smtClean="0"/>
              <a:t>21-08-2022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Copyright © Cengage Learning. All rights reserved. </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F525-DAB2-4BDC-A82F-1466554F68BC}" type="slidenum">
              <a:rPr lang="en-IN" smtClean="0"/>
              <a:t>‹#›</a:t>
            </a:fld>
            <a:endParaRPr lang="en-IN"/>
          </a:p>
        </p:txBody>
      </p:sp>
    </p:spTree>
    <p:extLst>
      <p:ext uri="{BB962C8B-B14F-4D97-AF65-F5344CB8AC3E}">
        <p14:creationId xmlns:p14="http://schemas.microsoft.com/office/powerpoint/2010/main" val="1373062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7" r:id="rId14"/>
    <p:sldLayoutId id="2147483674" r:id="rId15"/>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5.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5.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5.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516" y="1"/>
            <a:ext cx="1464025" cy="995081"/>
          </a:xfrm>
        </p:spPr>
        <p:txBody>
          <a:bodyPr/>
          <a:lstStyle/>
          <a:p>
            <a:pPr algn="ctr"/>
            <a:r>
              <a:rPr lang="en-US" sz="400" dirty="0" smtClean="0"/>
              <a:t> </a:t>
            </a:r>
            <a:r>
              <a:rPr lang="en-US" sz="7200" dirty="0" smtClean="0">
                <a:solidFill>
                  <a:schemeClr val="tx1"/>
                </a:solidFill>
              </a:rPr>
              <a:t>1</a:t>
            </a:r>
            <a:endParaRPr lang="en-IN" dirty="0">
              <a:solidFill>
                <a:schemeClr val="tx1"/>
              </a:solidFill>
            </a:endParaRPr>
          </a:p>
        </p:txBody>
      </p:sp>
      <p:sp>
        <p:nvSpPr>
          <p:cNvPr id="5" name="Text Placeholder 4"/>
          <p:cNvSpPr>
            <a:spLocks noGrp="1"/>
          </p:cNvSpPr>
          <p:nvPr>
            <p:ph type="body" sz="quarter" idx="13"/>
          </p:nvPr>
        </p:nvSpPr>
        <p:spPr>
          <a:xfrm>
            <a:off x="551329" y="1098923"/>
            <a:ext cx="8135472" cy="770219"/>
          </a:xfrm>
        </p:spPr>
        <p:txBody>
          <a:bodyPr>
            <a:noAutofit/>
          </a:bodyPr>
          <a:lstStyle/>
          <a:p>
            <a:r>
              <a:rPr lang="en-US" sz="3800" dirty="0" smtClean="0">
                <a:effectLst>
                  <a:outerShdw blurRad="127000" dist="38100" dir="5400000" sx="101000" sy="101000" algn="t" rotWithShape="0">
                    <a:prstClr val="black">
                      <a:alpha val="60000"/>
                    </a:prstClr>
                  </a:outerShdw>
                </a:effectLst>
              </a:rPr>
              <a:t>Introduction </a:t>
            </a:r>
            <a:r>
              <a:rPr lang="en-US" sz="3800" dirty="0">
                <a:effectLst>
                  <a:outerShdw blurRad="127000" dist="38100" dir="5400000" sx="101000" sy="101000" algn="t" rotWithShape="0">
                    <a:prstClr val="black">
                      <a:alpha val="60000"/>
                    </a:prstClr>
                  </a:outerShdw>
                </a:effectLst>
              </a:rPr>
              <a:t>to Differential </a:t>
            </a:r>
            <a:r>
              <a:rPr lang="en-US" sz="3800" dirty="0" smtClean="0">
                <a:effectLst>
                  <a:outerShdw blurRad="127000" dist="38100" dir="5400000" sx="101000" sy="101000" algn="t" rotWithShape="0">
                    <a:prstClr val="black">
                      <a:alpha val="60000"/>
                    </a:prstClr>
                  </a:outerShdw>
                </a:effectLst>
              </a:rPr>
              <a:t>Equations</a:t>
            </a:r>
            <a:endParaRPr lang="en-IN" sz="3800" dirty="0">
              <a:effectLst>
                <a:outerShdw blurRad="127000" dist="38100" dir="5400000" sx="101000" sy="101000" algn="t" rotWithShape="0">
                  <a:prstClr val="black">
                    <a:alpha val="60000"/>
                  </a:prstClr>
                </a:outerShdw>
              </a:effectLst>
            </a:endParaRPr>
          </a:p>
        </p:txBody>
      </p:sp>
      <p:sp>
        <p:nvSpPr>
          <p:cNvPr id="7" name="Footer Placeholder 6"/>
          <p:cNvSpPr>
            <a:spLocks noGrp="1"/>
          </p:cNvSpPr>
          <p:nvPr>
            <p:ph type="ftr" sz="quarter" idx="15"/>
          </p:nvPr>
        </p:nvSpPr>
        <p:spPr>
          <a:xfrm>
            <a:off x="2199585" y="6356351"/>
            <a:ext cx="4744830" cy="365125"/>
          </a:xfrm>
        </p:spPr>
        <p:txBody>
          <a:bodyPr/>
          <a:lstStyle/>
          <a:p>
            <a:r>
              <a:rPr lang="en-IN" dirty="0" smtClean="0">
                <a:solidFill>
                  <a:schemeClr val="tx1"/>
                </a:solidFill>
              </a:rPr>
              <a:t>Copyright © Cengage Learning. All rights reserved. </a:t>
            </a:r>
            <a:endParaRPr lang="en-IN" dirty="0">
              <a:solidFill>
                <a:schemeClr val="tx1"/>
              </a:solidFill>
            </a:endParaRPr>
          </a:p>
        </p:txBody>
      </p:sp>
    </p:spTree>
    <p:extLst>
      <p:ext uri="{BB962C8B-B14F-4D97-AF65-F5344CB8AC3E}">
        <p14:creationId xmlns:p14="http://schemas.microsoft.com/office/powerpoint/2010/main" val="1978217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(6 </a:t>
            </a:r>
            <a:r>
              <a:rPr lang="en-US" dirty="0">
                <a:solidFill>
                  <a:prstClr val="white"/>
                </a:solidFill>
              </a:rPr>
              <a:t>of 20)</a:t>
            </a:r>
            <a:endParaRPr lang="en-IN" sz="3200" dirty="0"/>
          </a:p>
        </p:txBody>
      </p:sp>
      <p:sp>
        <p:nvSpPr>
          <p:cNvPr id="3" name="Text Placeholder 2"/>
          <p:cNvSpPr>
            <a:spLocks noGrp="1"/>
          </p:cNvSpPr>
          <p:nvPr>
            <p:ph type="body" sz="quarter" idx="13"/>
          </p:nvPr>
        </p:nvSpPr>
        <p:spPr>
          <a:xfrm>
            <a:off x="457200" y="1444753"/>
            <a:ext cx="8335962" cy="841247"/>
          </a:xfrm>
        </p:spPr>
        <p:txBody>
          <a:bodyPr/>
          <a:lstStyle/>
          <a:p>
            <a:r>
              <a:rPr lang="en-IN" dirty="0"/>
              <a:t>For example, with the subscript notation the </a:t>
            </a:r>
            <a:r>
              <a:rPr lang="en-IN" dirty="0" smtClean="0"/>
              <a:t>second equation </a:t>
            </a:r>
            <a:r>
              <a:rPr lang="en-IN" dirty="0"/>
              <a:t>in (</a:t>
            </a:r>
            <a:r>
              <a:rPr lang="en-IN" dirty="0" smtClean="0"/>
              <a:t>3) becomes </a:t>
            </a:r>
            <a:r>
              <a:rPr lang="en-IN" i="1" dirty="0" smtClean="0"/>
              <a:t>u</a:t>
            </a:r>
            <a:r>
              <a:rPr lang="en-IN" sz="100" i="1" dirty="0" smtClean="0"/>
              <a:t> </a:t>
            </a:r>
            <a:r>
              <a:rPr lang="en-IN" i="1" baseline="-25000" dirty="0" smtClean="0"/>
              <a:t>xx</a:t>
            </a:r>
            <a:r>
              <a:rPr lang="en-IN" i="1" dirty="0" smtClean="0"/>
              <a:t> </a:t>
            </a:r>
            <a:r>
              <a:rPr lang="en-IN" dirty="0"/>
              <a:t>= </a:t>
            </a:r>
            <a:r>
              <a:rPr lang="en-IN" i="1" dirty="0" smtClean="0"/>
              <a:t>u</a:t>
            </a:r>
            <a:r>
              <a:rPr lang="en-IN" sz="100" i="1" dirty="0" smtClean="0"/>
              <a:t> </a:t>
            </a:r>
            <a:r>
              <a:rPr lang="en-IN" i="1" baseline="-25000" dirty="0" err="1" smtClean="0"/>
              <a:t>tt</a:t>
            </a:r>
            <a:r>
              <a:rPr lang="en-IN" i="1" dirty="0" smtClean="0"/>
              <a:t> </a:t>
            </a:r>
            <a:r>
              <a:rPr lang="en-IN" dirty="0"/>
              <a:t>− </a:t>
            </a:r>
            <a:r>
              <a:rPr lang="en-IN" dirty="0" smtClean="0"/>
              <a:t>2</a:t>
            </a:r>
            <a:r>
              <a:rPr lang="en-IN" i="1" dirty="0" smtClean="0"/>
              <a:t>u</a:t>
            </a:r>
            <a:r>
              <a:rPr lang="en-IN" sz="100" i="1" dirty="0" smtClean="0"/>
              <a:t> </a:t>
            </a:r>
            <a:r>
              <a:rPr lang="en-IN" i="1" baseline="-25000" dirty="0" smtClean="0"/>
              <a:t>t</a:t>
            </a:r>
            <a:r>
              <a:rPr lang="en-IN" dirty="0"/>
              <a:t>.</a:t>
            </a:r>
          </a:p>
        </p:txBody>
      </p:sp>
      <p:pic>
        <p:nvPicPr>
          <p:cNvPr id="12" name="Picture Placeholder 6"/>
          <p:cNvPicPr>
            <a:picLocks noGrp="1" noChangeAspect="1"/>
          </p:cNvPicPr>
          <p:nvPr>
            <p:ph type="pic" sz="quarter" idx="29"/>
          </p:nvPr>
        </p:nvPicPr>
        <p:blipFill>
          <a:blip r:embed="rId3"/>
          <a:stretch>
            <a:fillRect/>
          </a:stretch>
        </p:blipFill>
        <p:spPr>
          <a:xfrm>
            <a:off x="930376" y="2633029"/>
            <a:ext cx="7687363" cy="770571"/>
          </a:xfrm>
          <a:prstGeom prst="rect">
            <a:avLst/>
          </a:prstGeom>
          <a:noFill/>
          <a:ln>
            <a:noFill/>
          </a:ln>
        </p:spPr>
      </p:pic>
    </p:spTree>
    <p:extLst>
      <p:ext uri="{BB962C8B-B14F-4D97-AF65-F5344CB8AC3E}">
        <p14:creationId xmlns:p14="http://schemas.microsoft.com/office/powerpoint/2010/main" val="421993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(7 </a:t>
            </a:r>
            <a:r>
              <a:rPr lang="en-US" dirty="0">
                <a:solidFill>
                  <a:prstClr val="white"/>
                </a:solidFill>
              </a:rPr>
              <a:t>of 20)</a:t>
            </a:r>
            <a:endParaRPr lang="en-IN" sz="3200" dirty="0"/>
          </a:p>
        </p:txBody>
      </p:sp>
      <p:sp>
        <p:nvSpPr>
          <p:cNvPr id="7" name="Text Placeholder 2"/>
          <p:cNvSpPr>
            <a:spLocks noGrp="1"/>
          </p:cNvSpPr>
          <p:nvPr>
            <p:ph type="body" sz="quarter" idx="13"/>
          </p:nvPr>
        </p:nvSpPr>
        <p:spPr>
          <a:xfrm>
            <a:off x="457200" y="1444753"/>
            <a:ext cx="8335962" cy="1768347"/>
          </a:xfrm>
        </p:spPr>
        <p:txBody>
          <a:bodyPr/>
          <a:lstStyle/>
          <a:p>
            <a:r>
              <a:rPr lang="en-IN" b="1" dirty="0" smtClean="0">
                <a:solidFill>
                  <a:srgbClr val="5B7C32"/>
                </a:solidFill>
              </a:rPr>
              <a:t>Classification </a:t>
            </a:r>
            <a:r>
              <a:rPr lang="en-IN" b="1" dirty="0">
                <a:solidFill>
                  <a:srgbClr val="5B7C32"/>
                </a:solidFill>
              </a:rPr>
              <a:t>by </a:t>
            </a:r>
            <a:r>
              <a:rPr lang="en-IN" b="1" dirty="0" smtClean="0">
                <a:solidFill>
                  <a:srgbClr val="5B7C32"/>
                </a:solidFill>
              </a:rPr>
              <a:t>Order</a:t>
            </a:r>
            <a:endParaRPr lang="en-IN" b="1" dirty="0">
              <a:solidFill>
                <a:srgbClr val="5B7C32"/>
              </a:solidFill>
            </a:endParaRPr>
          </a:p>
          <a:p>
            <a:r>
              <a:rPr lang="en-IN" dirty="0" smtClean="0"/>
              <a:t>The </a:t>
            </a:r>
            <a:r>
              <a:rPr lang="en-IN" b="1" dirty="0"/>
              <a:t>order of a differential equation </a:t>
            </a:r>
            <a:r>
              <a:rPr lang="en-IN" dirty="0"/>
              <a:t>(either </a:t>
            </a:r>
            <a:r>
              <a:rPr lang="en-IN" dirty="0" smtClean="0"/>
              <a:t>ODE or PDE) is the </a:t>
            </a:r>
            <a:r>
              <a:rPr lang="en-IN" dirty="0"/>
              <a:t>order of the highest derivative in the equation. </a:t>
            </a:r>
            <a:r>
              <a:rPr lang="en-IN" dirty="0" smtClean="0"/>
              <a:t>For example</a:t>
            </a:r>
            <a:r>
              <a:rPr lang="en-IN" dirty="0"/>
              <a:t>,</a:t>
            </a:r>
          </a:p>
        </p:txBody>
      </p:sp>
      <p:pic>
        <p:nvPicPr>
          <p:cNvPr id="6" name="Picture Placeholder 5" descr="The equation reads  ((d^2)y)/(dx^2) + 5((d y)/(d x))^3 minus 4y = e^x. An arrow points to 2 in the numerator of the first term  (d^2)y  with the following text: second order. An arrow points to d y in the numerator of the second term  d y  with the following text: first order."/>
          <p:cNvPicPr>
            <a:picLocks noGrp="1" noChangeAspect="1"/>
          </p:cNvPicPr>
          <p:nvPr>
            <p:ph type="pic" sz="quarter" idx="29"/>
          </p:nvPr>
        </p:nvPicPr>
        <p:blipFill>
          <a:blip r:embed="rId3"/>
          <a:stretch>
            <a:fillRect/>
          </a:stretch>
        </p:blipFill>
        <p:spPr>
          <a:xfrm>
            <a:off x="2857886" y="3078073"/>
            <a:ext cx="3534589" cy="892736"/>
          </a:xfrm>
          <a:prstGeom prst="rect">
            <a:avLst/>
          </a:prstGeom>
          <a:noFill/>
          <a:ln>
            <a:noFill/>
          </a:ln>
        </p:spPr>
      </p:pic>
      <p:sp>
        <p:nvSpPr>
          <p:cNvPr id="23" name="Text Placeholder 2"/>
          <p:cNvSpPr>
            <a:spLocks noGrp="1"/>
          </p:cNvSpPr>
          <p:nvPr>
            <p:ph type="body" sz="quarter" idx="13"/>
          </p:nvPr>
        </p:nvSpPr>
        <p:spPr>
          <a:xfrm>
            <a:off x="457200" y="4175253"/>
            <a:ext cx="8335962" cy="1755647"/>
          </a:xfrm>
        </p:spPr>
        <p:txBody>
          <a:bodyPr/>
          <a:lstStyle/>
          <a:p>
            <a:r>
              <a:rPr lang="en-IN" dirty="0"/>
              <a:t>is a second-order ordinary differential equation</a:t>
            </a:r>
            <a:r>
              <a:rPr lang="en-IN" dirty="0" smtClean="0"/>
              <a:t>. </a:t>
            </a:r>
            <a:r>
              <a:rPr lang="en-IN" dirty="0"/>
              <a:t>A </a:t>
            </a:r>
            <a:r>
              <a:rPr lang="en-IN" dirty="0" smtClean="0"/>
              <a:t>first-order ordinary </a:t>
            </a:r>
            <a:r>
              <a:rPr lang="en-IN" dirty="0"/>
              <a:t>differential equation is sometimes </a:t>
            </a:r>
            <a:r>
              <a:rPr lang="en-IN" dirty="0" smtClean="0"/>
              <a:t>written in the </a:t>
            </a:r>
            <a:r>
              <a:rPr lang="en-IN" b="1" dirty="0" smtClean="0"/>
              <a:t>differential form</a:t>
            </a:r>
          </a:p>
          <a:p>
            <a:r>
              <a:rPr lang="es-ES" i="1" dirty="0" smtClean="0"/>
              <a:t>		M</a:t>
            </a:r>
            <a:r>
              <a:rPr lang="es-ES" dirty="0" smtClean="0"/>
              <a:t>(</a:t>
            </a:r>
            <a:r>
              <a:rPr lang="es-ES" i="1" dirty="0" smtClean="0"/>
              <a:t>x</a:t>
            </a:r>
            <a:r>
              <a:rPr lang="es-ES" dirty="0"/>
              <a:t>, </a:t>
            </a:r>
            <a:r>
              <a:rPr lang="es-ES" i="1" dirty="0"/>
              <a:t>y</a:t>
            </a:r>
            <a:r>
              <a:rPr lang="es-ES" dirty="0"/>
              <a:t>) </a:t>
            </a:r>
            <a:r>
              <a:rPr lang="es-ES" i="1" dirty="0"/>
              <a:t>dx </a:t>
            </a:r>
            <a:r>
              <a:rPr lang="es-ES" dirty="0"/>
              <a:t>+</a:t>
            </a:r>
            <a:r>
              <a:rPr lang="es-ES" dirty="0" smtClean="0"/>
              <a:t> </a:t>
            </a:r>
            <a:r>
              <a:rPr lang="es-ES" i="1" dirty="0"/>
              <a:t>N</a:t>
            </a:r>
            <a:r>
              <a:rPr lang="es-ES" dirty="0"/>
              <a:t>(</a:t>
            </a:r>
            <a:r>
              <a:rPr lang="es-ES" i="1" dirty="0"/>
              <a:t>x</a:t>
            </a:r>
            <a:r>
              <a:rPr lang="es-ES" dirty="0"/>
              <a:t>, </a:t>
            </a:r>
            <a:r>
              <a:rPr lang="es-ES" i="1" dirty="0"/>
              <a:t>y</a:t>
            </a:r>
            <a:r>
              <a:rPr lang="es-ES" dirty="0"/>
              <a:t>) </a:t>
            </a:r>
            <a:r>
              <a:rPr lang="es-ES" i="1" dirty="0" smtClean="0"/>
              <a:t>d</a:t>
            </a:r>
            <a:r>
              <a:rPr lang="es-ES" sz="100" i="1" dirty="0" smtClean="0"/>
              <a:t> </a:t>
            </a:r>
            <a:r>
              <a:rPr lang="es-ES" i="1" dirty="0" smtClean="0"/>
              <a:t>y </a:t>
            </a:r>
            <a:r>
              <a:rPr lang="es-ES" dirty="0"/>
              <a:t>=</a:t>
            </a:r>
            <a:r>
              <a:rPr lang="es-ES" dirty="0" smtClean="0"/>
              <a:t> </a:t>
            </a:r>
            <a:r>
              <a:rPr lang="es-ES" dirty="0"/>
              <a:t>0.</a:t>
            </a:r>
            <a:endParaRPr lang="en-IN" dirty="0"/>
          </a:p>
        </p:txBody>
      </p:sp>
    </p:spTree>
    <p:extLst>
      <p:ext uri="{BB962C8B-B14F-4D97-AF65-F5344CB8AC3E}">
        <p14:creationId xmlns:p14="http://schemas.microsoft.com/office/powerpoint/2010/main" val="460245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Example 2 – </a:t>
            </a:r>
            <a:r>
              <a:rPr lang="en-IN" sz="2400" dirty="0" smtClean="0"/>
              <a:t>Differential </a:t>
            </a:r>
            <a:r>
              <a:rPr lang="en-IN" sz="2400" dirty="0"/>
              <a:t>Form of a First-Order </a:t>
            </a:r>
            <a:r>
              <a:rPr lang="en-IN" sz="2400" dirty="0" smtClean="0"/>
              <a:t>ODE </a:t>
            </a:r>
            <a:r>
              <a:rPr lang="en-US" sz="2400" dirty="0">
                <a:solidFill>
                  <a:prstClr val="white"/>
                </a:solidFill>
              </a:rPr>
              <a:t>(1 of 2)</a:t>
            </a:r>
            <a:endParaRPr lang="en-IN" sz="2400" dirty="0"/>
          </a:p>
        </p:txBody>
      </p:sp>
      <p:sp>
        <p:nvSpPr>
          <p:cNvPr id="3" name="Text Placeholder 2"/>
          <p:cNvSpPr>
            <a:spLocks noGrp="1"/>
          </p:cNvSpPr>
          <p:nvPr>
            <p:ph type="body" sz="quarter" idx="13"/>
          </p:nvPr>
        </p:nvSpPr>
        <p:spPr>
          <a:xfrm>
            <a:off x="457200" y="1444753"/>
            <a:ext cx="8335962" cy="2631947"/>
          </a:xfrm>
        </p:spPr>
        <p:txBody>
          <a:bodyPr/>
          <a:lstStyle/>
          <a:p>
            <a:r>
              <a:rPr lang="en-IN" dirty="0"/>
              <a:t>If we assume that </a:t>
            </a:r>
            <a:r>
              <a:rPr lang="en-IN" i="1" dirty="0"/>
              <a:t>y </a:t>
            </a:r>
            <a:r>
              <a:rPr lang="en-IN" dirty="0"/>
              <a:t>is the dependent variable in a </a:t>
            </a:r>
            <a:r>
              <a:rPr lang="en-IN" dirty="0" smtClean="0"/>
              <a:t>first-order ODE</a:t>
            </a:r>
            <a:r>
              <a:rPr lang="en-IN" dirty="0"/>
              <a:t>, then recall </a:t>
            </a:r>
            <a:r>
              <a:rPr lang="en-IN" dirty="0" smtClean="0"/>
              <a:t>from calculus </a:t>
            </a:r>
            <a:r>
              <a:rPr lang="en-IN" dirty="0"/>
              <a:t>that the differential </a:t>
            </a:r>
            <a:r>
              <a:rPr lang="en-IN" i="1" dirty="0" smtClean="0"/>
              <a:t>d</a:t>
            </a:r>
            <a:r>
              <a:rPr lang="en-IN" sz="100" i="1" dirty="0" smtClean="0"/>
              <a:t> </a:t>
            </a:r>
            <a:r>
              <a:rPr lang="en-IN" i="1" dirty="0" smtClean="0"/>
              <a:t>y </a:t>
            </a:r>
            <a:r>
              <a:rPr lang="en-IN" dirty="0" smtClean="0"/>
              <a:t>is defined </a:t>
            </a:r>
            <a:r>
              <a:rPr lang="en-IN" dirty="0"/>
              <a:t>to be </a:t>
            </a:r>
            <a:r>
              <a:rPr lang="en-IN" i="1" dirty="0" smtClean="0"/>
              <a:t>d</a:t>
            </a:r>
            <a:r>
              <a:rPr lang="en-IN" sz="100" i="1" dirty="0" smtClean="0"/>
              <a:t> </a:t>
            </a:r>
            <a:r>
              <a:rPr lang="en-IN" i="1" dirty="0" smtClean="0"/>
              <a:t>y </a:t>
            </a:r>
            <a:r>
              <a:rPr lang="en-IN" dirty="0"/>
              <a:t>=</a:t>
            </a:r>
            <a:r>
              <a:rPr lang="en-IN" dirty="0" smtClean="0"/>
              <a:t> </a:t>
            </a:r>
            <a:r>
              <a:rPr lang="en-IN" i="1" dirty="0" smtClean="0"/>
              <a:t>y</a:t>
            </a:r>
            <a:r>
              <a:rPr lang="en-IN" dirty="0" smtClean="0"/>
              <a:t>′</a:t>
            </a:r>
            <a:r>
              <a:rPr lang="en-IN" sz="400" dirty="0" smtClean="0"/>
              <a:t> </a:t>
            </a:r>
            <a:r>
              <a:rPr lang="en-IN" i="1" dirty="0" smtClean="0"/>
              <a:t>dx</a:t>
            </a:r>
            <a:r>
              <a:rPr lang="en-IN" dirty="0" smtClean="0"/>
              <a:t>.</a:t>
            </a:r>
          </a:p>
          <a:p>
            <a:endParaRPr lang="en-IN" dirty="0"/>
          </a:p>
          <a:p>
            <a:pPr marL="463550" indent="-463550"/>
            <a:r>
              <a:rPr lang="en-IN" b="1" dirty="0"/>
              <a:t>(a) </a:t>
            </a:r>
            <a:r>
              <a:rPr lang="en-IN" dirty="0"/>
              <a:t>By dividing by the differential </a:t>
            </a:r>
            <a:r>
              <a:rPr lang="en-IN" i="1" dirty="0"/>
              <a:t>dx </a:t>
            </a:r>
            <a:r>
              <a:rPr lang="en-IN" dirty="0"/>
              <a:t>an alternative form </a:t>
            </a:r>
            <a:r>
              <a:rPr lang="en-IN" dirty="0" smtClean="0"/>
              <a:t>of the equation (</a:t>
            </a:r>
            <a:r>
              <a:rPr lang="en-IN" i="1" dirty="0" smtClean="0"/>
              <a:t>y </a:t>
            </a:r>
            <a:r>
              <a:rPr lang="en-IN" dirty="0"/>
              <a:t>− </a:t>
            </a:r>
            <a:r>
              <a:rPr lang="en-IN" i="1" dirty="0"/>
              <a:t>x</a:t>
            </a:r>
            <a:r>
              <a:rPr lang="en-IN" dirty="0"/>
              <a:t>) </a:t>
            </a:r>
            <a:r>
              <a:rPr lang="en-IN" i="1" dirty="0"/>
              <a:t>dx </a:t>
            </a:r>
            <a:r>
              <a:rPr lang="en-IN" dirty="0"/>
              <a:t>+</a:t>
            </a:r>
            <a:r>
              <a:rPr lang="en-IN" dirty="0" smtClean="0"/>
              <a:t> </a:t>
            </a:r>
            <a:r>
              <a:rPr lang="en-IN" dirty="0"/>
              <a:t>4</a:t>
            </a:r>
            <a:r>
              <a:rPr lang="en-IN" i="1" dirty="0"/>
              <a:t>x </a:t>
            </a:r>
            <a:r>
              <a:rPr lang="en-IN" i="1" dirty="0" smtClean="0"/>
              <a:t>d</a:t>
            </a:r>
            <a:r>
              <a:rPr lang="en-IN" sz="100" i="1" dirty="0" smtClean="0"/>
              <a:t> </a:t>
            </a:r>
            <a:r>
              <a:rPr lang="en-IN" i="1" dirty="0" smtClean="0"/>
              <a:t>y </a:t>
            </a:r>
            <a:r>
              <a:rPr lang="en-IN" dirty="0"/>
              <a:t>=</a:t>
            </a:r>
            <a:r>
              <a:rPr lang="en-IN" dirty="0" smtClean="0"/>
              <a:t> </a:t>
            </a:r>
            <a:r>
              <a:rPr lang="en-IN" dirty="0"/>
              <a:t>0 is given by</a:t>
            </a:r>
            <a:endParaRPr lang="en-US" dirty="0"/>
          </a:p>
        </p:txBody>
      </p:sp>
      <p:pic>
        <p:nvPicPr>
          <p:cNvPr id="8" name="Picture Placeholder 7"/>
          <p:cNvPicPr>
            <a:picLocks noGrp="1" noChangeAspect="1"/>
          </p:cNvPicPr>
          <p:nvPr>
            <p:ph type="pic" sz="quarter" idx="29"/>
          </p:nvPr>
        </p:nvPicPr>
        <p:blipFill>
          <a:blip r:embed="rId3"/>
          <a:stretch>
            <a:fillRect/>
          </a:stretch>
        </p:blipFill>
        <p:spPr>
          <a:xfrm>
            <a:off x="1342245" y="4318982"/>
            <a:ext cx="6422610" cy="728286"/>
          </a:xfrm>
          <a:prstGeom prst="rect">
            <a:avLst/>
          </a:prstGeom>
          <a:noFill/>
          <a:ln>
            <a:noFill/>
          </a:ln>
        </p:spPr>
      </p:pic>
    </p:spTree>
    <p:extLst>
      <p:ext uri="{BB962C8B-B14F-4D97-AF65-F5344CB8AC3E}">
        <p14:creationId xmlns:p14="http://schemas.microsoft.com/office/powerpoint/2010/main" val="2506889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Example 2 – </a:t>
            </a:r>
            <a:r>
              <a:rPr lang="en-IN" sz="2400" dirty="0" smtClean="0"/>
              <a:t>Differential </a:t>
            </a:r>
            <a:r>
              <a:rPr lang="en-IN" sz="2400" dirty="0"/>
              <a:t>Form of a First-Order </a:t>
            </a:r>
            <a:r>
              <a:rPr lang="en-IN" sz="2400" dirty="0" smtClean="0"/>
              <a:t>ODE </a:t>
            </a:r>
            <a:r>
              <a:rPr lang="en-US" sz="2400" dirty="0" smtClean="0">
                <a:solidFill>
                  <a:prstClr val="white"/>
                </a:solidFill>
              </a:rPr>
              <a:t>(2 </a:t>
            </a:r>
            <a:r>
              <a:rPr lang="en-US" sz="2400" dirty="0">
                <a:solidFill>
                  <a:prstClr val="white"/>
                </a:solidFill>
              </a:rPr>
              <a:t>of 2)</a:t>
            </a:r>
            <a:endParaRPr lang="en-IN" sz="2400" dirty="0"/>
          </a:p>
        </p:txBody>
      </p:sp>
      <p:sp>
        <p:nvSpPr>
          <p:cNvPr id="3" name="Text Placeholder 2"/>
          <p:cNvSpPr>
            <a:spLocks noGrp="1"/>
          </p:cNvSpPr>
          <p:nvPr>
            <p:ph type="body" sz="quarter" idx="13"/>
          </p:nvPr>
        </p:nvSpPr>
        <p:spPr>
          <a:xfrm>
            <a:off x="457200" y="1444753"/>
            <a:ext cx="8335962" cy="498347"/>
          </a:xfrm>
        </p:spPr>
        <p:txBody>
          <a:bodyPr/>
          <a:lstStyle/>
          <a:p>
            <a:r>
              <a:rPr lang="en-IN" b="1" dirty="0"/>
              <a:t>(b) </a:t>
            </a:r>
            <a:r>
              <a:rPr lang="en-IN" dirty="0"/>
              <a:t>By multiplying the differential equation</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3121943" y="2076827"/>
            <a:ext cx="2756736" cy="713623"/>
          </a:xfrm>
          <a:prstGeom prst="rect">
            <a:avLst/>
          </a:prstGeom>
          <a:noFill/>
          <a:ln>
            <a:noFill/>
          </a:ln>
        </p:spPr>
      </p:pic>
      <p:sp>
        <p:nvSpPr>
          <p:cNvPr id="8" name="Text Placeholder 2"/>
          <p:cNvSpPr>
            <a:spLocks noGrp="1"/>
          </p:cNvSpPr>
          <p:nvPr>
            <p:ph type="body" sz="quarter" idx="13"/>
          </p:nvPr>
        </p:nvSpPr>
        <p:spPr>
          <a:xfrm>
            <a:off x="457200" y="3095753"/>
            <a:ext cx="8470900" cy="815847"/>
          </a:xfrm>
        </p:spPr>
        <p:txBody>
          <a:bodyPr/>
          <a:lstStyle/>
          <a:p>
            <a:pPr marL="508000"/>
            <a:r>
              <a:rPr lang="en-IN" dirty="0"/>
              <a:t>by </a:t>
            </a:r>
            <a:r>
              <a:rPr lang="en-IN" i="1" dirty="0"/>
              <a:t>dx </a:t>
            </a:r>
            <a:r>
              <a:rPr lang="en-IN" dirty="0"/>
              <a:t>we see that the equation has the alternative differential form</a:t>
            </a:r>
            <a:endParaRPr lang="en-US" dirty="0"/>
          </a:p>
        </p:txBody>
      </p:sp>
      <p:pic>
        <p:nvPicPr>
          <p:cNvPr id="11" name="Picture Placeholder 10"/>
          <p:cNvPicPr>
            <a:picLocks noGrp="1" noChangeAspect="1"/>
          </p:cNvPicPr>
          <p:nvPr>
            <p:ph type="pic" sz="quarter" idx="29"/>
          </p:nvPr>
        </p:nvPicPr>
        <p:blipFill>
          <a:blip r:embed="rId3"/>
          <a:stretch>
            <a:fillRect/>
          </a:stretch>
        </p:blipFill>
        <p:spPr>
          <a:xfrm>
            <a:off x="2986658" y="4030767"/>
            <a:ext cx="3309062" cy="425241"/>
          </a:xfrm>
          <a:prstGeom prst="rect">
            <a:avLst/>
          </a:prstGeom>
          <a:noFill/>
          <a:ln>
            <a:noFill/>
          </a:ln>
        </p:spPr>
      </p:pic>
    </p:spTree>
    <p:extLst>
      <p:ext uri="{BB962C8B-B14F-4D97-AF65-F5344CB8AC3E}">
        <p14:creationId xmlns:p14="http://schemas.microsoft.com/office/powerpoint/2010/main" val="71590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a:t>
            </a:r>
            <a:r>
              <a:rPr lang="en-US" dirty="0">
                <a:solidFill>
                  <a:prstClr val="white"/>
                </a:solidFill>
              </a:rPr>
              <a:t>8</a:t>
            </a:r>
            <a:r>
              <a:rPr lang="en-US" dirty="0" smtClean="0">
                <a:solidFill>
                  <a:prstClr val="white"/>
                </a:solidFill>
              </a:rPr>
              <a:t> </a:t>
            </a:r>
            <a:r>
              <a:rPr lang="en-US" dirty="0">
                <a:solidFill>
                  <a:prstClr val="white"/>
                </a:solidFill>
              </a:rPr>
              <a:t>of 20)</a:t>
            </a:r>
            <a:endParaRPr lang="en-IN" sz="3200" dirty="0"/>
          </a:p>
        </p:txBody>
      </p:sp>
      <p:sp>
        <p:nvSpPr>
          <p:cNvPr id="3" name="Text Placeholder 2"/>
          <p:cNvSpPr>
            <a:spLocks noGrp="1"/>
          </p:cNvSpPr>
          <p:nvPr>
            <p:ph type="body" sz="quarter" idx="13"/>
          </p:nvPr>
        </p:nvSpPr>
        <p:spPr>
          <a:xfrm>
            <a:off x="457200" y="1444753"/>
            <a:ext cx="8335962" cy="841247"/>
          </a:xfrm>
        </p:spPr>
        <p:txBody>
          <a:bodyPr/>
          <a:lstStyle/>
          <a:p>
            <a:r>
              <a:rPr lang="en-IN" dirty="0"/>
              <a:t>In symbols we can express an </a:t>
            </a:r>
            <a:r>
              <a:rPr lang="en-IN" i="1" dirty="0"/>
              <a:t>n</a:t>
            </a:r>
            <a:r>
              <a:rPr lang="en-IN" dirty="0"/>
              <a:t>th-order ordinary </a:t>
            </a:r>
            <a:r>
              <a:rPr lang="en-IN" dirty="0" smtClean="0"/>
              <a:t>differential equation </a:t>
            </a:r>
            <a:r>
              <a:rPr lang="en-IN" dirty="0"/>
              <a:t>in </a:t>
            </a:r>
            <a:r>
              <a:rPr lang="en-IN" dirty="0" smtClean="0"/>
              <a:t>one dependent </a:t>
            </a:r>
            <a:r>
              <a:rPr lang="en-IN" dirty="0"/>
              <a:t>variable by the general form</a:t>
            </a:r>
          </a:p>
        </p:txBody>
      </p:sp>
      <p:pic>
        <p:nvPicPr>
          <p:cNvPr id="6" name="Picture Placeholder 5"/>
          <p:cNvPicPr>
            <a:picLocks noGrp="1" noChangeAspect="1"/>
          </p:cNvPicPr>
          <p:nvPr>
            <p:ph type="pic" sz="quarter" idx="29"/>
          </p:nvPr>
        </p:nvPicPr>
        <p:blipFill>
          <a:blip r:embed="rId2"/>
          <a:stretch>
            <a:fillRect/>
          </a:stretch>
        </p:blipFill>
        <p:spPr>
          <a:xfrm>
            <a:off x="1658895" y="2378463"/>
            <a:ext cx="6052024" cy="408801"/>
          </a:xfrm>
          <a:prstGeom prst="rect">
            <a:avLst/>
          </a:prstGeom>
          <a:noFill/>
          <a:ln>
            <a:noFill/>
          </a:ln>
        </p:spPr>
      </p:pic>
      <p:sp>
        <p:nvSpPr>
          <p:cNvPr id="8" name="Text Placeholder 2"/>
          <p:cNvSpPr>
            <a:spLocks noGrp="1"/>
          </p:cNvSpPr>
          <p:nvPr>
            <p:ph type="body" sz="quarter" idx="13"/>
          </p:nvPr>
        </p:nvSpPr>
        <p:spPr>
          <a:xfrm>
            <a:off x="457200" y="2892553"/>
            <a:ext cx="8445500" cy="1031747"/>
          </a:xfrm>
        </p:spPr>
        <p:txBody>
          <a:bodyPr/>
          <a:lstStyle/>
          <a:p>
            <a:r>
              <a:rPr lang="en-IN" dirty="0"/>
              <a:t>where </a:t>
            </a:r>
            <a:r>
              <a:rPr lang="en-IN" i="1" dirty="0"/>
              <a:t>F </a:t>
            </a:r>
            <a:r>
              <a:rPr lang="en-IN" dirty="0"/>
              <a:t>is a real-valued function of </a:t>
            </a:r>
            <a:r>
              <a:rPr lang="en-IN" i="1" dirty="0"/>
              <a:t>n </a:t>
            </a:r>
            <a:r>
              <a:rPr lang="en-IN" dirty="0"/>
              <a:t>+ 2 </a:t>
            </a:r>
            <a:r>
              <a:rPr lang="en-IN" dirty="0" smtClean="0"/>
              <a:t>variables:</a:t>
            </a:r>
          </a:p>
          <a:p>
            <a:r>
              <a:rPr lang="en-IN" i="1" dirty="0" smtClean="0"/>
              <a:t>x</a:t>
            </a:r>
            <a:r>
              <a:rPr lang="en-IN" dirty="0"/>
              <a:t>, </a:t>
            </a:r>
            <a:r>
              <a:rPr lang="en-IN" i="1" dirty="0"/>
              <a:t>y</a:t>
            </a:r>
            <a:r>
              <a:rPr lang="en-IN" dirty="0"/>
              <a:t>, </a:t>
            </a:r>
            <a:r>
              <a:rPr lang="en-IN" i="1" dirty="0" smtClean="0"/>
              <a:t>y</a:t>
            </a:r>
            <a:r>
              <a:rPr lang="en-IN" dirty="0"/>
              <a:t>′, </a:t>
            </a:r>
            <a:r>
              <a:rPr lang="en-IN" dirty="0" smtClean="0"/>
              <a:t>... </a:t>
            </a:r>
            <a:r>
              <a:rPr lang="en-IN" dirty="0"/>
              <a:t>,</a:t>
            </a:r>
          </a:p>
        </p:txBody>
      </p:sp>
      <p:pic>
        <p:nvPicPr>
          <p:cNvPr id="11" name="Picture Placeholder 10"/>
          <p:cNvPicPr>
            <a:picLocks noGrp="1" noChangeAspect="1"/>
          </p:cNvPicPr>
          <p:nvPr>
            <p:ph type="pic" sz="quarter" idx="29"/>
          </p:nvPr>
        </p:nvPicPr>
        <p:blipFill>
          <a:blip r:embed="rId3"/>
          <a:stretch>
            <a:fillRect/>
          </a:stretch>
        </p:blipFill>
        <p:spPr>
          <a:xfrm>
            <a:off x="2045630" y="3421064"/>
            <a:ext cx="585514" cy="402170"/>
          </a:xfrm>
          <a:prstGeom prst="rect">
            <a:avLst/>
          </a:prstGeom>
          <a:noFill/>
          <a:ln>
            <a:noFill/>
          </a:ln>
        </p:spPr>
      </p:pic>
      <p:sp>
        <p:nvSpPr>
          <p:cNvPr id="13" name="Text Placeholder 2"/>
          <p:cNvSpPr>
            <a:spLocks noGrp="1"/>
          </p:cNvSpPr>
          <p:nvPr>
            <p:ph type="body" sz="quarter" idx="13"/>
          </p:nvPr>
        </p:nvSpPr>
        <p:spPr>
          <a:xfrm>
            <a:off x="457200" y="4073654"/>
            <a:ext cx="8335962" cy="1573276"/>
          </a:xfrm>
        </p:spPr>
        <p:txBody>
          <a:bodyPr/>
          <a:lstStyle/>
          <a:p>
            <a:r>
              <a:rPr lang="en-IN" dirty="0"/>
              <a:t>For </a:t>
            </a:r>
            <a:r>
              <a:rPr lang="en-IN" dirty="0" smtClean="0"/>
              <a:t>both practical </a:t>
            </a:r>
            <a:r>
              <a:rPr lang="en-IN" dirty="0"/>
              <a:t>and theoretical reasons we shall </a:t>
            </a:r>
            <a:r>
              <a:rPr lang="en-IN" dirty="0" smtClean="0"/>
              <a:t>also make </a:t>
            </a:r>
            <a:r>
              <a:rPr lang="en-IN" dirty="0"/>
              <a:t>the assumption hereafter </a:t>
            </a:r>
            <a:r>
              <a:rPr lang="en-IN" dirty="0" smtClean="0"/>
              <a:t>that it </a:t>
            </a:r>
            <a:r>
              <a:rPr lang="en-IN" dirty="0"/>
              <a:t>is possible to solve </a:t>
            </a:r>
            <a:r>
              <a:rPr lang="en-IN" dirty="0" smtClean="0"/>
              <a:t>an ordinary </a:t>
            </a:r>
            <a:r>
              <a:rPr lang="en-IN" dirty="0"/>
              <a:t>differential equation in the form (4) </a:t>
            </a:r>
            <a:r>
              <a:rPr lang="en-IN" dirty="0" smtClean="0"/>
              <a:t>uniquely for the highest </a:t>
            </a:r>
            <a:r>
              <a:rPr lang="en-IN" dirty="0"/>
              <a:t>derivative</a:t>
            </a:r>
          </a:p>
        </p:txBody>
      </p:sp>
      <p:pic>
        <p:nvPicPr>
          <p:cNvPr id="17" name="Picture Placeholder 16"/>
          <p:cNvPicPr>
            <a:picLocks noGrp="1" noChangeAspect="1"/>
          </p:cNvPicPr>
          <p:nvPr>
            <p:ph type="pic" sz="quarter" idx="29"/>
          </p:nvPr>
        </p:nvPicPr>
        <p:blipFill>
          <a:blip r:embed="rId4"/>
          <a:stretch>
            <a:fillRect/>
          </a:stretch>
        </p:blipFill>
        <p:spPr>
          <a:xfrm>
            <a:off x="3006098" y="5215799"/>
            <a:ext cx="420354" cy="356812"/>
          </a:xfrm>
          <a:prstGeom prst="rect">
            <a:avLst/>
          </a:prstGeom>
          <a:noFill/>
          <a:ln>
            <a:noFill/>
          </a:ln>
        </p:spPr>
      </p:pic>
      <p:sp>
        <p:nvSpPr>
          <p:cNvPr id="18" name="Text Placeholder 2"/>
          <p:cNvSpPr>
            <a:spLocks noGrp="1"/>
          </p:cNvSpPr>
          <p:nvPr>
            <p:ph type="body" sz="quarter" idx="13"/>
          </p:nvPr>
        </p:nvSpPr>
        <p:spPr>
          <a:xfrm>
            <a:off x="457200" y="5178553"/>
            <a:ext cx="8330183" cy="841247"/>
          </a:xfrm>
        </p:spPr>
        <p:txBody>
          <a:bodyPr/>
          <a:lstStyle/>
          <a:p>
            <a:r>
              <a:rPr lang="en-IN" dirty="0" smtClean="0"/>
              <a:t>                                   in </a:t>
            </a:r>
            <a:r>
              <a:rPr lang="en-IN" dirty="0"/>
              <a:t>terms of the remaining </a:t>
            </a:r>
            <a:r>
              <a:rPr lang="en-IN" i="1" dirty="0"/>
              <a:t>n </a:t>
            </a:r>
            <a:r>
              <a:rPr lang="en-IN" dirty="0"/>
              <a:t>+ 1 variables.</a:t>
            </a:r>
          </a:p>
        </p:txBody>
      </p:sp>
    </p:spTree>
    <p:extLst>
      <p:ext uri="{BB962C8B-B14F-4D97-AF65-F5344CB8AC3E}">
        <p14:creationId xmlns:p14="http://schemas.microsoft.com/office/powerpoint/2010/main" val="329291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a:t>
            </a:r>
            <a:r>
              <a:rPr lang="en-US" dirty="0">
                <a:solidFill>
                  <a:prstClr val="white"/>
                </a:solidFill>
              </a:rPr>
              <a:t>9</a:t>
            </a:r>
            <a:r>
              <a:rPr lang="en-US" dirty="0" smtClean="0">
                <a:solidFill>
                  <a:prstClr val="white"/>
                </a:solidFill>
              </a:rPr>
              <a:t> </a:t>
            </a:r>
            <a:r>
              <a:rPr lang="en-US" dirty="0">
                <a:solidFill>
                  <a:prstClr val="white"/>
                </a:solidFill>
              </a:rPr>
              <a:t>of 20)</a:t>
            </a:r>
            <a:endParaRPr lang="en-IN" sz="3200" dirty="0"/>
          </a:p>
        </p:txBody>
      </p:sp>
      <p:sp>
        <p:nvSpPr>
          <p:cNvPr id="3" name="Text Placeholder 2"/>
          <p:cNvSpPr>
            <a:spLocks noGrp="1"/>
          </p:cNvSpPr>
          <p:nvPr>
            <p:ph type="body" sz="quarter" idx="13"/>
          </p:nvPr>
        </p:nvSpPr>
        <p:spPr>
          <a:xfrm>
            <a:off x="457200" y="1444753"/>
            <a:ext cx="8335962" cy="472947"/>
          </a:xfrm>
        </p:spPr>
        <p:txBody>
          <a:bodyPr/>
          <a:lstStyle/>
          <a:p>
            <a:r>
              <a:rPr lang="en-IN" dirty="0"/>
              <a:t>The </a:t>
            </a:r>
            <a:r>
              <a:rPr lang="en-IN" dirty="0" smtClean="0"/>
              <a:t>differential equation</a:t>
            </a:r>
            <a:endParaRPr lang="en-IN" dirty="0"/>
          </a:p>
        </p:txBody>
      </p:sp>
      <p:pic>
        <p:nvPicPr>
          <p:cNvPr id="14" name="Picture Placeholder 13"/>
          <p:cNvPicPr>
            <a:picLocks noGrp="1" noChangeAspect="1"/>
          </p:cNvPicPr>
          <p:nvPr>
            <p:ph type="pic" sz="quarter" idx="29"/>
          </p:nvPr>
        </p:nvPicPr>
        <p:blipFill>
          <a:blip r:embed="rId2"/>
          <a:stretch>
            <a:fillRect/>
          </a:stretch>
        </p:blipFill>
        <p:spPr>
          <a:xfrm>
            <a:off x="1333653" y="2020386"/>
            <a:ext cx="6803861" cy="782054"/>
          </a:xfrm>
          <a:prstGeom prst="rect">
            <a:avLst/>
          </a:prstGeom>
          <a:noFill/>
          <a:ln>
            <a:noFill/>
          </a:ln>
        </p:spPr>
      </p:pic>
      <p:sp>
        <p:nvSpPr>
          <p:cNvPr id="19" name="Text Placeholder 2"/>
          <p:cNvSpPr>
            <a:spLocks noGrp="1"/>
          </p:cNvSpPr>
          <p:nvPr>
            <p:ph type="body" sz="quarter" idx="13"/>
          </p:nvPr>
        </p:nvSpPr>
        <p:spPr>
          <a:xfrm>
            <a:off x="457200" y="2981453"/>
            <a:ext cx="8335962" cy="1438147"/>
          </a:xfrm>
        </p:spPr>
        <p:txBody>
          <a:bodyPr/>
          <a:lstStyle/>
          <a:p>
            <a:r>
              <a:rPr lang="en-IN" dirty="0"/>
              <a:t>where </a:t>
            </a:r>
            <a:r>
              <a:rPr lang="en-IN" i="1" dirty="0"/>
              <a:t>f </a:t>
            </a:r>
            <a:r>
              <a:rPr lang="en-IN" dirty="0"/>
              <a:t>is a real-valued continuous function, is referred </a:t>
            </a:r>
            <a:r>
              <a:rPr lang="en-IN" dirty="0" smtClean="0"/>
              <a:t>to as </a:t>
            </a:r>
            <a:r>
              <a:rPr lang="en-IN" dirty="0"/>
              <a:t>the </a:t>
            </a:r>
            <a:r>
              <a:rPr lang="en-IN" b="1" dirty="0"/>
              <a:t>normal form </a:t>
            </a:r>
            <a:r>
              <a:rPr lang="en-IN" dirty="0"/>
              <a:t>of (4</a:t>
            </a:r>
            <a:r>
              <a:rPr lang="en-IN" dirty="0" smtClean="0"/>
              <a:t>). </a:t>
            </a:r>
            <a:r>
              <a:rPr lang="en-IN" dirty="0"/>
              <a:t>Thus when it suits our purposes, we shall use the normal forms</a:t>
            </a:r>
          </a:p>
        </p:txBody>
      </p:sp>
      <p:pic>
        <p:nvPicPr>
          <p:cNvPr id="22" name="Picture Placeholder 21"/>
          <p:cNvPicPr>
            <a:picLocks noGrp="1" noChangeAspect="1"/>
          </p:cNvPicPr>
          <p:nvPr>
            <p:ph type="pic" sz="quarter" idx="29"/>
          </p:nvPr>
        </p:nvPicPr>
        <p:blipFill>
          <a:blip r:embed="rId3"/>
          <a:stretch>
            <a:fillRect/>
          </a:stretch>
        </p:blipFill>
        <p:spPr>
          <a:xfrm>
            <a:off x="2235118" y="4285099"/>
            <a:ext cx="4599005" cy="697626"/>
          </a:xfrm>
          <a:prstGeom prst="rect">
            <a:avLst/>
          </a:prstGeom>
          <a:noFill/>
          <a:ln>
            <a:noFill/>
          </a:ln>
        </p:spPr>
      </p:pic>
      <p:sp>
        <p:nvSpPr>
          <p:cNvPr id="23" name="Text Placeholder 2"/>
          <p:cNvSpPr>
            <a:spLocks noGrp="1"/>
          </p:cNvSpPr>
          <p:nvPr>
            <p:ph type="body" sz="quarter" idx="13"/>
          </p:nvPr>
        </p:nvSpPr>
        <p:spPr>
          <a:xfrm>
            <a:off x="457200" y="5153153"/>
            <a:ext cx="8335962" cy="866647"/>
          </a:xfrm>
        </p:spPr>
        <p:txBody>
          <a:bodyPr/>
          <a:lstStyle/>
          <a:p>
            <a:r>
              <a:rPr lang="en-IN" dirty="0"/>
              <a:t>to represent general first- and second-order </a:t>
            </a:r>
            <a:r>
              <a:rPr lang="en-IN" dirty="0" smtClean="0"/>
              <a:t>ordinary differential </a:t>
            </a:r>
            <a:r>
              <a:rPr lang="en-IN" dirty="0"/>
              <a:t>equations.</a:t>
            </a:r>
          </a:p>
        </p:txBody>
      </p:sp>
    </p:spTree>
    <p:extLst>
      <p:ext uri="{BB962C8B-B14F-4D97-AF65-F5344CB8AC3E}">
        <p14:creationId xmlns:p14="http://schemas.microsoft.com/office/powerpoint/2010/main" val="619057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solidFill>
                  <a:prstClr val="white"/>
                </a:solidFill>
              </a:rPr>
              <a:t>Example </a:t>
            </a:r>
            <a:r>
              <a:rPr lang="en-US" sz="3700" dirty="0" smtClean="0">
                <a:solidFill>
                  <a:prstClr val="white"/>
                </a:solidFill>
              </a:rPr>
              <a:t>3 </a:t>
            </a:r>
            <a:r>
              <a:rPr lang="en-US" sz="3700" dirty="0">
                <a:solidFill>
                  <a:prstClr val="white"/>
                </a:solidFill>
              </a:rPr>
              <a:t>– </a:t>
            </a:r>
            <a:r>
              <a:rPr lang="en-IN" sz="3700" dirty="0" smtClean="0">
                <a:solidFill>
                  <a:prstClr val="white"/>
                </a:solidFill>
              </a:rPr>
              <a:t>Normal </a:t>
            </a:r>
            <a:r>
              <a:rPr lang="en-IN" sz="3700" dirty="0">
                <a:solidFill>
                  <a:prstClr val="white"/>
                </a:solidFill>
              </a:rPr>
              <a:t>Form of an </a:t>
            </a:r>
            <a:r>
              <a:rPr lang="en-IN" sz="3700" dirty="0" smtClean="0">
                <a:solidFill>
                  <a:prstClr val="white"/>
                </a:solidFill>
              </a:rPr>
              <a:t>ODE</a:t>
            </a:r>
            <a:endParaRPr lang="en-IN" sz="3700" dirty="0"/>
          </a:p>
        </p:txBody>
      </p:sp>
      <p:sp>
        <p:nvSpPr>
          <p:cNvPr id="3" name="Text Placeholder 2"/>
          <p:cNvSpPr>
            <a:spLocks noGrp="1"/>
          </p:cNvSpPr>
          <p:nvPr>
            <p:ph type="body" sz="quarter" idx="13"/>
          </p:nvPr>
        </p:nvSpPr>
        <p:spPr>
          <a:xfrm>
            <a:off x="457200" y="1444753"/>
            <a:ext cx="8496300" cy="908876"/>
          </a:xfrm>
        </p:spPr>
        <p:txBody>
          <a:bodyPr/>
          <a:lstStyle/>
          <a:p>
            <a:pPr marL="465138" indent="-465138"/>
            <a:r>
              <a:rPr lang="en-IN" b="1" dirty="0"/>
              <a:t>(a) </a:t>
            </a:r>
            <a:r>
              <a:rPr lang="en-IN" dirty="0"/>
              <a:t>By solving for the derivative </a:t>
            </a:r>
            <a:r>
              <a:rPr lang="en-IN" i="1" dirty="0" smtClean="0"/>
              <a:t>d</a:t>
            </a:r>
            <a:r>
              <a:rPr lang="en-IN" sz="100" i="1" dirty="0" smtClean="0"/>
              <a:t> </a:t>
            </a:r>
            <a:r>
              <a:rPr lang="en-IN" i="1" dirty="0" smtClean="0"/>
              <a:t>y</a:t>
            </a:r>
            <a:r>
              <a:rPr lang="en-IN" sz="1200" i="1" dirty="0" smtClean="0"/>
              <a:t> </a:t>
            </a:r>
            <a:r>
              <a:rPr lang="en-IN" b="1" dirty="0"/>
              <a:t>∕</a:t>
            </a:r>
            <a:r>
              <a:rPr lang="en-IN" i="1" dirty="0"/>
              <a:t>dx</a:t>
            </a:r>
            <a:r>
              <a:rPr lang="en-IN" i="1" dirty="0" smtClean="0"/>
              <a:t> </a:t>
            </a:r>
            <a:r>
              <a:rPr lang="en-IN" dirty="0"/>
              <a:t>the normal form of </a:t>
            </a:r>
            <a:r>
              <a:rPr lang="en-IN" dirty="0" smtClean="0"/>
              <a:t>the first-order differential equation</a:t>
            </a:r>
            <a:endParaRPr lang="en-US" dirty="0"/>
          </a:p>
        </p:txBody>
      </p:sp>
      <p:pic>
        <p:nvPicPr>
          <p:cNvPr id="5" name="Picture Placeholder 4"/>
          <p:cNvPicPr>
            <a:picLocks noGrp="1" noChangeAspect="1"/>
          </p:cNvPicPr>
          <p:nvPr>
            <p:ph type="pic" sz="quarter" idx="29"/>
          </p:nvPr>
        </p:nvPicPr>
        <p:blipFill>
          <a:blip r:embed="rId3"/>
          <a:stretch>
            <a:fillRect/>
          </a:stretch>
        </p:blipFill>
        <p:spPr>
          <a:xfrm>
            <a:off x="2698848" y="2481388"/>
            <a:ext cx="4066675" cy="733175"/>
          </a:xfrm>
          <a:prstGeom prst="rect">
            <a:avLst/>
          </a:prstGeom>
          <a:noFill/>
          <a:ln>
            <a:noFill/>
          </a:ln>
        </p:spPr>
      </p:pic>
      <p:sp>
        <p:nvSpPr>
          <p:cNvPr id="10" name="Text Placeholder 2"/>
          <p:cNvSpPr>
            <a:spLocks noGrp="1"/>
          </p:cNvSpPr>
          <p:nvPr>
            <p:ph type="body" sz="quarter" idx="14"/>
          </p:nvPr>
        </p:nvSpPr>
        <p:spPr>
          <a:xfrm>
            <a:off x="470174" y="3661729"/>
            <a:ext cx="8335962" cy="1977071"/>
          </a:xfrm>
        </p:spPr>
        <p:txBody>
          <a:bodyPr/>
          <a:lstStyle/>
          <a:p>
            <a:pPr marL="508000" indent="-508000"/>
            <a:r>
              <a:rPr lang="en-IN" b="1" dirty="0"/>
              <a:t>(b) </a:t>
            </a:r>
            <a:r>
              <a:rPr lang="en-IN" dirty="0"/>
              <a:t>By solving for the derivative </a:t>
            </a:r>
            <a:r>
              <a:rPr lang="en-IN" i="1" dirty="0" smtClean="0"/>
              <a:t>y</a:t>
            </a:r>
            <a:r>
              <a:rPr lang="en-IN" dirty="0" smtClean="0"/>
              <a:t>″ </a:t>
            </a:r>
            <a:r>
              <a:rPr lang="en-IN" dirty="0"/>
              <a:t>the normal form of </a:t>
            </a:r>
            <a:r>
              <a:rPr lang="en-IN" dirty="0" smtClean="0"/>
              <a:t>the second-order differential equation</a:t>
            </a:r>
          </a:p>
          <a:p>
            <a:endParaRPr lang="en-IN" dirty="0"/>
          </a:p>
          <a:p>
            <a:r>
              <a:rPr lang="es-ES" i="1" dirty="0" smtClean="0"/>
              <a:t>		y</a:t>
            </a:r>
            <a:r>
              <a:rPr lang="es-ES" dirty="0" smtClean="0"/>
              <a:t>″ </a:t>
            </a:r>
            <a:r>
              <a:rPr lang="es-ES" dirty="0"/>
              <a:t>− </a:t>
            </a:r>
            <a:r>
              <a:rPr lang="es-ES" i="1" dirty="0" smtClean="0"/>
              <a:t>y</a:t>
            </a:r>
            <a:r>
              <a:rPr lang="es-ES" dirty="0" smtClean="0"/>
              <a:t>′ + </a:t>
            </a:r>
            <a:r>
              <a:rPr lang="es-ES" dirty="0"/>
              <a:t>6 </a:t>
            </a:r>
            <a:r>
              <a:rPr lang="es-ES" dirty="0" smtClean="0"/>
              <a:t>= </a:t>
            </a:r>
            <a:r>
              <a:rPr lang="es-ES" dirty="0"/>
              <a:t>0 </a:t>
            </a:r>
            <a:r>
              <a:rPr lang="es-ES" dirty="0" err="1"/>
              <a:t>is</a:t>
            </a:r>
            <a:r>
              <a:rPr lang="es-ES" dirty="0"/>
              <a:t> </a:t>
            </a:r>
            <a:r>
              <a:rPr lang="es-ES" i="1" dirty="0" smtClean="0"/>
              <a:t>y</a:t>
            </a:r>
            <a:r>
              <a:rPr lang="es-ES" dirty="0" smtClean="0"/>
              <a:t>″ = </a:t>
            </a:r>
            <a:r>
              <a:rPr lang="es-ES" i="1" dirty="0" smtClean="0"/>
              <a:t>y</a:t>
            </a:r>
            <a:r>
              <a:rPr lang="es-ES" dirty="0" smtClean="0"/>
              <a:t>′ </a:t>
            </a:r>
            <a:r>
              <a:rPr lang="es-ES" dirty="0"/>
              <a:t>− 6</a:t>
            </a:r>
            <a:r>
              <a:rPr lang="es-ES" i="1" dirty="0"/>
              <a:t>y</a:t>
            </a:r>
            <a:r>
              <a:rPr lang="es-ES" dirty="0"/>
              <a:t>.</a:t>
            </a:r>
            <a:endParaRPr lang="en-US" dirty="0"/>
          </a:p>
        </p:txBody>
      </p:sp>
    </p:spTree>
    <p:extLst>
      <p:ext uri="{BB962C8B-B14F-4D97-AF65-F5344CB8AC3E}">
        <p14:creationId xmlns:p14="http://schemas.microsoft.com/office/powerpoint/2010/main" val="2083052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(10 </a:t>
            </a:r>
            <a:r>
              <a:rPr lang="en-US" dirty="0">
                <a:solidFill>
                  <a:prstClr val="white"/>
                </a:solidFill>
              </a:rPr>
              <a:t>of 20)</a:t>
            </a:r>
            <a:endParaRPr lang="en-IN" sz="3200" dirty="0"/>
          </a:p>
        </p:txBody>
      </p:sp>
      <p:sp>
        <p:nvSpPr>
          <p:cNvPr id="10" name="Text Placeholder 2"/>
          <p:cNvSpPr>
            <a:spLocks noGrp="1"/>
          </p:cNvSpPr>
          <p:nvPr>
            <p:ph type="body" sz="quarter" idx="13"/>
          </p:nvPr>
        </p:nvSpPr>
        <p:spPr>
          <a:xfrm>
            <a:off x="457200" y="1444753"/>
            <a:ext cx="8335962" cy="1422400"/>
          </a:xfrm>
        </p:spPr>
        <p:txBody>
          <a:bodyPr/>
          <a:lstStyle/>
          <a:p>
            <a:r>
              <a:rPr lang="en-IN" b="1" dirty="0" smtClean="0">
                <a:solidFill>
                  <a:srgbClr val="5B7C32"/>
                </a:solidFill>
              </a:rPr>
              <a:t>Classification </a:t>
            </a:r>
            <a:r>
              <a:rPr lang="en-IN" b="1" dirty="0">
                <a:solidFill>
                  <a:srgbClr val="5B7C32"/>
                </a:solidFill>
              </a:rPr>
              <a:t>by </a:t>
            </a:r>
            <a:r>
              <a:rPr lang="en-IN" b="1" dirty="0" smtClean="0">
                <a:solidFill>
                  <a:srgbClr val="5B7C32"/>
                </a:solidFill>
              </a:rPr>
              <a:t>Linearity</a:t>
            </a:r>
            <a:endParaRPr lang="en-IN" b="1" dirty="0">
              <a:solidFill>
                <a:srgbClr val="5B7C32"/>
              </a:solidFill>
            </a:endParaRPr>
          </a:p>
          <a:p>
            <a:r>
              <a:rPr lang="en-IN" dirty="0" smtClean="0"/>
              <a:t>An </a:t>
            </a:r>
            <a:r>
              <a:rPr lang="en-IN" i="1" dirty="0"/>
              <a:t>n</a:t>
            </a:r>
            <a:r>
              <a:rPr lang="en-IN" dirty="0"/>
              <a:t>th-order ordinary differential equation (</a:t>
            </a:r>
            <a:r>
              <a:rPr lang="en-IN" dirty="0" smtClean="0"/>
              <a:t>4) is </a:t>
            </a:r>
            <a:r>
              <a:rPr lang="en-IN" dirty="0"/>
              <a:t>said to </a:t>
            </a:r>
            <a:r>
              <a:rPr lang="en-IN" dirty="0" smtClean="0"/>
              <a:t>be </a:t>
            </a:r>
            <a:r>
              <a:rPr lang="en-IN" b="1" dirty="0" smtClean="0"/>
              <a:t>linear </a:t>
            </a:r>
            <a:r>
              <a:rPr lang="en-IN" dirty="0"/>
              <a:t>if </a:t>
            </a:r>
            <a:r>
              <a:rPr lang="en-IN" i="1" dirty="0"/>
              <a:t>F </a:t>
            </a:r>
            <a:r>
              <a:rPr lang="en-IN" dirty="0"/>
              <a:t>is linear in </a:t>
            </a:r>
            <a:r>
              <a:rPr lang="en-IN" i="1" dirty="0"/>
              <a:t>y</a:t>
            </a:r>
            <a:r>
              <a:rPr lang="en-IN" dirty="0"/>
              <a:t>, </a:t>
            </a:r>
            <a:r>
              <a:rPr lang="en-IN" i="1" dirty="0" smtClean="0"/>
              <a:t>y</a:t>
            </a:r>
            <a:r>
              <a:rPr lang="en-IN" dirty="0"/>
              <a:t>′, . . . ,</a:t>
            </a:r>
          </a:p>
        </p:txBody>
      </p:sp>
      <p:pic>
        <p:nvPicPr>
          <p:cNvPr id="11" name="Picture Placeholder 10"/>
          <p:cNvPicPr>
            <a:picLocks noGrp="1" noChangeAspect="1"/>
          </p:cNvPicPr>
          <p:nvPr>
            <p:ph type="pic" sz="quarter" idx="29"/>
          </p:nvPr>
        </p:nvPicPr>
        <p:blipFill>
          <a:blip r:embed="rId2"/>
          <a:stretch>
            <a:fillRect/>
          </a:stretch>
        </p:blipFill>
        <p:spPr>
          <a:xfrm>
            <a:off x="4750730" y="2354264"/>
            <a:ext cx="585514" cy="402170"/>
          </a:xfrm>
          <a:prstGeom prst="rect">
            <a:avLst/>
          </a:prstGeom>
          <a:noFill/>
          <a:ln>
            <a:noFill/>
          </a:ln>
        </p:spPr>
      </p:pic>
      <p:sp>
        <p:nvSpPr>
          <p:cNvPr id="23" name="Text Placeholder 2"/>
          <p:cNvSpPr>
            <a:spLocks noGrp="1"/>
          </p:cNvSpPr>
          <p:nvPr>
            <p:ph type="body" sz="quarter" idx="13"/>
          </p:nvPr>
        </p:nvSpPr>
        <p:spPr>
          <a:xfrm>
            <a:off x="457200" y="2308353"/>
            <a:ext cx="8335962" cy="866647"/>
          </a:xfrm>
        </p:spPr>
        <p:txBody>
          <a:bodyPr/>
          <a:lstStyle/>
          <a:p>
            <a:r>
              <a:rPr lang="en-IN" dirty="0" smtClean="0"/>
              <a:t>                                                           This </a:t>
            </a:r>
            <a:r>
              <a:rPr lang="en-IN" dirty="0"/>
              <a:t>means that an </a:t>
            </a:r>
            <a:r>
              <a:rPr lang="en-IN" i="1" dirty="0"/>
              <a:t>n</a:t>
            </a:r>
            <a:r>
              <a:rPr lang="en-IN" dirty="0"/>
              <a:t>th-order </a:t>
            </a:r>
            <a:r>
              <a:rPr lang="en-IN" dirty="0" smtClean="0"/>
              <a:t>ODE is </a:t>
            </a:r>
            <a:r>
              <a:rPr lang="en-IN" dirty="0"/>
              <a:t>linear when (4) is</a:t>
            </a:r>
          </a:p>
        </p:txBody>
      </p:sp>
      <p:pic>
        <p:nvPicPr>
          <p:cNvPr id="7" name="Picture Placeholder 6"/>
          <p:cNvPicPr>
            <a:picLocks noGrp="1" noChangeAspect="1"/>
          </p:cNvPicPr>
          <p:nvPr>
            <p:ph type="pic" sz="quarter" idx="29"/>
          </p:nvPr>
        </p:nvPicPr>
        <p:blipFill>
          <a:blip r:embed="rId3"/>
          <a:stretch>
            <a:fillRect/>
          </a:stretch>
        </p:blipFill>
        <p:spPr>
          <a:xfrm>
            <a:off x="533383" y="3139825"/>
            <a:ext cx="7390401" cy="391026"/>
          </a:xfrm>
          <a:prstGeom prst="rect">
            <a:avLst/>
          </a:prstGeom>
          <a:noFill/>
          <a:ln>
            <a:noFill/>
          </a:ln>
        </p:spPr>
      </p:pic>
      <p:sp>
        <p:nvSpPr>
          <p:cNvPr id="15" name="Text Placeholder 2"/>
          <p:cNvSpPr>
            <a:spLocks noGrp="1"/>
          </p:cNvSpPr>
          <p:nvPr>
            <p:ph type="body" sz="quarter" idx="13"/>
          </p:nvPr>
        </p:nvSpPr>
        <p:spPr>
          <a:xfrm>
            <a:off x="7950200" y="3095753"/>
            <a:ext cx="469900" cy="396747"/>
          </a:xfrm>
        </p:spPr>
        <p:txBody>
          <a:bodyPr/>
          <a:lstStyle/>
          <a:p>
            <a:r>
              <a:rPr lang="en-IN" dirty="0" smtClean="0"/>
              <a:t>or</a:t>
            </a:r>
            <a:endParaRPr lang="en-IN" dirty="0"/>
          </a:p>
        </p:txBody>
      </p:sp>
      <p:pic>
        <p:nvPicPr>
          <p:cNvPr id="9" name="Picture Placeholder 8"/>
          <p:cNvPicPr>
            <a:picLocks noGrp="1" noChangeAspect="1"/>
          </p:cNvPicPr>
          <p:nvPr>
            <p:ph type="pic" sz="quarter" idx="29"/>
          </p:nvPr>
        </p:nvPicPr>
        <p:blipFill>
          <a:blip r:embed="rId4"/>
          <a:stretch>
            <a:fillRect/>
          </a:stretch>
        </p:blipFill>
        <p:spPr>
          <a:xfrm>
            <a:off x="646107" y="4144773"/>
            <a:ext cx="7998268" cy="746505"/>
          </a:xfrm>
          <a:prstGeom prst="rect">
            <a:avLst/>
          </a:prstGeom>
          <a:noFill/>
          <a:ln>
            <a:noFill/>
          </a:ln>
        </p:spPr>
      </p:pic>
    </p:spTree>
    <p:extLst>
      <p:ext uri="{BB962C8B-B14F-4D97-AF65-F5344CB8AC3E}">
        <p14:creationId xmlns:p14="http://schemas.microsoft.com/office/powerpoint/2010/main" val="2189830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(11 </a:t>
            </a:r>
            <a:r>
              <a:rPr lang="en-US" dirty="0">
                <a:solidFill>
                  <a:prstClr val="white"/>
                </a:solidFill>
              </a:rPr>
              <a:t>of 20)</a:t>
            </a:r>
            <a:endParaRPr lang="en-IN" sz="3200" dirty="0"/>
          </a:p>
        </p:txBody>
      </p:sp>
      <p:sp>
        <p:nvSpPr>
          <p:cNvPr id="10" name="Text Placeholder 2"/>
          <p:cNvSpPr>
            <a:spLocks noGrp="1"/>
          </p:cNvSpPr>
          <p:nvPr>
            <p:ph type="body" sz="quarter" idx="13"/>
          </p:nvPr>
        </p:nvSpPr>
        <p:spPr>
          <a:xfrm>
            <a:off x="457200" y="1444753"/>
            <a:ext cx="8335962" cy="998727"/>
          </a:xfrm>
        </p:spPr>
        <p:txBody>
          <a:bodyPr/>
          <a:lstStyle/>
          <a:p>
            <a:r>
              <a:rPr lang="en-IN" dirty="0"/>
              <a:t>Two important special cases of (6) are linear </a:t>
            </a:r>
            <a:r>
              <a:rPr lang="en-IN" dirty="0" smtClean="0"/>
              <a:t>first-order</a:t>
            </a:r>
          </a:p>
          <a:p>
            <a:r>
              <a:rPr lang="en-IN" dirty="0" smtClean="0"/>
              <a:t>(</a:t>
            </a:r>
            <a:r>
              <a:rPr lang="en-IN" i="1" dirty="0" smtClean="0"/>
              <a:t>n </a:t>
            </a:r>
            <a:r>
              <a:rPr lang="en-IN" dirty="0"/>
              <a:t>=</a:t>
            </a:r>
            <a:r>
              <a:rPr lang="en-IN" dirty="0" smtClean="0"/>
              <a:t> 1</a:t>
            </a:r>
            <a:r>
              <a:rPr lang="en-IN" dirty="0"/>
              <a:t>) and linear </a:t>
            </a:r>
            <a:r>
              <a:rPr lang="en-IN" dirty="0" smtClean="0"/>
              <a:t>second-order (</a:t>
            </a:r>
            <a:r>
              <a:rPr lang="en-IN" i="1" dirty="0" smtClean="0"/>
              <a:t>n </a:t>
            </a:r>
            <a:r>
              <a:rPr lang="en-IN" dirty="0"/>
              <a:t>= 2) DEs:</a:t>
            </a:r>
          </a:p>
        </p:txBody>
      </p:sp>
      <p:pic>
        <p:nvPicPr>
          <p:cNvPr id="12" name="Picture Placeholder 11"/>
          <p:cNvPicPr>
            <a:picLocks noGrp="1" noChangeAspect="1"/>
          </p:cNvPicPr>
          <p:nvPr>
            <p:ph type="pic" sz="quarter" idx="29"/>
          </p:nvPr>
        </p:nvPicPr>
        <p:blipFill>
          <a:blip r:embed="rId2"/>
          <a:stretch>
            <a:fillRect/>
          </a:stretch>
        </p:blipFill>
        <p:spPr>
          <a:xfrm>
            <a:off x="707005" y="2538236"/>
            <a:ext cx="8095218" cy="654405"/>
          </a:xfrm>
          <a:prstGeom prst="rect">
            <a:avLst/>
          </a:prstGeom>
          <a:noFill/>
          <a:ln>
            <a:noFill/>
          </a:ln>
        </p:spPr>
      </p:pic>
      <p:sp>
        <p:nvSpPr>
          <p:cNvPr id="13" name="Text Placeholder 2"/>
          <p:cNvSpPr>
            <a:spLocks noGrp="1"/>
          </p:cNvSpPr>
          <p:nvPr>
            <p:ph type="body" sz="quarter" idx="13"/>
          </p:nvPr>
        </p:nvSpPr>
        <p:spPr>
          <a:xfrm>
            <a:off x="457200" y="3768852"/>
            <a:ext cx="8335962" cy="1209547"/>
          </a:xfrm>
        </p:spPr>
        <p:txBody>
          <a:bodyPr/>
          <a:lstStyle/>
          <a:p>
            <a:r>
              <a:rPr lang="en-IN" dirty="0"/>
              <a:t>A </a:t>
            </a:r>
            <a:r>
              <a:rPr lang="en-IN" b="1" dirty="0"/>
              <a:t>nonlinear </a:t>
            </a:r>
            <a:r>
              <a:rPr lang="en-IN" dirty="0"/>
              <a:t>ordinary differential equation is simply one </a:t>
            </a:r>
            <a:r>
              <a:rPr lang="en-IN" dirty="0" smtClean="0"/>
              <a:t>that is </a:t>
            </a:r>
            <a:r>
              <a:rPr lang="en-IN" dirty="0"/>
              <a:t>not linear. </a:t>
            </a:r>
            <a:r>
              <a:rPr lang="en-IN" dirty="0" smtClean="0"/>
              <a:t>Nonlinear functions </a:t>
            </a:r>
            <a:r>
              <a:rPr lang="en-IN" dirty="0"/>
              <a:t>of the dependent </a:t>
            </a:r>
            <a:r>
              <a:rPr lang="en-IN" dirty="0" smtClean="0"/>
              <a:t>variable or </a:t>
            </a:r>
            <a:r>
              <a:rPr lang="en-IN" dirty="0"/>
              <a:t>its derivatives, such as sin </a:t>
            </a:r>
            <a:r>
              <a:rPr lang="en-IN" i="1" dirty="0"/>
              <a:t>y </a:t>
            </a:r>
            <a:r>
              <a:rPr lang="en-IN" dirty="0" smtClean="0"/>
              <a:t>or</a:t>
            </a:r>
            <a:endParaRPr lang="en-IN" dirty="0"/>
          </a:p>
        </p:txBody>
      </p:sp>
      <p:pic>
        <p:nvPicPr>
          <p:cNvPr id="14" name="Picture Placeholder 3"/>
          <p:cNvPicPr>
            <a:picLocks noGrp="1" noChangeAspect="1"/>
          </p:cNvPicPr>
          <p:nvPr>
            <p:ph type="pic" sz="quarter" idx="29"/>
          </p:nvPr>
        </p:nvPicPr>
        <p:blipFill>
          <a:blip r:embed="rId3"/>
          <a:stretch>
            <a:fillRect/>
          </a:stretch>
        </p:blipFill>
        <p:spPr>
          <a:xfrm>
            <a:off x="5174139" y="4511320"/>
            <a:ext cx="408623" cy="365609"/>
          </a:xfrm>
          <a:prstGeom prst="rect">
            <a:avLst/>
          </a:prstGeom>
          <a:noFill/>
          <a:ln>
            <a:noFill/>
          </a:ln>
        </p:spPr>
      </p:pic>
      <p:sp>
        <p:nvSpPr>
          <p:cNvPr id="15" name="Text Placeholder 2"/>
          <p:cNvSpPr>
            <a:spLocks noGrp="1"/>
          </p:cNvSpPr>
          <p:nvPr>
            <p:ph type="body" sz="quarter" idx="13"/>
          </p:nvPr>
        </p:nvSpPr>
        <p:spPr>
          <a:xfrm>
            <a:off x="457200" y="4501847"/>
            <a:ext cx="8335962" cy="942847"/>
          </a:xfrm>
        </p:spPr>
        <p:txBody>
          <a:bodyPr/>
          <a:lstStyle/>
          <a:p>
            <a:r>
              <a:rPr lang="en-IN" dirty="0" smtClean="0"/>
              <a:t>                                                             cannot appear </a:t>
            </a:r>
            <a:r>
              <a:rPr lang="en-IN" dirty="0"/>
              <a:t>in a linear equation.</a:t>
            </a:r>
          </a:p>
        </p:txBody>
      </p:sp>
    </p:spTree>
    <p:extLst>
      <p:ext uri="{BB962C8B-B14F-4D97-AF65-F5344CB8AC3E}">
        <p14:creationId xmlns:p14="http://schemas.microsoft.com/office/powerpoint/2010/main" val="243800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prstClr val="white"/>
                </a:solidFill>
              </a:rPr>
              <a:t>Example </a:t>
            </a:r>
            <a:r>
              <a:rPr lang="en-US" sz="3000" dirty="0" smtClean="0">
                <a:solidFill>
                  <a:prstClr val="white"/>
                </a:solidFill>
              </a:rPr>
              <a:t>4 </a:t>
            </a:r>
            <a:r>
              <a:rPr lang="en-US" sz="3000" dirty="0">
                <a:solidFill>
                  <a:prstClr val="white"/>
                </a:solidFill>
              </a:rPr>
              <a:t>– </a:t>
            </a:r>
            <a:r>
              <a:rPr lang="en-IN" sz="3000" dirty="0" smtClean="0">
                <a:solidFill>
                  <a:prstClr val="white"/>
                </a:solidFill>
              </a:rPr>
              <a:t>Linear </a:t>
            </a:r>
            <a:r>
              <a:rPr lang="en-IN" sz="3000" dirty="0">
                <a:solidFill>
                  <a:prstClr val="white"/>
                </a:solidFill>
              </a:rPr>
              <a:t>and Nonlinear </a:t>
            </a:r>
            <a:r>
              <a:rPr lang="en-IN" sz="3000" dirty="0" smtClean="0">
                <a:solidFill>
                  <a:prstClr val="white"/>
                </a:solidFill>
              </a:rPr>
              <a:t>ODEs </a:t>
            </a:r>
            <a:r>
              <a:rPr lang="en-US" sz="3000" dirty="0">
                <a:solidFill>
                  <a:prstClr val="white"/>
                </a:solidFill>
              </a:rPr>
              <a:t>(1 of 2)</a:t>
            </a:r>
            <a:endParaRPr lang="en-IN" sz="3000" dirty="0"/>
          </a:p>
        </p:txBody>
      </p:sp>
      <p:sp>
        <p:nvSpPr>
          <p:cNvPr id="3" name="Text Placeholder 2"/>
          <p:cNvSpPr>
            <a:spLocks noGrp="1"/>
          </p:cNvSpPr>
          <p:nvPr>
            <p:ph type="body" sz="quarter" idx="13"/>
          </p:nvPr>
        </p:nvSpPr>
        <p:spPr>
          <a:xfrm>
            <a:off x="457200" y="1444753"/>
            <a:ext cx="8496300" cy="549147"/>
          </a:xfrm>
        </p:spPr>
        <p:txBody>
          <a:bodyPr/>
          <a:lstStyle/>
          <a:p>
            <a:r>
              <a:rPr lang="en-IN" b="1" dirty="0"/>
              <a:t>(a) </a:t>
            </a:r>
            <a:r>
              <a:rPr lang="en-IN" dirty="0"/>
              <a:t>The equations</a:t>
            </a:r>
            <a:endParaRPr lang="en-US" dirty="0"/>
          </a:p>
        </p:txBody>
      </p:sp>
      <p:pic>
        <p:nvPicPr>
          <p:cNvPr id="6" name="Picture Placeholder 5"/>
          <p:cNvPicPr>
            <a:picLocks noGrp="1" noChangeAspect="1"/>
          </p:cNvPicPr>
          <p:nvPr>
            <p:ph type="pic" sz="quarter" idx="29"/>
          </p:nvPr>
        </p:nvPicPr>
        <p:blipFill>
          <a:blip r:embed="rId2"/>
          <a:stretch>
            <a:fillRect/>
          </a:stretch>
        </p:blipFill>
        <p:spPr>
          <a:xfrm>
            <a:off x="1107786" y="2050385"/>
            <a:ext cx="7069177" cy="646325"/>
          </a:xfrm>
          <a:prstGeom prst="rect">
            <a:avLst/>
          </a:prstGeom>
          <a:noFill/>
          <a:ln>
            <a:noFill/>
          </a:ln>
        </p:spPr>
      </p:pic>
      <p:sp>
        <p:nvSpPr>
          <p:cNvPr id="10" name="Text Placeholder 2"/>
          <p:cNvSpPr>
            <a:spLocks noGrp="1"/>
          </p:cNvSpPr>
          <p:nvPr>
            <p:ph type="body" sz="quarter" idx="14"/>
          </p:nvPr>
        </p:nvSpPr>
        <p:spPr>
          <a:xfrm>
            <a:off x="470174" y="3095683"/>
            <a:ext cx="8335962" cy="948371"/>
          </a:xfrm>
        </p:spPr>
        <p:txBody>
          <a:bodyPr/>
          <a:lstStyle/>
          <a:p>
            <a:pPr marL="406400"/>
            <a:r>
              <a:rPr lang="en-IN" dirty="0"/>
              <a:t>are, in turn, </a:t>
            </a:r>
            <a:r>
              <a:rPr lang="en-IN" i="1" dirty="0"/>
              <a:t>linear </a:t>
            </a:r>
            <a:r>
              <a:rPr lang="en-IN" dirty="0"/>
              <a:t>first-, second-, and third-order </a:t>
            </a:r>
            <a:r>
              <a:rPr lang="en-IN" dirty="0" smtClean="0"/>
              <a:t>ordinary differential </a:t>
            </a:r>
            <a:r>
              <a:rPr lang="en-IN" dirty="0"/>
              <a:t>equations.</a:t>
            </a:r>
            <a:endParaRPr lang="en-US" dirty="0"/>
          </a:p>
        </p:txBody>
      </p:sp>
    </p:spTree>
    <p:extLst>
      <p:ext uri="{BB962C8B-B14F-4D97-AF65-F5344CB8AC3E}">
        <p14:creationId xmlns:p14="http://schemas.microsoft.com/office/powerpoint/2010/main" val="2582573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t>
            </a:r>
            <a:endParaRPr lang="en-IN" dirty="0"/>
          </a:p>
        </p:txBody>
      </p:sp>
      <p:sp>
        <p:nvSpPr>
          <p:cNvPr id="3" name="Text Placeholder 2"/>
          <p:cNvSpPr>
            <a:spLocks noGrp="1"/>
          </p:cNvSpPr>
          <p:nvPr>
            <p:ph type="body" sz="quarter" idx="13"/>
          </p:nvPr>
        </p:nvSpPr>
        <p:spPr>
          <a:xfrm>
            <a:off x="2491409" y="2806556"/>
            <a:ext cx="6268278" cy="1158085"/>
          </a:xfrm>
        </p:spPr>
        <p:txBody>
          <a:bodyPr>
            <a:noAutofit/>
          </a:bodyPr>
          <a:lstStyle/>
          <a:p>
            <a:r>
              <a:rPr lang="en-US" sz="3900" dirty="0" smtClean="0"/>
              <a:t>Definitions </a:t>
            </a:r>
            <a:r>
              <a:rPr lang="en-US" sz="3900" dirty="0"/>
              <a:t>and </a:t>
            </a:r>
            <a:r>
              <a:rPr lang="en-US" sz="3900" dirty="0" smtClean="0"/>
              <a:t>Terminology</a:t>
            </a:r>
            <a:endParaRPr lang="en-US" sz="3900" dirty="0"/>
          </a:p>
        </p:txBody>
      </p:sp>
    </p:spTree>
    <p:extLst>
      <p:ext uri="{BB962C8B-B14F-4D97-AF65-F5344CB8AC3E}">
        <p14:creationId xmlns:p14="http://schemas.microsoft.com/office/powerpoint/2010/main" val="86965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prstClr val="white"/>
                </a:solidFill>
              </a:rPr>
              <a:t>Example </a:t>
            </a:r>
            <a:r>
              <a:rPr lang="en-US" sz="3000" dirty="0" smtClean="0">
                <a:solidFill>
                  <a:prstClr val="white"/>
                </a:solidFill>
              </a:rPr>
              <a:t>4 </a:t>
            </a:r>
            <a:r>
              <a:rPr lang="en-US" sz="3000" dirty="0">
                <a:solidFill>
                  <a:prstClr val="white"/>
                </a:solidFill>
              </a:rPr>
              <a:t>– </a:t>
            </a:r>
            <a:r>
              <a:rPr lang="en-IN" sz="3000" dirty="0" smtClean="0">
                <a:solidFill>
                  <a:prstClr val="white"/>
                </a:solidFill>
              </a:rPr>
              <a:t>Linear </a:t>
            </a:r>
            <a:r>
              <a:rPr lang="en-IN" sz="3000" dirty="0">
                <a:solidFill>
                  <a:prstClr val="white"/>
                </a:solidFill>
              </a:rPr>
              <a:t>and Nonlinear </a:t>
            </a:r>
            <a:r>
              <a:rPr lang="en-IN" sz="3000" dirty="0" smtClean="0">
                <a:solidFill>
                  <a:prstClr val="white"/>
                </a:solidFill>
              </a:rPr>
              <a:t>ODEs </a:t>
            </a:r>
            <a:r>
              <a:rPr lang="en-US" sz="3000" dirty="0" smtClean="0">
                <a:solidFill>
                  <a:prstClr val="white"/>
                </a:solidFill>
              </a:rPr>
              <a:t>(2 </a:t>
            </a:r>
            <a:r>
              <a:rPr lang="en-US" sz="3000" dirty="0">
                <a:solidFill>
                  <a:prstClr val="white"/>
                </a:solidFill>
              </a:rPr>
              <a:t>of 2)</a:t>
            </a:r>
            <a:endParaRPr lang="en-IN" sz="3000" dirty="0"/>
          </a:p>
        </p:txBody>
      </p:sp>
      <p:sp>
        <p:nvSpPr>
          <p:cNvPr id="3" name="Text Placeholder 2"/>
          <p:cNvSpPr>
            <a:spLocks noGrp="1"/>
          </p:cNvSpPr>
          <p:nvPr>
            <p:ph type="body" sz="quarter" idx="13"/>
          </p:nvPr>
        </p:nvSpPr>
        <p:spPr>
          <a:xfrm>
            <a:off x="457200" y="1444753"/>
            <a:ext cx="8496300" cy="523747"/>
          </a:xfrm>
        </p:spPr>
        <p:txBody>
          <a:bodyPr/>
          <a:lstStyle/>
          <a:p>
            <a:r>
              <a:rPr lang="en-IN" b="1" dirty="0"/>
              <a:t>(b) </a:t>
            </a:r>
            <a:r>
              <a:rPr lang="en-IN" dirty="0"/>
              <a:t>The equations</a:t>
            </a:r>
            <a:endParaRPr lang="en-US" dirty="0"/>
          </a:p>
        </p:txBody>
      </p:sp>
      <p:pic>
        <p:nvPicPr>
          <p:cNvPr id="5" name="Picture Placeholder 4" descr="Three differential equations. Equation 1. (1 minus y) y prime + 2y = eË†x. An arrow points to (1 minus y) of the first term  (1 minus y) y prime  with the following text: nonlinear term: coefficient depends on y. Equation 2. ((dË†2)y)/(d xË†2) + sin(y) = 0. An arrow points to sin(y) of the second term  with the following text: nonlinear term: nonlinear function of y. Equation 3. ((dË†4)y)/(d xË†4) + yË†2 = 0. An arrow points to y^2 of the second term  with the following text: nonlinear term: power not 1."/>
          <p:cNvPicPr>
            <a:picLocks noGrp="1" noChangeAspect="1"/>
          </p:cNvPicPr>
          <p:nvPr>
            <p:ph type="pic" sz="quarter" idx="29"/>
          </p:nvPr>
        </p:nvPicPr>
        <p:blipFill>
          <a:blip r:embed="rId2"/>
          <a:stretch>
            <a:fillRect/>
          </a:stretch>
        </p:blipFill>
        <p:spPr>
          <a:xfrm>
            <a:off x="876319" y="2398956"/>
            <a:ext cx="7784982" cy="1421914"/>
          </a:xfrm>
          <a:prstGeom prst="rect">
            <a:avLst/>
          </a:prstGeom>
          <a:noFill/>
          <a:ln>
            <a:noFill/>
          </a:ln>
        </p:spPr>
      </p:pic>
      <p:sp>
        <p:nvSpPr>
          <p:cNvPr id="10" name="Text Placeholder 2"/>
          <p:cNvSpPr>
            <a:spLocks noGrp="1"/>
          </p:cNvSpPr>
          <p:nvPr>
            <p:ph type="body" sz="quarter" idx="14"/>
          </p:nvPr>
        </p:nvSpPr>
        <p:spPr>
          <a:xfrm>
            <a:off x="470174" y="4322129"/>
            <a:ext cx="8335962" cy="948371"/>
          </a:xfrm>
        </p:spPr>
        <p:txBody>
          <a:bodyPr/>
          <a:lstStyle/>
          <a:p>
            <a:pPr marL="463550"/>
            <a:r>
              <a:rPr lang="en-IN" dirty="0"/>
              <a:t>are examples of </a:t>
            </a:r>
            <a:r>
              <a:rPr lang="en-IN" i="1" dirty="0"/>
              <a:t>nonlinear </a:t>
            </a:r>
            <a:r>
              <a:rPr lang="en-IN" dirty="0"/>
              <a:t>first-, second-, and </a:t>
            </a:r>
            <a:r>
              <a:rPr lang="en-IN" dirty="0" smtClean="0"/>
              <a:t>fourth-order ordinary </a:t>
            </a:r>
            <a:r>
              <a:rPr lang="en-IN" dirty="0"/>
              <a:t>differential </a:t>
            </a:r>
            <a:r>
              <a:rPr lang="en-IN" dirty="0" smtClean="0"/>
              <a:t>equations, respectively</a:t>
            </a:r>
            <a:r>
              <a:rPr lang="en-IN" dirty="0"/>
              <a:t>.</a:t>
            </a:r>
            <a:endParaRPr lang="en-US" dirty="0"/>
          </a:p>
        </p:txBody>
      </p:sp>
    </p:spTree>
    <p:extLst>
      <p:ext uri="{BB962C8B-B14F-4D97-AF65-F5344CB8AC3E}">
        <p14:creationId xmlns:p14="http://schemas.microsoft.com/office/powerpoint/2010/main" val="2734255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(12 </a:t>
            </a:r>
            <a:r>
              <a:rPr lang="en-US" dirty="0">
                <a:solidFill>
                  <a:prstClr val="white"/>
                </a:solidFill>
              </a:rPr>
              <a:t>of 20)</a:t>
            </a:r>
            <a:endParaRPr lang="en-IN" sz="3200" dirty="0"/>
          </a:p>
        </p:txBody>
      </p:sp>
      <p:sp>
        <p:nvSpPr>
          <p:cNvPr id="15" name="Text Placeholder 2"/>
          <p:cNvSpPr>
            <a:spLocks noGrp="1"/>
          </p:cNvSpPr>
          <p:nvPr>
            <p:ph type="body" sz="quarter" idx="13"/>
          </p:nvPr>
        </p:nvSpPr>
        <p:spPr>
          <a:xfrm>
            <a:off x="457200" y="1444752"/>
            <a:ext cx="8175813" cy="457200"/>
          </a:xfrm>
          <a:solidFill>
            <a:srgbClr val="6EA484"/>
          </a:solidFill>
        </p:spPr>
        <p:txBody>
          <a:bodyPr/>
          <a:lstStyle/>
          <a:p>
            <a:r>
              <a:rPr lang="en-IN" b="1" dirty="0" smtClean="0"/>
              <a:t>Definition </a:t>
            </a:r>
            <a:r>
              <a:rPr lang="en-IN" b="1" dirty="0"/>
              <a:t>1.1.2 </a:t>
            </a:r>
            <a:r>
              <a:rPr lang="en-IN" b="1" dirty="0" smtClean="0"/>
              <a:t>Solution </a:t>
            </a:r>
            <a:r>
              <a:rPr lang="en-IN" b="1" dirty="0"/>
              <a:t>of an </a:t>
            </a:r>
            <a:r>
              <a:rPr lang="en-IN" b="1" dirty="0" smtClean="0"/>
              <a:t>ODE</a:t>
            </a:r>
            <a:endParaRPr lang="en-US" dirty="0"/>
          </a:p>
        </p:txBody>
      </p:sp>
      <p:sp>
        <p:nvSpPr>
          <p:cNvPr id="18" name="Text Placeholder 2"/>
          <p:cNvSpPr>
            <a:spLocks noGrp="1"/>
          </p:cNvSpPr>
          <p:nvPr>
            <p:ph type="body" sz="quarter" idx="13"/>
          </p:nvPr>
        </p:nvSpPr>
        <p:spPr>
          <a:xfrm>
            <a:off x="457200" y="1444752"/>
            <a:ext cx="8172451" cy="2598836"/>
          </a:xfrm>
          <a:ln w="28575">
            <a:solidFill>
              <a:srgbClr val="6EA484"/>
            </a:solidFill>
          </a:ln>
        </p:spPr>
        <p:txBody>
          <a:bodyPr/>
          <a:lstStyle/>
          <a:p>
            <a:endParaRPr lang="en-IN" dirty="0" smtClean="0"/>
          </a:p>
          <a:p>
            <a:r>
              <a:rPr lang="en-IN" dirty="0" smtClean="0"/>
              <a:t>Any </a:t>
            </a:r>
            <a:r>
              <a:rPr lang="en-IN" dirty="0"/>
              <a:t>function </a:t>
            </a:r>
            <a:r>
              <a:rPr lang="el-GR" i="1" dirty="0">
                <a:latin typeface="Arial"/>
                <a:cs typeface="Arial"/>
              </a:rPr>
              <a:t>Φ</a:t>
            </a:r>
            <a:r>
              <a:rPr lang="en-IN" dirty="0" smtClean="0"/>
              <a:t>, </a:t>
            </a:r>
            <a:r>
              <a:rPr lang="en-IN" dirty="0"/>
              <a:t>defined on an interval </a:t>
            </a:r>
            <a:r>
              <a:rPr lang="en-IN" i="1" dirty="0"/>
              <a:t>I </a:t>
            </a:r>
            <a:r>
              <a:rPr lang="en-IN" dirty="0"/>
              <a:t>and possessing </a:t>
            </a:r>
            <a:r>
              <a:rPr lang="en-IN" dirty="0" smtClean="0"/>
              <a:t>at least </a:t>
            </a:r>
            <a:r>
              <a:rPr lang="en-IN" i="1" dirty="0"/>
              <a:t>n </a:t>
            </a:r>
            <a:r>
              <a:rPr lang="en-IN" dirty="0" smtClean="0"/>
              <a:t>derivatives that </a:t>
            </a:r>
            <a:r>
              <a:rPr lang="en-IN" dirty="0"/>
              <a:t>are continuous on </a:t>
            </a:r>
            <a:r>
              <a:rPr lang="en-IN" i="1" dirty="0" smtClean="0"/>
              <a:t>I</a:t>
            </a:r>
            <a:r>
              <a:rPr lang="en-IN" dirty="0"/>
              <a:t>, which </a:t>
            </a:r>
            <a:r>
              <a:rPr lang="en-IN" dirty="0" smtClean="0"/>
              <a:t>when substituted </a:t>
            </a:r>
            <a:r>
              <a:rPr lang="en-IN" dirty="0"/>
              <a:t>into an </a:t>
            </a:r>
            <a:r>
              <a:rPr lang="en-IN" i="1" dirty="0"/>
              <a:t>n</a:t>
            </a:r>
            <a:r>
              <a:rPr lang="en-IN" dirty="0"/>
              <a:t>th-order </a:t>
            </a:r>
            <a:r>
              <a:rPr lang="en-IN" dirty="0" smtClean="0"/>
              <a:t>ordinary differential equation reduces </a:t>
            </a:r>
            <a:r>
              <a:rPr lang="en-IN" dirty="0"/>
              <a:t>the equation to an identity, is said to be a </a:t>
            </a:r>
            <a:r>
              <a:rPr lang="en-IN" b="1" dirty="0" smtClean="0"/>
              <a:t>solution </a:t>
            </a:r>
            <a:r>
              <a:rPr lang="en-IN" dirty="0" smtClean="0"/>
              <a:t>of </a:t>
            </a:r>
            <a:r>
              <a:rPr lang="en-IN" dirty="0"/>
              <a:t>the equation on the interval</a:t>
            </a:r>
            <a:r>
              <a:rPr lang="en-IN" dirty="0" smtClean="0"/>
              <a:t>.</a:t>
            </a:r>
            <a:endParaRPr lang="en-IN" dirty="0"/>
          </a:p>
        </p:txBody>
      </p:sp>
    </p:spTree>
    <p:extLst>
      <p:ext uri="{BB962C8B-B14F-4D97-AF65-F5344CB8AC3E}">
        <p14:creationId xmlns:p14="http://schemas.microsoft.com/office/powerpoint/2010/main" val="3826683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a:t>
            </a:r>
            <a:r>
              <a:rPr lang="en-US" dirty="0">
                <a:solidFill>
                  <a:prstClr val="white"/>
                </a:solidFill>
              </a:rPr>
              <a:t>13 of 20)</a:t>
            </a:r>
            <a:endParaRPr lang="en-IN" sz="3200" dirty="0"/>
          </a:p>
        </p:txBody>
      </p:sp>
      <p:sp>
        <p:nvSpPr>
          <p:cNvPr id="13" name="Text Placeholder 2"/>
          <p:cNvSpPr>
            <a:spLocks noGrp="1"/>
          </p:cNvSpPr>
          <p:nvPr>
            <p:ph type="body" sz="quarter" idx="13"/>
          </p:nvPr>
        </p:nvSpPr>
        <p:spPr>
          <a:xfrm>
            <a:off x="457200" y="1444753"/>
            <a:ext cx="8216900" cy="3241547"/>
          </a:xfrm>
        </p:spPr>
        <p:txBody>
          <a:bodyPr/>
          <a:lstStyle/>
          <a:p>
            <a:r>
              <a:rPr lang="en-IN" b="1" dirty="0" smtClean="0">
                <a:solidFill>
                  <a:srgbClr val="5B7C32"/>
                </a:solidFill>
              </a:rPr>
              <a:t>Interval </a:t>
            </a:r>
            <a:r>
              <a:rPr lang="en-IN" b="1" dirty="0">
                <a:solidFill>
                  <a:srgbClr val="5B7C32"/>
                </a:solidFill>
              </a:rPr>
              <a:t>of </a:t>
            </a:r>
            <a:r>
              <a:rPr lang="en-IN" b="1" dirty="0" smtClean="0">
                <a:solidFill>
                  <a:srgbClr val="5B7C32"/>
                </a:solidFill>
              </a:rPr>
              <a:t>Definition</a:t>
            </a:r>
            <a:endParaRPr lang="en-IN" b="1" dirty="0">
              <a:solidFill>
                <a:srgbClr val="5B7C32"/>
              </a:solidFill>
            </a:endParaRPr>
          </a:p>
          <a:p>
            <a:r>
              <a:rPr lang="en-IN" dirty="0" smtClean="0"/>
              <a:t>You </a:t>
            </a:r>
            <a:r>
              <a:rPr lang="en-IN" dirty="0"/>
              <a:t>cannot think </a:t>
            </a:r>
            <a:r>
              <a:rPr lang="en-IN" i="1" dirty="0"/>
              <a:t>solution </a:t>
            </a:r>
            <a:r>
              <a:rPr lang="en-IN" dirty="0"/>
              <a:t>of an ordinary </a:t>
            </a:r>
            <a:r>
              <a:rPr lang="en-IN" dirty="0" smtClean="0"/>
              <a:t>differential equation without </a:t>
            </a:r>
            <a:r>
              <a:rPr lang="en-IN" dirty="0"/>
              <a:t>simultaneously thinking </a:t>
            </a:r>
            <a:r>
              <a:rPr lang="en-IN" i="1" dirty="0"/>
              <a:t>interval. </a:t>
            </a:r>
            <a:r>
              <a:rPr lang="en-IN" dirty="0"/>
              <a:t>The interval </a:t>
            </a:r>
            <a:r>
              <a:rPr lang="en-IN" i="1" dirty="0"/>
              <a:t>I </a:t>
            </a:r>
            <a:r>
              <a:rPr lang="en-IN" dirty="0" smtClean="0"/>
              <a:t>in previous definition </a:t>
            </a:r>
            <a:r>
              <a:rPr lang="en-IN" dirty="0"/>
              <a:t>is variously called the </a:t>
            </a:r>
            <a:r>
              <a:rPr lang="en-IN" b="1" dirty="0"/>
              <a:t>interval </a:t>
            </a:r>
            <a:r>
              <a:rPr lang="en-IN" b="1" dirty="0" smtClean="0"/>
              <a:t>of definition</a:t>
            </a:r>
            <a:r>
              <a:rPr lang="en-IN" b="1" dirty="0"/>
              <a:t>, </a:t>
            </a:r>
            <a:r>
              <a:rPr lang="en-IN" dirty="0"/>
              <a:t>the </a:t>
            </a:r>
            <a:r>
              <a:rPr lang="en-IN" b="1" dirty="0"/>
              <a:t>interval of existence, </a:t>
            </a:r>
            <a:r>
              <a:rPr lang="en-IN" dirty="0"/>
              <a:t>the </a:t>
            </a:r>
            <a:r>
              <a:rPr lang="en-IN" b="1" dirty="0" smtClean="0"/>
              <a:t>interval of validity</a:t>
            </a:r>
            <a:r>
              <a:rPr lang="en-IN" b="1" dirty="0"/>
              <a:t>, </a:t>
            </a:r>
            <a:r>
              <a:rPr lang="en-IN" dirty="0"/>
              <a:t>or the </a:t>
            </a:r>
            <a:r>
              <a:rPr lang="en-IN" b="1" dirty="0"/>
              <a:t>domain of the solution </a:t>
            </a:r>
            <a:r>
              <a:rPr lang="en-IN" dirty="0"/>
              <a:t>and can be an </a:t>
            </a:r>
            <a:r>
              <a:rPr lang="en-IN" dirty="0" smtClean="0"/>
              <a:t>open interval </a:t>
            </a:r>
            <a:r>
              <a:rPr lang="en-IN" dirty="0"/>
              <a:t>(</a:t>
            </a:r>
            <a:r>
              <a:rPr lang="en-IN" i="1" dirty="0"/>
              <a:t>a</a:t>
            </a:r>
            <a:r>
              <a:rPr lang="en-IN" dirty="0"/>
              <a:t>, </a:t>
            </a:r>
            <a:r>
              <a:rPr lang="en-IN" i="1" dirty="0"/>
              <a:t>b</a:t>
            </a:r>
            <a:r>
              <a:rPr lang="en-IN" dirty="0"/>
              <a:t>), a </a:t>
            </a:r>
            <a:r>
              <a:rPr lang="en-IN" dirty="0" smtClean="0"/>
              <a:t>closed interval </a:t>
            </a:r>
            <a:r>
              <a:rPr lang="en-IN" dirty="0"/>
              <a:t>[</a:t>
            </a:r>
            <a:r>
              <a:rPr lang="en-IN" i="1" dirty="0"/>
              <a:t>a</a:t>
            </a:r>
            <a:r>
              <a:rPr lang="en-IN" dirty="0"/>
              <a:t>, </a:t>
            </a:r>
            <a:r>
              <a:rPr lang="en-IN" i="1" dirty="0"/>
              <a:t>b</a:t>
            </a:r>
            <a:r>
              <a:rPr lang="en-IN" dirty="0"/>
              <a:t>], an infinite </a:t>
            </a:r>
            <a:r>
              <a:rPr lang="en-IN" dirty="0" smtClean="0"/>
              <a:t>interval (</a:t>
            </a:r>
            <a:r>
              <a:rPr lang="en-IN" i="1" dirty="0" smtClean="0"/>
              <a:t>a</a:t>
            </a:r>
            <a:r>
              <a:rPr lang="en-IN" dirty="0"/>
              <a:t>,</a:t>
            </a:r>
            <a:endParaRPr lang="en-US" dirty="0"/>
          </a:p>
        </p:txBody>
      </p:sp>
      <p:pic>
        <p:nvPicPr>
          <p:cNvPr id="18" name="Picture Placeholder 17"/>
          <p:cNvPicPr>
            <a:picLocks noGrp="1" noChangeAspect="1"/>
          </p:cNvPicPr>
          <p:nvPr>
            <p:ph type="pic" sz="quarter" idx="29"/>
          </p:nvPr>
        </p:nvPicPr>
        <p:blipFill>
          <a:blip r:embed="rId2"/>
          <a:stretch>
            <a:fillRect/>
          </a:stretch>
        </p:blipFill>
        <p:spPr>
          <a:xfrm>
            <a:off x="1998941" y="4312098"/>
            <a:ext cx="266142" cy="159685"/>
          </a:xfrm>
          <a:prstGeom prst="rect">
            <a:avLst/>
          </a:prstGeom>
          <a:noFill/>
          <a:ln>
            <a:noFill/>
          </a:ln>
        </p:spPr>
      </p:pic>
      <p:sp>
        <p:nvSpPr>
          <p:cNvPr id="15" name="Text Placeholder 2"/>
          <p:cNvSpPr>
            <a:spLocks noGrp="1"/>
          </p:cNvSpPr>
          <p:nvPr>
            <p:ph type="body" sz="quarter" idx="13"/>
          </p:nvPr>
        </p:nvSpPr>
        <p:spPr>
          <a:xfrm>
            <a:off x="2184400" y="4137153"/>
            <a:ext cx="1943100" cy="498347"/>
          </a:xfrm>
        </p:spPr>
        <p:txBody>
          <a:bodyPr/>
          <a:lstStyle/>
          <a:p>
            <a:r>
              <a:rPr lang="en-IN" dirty="0"/>
              <a:t>), and so on.</a:t>
            </a:r>
            <a:endParaRPr lang="en-US" dirty="0"/>
          </a:p>
        </p:txBody>
      </p:sp>
    </p:spTree>
    <p:extLst>
      <p:ext uri="{BB962C8B-B14F-4D97-AF65-F5344CB8AC3E}">
        <p14:creationId xmlns:p14="http://schemas.microsoft.com/office/powerpoint/2010/main" val="340739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solidFill>
                  <a:prstClr val="white"/>
                </a:solidFill>
              </a:rPr>
              <a:t>Example </a:t>
            </a:r>
            <a:r>
              <a:rPr lang="en-US" sz="3800" dirty="0" smtClean="0">
                <a:solidFill>
                  <a:prstClr val="white"/>
                </a:solidFill>
              </a:rPr>
              <a:t>5 </a:t>
            </a:r>
            <a:r>
              <a:rPr lang="en-US" sz="3800" dirty="0">
                <a:solidFill>
                  <a:prstClr val="white"/>
                </a:solidFill>
              </a:rPr>
              <a:t>– </a:t>
            </a:r>
            <a:r>
              <a:rPr lang="en-IN" sz="3800" dirty="0" smtClean="0">
                <a:solidFill>
                  <a:prstClr val="white"/>
                </a:solidFill>
              </a:rPr>
              <a:t>Verification </a:t>
            </a:r>
            <a:r>
              <a:rPr lang="en-IN" sz="3800" dirty="0">
                <a:solidFill>
                  <a:prstClr val="white"/>
                </a:solidFill>
              </a:rPr>
              <a:t>of a </a:t>
            </a:r>
            <a:r>
              <a:rPr lang="en-IN" sz="3800" dirty="0" smtClean="0">
                <a:solidFill>
                  <a:prstClr val="white"/>
                </a:solidFill>
              </a:rPr>
              <a:t>Solution</a:t>
            </a:r>
            <a:endParaRPr lang="en-IN" sz="3800" dirty="0"/>
          </a:p>
        </p:txBody>
      </p:sp>
      <p:sp>
        <p:nvSpPr>
          <p:cNvPr id="3" name="Text Placeholder 2"/>
          <p:cNvSpPr>
            <a:spLocks noGrp="1"/>
          </p:cNvSpPr>
          <p:nvPr>
            <p:ph type="body" sz="quarter" idx="13"/>
          </p:nvPr>
        </p:nvSpPr>
        <p:spPr>
          <a:xfrm>
            <a:off x="457200" y="1444753"/>
            <a:ext cx="8496300" cy="803147"/>
          </a:xfrm>
        </p:spPr>
        <p:txBody>
          <a:bodyPr/>
          <a:lstStyle/>
          <a:p>
            <a:r>
              <a:rPr lang="en-IN" dirty="0"/>
              <a:t>Verify that the indicated function is a solution of the </a:t>
            </a:r>
            <a:r>
              <a:rPr lang="en-IN" dirty="0" smtClean="0"/>
              <a:t>given differential </a:t>
            </a:r>
            <a:r>
              <a:rPr lang="en-IN" dirty="0"/>
              <a:t>equation </a:t>
            </a:r>
            <a:r>
              <a:rPr lang="en-IN" dirty="0" smtClean="0"/>
              <a:t>on the </a:t>
            </a:r>
            <a:r>
              <a:rPr lang="en-IN" dirty="0"/>
              <a:t>interval</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5311319" y="1910832"/>
            <a:ext cx="1060659" cy="303045"/>
          </a:xfrm>
          <a:prstGeom prst="rect">
            <a:avLst/>
          </a:prstGeom>
          <a:noFill/>
          <a:ln>
            <a:noFill/>
          </a:ln>
        </p:spPr>
      </p:pic>
      <p:pic>
        <p:nvPicPr>
          <p:cNvPr id="1026" name="Picture 2"/>
          <p:cNvPicPr>
            <a:picLocks noGrp="1" noChangeAspect="1" noChangeArrowheads="1"/>
          </p:cNvPicPr>
          <p:nvPr>
            <p:ph type="pic" sz="quarter" idx="29"/>
          </p:nvPr>
        </p:nvPicPr>
        <p:blipFill>
          <a:blip r:embed="rId3">
            <a:extLst>
              <a:ext uri="{28A0092B-C50C-407E-A947-70E740481C1C}">
                <a14:useLocalDpi xmlns:a14="http://schemas.microsoft.com/office/drawing/2010/main" val="0"/>
              </a:ext>
            </a:extLst>
          </a:blip>
          <a:stretch>
            <a:fillRect/>
          </a:stretch>
        </p:blipFill>
        <p:spPr bwMode="auto">
          <a:xfrm>
            <a:off x="641500" y="2349827"/>
            <a:ext cx="3273483" cy="77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2"/>
          <p:cNvSpPr>
            <a:spLocks noGrp="1"/>
          </p:cNvSpPr>
          <p:nvPr>
            <p:ph type="body" sz="quarter" idx="13"/>
          </p:nvPr>
        </p:nvSpPr>
        <p:spPr>
          <a:xfrm>
            <a:off x="457200" y="3423633"/>
            <a:ext cx="8496300" cy="1863983"/>
          </a:xfrm>
        </p:spPr>
        <p:txBody>
          <a:bodyPr/>
          <a:lstStyle/>
          <a:p>
            <a:r>
              <a:rPr lang="en-US" b="1" dirty="0" smtClean="0"/>
              <a:t>Solution:</a:t>
            </a:r>
            <a:endParaRPr lang="en-IN" b="1" dirty="0" smtClean="0"/>
          </a:p>
          <a:p>
            <a:r>
              <a:rPr lang="en-IN" dirty="0" smtClean="0"/>
              <a:t>One </a:t>
            </a:r>
            <a:r>
              <a:rPr lang="en-IN" dirty="0"/>
              <a:t>way of verifying that the given function is a solution is </a:t>
            </a:r>
            <a:r>
              <a:rPr lang="en-IN" dirty="0" smtClean="0"/>
              <a:t>to see</a:t>
            </a:r>
            <a:r>
              <a:rPr lang="en-IN" dirty="0"/>
              <a:t>, </a:t>
            </a:r>
            <a:r>
              <a:rPr lang="en-IN" dirty="0" smtClean="0"/>
              <a:t>after substituting</a:t>
            </a:r>
            <a:r>
              <a:rPr lang="en-IN" dirty="0"/>
              <a:t>, whether each side of the equation </a:t>
            </a:r>
            <a:r>
              <a:rPr lang="en-IN" dirty="0" smtClean="0"/>
              <a:t>is the </a:t>
            </a:r>
            <a:r>
              <a:rPr lang="en-IN" dirty="0"/>
              <a:t>same for every </a:t>
            </a:r>
            <a:r>
              <a:rPr lang="en-IN" i="1" dirty="0"/>
              <a:t>x </a:t>
            </a:r>
            <a:r>
              <a:rPr lang="en-IN" dirty="0"/>
              <a:t>in the </a:t>
            </a:r>
            <a:r>
              <a:rPr lang="en-IN" dirty="0" smtClean="0"/>
              <a:t>interval.</a:t>
            </a:r>
          </a:p>
        </p:txBody>
      </p:sp>
    </p:spTree>
    <p:extLst>
      <p:ext uri="{BB962C8B-B14F-4D97-AF65-F5344CB8AC3E}">
        <p14:creationId xmlns:p14="http://schemas.microsoft.com/office/powerpoint/2010/main" val="1701889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white"/>
                </a:solidFill>
              </a:rPr>
              <a:t>Example </a:t>
            </a:r>
            <a:r>
              <a:rPr lang="en-US" dirty="0" smtClean="0">
                <a:solidFill>
                  <a:prstClr val="white"/>
                </a:solidFill>
              </a:rPr>
              <a:t>5 – </a:t>
            </a:r>
            <a:r>
              <a:rPr lang="en-IN" dirty="0" smtClean="0">
                <a:solidFill>
                  <a:prstClr val="white"/>
                </a:solidFill>
              </a:rPr>
              <a:t>Solution </a:t>
            </a:r>
            <a:r>
              <a:rPr lang="en-US" dirty="0" smtClean="0">
                <a:solidFill>
                  <a:prstClr val="white"/>
                </a:solidFill>
              </a:rPr>
              <a:t>(1 of 1)</a:t>
            </a:r>
            <a:endParaRPr lang="en-IN" dirty="0"/>
          </a:p>
        </p:txBody>
      </p:sp>
      <p:sp>
        <p:nvSpPr>
          <p:cNvPr id="3" name="Text Placeholder 2"/>
          <p:cNvSpPr>
            <a:spLocks noGrp="1"/>
          </p:cNvSpPr>
          <p:nvPr>
            <p:ph type="body" sz="quarter" idx="13"/>
          </p:nvPr>
        </p:nvSpPr>
        <p:spPr>
          <a:xfrm>
            <a:off x="457200" y="1444754"/>
            <a:ext cx="8496300" cy="543703"/>
          </a:xfrm>
        </p:spPr>
        <p:txBody>
          <a:bodyPr/>
          <a:lstStyle/>
          <a:p>
            <a:r>
              <a:rPr lang="en-IN" dirty="0" smtClean="0"/>
              <a:t>From</a:t>
            </a:r>
            <a:endParaRPr lang="en-US" dirty="0"/>
          </a:p>
        </p:txBody>
      </p:sp>
      <p:pic>
        <p:nvPicPr>
          <p:cNvPr id="6" name="Picture Placeholder 5"/>
          <p:cNvPicPr>
            <a:picLocks noGrp="1" noChangeAspect="1"/>
          </p:cNvPicPr>
          <p:nvPr>
            <p:ph type="pic" sz="quarter" idx="29"/>
          </p:nvPr>
        </p:nvPicPr>
        <p:blipFill>
          <a:blip r:embed="rId2"/>
          <a:stretch>
            <a:fillRect/>
          </a:stretch>
        </p:blipFill>
        <p:spPr>
          <a:xfrm>
            <a:off x="1912030" y="1926794"/>
            <a:ext cx="5523138" cy="1344061"/>
          </a:xfrm>
          <a:prstGeom prst="rect">
            <a:avLst/>
          </a:prstGeom>
          <a:noFill/>
          <a:ln>
            <a:noFill/>
          </a:ln>
        </p:spPr>
      </p:pic>
      <p:sp>
        <p:nvSpPr>
          <p:cNvPr id="9" name="Text Placeholder 2"/>
          <p:cNvSpPr>
            <a:spLocks noGrp="1"/>
          </p:cNvSpPr>
          <p:nvPr>
            <p:ph type="body" sz="quarter" idx="13"/>
          </p:nvPr>
        </p:nvSpPr>
        <p:spPr>
          <a:xfrm>
            <a:off x="457200" y="3396947"/>
            <a:ext cx="8496300" cy="892047"/>
          </a:xfrm>
        </p:spPr>
        <p:txBody>
          <a:bodyPr/>
          <a:lstStyle/>
          <a:p>
            <a:r>
              <a:rPr lang="en-IN" dirty="0"/>
              <a:t>we see that each side of the equation is the same for </a:t>
            </a:r>
            <a:r>
              <a:rPr lang="en-IN" dirty="0" smtClean="0"/>
              <a:t>every real </a:t>
            </a:r>
            <a:r>
              <a:rPr lang="en-IN" dirty="0"/>
              <a:t>number </a:t>
            </a:r>
            <a:r>
              <a:rPr lang="en-IN" i="1" dirty="0"/>
              <a:t>x. </a:t>
            </a:r>
            <a:r>
              <a:rPr lang="en-IN" dirty="0"/>
              <a:t>Note that</a:t>
            </a:r>
            <a:endParaRPr lang="en-US" dirty="0"/>
          </a:p>
        </p:txBody>
      </p:sp>
      <p:pic>
        <p:nvPicPr>
          <p:cNvPr id="19" name="Picture Placeholder 18"/>
          <p:cNvPicPr>
            <a:picLocks noGrp="1" noChangeAspect="1"/>
          </p:cNvPicPr>
          <p:nvPr>
            <p:ph type="pic" sz="quarter" idx="29"/>
          </p:nvPr>
        </p:nvPicPr>
        <p:blipFill>
          <a:blip r:embed="rId3"/>
          <a:stretch>
            <a:fillRect/>
          </a:stretch>
        </p:blipFill>
        <p:spPr>
          <a:xfrm>
            <a:off x="3919385" y="3830740"/>
            <a:ext cx="1141975" cy="337706"/>
          </a:xfrm>
          <a:prstGeom prst="rect">
            <a:avLst/>
          </a:prstGeom>
          <a:noFill/>
          <a:ln>
            <a:noFill/>
          </a:ln>
        </p:spPr>
      </p:pic>
      <p:sp>
        <p:nvSpPr>
          <p:cNvPr id="12" name="Text Placeholder 2"/>
          <p:cNvSpPr>
            <a:spLocks noGrp="1"/>
          </p:cNvSpPr>
          <p:nvPr>
            <p:ph type="body" sz="quarter" idx="13"/>
          </p:nvPr>
        </p:nvSpPr>
        <p:spPr>
          <a:xfrm>
            <a:off x="457200" y="3765247"/>
            <a:ext cx="8496300" cy="892047"/>
          </a:xfrm>
        </p:spPr>
        <p:txBody>
          <a:bodyPr/>
          <a:lstStyle/>
          <a:p>
            <a:r>
              <a:rPr lang="en-IN" dirty="0" smtClean="0"/>
              <a:t>                                                       is</a:t>
            </a:r>
            <a:r>
              <a:rPr lang="en-IN" dirty="0"/>
              <a:t>, by definition, the nonnegative square root of</a:t>
            </a:r>
            <a:endParaRPr lang="en-US" dirty="0"/>
          </a:p>
        </p:txBody>
      </p:sp>
      <p:pic>
        <p:nvPicPr>
          <p:cNvPr id="15" name="Picture Placeholder 14"/>
          <p:cNvPicPr>
            <a:picLocks noGrp="1" noChangeAspect="1"/>
          </p:cNvPicPr>
          <p:nvPr>
            <p:ph type="pic" sz="quarter" idx="29"/>
          </p:nvPr>
        </p:nvPicPr>
        <p:blipFill>
          <a:blip r:embed="rId4"/>
          <a:stretch>
            <a:fillRect/>
          </a:stretch>
        </p:blipFill>
        <p:spPr>
          <a:xfrm>
            <a:off x="4282152" y="4208235"/>
            <a:ext cx="513021" cy="343360"/>
          </a:xfrm>
          <a:prstGeom prst="rect">
            <a:avLst/>
          </a:prstGeom>
          <a:noFill/>
          <a:ln>
            <a:noFill/>
          </a:ln>
        </p:spPr>
      </p:pic>
    </p:spTree>
    <p:extLst>
      <p:ext uri="{BB962C8B-B14F-4D97-AF65-F5344CB8AC3E}">
        <p14:creationId xmlns:p14="http://schemas.microsoft.com/office/powerpoint/2010/main" val="1695047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(14 </a:t>
            </a:r>
            <a:r>
              <a:rPr lang="en-US" dirty="0">
                <a:solidFill>
                  <a:prstClr val="white"/>
                </a:solidFill>
              </a:rPr>
              <a:t>of 20)</a:t>
            </a:r>
            <a:endParaRPr lang="en-IN" sz="3200" dirty="0"/>
          </a:p>
        </p:txBody>
      </p:sp>
      <p:sp>
        <p:nvSpPr>
          <p:cNvPr id="13" name="Text Placeholder 2"/>
          <p:cNvSpPr>
            <a:spLocks noGrp="1"/>
          </p:cNvSpPr>
          <p:nvPr>
            <p:ph type="body" sz="quarter" idx="13"/>
          </p:nvPr>
        </p:nvSpPr>
        <p:spPr>
          <a:xfrm>
            <a:off x="457200" y="1444753"/>
            <a:ext cx="8216900" cy="4930647"/>
          </a:xfrm>
        </p:spPr>
        <p:txBody>
          <a:bodyPr/>
          <a:lstStyle/>
          <a:p>
            <a:r>
              <a:rPr lang="en-IN" dirty="0"/>
              <a:t>A solution of a differential equation that is </a:t>
            </a:r>
            <a:r>
              <a:rPr lang="en-IN" dirty="0" smtClean="0"/>
              <a:t>identically zero on </a:t>
            </a:r>
            <a:r>
              <a:rPr lang="en-IN" dirty="0"/>
              <a:t>an interval </a:t>
            </a:r>
            <a:r>
              <a:rPr lang="en-IN" i="1" dirty="0"/>
              <a:t>I </a:t>
            </a:r>
            <a:r>
              <a:rPr lang="en-IN" dirty="0"/>
              <a:t>is said to be a </a:t>
            </a:r>
            <a:r>
              <a:rPr lang="en-IN" b="1" dirty="0"/>
              <a:t>trivial solution</a:t>
            </a:r>
            <a:r>
              <a:rPr lang="en-IN" b="1" dirty="0" smtClean="0"/>
              <a:t>.</a:t>
            </a:r>
          </a:p>
          <a:p>
            <a:endParaRPr lang="en-IN" sz="100" b="1" dirty="0"/>
          </a:p>
          <a:p>
            <a:r>
              <a:rPr lang="en-IN" b="1" dirty="0" smtClean="0">
                <a:solidFill>
                  <a:srgbClr val="5B7C32"/>
                </a:solidFill>
              </a:rPr>
              <a:t>Solution Curve</a:t>
            </a:r>
            <a:endParaRPr lang="en-IN" b="1" dirty="0">
              <a:solidFill>
                <a:srgbClr val="5B7C32"/>
              </a:solidFill>
            </a:endParaRPr>
          </a:p>
          <a:p>
            <a:r>
              <a:rPr lang="en-IN" dirty="0" smtClean="0"/>
              <a:t>The </a:t>
            </a:r>
            <a:r>
              <a:rPr lang="en-IN" dirty="0"/>
              <a:t>graph of a solution </a:t>
            </a:r>
            <a:r>
              <a:rPr lang="el-GR" i="1" dirty="0">
                <a:latin typeface="Arial"/>
                <a:cs typeface="Arial"/>
              </a:rPr>
              <a:t>Φ</a:t>
            </a:r>
            <a:r>
              <a:rPr lang="en-IN" i="1" dirty="0" smtClean="0"/>
              <a:t> </a:t>
            </a:r>
            <a:r>
              <a:rPr lang="en-IN" dirty="0"/>
              <a:t>of an ODE is called a </a:t>
            </a:r>
            <a:r>
              <a:rPr lang="en-IN" b="1" dirty="0" smtClean="0"/>
              <a:t>solution curve</a:t>
            </a:r>
            <a:r>
              <a:rPr lang="en-IN" b="1" dirty="0"/>
              <a:t>. </a:t>
            </a:r>
            <a:r>
              <a:rPr lang="en-IN" dirty="0"/>
              <a:t>Since </a:t>
            </a:r>
            <a:r>
              <a:rPr lang="el-GR" i="1" dirty="0">
                <a:latin typeface="Arial"/>
                <a:cs typeface="Arial"/>
              </a:rPr>
              <a:t>Φ</a:t>
            </a:r>
            <a:r>
              <a:rPr lang="en-IN" i="1" dirty="0" smtClean="0"/>
              <a:t> </a:t>
            </a:r>
            <a:r>
              <a:rPr lang="en-IN" dirty="0"/>
              <a:t>is a differentiable function, it is </a:t>
            </a:r>
            <a:r>
              <a:rPr lang="en-IN" dirty="0" smtClean="0"/>
              <a:t>continuous on </a:t>
            </a:r>
            <a:r>
              <a:rPr lang="en-IN" dirty="0"/>
              <a:t>its interval </a:t>
            </a:r>
            <a:r>
              <a:rPr lang="en-IN" i="1" dirty="0"/>
              <a:t>I </a:t>
            </a:r>
            <a:r>
              <a:rPr lang="en-IN" dirty="0"/>
              <a:t>of </a:t>
            </a:r>
            <a:r>
              <a:rPr lang="en-IN" dirty="0" smtClean="0"/>
              <a:t>definition. Thus </a:t>
            </a:r>
            <a:r>
              <a:rPr lang="en-IN" dirty="0"/>
              <a:t>there may be a </a:t>
            </a:r>
            <a:r>
              <a:rPr lang="en-IN" dirty="0" smtClean="0"/>
              <a:t>difference between </a:t>
            </a:r>
            <a:r>
              <a:rPr lang="en-IN" dirty="0"/>
              <a:t>the graph of the </a:t>
            </a:r>
            <a:r>
              <a:rPr lang="en-IN" i="1" dirty="0"/>
              <a:t>function </a:t>
            </a:r>
            <a:r>
              <a:rPr lang="el-GR" i="1" dirty="0">
                <a:latin typeface="Arial"/>
                <a:cs typeface="Arial"/>
              </a:rPr>
              <a:t>Φ</a:t>
            </a:r>
            <a:r>
              <a:rPr lang="en-IN" i="1" dirty="0" smtClean="0"/>
              <a:t> </a:t>
            </a:r>
            <a:r>
              <a:rPr lang="en-IN" dirty="0"/>
              <a:t>and </a:t>
            </a:r>
            <a:r>
              <a:rPr lang="en-IN" dirty="0" smtClean="0"/>
              <a:t>the graph </a:t>
            </a:r>
            <a:r>
              <a:rPr lang="en-IN" dirty="0"/>
              <a:t>of </a:t>
            </a:r>
            <a:r>
              <a:rPr lang="en-IN" dirty="0" smtClean="0"/>
              <a:t>the </a:t>
            </a:r>
            <a:r>
              <a:rPr lang="en-IN" i="1" dirty="0" smtClean="0"/>
              <a:t>solution </a:t>
            </a:r>
            <a:r>
              <a:rPr lang="el-GR" i="1" dirty="0">
                <a:latin typeface="Arial"/>
                <a:cs typeface="Arial"/>
              </a:rPr>
              <a:t>Φ</a:t>
            </a:r>
            <a:r>
              <a:rPr lang="en-IN" dirty="0" smtClean="0"/>
              <a:t>. </a:t>
            </a:r>
            <a:r>
              <a:rPr lang="en-IN" dirty="0"/>
              <a:t>Put another way, the domain of the function </a:t>
            </a:r>
            <a:r>
              <a:rPr lang="el-GR" i="1" dirty="0">
                <a:latin typeface="Arial"/>
                <a:cs typeface="Arial"/>
              </a:rPr>
              <a:t>Φ</a:t>
            </a:r>
            <a:r>
              <a:rPr lang="en-IN" i="1" dirty="0" smtClean="0"/>
              <a:t> </a:t>
            </a:r>
            <a:r>
              <a:rPr lang="en-IN" dirty="0" smtClean="0"/>
              <a:t>need not be </a:t>
            </a:r>
            <a:r>
              <a:rPr lang="en-IN" dirty="0"/>
              <a:t>the same as the interval </a:t>
            </a:r>
            <a:r>
              <a:rPr lang="en-IN" i="1" dirty="0"/>
              <a:t>I </a:t>
            </a:r>
            <a:r>
              <a:rPr lang="en-IN" dirty="0"/>
              <a:t>of definition (</a:t>
            </a:r>
            <a:r>
              <a:rPr lang="en-IN" dirty="0" smtClean="0"/>
              <a:t>or domain</a:t>
            </a:r>
            <a:r>
              <a:rPr lang="en-IN" dirty="0"/>
              <a:t>) of the solution </a:t>
            </a:r>
            <a:r>
              <a:rPr lang="el-GR" i="1" dirty="0">
                <a:latin typeface="Arial"/>
                <a:cs typeface="Arial"/>
              </a:rPr>
              <a:t>Φ</a:t>
            </a:r>
            <a:r>
              <a:rPr lang="en-IN" dirty="0" smtClean="0"/>
              <a:t>. </a:t>
            </a:r>
            <a:r>
              <a:rPr lang="en-IN" dirty="0"/>
              <a:t>Example </a:t>
            </a:r>
            <a:r>
              <a:rPr lang="en-IN" dirty="0" smtClean="0"/>
              <a:t>6 illustrates the difference</a:t>
            </a:r>
            <a:r>
              <a:rPr lang="en-IN" dirty="0"/>
              <a:t>.</a:t>
            </a:r>
            <a:endParaRPr lang="en-US" dirty="0"/>
          </a:p>
        </p:txBody>
      </p:sp>
    </p:spTree>
    <p:extLst>
      <p:ext uri="{BB962C8B-B14F-4D97-AF65-F5344CB8AC3E}">
        <p14:creationId xmlns:p14="http://schemas.microsoft.com/office/powerpoint/2010/main" val="2864176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solidFill>
                  <a:prstClr val="white"/>
                </a:solidFill>
              </a:rPr>
              <a:t>Example </a:t>
            </a:r>
            <a:r>
              <a:rPr lang="en-US" sz="3100" dirty="0" smtClean="0">
                <a:solidFill>
                  <a:prstClr val="white"/>
                </a:solidFill>
              </a:rPr>
              <a:t>6 </a:t>
            </a:r>
            <a:r>
              <a:rPr lang="en-US" sz="3100" dirty="0">
                <a:solidFill>
                  <a:prstClr val="white"/>
                </a:solidFill>
              </a:rPr>
              <a:t>– </a:t>
            </a:r>
            <a:r>
              <a:rPr lang="en-IN" sz="3100" dirty="0" smtClean="0">
                <a:solidFill>
                  <a:prstClr val="white"/>
                </a:solidFill>
              </a:rPr>
              <a:t>Function </a:t>
            </a:r>
            <a:r>
              <a:rPr lang="en-IN" sz="3100" dirty="0">
                <a:solidFill>
                  <a:prstClr val="white"/>
                </a:solidFill>
              </a:rPr>
              <a:t>versus </a:t>
            </a:r>
            <a:r>
              <a:rPr lang="en-IN" sz="3100" dirty="0" smtClean="0">
                <a:solidFill>
                  <a:prstClr val="white"/>
                </a:solidFill>
              </a:rPr>
              <a:t>Solution </a:t>
            </a:r>
            <a:r>
              <a:rPr lang="en-US" sz="3100" dirty="0">
                <a:solidFill>
                  <a:prstClr val="white"/>
                </a:solidFill>
              </a:rPr>
              <a:t>(1 of </a:t>
            </a:r>
            <a:r>
              <a:rPr lang="en-US" sz="3100" dirty="0" smtClean="0">
                <a:solidFill>
                  <a:prstClr val="white"/>
                </a:solidFill>
              </a:rPr>
              <a:t>4)</a:t>
            </a:r>
            <a:endParaRPr lang="en-IN" sz="3100" dirty="0"/>
          </a:p>
        </p:txBody>
      </p:sp>
      <p:sp>
        <p:nvSpPr>
          <p:cNvPr id="3" name="Text Placeholder 2"/>
          <p:cNvSpPr>
            <a:spLocks noGrp="1"/>
          </p:cNvSpPr>
          <p:nvPr>
            <p:ph type="body" sz="quarter" idx="13"/>
          </p:nvPr>
        </p:nvSpPr>
        <p:spPr>
          <a:xfrm>
            <a:off x="457200" y="1444753"/>
            <a:ext cx="8077200" cy="1958847"/>
          </a:xfrm>
        </p:spPr>
        <p:txBody>
          <a:bodyPr/>
          <a:lstStyle/>
          <a:p>
            <a:pPr marL="465138" indent="-465138"/>
            <a:r>
              <a:rPr lang="en-IN" b="1" dirty="0"/>
              <a:t>(a) </a:t>
            </a:r>
            <a:r>
              <a:rPr lang="en-IN" dirty="0"/>
              <a:t>The domain of </a:t>
            </a:r>
            <a:r>
              <a:rPr lang="en-IN" i="1" dirty="0"/>
              <a:t>y </a:t>
            </a:r>
            <a:r>
              <a:rPr lang="en-IN" dirty="0"/>
              <a:t>= </a:t>
            </a:r>
            <a:r>
              <a:rPr lang="en-IN" dirty="0" smtClean="0"/>
              <a:t>1</a:t>
            </a:r>
            <a:r>
              <a:rPr lang="en-IN" sz="1200" dirty="0" smtClean="0"/>
              <a:t> </a:t>
            </a:r>
            <a:r>
              <a:rPr lang="en-IN" b="1" dirty="0" smtClean="0"/>
              <a:t>∕</a:t>
            </a:r>
            <a:r>
              <a:rPr lang="en-IN" sz="1200" dirty="0" smtClean="0"/>
              <a:t> </a:t>
            </a:r>
            <a:r>
              <a:rPr lang="en-IN" i="1" dirty="0" smtClean="0"/>
              <a:t>x</a:t>
            </a:r>
            <a:r>
              <a:rPr lang="en-IN" dirty="0"/>
              <a:t>, considered simply as a </a:t>
            </a:r>
            <a:r>
              <a:rPr lang="en-IN" b="1" i="1" dirty="0"/>
              <a:t>function</a:t>
            </a:r>
            <a:r>
              <a:rPr lang="en-IN" dirty="0"/>
              <a:t>, </a:t>
            </a:r>
            <a:r>
              <a:rPr lang="en-IN" dirty="0" smtClean="0"/>
              <a:t>is the </a:t>
            </a:r>
            <a:r>
              <a:rPr lang="en-IN" dirty="0"/>
              <a:t>set of </a:t>
            </a:r>
            <a:r>
              <a:rPr lang="en-IN" dirty="0" smtClean="0"/>
              <a:t>all real </a:t>
            </a:r>
            <a:r>
              <a:rPr lang="en-IN" dirty="0"/>
              <a:t>numbers </a:t>
            </a:r>
            <a:r>
              <a:rPr lang="en-IN" i="1" dirty="0"/>
              <a:t>x </a:t>
            </a:r>
            <a:r>
              <a:rPr lang="en-IN" dirty="0"/>
              <a:t>except 0. When we graph </a:t>
            </a:r>
            <a:r>
              <a:rPr lang="en-IN" i="1" dirty="0"/>
              <a:t>y </a:t>
            </a:r>
            <a:r>
              <a:rPr lang="en-IN" dirty="0" smtClean="0"/>
              <a:t>= </a:t>
            </a:r>
            <a:r>
              <a:rPr lang="en-IN" dirty="0"/>
              <a:t>1</a:t>
            </a:r>
            <a:r>
              <a:rPr lang="en-IN" sz="1200" dirty="0"/>
              <a:t> </a:t>
            </a:r>
            <a:r>
              <a:rPr lang="en-IN" b="1" dirty="0"/>
              <a:t>∕</a:t>
            </a:r>
            <a:r>
              <a:rPr lang="en-IN" sz="1200" dirty="0"/>
              <a:t> </a:t>
            </a:r>
            <a:r>
              <a:rPr lang="en-IN" i="1" dirty="0"/>
              <a:t>x</a:t>
            </a:r>
            <a:r>
              <a:rPr lang="en-IN" dirty="0" smtClean="0"/>
              <a:t>, </a:t>
            </a:r>
            <a:r>
              <a:rPr lang="en-IN" dirty="0"/>
              <a:t>we plot points in the </a:t>
            </a:r>
            <a:r>
              <a:rPr lang="en-IN" i="1" dirty="0" smtClean="0"/>
              <a:t>x</a:t>
            </a:r>
            <a:r>
              <a:rPr lang="en-IN" sz="100" i="1" dirty="0" smtClean="0"/>
              <a:t> </a:t>
            </a:r>
            <a:r>
              <a:rPr lang="en-IN" i="1" dirty="0" smtClean="0"/>
              <a:t>y</a:t>
            </a:r>
            <a:r>
              <a:rPr lang="en-IN" dirty="0" smtClean="0"/>
              <a:t>-plane corresponding </a:t>
            </a:r>
            <a:r>
              <a:rPr lang="en-IN" dirty="0"/>
              <a:t>to </a:t>
            </a:r>
            <a:r>
              <a:rPr lang="en-IN" dirty="0" smtClean="0"/>
              <a:t>a judicious </a:t>
            </a:r>
            <a:r>
              <a:rPr lang="en-IN" dirty="0"/>
              <a:t>sampling of numbers taken from its domain.</a:t>
            </a:r>
            <a:endParaRPr lang="en-US" dirty="0"/>
          </a:p>
        </p:txBody>
      </p:sp>
      <p:sp>
        <p:nvSpPr>
          <p:cNvPr id="9" name="Text Placeholder 2"/>
          <p:cNvSpPr>
            <a:spLocks noGrp="1"/>
          </p:cNvSpPr>
          <p:nvPr>
            <p:ph type="body" sz="quarter" idx="13"/>
          </p:nvPr>
        </p:nvSpPr>
        <p:spPr>
          <a:xfrm>
            <a:off x="457200" y="3679953"/>
            <a:ext cx="4025900" cy="2503133"/>
          </a:xfrm>
        </p:spPr>
        <p:txBody>
          <a:bodyPr/>
          <a:lstStyle/>
          <a:p>
            <a:pPr marL="406400"/>
            <a:r>
              <a:rPr lang="en-IN" dirty="0" smtClean="0"/>
              <a:t>The rational function       </a:t>
            </a:r>
            <a:r>
              <a:rPr lang="en-IN" i="1" dirty="0" smtClean="0"/>
              <a:t>y </a:t>
            </a:r>
            <a:r>
              <a:rPr lang="en-IN" dirty="0"/>
              <a:t>= 1</a:t>
            </a:r>
            <a:r>
              <a:rPr lang="en-IN" sz="1200" dirty="0"/>
              <a:t> </a:t>
            </a:r>
            <a:r>
              <a:rPr lang="en-IN" b="1" dirty="0"/>
              <a:t>∕</a:t>
            </a:r>
            <a:r>
              <a:rPr lang="en-IN" sz="1200" dirty="0"/>
              <a:t> </a:t>
            </a:r>
            <a:r>
              <a:rPr lang="en-IN" i="1" dirty="0"/>
              <a:t>x</a:t>
            </a:r>
            <a:r>
              <a:rPr lang="en-IN" i="1" dirty="0" smtClean="0"/>
              <a:t> </a:t>
            </a:r>
            <a:r>
              <a:rPr lang="en-IN" dirty="0"/>
              <a:t>is discontinuous at 0, and </a:t>
            </a:r>
            <a:r>
              <a:rPr lang="en-IN" dirty="0" smtClean="0"/>
              <a:t>its graph</a:t>
            </a:r>
            <a:r>
              <a:rPr lang="en-IN" dirty="0"/>
              <a:t>, in a </a:t>
            </a:r>
            <a:r>
              <a:rPr lang="en-IN" dirty="0" smtClean="0"/>
              <a:t>neighbourhood of </a:t>
            </a:r>
            <a:r>
              <a:rPr lang="en-IN" dirty="0"/>
              <a:t>the origin, is given in </a:t>
            </a:r>
            <a:r>
              <a:rPr lang="en-IN" dirty="0" smtClean="0"/>
              <a:t>the figure.</a:t>
            </a:r>
            <a:endParaRPr lang="en-US" dirty="0"/>
          </a:p>
        </p:txBody>
      </p:sp>
      <p:sp>
        <p:nvSpPr>
          <p:cNvPr id="15" name="Text Placeholder 2"/>
          <p:cNvSpPr>
            <a:spLocks noGrp="1"/>
          </p:cNvSpPr>
          <p:nvPr>
            <p:ph type="body" sz="quarter" idx="13"/>
          </p:nvPr>
        </p:nvSpPr>
        <p:spPr>
          <a:xfrm>
            <a:off x="6209790" y="5915153"/>
            <a:ext cx="1219200" cy="304513"/>
          </a:xfrm>
        </p:spPr>
        <p:txBody>
          <a:bodyPr/>
          <a:lstStyle/>
          <a:p>
            <a:r>
              <a:rPr lang="en-IN" sz="1200" b="1" dirty="0"/>
              <a:t>Figure </a:t>
            </a:r>
            <a:r>
              <a:rPr lang="en-IN" sz="1200" b="1" dirty="0" smtClean="0"/>
              <a:t>1.1.1</a:t>
            </a:r>
            <a:endParaRPr lang="en-US" sz="1200" b="1" dirty="0"/>
          </a:p>
        </p:txBody>
      </p:sp>
      <p:sp>
        <p:nvSpPr>
          <p:cNvPr id="14" name="Text Placeholder 2"/>
          <p:cNvSpPr>
            <a:spLocks noGrp="1"/>
          </p:cNvSpPr>
          <p:nvPr>
            <p:ph type="body" sz="quarter" idx="13"/>
          </p:nvPr>
        </p:nvSpPr>
        <p:spPr>
          <a:xfrm>
            <a:off x="5308598" y="5415899"/>
            <a:ext cx="3046983" cy="472947"/>
          </a:xfrm>
        </p:spPr>
        <p:txBody>
          <a:bodyPr/>
          <a:lstStyle/>
          <a:p>
            <a:r>
              <a:rPr lang="en-IN" sz="1400" dirty="0"/>
              <a:t>In Example 6 the </a:t>
            </a:r>
            <a:r>
              <a:rPr lang="en-IN" sz="1400" dirty="0" smtClean="0"/>
              <a:t>function </a:t>
            </a:r>
            <a:r>
              <a:rPr lang="en-IN" sz="1400" i="1" dirty="0"/>
              <a:t>y </a:t>
            </a:r>
            <a:r>
              <a:rPr lang="en-IN" sz="1400" dirty="0"/>
              <a:t>= 1</a:t>
            </a:r>
            <a:r>
              <a:rPr lang="en-IN" sz="900" dirty="0"/>
              <a:t> </a:t>
            </a:r>
            <a:r>
              <a:rPr lang="en-IN" sz="1400" b="1" dirty="0"/>
              <a:t>∕</a:t>
            </a:r>
            <a:r>
              <a:rPr lang="en-IN" sz="900" dirty="0"/>
              <a:t> </a:t>
            </a:r>
            <a:r>
              <a:rPr lang="en-IN" sz="1400" i="1" dirty="0"/>
              <a:t>x</a:t>
            </a:r>
            <a:r>
              <a:rPr lang="en-IN" sz="1400" i="1" dirty="0" smtClean="0"/>
              <a:t> </a:t>
            </a:r>
            <a:r>
              <a:rPr lang="en-IN" sz="1400" dirty="0" smtClean="0"/>
              <a:t>is not </a:t>
            </a:r>
            <a:r>
              <a:rPr lang="en-IN" sz="1400" dirty="0"/>
              <a:t>the same as the </a:t>
            </a:r>
            <a:r>
              <a:rPr lang="en-IN" sz="1400" dirty="0" smtClean="0"/>
              <a:t>solution </a:t>
            </a:r>
            <a:r>
              <a:rPr lang="en-IN" sz="1400" i="1" dirty="0"/>
              <a:t>y </a:t>
            </a:r>
            <a:r>
              <a:rPr lang="en-IN" sz="1400" dirty="0"/>
              <a:t>= 1</a:t>
            </a:r>
            <a:r>
              <a:rPr lang="en-IN" sz="900" dirty="0"/>
              <a:t> </a:t>
            </a:r>
            <a:r>
              <a:rPr lang="en-IN" sz="1400" b="1" dirty="0"/>
              <a:t>∕</a:t>
            </a:r>
            <a:r>
              <a:rPr lang="en-IN" sz="900" dirty="0"/>
              <a:t> </a:t>
            </a:r>
            <a:r>
              <a:rPr lang="en-IN" sz="1400" i="1" dirty="0"/>
              <a:t>x</a:t>
            </a:r>
            <a:endParaRPr lang="en-US" sz="1400" dirty="0"/>
          </a:p>
        </p:txBody>
      </p:sp>
      <p:pic>
        <p:nvPicPr>
          <p:cNvPr id="5" name="Picture Placeholder 4" descr="The figure is labeled as (a). It contains a caption and a visual representation. Caption. Function y = 1/x  where x does not equal 0. Visual representation. Two curves are graphed on the x y coordinate plane. One curve enters the viewing window from the top in the first quadrant  goes down and to the right from x = 0 to y = 0  and exits from the right. The other curve enters the viewing window from the left in the third quadrant  goes down and to the right from y = 0 to x = 0  and exits from the bottom."/>
          <p:cNvPicPr>
            <a:picLocks noGrp="1" noChangeAspect="1"/>
          </p:cNvPicPr>
          <p:nvPr>
            <p:ph type="pic" sz="quarter" idx="29"/>
          </p:nvPr>
        </p:nvPicPr>
        <p:blipFill>
          <a:blip r:embed="rId3"/>
          <a:stretch>
            <a:fillRect/>
          </a:stretch>
        </p:blipFill>
        <p:spPr>
          <a:xfrm>
            <a:off x="5762894" y="3186212"/>
            <a:ext cx="2075913" cy="2203380"/>
          </a:xfrm>
          <a:prstGeom prst="rect">
            <a:avLst/>
          </a:prstGeom>
          <a:noFill/>
          <a:ln>
            <a:noFill/>
          </a:ln>
        </p:spPr>
      </p:pic>
    </p:spTree>
    <p:extLst>
      <p:ext uri="{BB962C8B-B14F-4D97-AF65-F5344CB8AC3E}">
        <p14:creationId xmlns:p14="http://schemas.microsoft.com/office/powerpoint/2010/main" val="698978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solidFill>
                  <a:prstClr val="white"/>
                </a:solidFill>
              </a:rPr>
              <a:t>Example </a:t>
            </a:r>
            <a:r>
              <a:rPr lang="en-US" sz="3100" dirty="0" smtClean="0">
                <a:solidFill>
                  <a:prstClr val="white"/>
                </a:solidFill>
              </a:rPr>
              <a:t>6 </a:t>
            </a:r>
            <a:r>
              <a:rPr lang="en-US" sz="3100" dirty="0">
                <a:solidFill>
                  <a:prstClr val="white"/>
                </a:solidFill>
              </a:rPr>
              <a:t>– </a:t>
            </a:r>
            <a:r>
              <a:rPr lang="en-IN" sz="3100" dirty="0" smtClean="0">
                <a:solidFill>
                  <a:prstClr val="white"/>
                </a:solidFill>
              </a:rPr>
              <a:t>Function </a:t>
            </a:r>
            <a:r>
              <a:rPr lang="en-IN" sz="3100" dirty="0">
                <a:solidFill>
                  <a:prstClr val="white"/>
                </a:solidFill>
              </a:rPr>
              <a:t>versus </a:t>
            </a:r>
            <a:r>
              <a:rPr lang="en-IN" sz="3100" dirty="0" smtClean="0">
                <a:solidFill>
                  <a:prstClr val="white"/>
                </a:solidFill>
              </a:rPr>
              <a:t>Solution </a:t>
            </a:r>
            <a:r>
              <a:rPr lang="en-US" sz="3100" dirty="0" smtClean="0">
                <a:solidFill>
                  <a:prstClr val="white"/>
                </a:solidFill>
              </a:rPr>
              <a:t>(2 </a:t>
            </a:r>
            <a:r>
              <a:rPr lang="en-US" sz="3100" dirty="0">
                <a:solidFill>
                  <a:prstClr val="white"/>
                </a:solidFill>
              </a:rPr>
              <a:t>of </a:t>
            </a:r>
            <a:r>
              <a:rPr lang="en-US" sz="3100" dirty="0" smtClean="0">
                <a:solidFill>
                  <a:prstClr val="white"/>
                </a:solidFill>
              </a:rPr>
              <a:t>4)</a:t>
            </a:r>
            <a:endParaRPr lang="en-IN" sz="3100" dirty="0"/>
          </a:p>
        </p:txBody>
      </p:sp>
      <p:sp>
        <p:nvSpPr>
          <p:cNvPr id="3" name="Text Placeholder 2"/>
          <p:cNvSpPr>
            <a:spLocks noGrp="1"/>
          </p:cNvSpPr>
          <p:nvPr>
            <p:ph type="body" sz="quarter" idx="13"/>
          </p:nvPr>
        </p:nvSpPr>
        <p:spPr>
          <a:xfrm>
            <a:off x="457200" y="1444753"/>
            <a:ext cx="8077200" cy="3962400"/>
          </a:xfrm>
        </p:spPr>
        <p:txBody>
          <a:bodyPr/>
          <a:lstStyle/>
          <a:p>
            <a:pPr marL="463550"/>
            <a:r>
              <a:rPr lang="en-IN" dirty="0"/>
              <a:t>The function </a:t>
            </a:r>
            <a:r>
              <a:rPr lang="en-IN" i="1" dirty="0"/>
              <a:t>y </a:t>
            </a:r>
            <a:r>
              <a:rPr lang="en-IN" dirty="0"/>
              <a:t>= 1</a:t>
            </a:r>
            <a:r>
              <a:rPr lang="en-IN" sz="1200" dirty="0"/>
              <a:t> </a:t>
            </a:r>
            <a:r>
              <a:rPr lang="en-IN" b="1" dirty="0"/>
              <a:t>∕</a:t>
            </a:r>
            <a:r>
              <a:rPr lang="en-IN" sz="1200" dirty="0"/>
              <a:t> </a:t>
            </a:r>
            <a:r>
              <a:rPr lang="en-IN" i="1" dirty="0"/>
              <a:t>x </a:t>
            </a:r>
            <a:r>
              <a:rPr lang="en-IN" dirty="0" smtClean="0"/>
              <a:t>is </a:t>
            </a:r>
            <a:r>
              <a:rPr lang="en-IN" dirty="0"/>
              <a:t>not </a:t>
            </a:r>
            <a:r>
              <a:rPr lang="en-IN" dirty="0" smtClean="0"/>
              <a:t>differentiable at </a:t>
            </a:r>
            <a:r>
              <a:rPr lang="en-IN" i="1" dirty="0"/>
              <a:t>x </a:t>
            </a:r>
            <a:r>
              <a:rPr lang="en-IN" dirty="0"/>
              <a:t>= 0, since </a:t>
            </a:r>
            <a:r>
              <a:rPr lang="en-IN" dirty="0" smtClean="0"/>
              <a:t>the </a:t>
            </a:r>
            <a:r>
              <a:rPr lang="en-IN" i="1" dirty="0" smtClean="0"/>
              <a:t>y</a:t>
            </a:r>
            <a:r>
              <a:rPr lang="en-IN" dirty="0" smtClean="0"/>
              <a:t>-axis </a:t>
            </a:r>
            <a:r>
              <a:rPr lang="en-IN" dirty="0"/>
              <a:t>(whose equation is </a:t>
            </a:r>
            <a:r>
              <a:rPr lang="en-IN" i="1" dirty="0"/>
              <a:t>x </a:t>
            </a:r>
            <a:r>
              <a:rPr lang="en-IN" dirty="0"/>
              <a:t>= 0) is a vertical </a:t>
            </a:r>
            <a:r>
              <a:rPr lang="en-IN" dirty="0" smtClean="0"/>
              <a:t>asymptote of the </a:t>
            </a:r>
            <a:r>
              <a:rPr lang="en-IN" dirty="0"/>
              <a:t>graph</a:t>
            </a:r>
            <a:r>
              <a:rPr lang="en-IN" dirty="0" smtClean="0"/>
              <a:t>.</a:t>
            </a:r>
          </a:p>
          <a:p>
            <a:endParaRPr lang="en-IN" dirty="0"/>
          </a:p>
          <a:p>
            <a:pPr marL="463550" indent="-463550"/>
            <a:r>
              <a:rPr lang="en-IN" b="1" dirty="0"/>
              <a:t>(b) </a:t>
            </a:r>
            <a:r>
              <a:rPr lang="en-IN" dirty="0"/>
              <a:t>Now </a:t>
            </a:r>
            <a:r>
              <a:rPr lang="en-IN" i="1" dirty="0"/>
              <a:t>y </a:t>
            </a:r>
            <a:r>
              <a:rPr lang="en-IN" dirty="0"/>
              <a:t>= 1</a:t>
            </a:r>
            <a:r>
              <a:rPr lang="en-IN" sz="1200" dirty="0"/>
              <a:t> </a:t>
            </a:r>
            <a:r>
              <a:rPr lang="en-IN" b="1" dirty="0" smtClean="0"/>
              <a:t>∕</a:t>
            </a:r>
            <a:r>
              <a:rPr lang="en-IN" sz="1200" dirty="0" smtClean="0"/>
              <a:t> </a:t>
            </a:r>
            <a:r>
              <a:rPr lang="en-IN" i="1" dirty="0"/>
              <a:t>x</a:t>
            </a:r>
            <a:r>
              <a:rPr lang="en-IN" i="1" dirty="0" smtClean="0"/>
              <a:t> </a:t>
            </a:r>
            <a:r>
              <a:rPr lang="en-IN" dirty="0"/>
              <a:t>is also a solution of the linear </a:t>
            </a:r>
            <a:r>
              <a:rPr lang="en-IN" dirty="0" smtClean="0"/>
              <a:t>first-order differential equation </a:t>
            </a:r>
            <a:r>
              <a:rPr lang="en-IN" i="1" dirty="0" smtClean="0"/>
              <a:t>x</a:t>
            </a:r>
            <a:r>
              <a:rPr lang="en-IN" sz="100" i="1" dirty="0" smtClean="0"/>
              <a:t> </a:t>
            </a:r>
            <a:r>
              <a:rPr lang="en-IN" i="1" dirty="0" smtClean="0"/>
              <a:t>y</a:t>
            </a:r>
            <a:r>
              <a:rPr lang="en-IN" dirty="0" smtClean="0"/>
              <a:t>′ </a:t>
            </a:r>
            <a:r>
              <a:rPr lang="en-IN" dirty="0"/>
              <a:t>+ </a:t>
            </a:r>
            <a:r>
              <a:rPr lang="en-IN" i="1" dirty="0"/>
              <a:t>y </a:t>
            </a:r>
            <a:r>
              <a:rPr lang="en-IN" dirty="0"/>
              <a:t>= 0. (Verify.) But when we </a:t>
            </a:r>
            <a:r>
              <a:rPr lang="en-IN" dirty="0" smtClean="0"/>
              <a:t>say that </a:t>
            </a:r>
            <a:r>
              <a:rPr lang="en-IN" i="1" dirty="0"/>
              <a:t>y </a:t>
            </a:r>
            <a:r>
              <a:rPr lang="en-IN" dirty="0"/>
              <a:t>= 1</a:t>
            </a:r>
            <a:r>
              <a:rPr lang="en-IN" sz="1200" dirty="0"/>
              <a:t> </a:t>
            </a:r>
            <a:r>
              <a:rPr lang="en-IN" b="1" dirty="0" smtClean="0"/>
              <a:t>∕</a:t>
            </a:r>
            <a:r>
              <a:rPr lang="en-IN" sz="1200" dirty="0" smtClean="0"/>
              <a:t> </a:t>
            </a:r>
            <a:r>
              <a:rPr lang="en-IN" i="1" dirty="0"/>
              <a:t>x</a:t>
            </a:r>
            <a:r>
              <a:rPr lang="en-IN" i="1" dirty="0" smtClean="0"/>
              <a:t> </a:t>
            </a:r>
            <a:r>
              <a:rPr lang="en-IN" dirty="0"/>
              <a:t>is a </a:t>
            </a:r>
            <a:r>
              <a:rPr lang="en-IN" b="1" i="1" dirty="0"/>
              <a:t>solution</a:t>
            </a:r>
            <a:r>
              <a:rPr lang="en-IN" i="1" dirty="0"/>
              <a:t> </a:t>
            </a:r>
            <a:r>
              <a:rPr lang="en-IN" dirty="0"/>
              <a:t>of this DE, </a:t>
            </a:r>
            <a:r>
              <a:rPr lang="en-IN" dirty="0" smtClean="0"/>
              <a:t>we mean </a:t>
            </a:r>
            <a:r>
              <a:rPr lang="en-IN" dirty="0"/>
              <a:t>that it is </a:t>
            </a:r>
            <a:r>
              <a:rPr lang="en-IN" dirty="0" smtClean="0"/>
              <a:t>a function </a:t>
            </a:r>
            <a:r>
              <a:rPr lang="en-IN" dirty="0"/>
              <a:t>defined on an interval </a:t>
            </a:r>
            <a:r>
              <a:rPr lang="en-IN" i="1" dirty="0"/>
              <a:t>I </a:t>
            </a:r>
            <a:r>
              <a:rPr lang="en-IN" dirty="0"/>
              <a:t>on which it </a:t>
            </a:r>
            <a:r>
              <a:rPr lang="en-IN" dirty="0" smtClean="0"/>
              <a:t>is differentiable and satisfies </a:t>
            </a:r>
            <a:r>
              <a:rPr lang="en-IN" dirty="0"/>
              <a:t>the equation.</a:t>
            </a:r>
            <a:endParaRPr lang="en-US" dirty="0"/>
          </a:p>
        </p:txBody>
      </p:sp>
    </p:spTree>
    <p:extLst>
      <p:ext uri="{BB962C8B-B14F-4D97-AF65-F5344CB8AC3E}">
        <p14:creationId xmlns:p14="http://schemas.microsoft.com/office/powerpoint/2010/main" val="1990212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solidFill>
                  <a:prstClr val="white"/>
                </a:solidFill>
              </a:rPr>
              <a:t>Example </a:t>
            </a:r>
            <a:r>
              <a:rPr lang="en-US" sz="3100" dirty="0" smtClean="0">
                <a:solidFill>
                  <a:prstClr val="white"/>
                </a:solidFill>
              </a:rPr>
              <a:t>6 </a:t>
            </a:r>
            <a:r>
              <a:rPr lang="en-US" sz="3100" dirty="0">
                <a:solidFill>
                  <a:prstClr val="white"/>
                </a:solidFill>
              </a:rPr>
              <a:t>– </a:t>
            </a:r>
            <a:r>
              <a:rPr lang="en-IN" sz="3100" dirty="0" smtClean="0">
                <a:solidFill>
                  <a:prstClr val="white"/>
                </a:solidFill>
              </a:rPr>
              <a:t>Function </a:t>
            </a:r>
            <a:r>
              <a:rPr lang="en-IN" sz="3100" dirty="0">
                <a:solidFill>
                  <a:prstClr val="white"/>
                </a:solidFill>
              </a:rPr>
              <a:t>versus </a:t>
            </a:r>
            <a:r>
              <a:rPr lang="en-IN" sz="3100" dirty="0" smtClean="0">
                <a:solidFill>
                  <a:prstClr val="white"/>
                </a:solidFill>
              </a:rPr>
              <a:t>Solution </a:t>
            </a:r>
            <a:r>
              <a:rPr lang="en-US" sz="3100" dirty="0" smtClean="0">
                <a:solidFill>
                  <a:prstClr val="white"/>
                </a:solidFill>
              </a:rPr>
              <a:t>(3 </a:t>
            </a:r>
            <a:r>
              <a:rPr lang="en-US" sz="3100" dirty="0">
                <a:solidFill>
                  <a:prstClr val="white"/>
                </a:solidFill>
              </a:rPr>
              <a:t>of </a:t>
            </a:r>
            <a:r>
              <a:rPr lang="en-US" sz="3100" dirty="0" smtClean="0">
                <a:solidFill>
                  <a:prstClr val="white"/>
                </a:solidFill>
              </a:rPr>
              <a:t>4)</a:t>
            </a:r>
            <a:endParaRPr lang="en-IN" sz="3100" dirty="0"/>
          </a:p>
        </p:txBody>
      </p:sp>
      <p:sp>
        <p:nvSpPr>
          <p:cNvPr id="3" name="Text Placeholder 2"/>
          <p:cNvSpPr>
            <a:spLocks noGrp="1"/>
          </p:cNvSpPr>
          <p:nvPr>
            <p:ph type="body" sz="quarter" idx="13"/>
          </p:nvPr>
        </p:nvSpPr>
        <p:spPr>
          <a:xfrm>
            <a:off x="457200" y="1444753"/>
            <a:ext cx="8077200" cy="828547"/>
          </a:xfrm>
        </p:spPr>
        <p:txBody>
          <a:bodyPr/>
          <a:lstStyle/>
          <a:p>
            <a:pPr marL="463550"/>
            <a:r>
              <a:rPr lang="en-IN" dirty="0"/>
              <a:t>In other words, </a:t>
            </a:r>
            <a:r>
              <a:rPr lang="en-IN" i="1" dirty="0"/>
              <a:t>y </a:t>
            </a:r>
            <a:r>
              <a:rPr lang="en-IN" dirty="0"/>
              <a:t>= 1</a:t>
            </a:r>
            <a:r>
              <a:rPr lang="en-IN" sz="1200" dirty="0"/>
              <a:t> </a:t>
            </a:r>
            <a:r>
              <a:rPr lang="en-IN" b="1" dirty="0" smtClean="0"/>
              <a:t>∕</a:t>
            </a:r>
            <a:r>
              <a:rPr lang="en-IN" sz="1200" dirty="0" smtClean="0"/>
              <a:t> </a:t>
            </a:r>
            <a:r>
              <a:rPr lang="en-IN" i="1" dirty="0"/>
              <a:t>x</a:t>
            </a:r>
            <a:r>
              <a:rPr lang="en-IN" i="1" dirty="0" smtClean="0"/>
              <a:t> </a:t>
            </a:r>
            <a:r>
              <a:rPr lang="en-IN" dirty="0"/>
              <a:t>is a solution of the DE on </a:t>
            </a:r>
            <a:r>
              <a:rPr lang="en-IN" i="1" dirty="0" smtClean="0"/>
              <a:t>any </a:t>
            </a:r>
            <a:r>
              <a:rPr lang="en-IN" dirty="0" smtClean="0"/>
              <a:t>interval that </a:t>
            </a:r>
            <a:r>
              <a:rPr lang="en-IN" dirty="0"/>
              <a:t>does not contain 0, such as (</a:t>
            </a:r>
            <a:r>
              <a:rPr lang="en-IN" dirty="0" smtClean="0"/>
              <a:t>−3</a:t>
            </a:r>
            <a:r>
              <a:rPr lang="en-IN" dirty="0"/>
              <a:t>, </a:t>
            </a:r>
            <a:r>
              <a:rPr lang="en-IN" dirty="0" smtClean="0"/>
              <a:t>−1</a:t>
            </a:r>
            <a:r>
              <a:rPr lang="en-IN" dirty="0"/>
              <a:t>),</a:t>
            </a:r>
            <a:endParaRPr lang="en-US" dirty="0"/>
          </a:p>
        </p:txBody>
      </p:sp>
      <p:pic>
        <p:nvPicPr>
          <p:cNvPr id="6" name="Picture Placeholder 5"/>
          <p:cNvPicPr>
            <a:picLocks noGrp="1" noChangeAspect="1"/>
          </p:cNvPicPr>
          <p:nvPr>
            <p:ph type="pic" sz="quarter" idx="29"/>
          </p:nvPr>
        </p:nvPicPr>
        <p:blipFill rotWithShape="1">
          <a:blip r:embed="rId2"/>
          <a:srcRect b="11957"/>
          <a:stretch/>
        </p:blipFill>
        <p:spPr>
          <a:xfrm>
            <a:off x="1043003" y="2242890"/>
            <a:ext cx="2897150" cy="363832"/>
          </a:xfrm>
          <a:prstGeom prst="rect">
            <a:avLst/>
          </a:prstGeom>
          <a:noFill/>
          <a:ln>
            <a:noFill/>
          </a:ln>
        </p:spPr>
      </p:pic>
      <p:sp>
        <p:nvSpPr>
          <p:cNvPr id="7" name="Text Placeholder 2"/>
          <p:cNvSpPr>
            <a:spLocks noGrp="1"/>
          </p:cNvSpPr>
          <p:nvPr>
            <p:ph type="body" sz="quarter" idx="13"/>
          </p:nvPr>
        </p:nvSpPr>
        <p:spPr>
          <a:xfrm>
            <a:off x="457200" y="3197354"/>
            <a:ext cx="8597900" cy="901700"/>
          </a:xfrm>
        </p:spPr>
        <p:txBody>
          <a:bodyPr/>
          <a:lstStyle/>
          <a:p>
            <a:pPr marL="463550"/>
            <a:r>
              <a:rPr lang="en-IN" dirty="0" smtClean="0"/>
              <a:t>Because the solution </a:t>
            </a:r>
            <a:r>
              <a:rPr lang="en-IN" dirty="0"/>
              <a:t>curves defined by </a:t>
            </a:r>
            <a:r>
              <a:rPr lang="en-IN" i="1" dirty="0"/>
              <a:t>y </a:t>
            </a:r>
            <a:r>
              <a:rPr lang="en-IN" dirty="0"/>
              <a:t>= 1</a:t>
            </a:r>
            <a:r>
              <a:rPr lang="en-IN" sz="1200" dirty="0"/>
              <a:t> </a:t>
            </a:r>
            <a:r>
              <a:rPr lang="en-IN" b="1" dirty="0"/>
              <a:t>∕</a:t>
            </a:r>
            <a:r>
              <a:rPr lang="en-IN" sz="1200" dirty="0"/>
              <a:t> </a:t>
            </a:r>
            <a:r>
              <a:rPr lang="en-IN" i="1" dirty="0"/>
              <a:t>x </a:t>
            </a:r>
            <a:r>
              <a:rPr lang="en-IN" dirty="0"/>
              <a:t>for </a:t>
            </a:r>
            <a:r>
              <a:rPr lang="en-IN" dirty="0" smtClean="0"/>
              <a:t>−3 </a:t>
            </a:r>
            <a:r>
              <a:rPr lang="en-IN" dirty="0"/>
              <a:t>&lt; </a:t>
            </a:r>
            <a:r>
              <a:rPr lang="en-IN" i="1" dirty="0" smtClean="0"/>
              <a:t>x </a:t>
            </a:r>
            <a:r>
              <a:rPr lang="en-IN" dirty="0"/>
              <a:t>&lt; </a:t>
            </a:r>
            <a:r>
              <a:rPr lang="en-IN" dirty="0" smtClean="0"/>
              <a:t>−1 </a:t>
            </a:r>
            <a:r>
              <a:rPr lang="en-IN" dirty="0"/>
              <a:t>and</a:t>
            </a:r>
            <a:endParaRPr lang="en-US" dirty="0"/>
          </a:p>
        </p:txBody>
      </p:sp>
      <p:pic>
        <p:nvPicPr>
          <p:cNvPr id="11" name="Picture Placeholder 10"/>
          <p:cNvPicPr>
            <a:picLocks noGrp="1" noChangeAspect="1"/>
          </p:cNvPicPr>
          <p:nvPr>
            <p:ph type="pic" sz="quarter" idx="29"/>
          </p:nvPr>
        </p:nvPicPr>
        <p:blipFill>
          <a:blip r:embed="rId3"/>
          <a:stretch>
            <a:fillRect/>
          </a:stretch>
        </p:blipFill>
        <p:spPr>
          <a:xfrm>
            <a:off x="2322399" y="3639556"/>
            <a:ext cx="1368592" cy="386138"/>
          </a:xfrm>
          <a:prstGeom prst="rect">
            <a:avLst/>
          </a:prstGeom>
          <a:noFill/>
          <a:ln>
            <a:noFill/>
          </a:ln>
        </p:spPr>
      </p:pic>
      <p:sp>
        <p:nvSpPr>
          <p:cNvPr id="12" name="Text Placeholder 2"/>
          <p:cNvSpPr>
            <a:spLocks noGrp="1"/>
          </p:cNvSpPr>
          <p:nvPr>
            <p:ph type="body" sz="quarter" idx="13"/>
          </p:nvPr>
        </p:nvSpPr>
        <p:spPr>
          <a:xfrm>
            <a:off x="457199" y="3565653"/>
            <a:ext cx="8330183" cy="831157"/>
          </a:xfrm>
        </p:spPr>
        <p:txBody>
          <a:bodyPr/>
          <a:lstStyle/>
          <a:p>
            <a:pPr marL="465138" indent="-465138"/>
            <a:r>
              <a:rPr lang="en-IN" dirty="0" smtClean="0"/>
              <a:t>                                       are simply segments</a:t>
            </a:r>
            <a:r>
              <a:rPr lang="en-IN" dirty="0"/>
              <a:t>, or pieces, </a:t>
            </a:r>
            <a:r>
              <a:rPr lang="en-IN" dirty="0" smtClean="0"/>
              <a:t>of the </a:t>
            </a:r>
            <a:r>
              <a:rPr lang="en-IN" dirty="0"/>
              <a:t>solution </a:t>
            </a:r>
            <a:r>
              <a:rPr lang="en-IN" dirty="0" smtClean="0"/>
              <a:t>curves defined </a:t>
            </a:r>
            <a:r>
              <a:rPr lang="en-IN" dirty="0"/>
              <a:t>by </a:t>
            </a:r>
            <a:r>
              <a:rPr lang="en-IN" i="1" dirty="0"/>
              <a:t>y </a:t>
            </a:r>
            <a:r>
              <a:rPr lang="en-IN" dirty="0"/>
              <a:t>= 1</a:t>
            </a:r>
            <a:r>
              <a:rPr lang="en-IN" sz="1200" dirty="0"/>
              <a:t> </a:t>
            </a:r>
            <a:r>
              <a:rPr lang="en-IN" dirty="0"/>
              <a:t>∕</a:t>
            </a:r>
            <a:r>
              <a:rPr lang="en-IN" sz="1200" dirty="0"/>
              <a:t> </a:t>
            </a:r>
            <a:r>
              <a:rPr lang="en-IN" i="1" dirty="0" smtClean="0"/>
              <a:t>x </a:t>
            </a:r>
            <a:r>
              <a:rPr lang="en-IN" dirty="0" smtClean="0"/>
              <a:t>for </a:t>
            </a:r>
            <a:r>
              <a:rPr lang="en-IN" dirty="0"/>
              <a:t>−</a:t>
            </a:r>
            <a:r>
              <a:rPr lang="en-IN" dirty="0" smtClean="0"/>
              <a:t> </a:t>
            </a:r>
            <a:endParaRPr lang="en-US" dirty="0"/>
          </a:p>
        </p:txBody>
      </p:sp>
      <p:pic>
        <p:nvPicPr>
          <p:cNvPr id="16" name="Picture Placeholder 15"/>
          <p:cNvPicPr>
            <a:picLocks noGrp="1" noChangeAspect="1"/>
          </p:cNvPicPr>
          <p:nvPr>
            <p:ph type="pic" sz="quarter" idx="29"/>
          </p:nvPr>
        </p:nvPicPr>
        <p:blipFill>
          <a:blip r:embed="rId4"/>
          <a:stretch>
            <a:fillRect/>
          </a:stretch>
        </p:blipFill>
        <p:spPr>
          <a:xfrm>
            <a:off x="6796386" y="4074161"/>
            <a:ext cx="313129" cy="201895"/>
          </a:xfrm>
          <a:prstGeom prst="rect">
            <a:avLst/>
          </a:prstGeom>
          <a:noFill/>
          <a:ln>
            <a:noFill/>
          </a:ln>
        </p:spPr>
      </p:pic>
      <p:sp>
        <p:nvSpPr>
          <p:cNvPr id="17" name="Text Placeholder 2"/>
          <p:cNvSpPr>
            <a:spLocks noGrp="1"/>
          </p:cNvSpPr>
          <p:nvPr>
            <p:ph type="body" sz="quarter" idx="13"/>
          </p:nvPr>
        </p:nvSpPr>
        <p:spPr>
          <a:xfrm>
            <a:off x="457200" y="3940291"/>
            <a:ext cx="8483600" cy="976376"/>
          </a:xfrm>
        </p:spPr>
        <p:txBody>
          <a:bodyPr/>
          <a:lstStyle/>
          <a:p>
            <a:pPr marL="457200" indent="-457200">
              <a:spcBef>
                <a:spcPts val="0"/>
              </a:spcBef>
            </a:pPr>
            <a:r>
              <a:rPr lang="en-IN" dirty="0" smtClean="0"/>
              <a:t>                                                                       </a:t>
            </a:r>
            <a:r>
              <a:rPr lang="en-IN" b="1" dirty="0" smtClean="0"/>
              <a:t> </a:t>
            </a:r>
            <a:r>
              <a:rPr lang="en-IN" dirty="0" smtClean="0"/>
              <a:t>      &lt; </a:t>
            </a:r>
            <a:r>
              <a:rPr lang="en-IN" i="1" dirty="0"/>
              <a:t>x </a:t>
            </a:r>
            <a:r>
              <a:rPr lang="en-IN" dirty="0"/>
              <a:t>&lt; 0 </a:t>
            </a:r>
            <a:r>
              <a:rPr lang="en-IN" dirty="0" smtClean="0"/>
              <a:t>and 0 </a:t>
            </a:r>
            <a:r>
              <a:rPr lang="en-IN" dirty="0"/>
              <a:t>&lt; </a:t>
            </a:r>
            <a:r>
              <a:rPr lang="en-IN" i="1" dirty="0"/>
              <a:t>x </a:t>
            </a:r>
            <a:r>
              <a:rPr lang="en-IN" dirty="0" smtClean="0"/>
              <a:t>&lt;</a:t>
            </a:r>
            <a:endParaRPr lang="en-US" dirty="0"/>
          </a:p>
        </p:txBody>
      </p:sp>
      <p:pic>
        <p:nvPicPr>
          <p:cNvPr id="19" name="Picture Placeholder 15"/>
          <p:cNvPicPr>
            <a:picLocks noGrp="1" noChangeAspect="1"/>
          </p:cNvPicPr>
          <p:nvPr>
            <p:ph type="pic" sz="quarter" idx="29"/>
          </p:nvPr>
        </p:nvPicPr>
        <p:blipFill>
          <a:blip r:embed="rId4"/>
          <a:stretch>
            <a:fillRect/>
          </a:stretch>
        </p:blipFill>
        <p:spPr>
          <a:xfrm>
            <a:off x="2014836" y="4439768"/>
            <a:ext cx="313129" cy="201895"/>
          </a:xfrm>
          <a:prstGeom prst="rect">
            <a:avLst/>
          </a:prstGeom>
          <a:noFill/>
          <a:ln>
            <a:noFill/>
          </a:ln>
        </p:spPr>
      </p:pic>
      <p:sp>
        <p:nvSpPr>
          <p:cNvPr id="18" name="Text Placeholder 2"/>
          <p:cNvSpPr>
            <a:spLocks noGrp="1"/>
          </p:cNvSpPr>
          <p:nvPr>
            <p:ph type="body" sz="quarter" idx="13"/>
          </p:nvPr>
        </p:nvSpPr>
        <p:spPr>
          <a:xfrm>
            <a:off x="457200" y="4303699"/>
            <a:ext cx="8077200" cy="828547"/>
          </a:xfrm>
        </p:spPr>
        <p:txBody>
          <a:bodyPr/>
          <a:lstStyle/>
          <a:p>
            <a:pPr marL="457200" indent="-457200"/>
            <a:r>
              <a:rPr lang="en-IN" dirty="0" smtClean="0"/>
              <a:t>                     , </a:t>
            </a:r>
            <a:r>
              <a:rPr lang="en-IN" dirty="0"/>
              <a:t>respectively, it makes sense to take the interval </a:t>
            </a:r>
            <a:r>
              <a:rPr lang="en-IN" i="1" dirty="0"/>
              <a:t>I </a:t>
            </a:r>
            <a:r>
              <a:rPr lang="en-IN" dirty="0"/>
              <a:t>to be as large as possible.</a:t>
            </a:r>
            <a:endParaRPr lang="en-US" dirty="0"/>
          </a:p>
        </p:txBody>
      </p:sp>
    </p:spTree>
    <p:extLst>
      <p:ext uri="{BB962C8B-B14F-4D97-AF65-F5344CB8AC3E}">
        <p14:creationId xmlns:p14="http://schemas.microsoft.com/office/powerpoint/2010/main" val="3898949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solidFill>
                  <a:prstClr val="white"/>
                </a:solidFill>
              </a:rPr>
              <a:t>Example </a:t>
            </a:r>
            <a:r>
              <a:rPr lang="en-US" sz="3100" dirty="0" smtClean="0">
                <a:solidFill>
                  <a:prstClr val="white"/>
                </a:solidFill>
              </a:rPr>
              <a:t>6 </a:t>
            </a:r>
            <a:r>
              <a:rPr lang="en-US" sz="3100" dirty="0">
                <a:solidFill>
                  <a:prstClr val="white"/>
                </a:solidFill>
              </a:rPr>
              <a:t>– </a:t>
            </a:r>
            <a:r>
              <a:rPr lang="en-IN" sz="3100" dirty="0" smtClean="0">
                <a:solidFill>
                  <a:prstClr val="white"/>
                </a:solidFill>
              </a:rPr>
              <a:t>Function </a:t>
            </a:r>
            <a:r>
              <a:rPr lang="en-IN" sz="3100" dirty="0">
                <a:solidFill>
                  <a:prstClr val="white"/>
                </a:solidFill>
              </a:rPr>
              <a:t>versus </a:t>
            </a:r>
            <a:r>
              <a:rPr lang="en-IN" sz="3100" dirty="0" smtClean="0">
                <a:solidFill>
                  <a:prstClr val="white"/>
                </a:solidFill>
              </a:rPr>
              <a:t>Solution </a:t>
            </a:r>
            <a:r>
              <a:rPr lang="en-US" sz="3100" dirty="0" smtClean="0">
                <a:solidFill>
                  <a:prstClr val="white"/>
                </a:solidFill>
              </a:rPr>
              <a:t>(4 </a:t>
            </a:r>
            <a:r>
              <a:rPr lang="en-US" sz="3100" dirty="0">
                <a:solidFill>
                  <a:prstClr val="white"/>
                </a:solidFill>
              </a:rPr>
              <a:t>of </a:t>
            </a:r>
            <a:r>
              <a:rPr lang="en-US" sz="3100" dirty="0" smtClean="0">
                <a:solidFill>
                  <a:prstClr val="white"/>
                </a:solidFill>
              </a:rPr>
              <a:t>4)</a:t>
            </a:r>
            <a:endParaRPr lang="en-IN" sz="3100" dirty="0"/>
          </a:p>
        </p:txBody>
      </p:sp>
      <p:sp>
        <p:nvSpPr>
          <p:cNvPr id="3" name="Text Placeholder 2"/>
          <p:cNvSpPr>
            <a:spLocks noGrp="1"/>
          </p:cNvSpPr>
          <p:nvPr>
            <p:ph type="body" sz="quarter" idx="13"/>
          </p:nvPr>
        </p:nvSpPr>
        <p:spPr>
          <a:xfrm>
            <a:off x="457200" y="1444753"/>
            <a:ext cx="5551714" cy="434847"/>
          </a:xfrm>
        </p:spPr>
        <p:txBody>
          <a:bodyPr/>
          <a:lstStyle/>
          <a:p>
            <a:pPr marL="465138"/>
            <a:r>
              <a:rPr lang="en-IN" dirty="0"/>
              <a:t>Thus we take </a:t>
            </a:r>
            <a:r>
              <a:rPr lang="en-IN" i="1" dirty="0"/>
              <a:t>I </a:t>
            </a:r>
            <a:r>
              <a:rPr lang="en-IN" dirty="0"/>
              <a:t>to be either</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4671254" y="1556149"/>
            <a:ext cx="2165309" cy="288382"/>
          </a:xfrm>
          <a:prstGeom prst="rect">
            <a:avLst/>
          </a:prstGeom>
          <a:noFill/>
          <a:ln>
            <a:noFill/>
          </a:ln>
        </p:spPr>
      </p:pic>
      <p:sp>
        <p:nvSpPr>
          <p:cNvPr id="8" name="Text Placeholder 2"/>
          <p:cNvSpPr>
            <a:spLocks noGrp="1"/>
          </p:cNvSpPr>
          <p:nvPr>
            <p:ph type="body" sz="quarter" idx="13"/>
          </p:nvPr>
        </p:nvSpPr>
        <p:spPr>
          <a:xfrm>
            <a:off x="457199" y="1444752"/>
            <a:ext cx="8330183" cy="968247"/>
          </a:xfrm>
        </p:spPr>
        <p:txBody>
          <a:bodyPr/>
          <a:lstStyle/>
          <a:p>
            <a:pPr marL="465138" indent="-465138"/>
            <a:r>
              <a:rPr lang="en-IN" dirty="0" smtClean="0"/>
              <a:t>                                                                            The </a:t>
            </a:r>
            <a:r>
              <a:rPr lang="en-IN" dirty="0"/>
              <a:t>solution curve on</a:t>
            </a:r>
            <a:endParaRPr lang="en-US" dirty="0"/>
          </a:p>
        </p:txBody>
      </p:sp>
      <p:pic>
        <p:nvPicPr>
          <p:cNvPr id="12" name="Picture Placeholder 11"/>
          <p:cNvPicPr>
            <a:picLocks noGrp="1" noChangeAspect="1"/>
          </p:cNvPicPr>
          <p:nvPr>
            <p:ph type="pic" sz="quarter" idx="29"/>
          </p:nvPr>
        </p:nvPicPr>
        <p:blipFill>
          <a:blip r:embed="rId3"/>
          <a:stretch>
            <a:fillRect/>
          </a:stretch>
        </p:blipFill>
        <p:spPr>
          <a:xfrm>
            <a:off x="2259834" y="1938835"/>
            <a:ext cx="713623" cy="288382"/>
          </a:xfrm>
          <a:prstGeom prst="rect">
            <a:avLst/>
          </a:prstGeom>
          <a:noFill/>
          <a:ln>
            <a:noFill/>
          </a:ln>
        </p:spPr>
      </p:pic>
      <p:sp>
        <p:nvSpPr>
          <p:cNvPr id="13" name="Text Placeholder 2"/>
          <p:cNvSpPr>
            <a:spLocks noGrp="1"/>
          </p:cNvSpPr>
          <p:nvPr>
            <p:ph type="body" sz="quarter" idx="13"/>
          </p:nvPr>
        </p:nvSpPr>
        <p:spPr>
          <a:xfrm>
            <a:off x="457199" y="1827567"/>
            <a:ext cx="8330183" cy="498347"/>
          </a:xfrm>
        </p:spPr>
        <p:txBody>
          <a:bodyPr/>
          <a:lstStyle/>
          <a:p>
            <a:pPr>
              <a:tabLst>
                <a:tab pos="5999163" algn="l"/>
              </a:tabLst>
            </a:pPr>
            <a:r>
              <a:rPr lang="en-IN" dirty="0" smtClean="0"/>
              <a:t>                              is shown in the figure.</a:t>
            </a:r>
            <a:endParaRPr lang="en-US" dirty="0"/>
          </a:p>
        </p:txBody>
      </p:sp>
      <p:sp>
        <p:nvSpPr>
          <p:cNvPr id="18" name="Text Placeholder 2"/>
          <p:cNvSpPr>
            <a:spLocks noGrp="1"/>
          </p:cNvSpPr>
          <p:nvPr>
            <p:ph type="body" sz="quarter" idx="13"/>
          </p:nvPr>
        </p:nvSpPr>
        <p:spPr>
          <a:xfrm>
            <a:off x="3859210" y="5596746"/>
            <a:ext cx="1421271" cy="308754"/>
          </a:xfrm>
        </p:spPr>
        <p:txBody>
          <a:bodyPr/>
          <a:lstStyle/>
          <a:p>
            <a:r>
              <a:rPr lang="en-IN" sz="1200" b="1" dirty="0"/>
              <a:t>Figure </a:t>
            </a:r>
            <a:r>
              <a:rPr lang="en-IN" sz="1200" b="1" dirty="0" smtClean="0"/>
              <a:t>1.1.1</a:t>
            </a:r>
            <a:endParaRPr lang="en-US" sz="1200" b="1" dirty="0"/>
          </a:p>
        </p:txBody>
      </p:sp>
      <p:sp>
        <p:nvSpPr>
          <p:cNvPr id="27" name="Text Placeholder 2"/>
          <p:cNvSpPr>
            <a:spLocks noGrp="1"/>
          </p:cNvSpPr>
          <p:nvPr>
            <p:ph type="body" sz="quarter" idx="13"/>
          </p:nvPr>
        </p:nvSpPr>
        <p:spPr>
          <a:xfrm>
            <a:off x="3073901" y="5060849"/>
            <a:ext cx="3046983" cy="472947"/>
          </a:xfrm>
        </p:spPr>
        <p:txBody>
          <a:bodyPr/>
          <a:lstStyle/>
          <a:p>
            <a:r>
              <a:rPr lang="en-IN" sz="1400" dirty="0"/>
              <a:t>In Example 6 the </a:t>
            </a:r>
            <a:r>
              <a:rPr lang="en-IN" sz="1400" dirty="0" smtClean="0"/>
              <a:t>function </a:t>
            </a:r>
            <a:r>
              <a:rPr lang="en-IN" sz="1400" i="1" dirty="0"/>
              <a:t>y </a:t>
            </a:r>
            <a:r>
              <a:rPr lang="en-IN" sz="1400" dirty="0"/>
              <a:t>= 1</a:t>
            </a:r>
            <a:r>
              <a:rPr lang="en-IN" sz="900" dirty="0"/>
              <a:t> </a:t>
            </a:r>
            <a:r>
              <a:rPr lang="en-IN" sz="1400" b="1" dirty="0"/>
              <a:t>∕</a:t>
            </a:r>
            <a:r>
              <a:rPr lang="en-IN" sz="900" dirty="0"/>
              <a:t> </a:t>
            </a:r>
            <a:r>
              <a:rPr lang="en-IN" sz="1400" i="1" dirty="0"/>
              <a:t>x</a:t>
            </a:r>
            <a:r>
              <a:rPr lang="en-IN" sz="1400" i="1" dirty="0" smtClean="0"/>
              <a:t> </a:t>
            </a:r>
            <a:r>
              <a:rPr lang="en-IN" sz="1400" dirty="0" smtClean="0"/>
              <a:t>is not </a:t>
            </a:r>
            <a:r>
              <a:rPr lang="en-IN" sz="1400" dirty="0"/>
              <a:t>the same as the </a:t>
            </a:r>
            <a:r>
              <a:rPr lang="en-IN" sz="1400" dirty="0" smtClean="0"/>
              <a:t>solution </a:t>
            </a:r>
            <a:r>
              <a:rPr lang="en-IN" sz="1400" i="1" dirty="0"/>
              <a:t>y </a:t>
            </a:r>
            <a:r>
              <a:rPr lang="en-IN" sz="1400" dirty="0"/>
              <a:t>= 1</a:t>
            </a:r>
            <a:r>
              <a:rPr lang="en-IN" sz="900" dirty="0"/>
              <a:t> </a:t>
            </a:r>
            <a:r>
              <a:rPr lang="en-IN" sz="1400" b="1" dirty="0"/>
              <a:t>∕</a:t>
            </a:r>
            <a:r>
              <a:rPr lang="en-IN" sz="900" dirty="0"/>
              <a:t> </a:t>
            </a:r>
            <a:r>
              <a:rPr lang="en-IN" sz="1400" i="1" dirty="0"/>
              <a:t>x</a:t>
            </a:r>
            <a:endParaRPr lang="en-US" sz="1400" dirty="0"/>
          </a:p>
        </p:txBody>
      </p:sp>
      <p:pic>
        <p:nvPicPr>
          <p:cNvPr id="24" name="Picture Placeholder 23" descr="The figure is labeled as (b). It contains a caption and a visual representation. Caption. Solution y = 1/x  for x in the interval (0  infinity). Visual representation. A curve is graphed on the x y coordinate plane. The curve enters the viewing window from the top in the first quadrant  goes down and to the right from x = 0 to y = 0  and exits from the right."/>
          <p:cNvPicPr>
            <a:picLocks noGrp="1" noChangeAspect="1"/>
          </p:cNvPicPr>
          <p:nvPr>
            <p:ph type="pic" sz="quarter" idx="29"/>
          </p:nvPr>
        </p:nvPicPr>
        <p:blipFill>
          <a:blip r:embed="rId4"/>
          <a:stretch>
            <a:fillRect/>
          </a:stretch>
        </p:blipFill>
        <p:spPr>
          <a:xfrm>
            <a:off x="3445265" y="2509081"/>
            <a:ext cx="2253457" cy="2437071"/>
          </a:xfrm>
          <a:prstGeom prst="rect">
            <a:avLst/>
          </a:prstGeom>
          <a:noFill/>
          <a:ln>
            <a:noFill/>
          </a:ln>
        </p:spPr>
      </p:pic>
    </p:spTree>
    <p:extLst>
      <p:ext uri="{BB962C8B-B14F-4D97-AF65-F5344CB8AC3E}">
        <p14:creationId xmlns:p14="http://schemas.microsoft.com/office/powerpoint/2010/main" val="3832626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prstClr val="white"/>
                </a:solidFill>
              </a:rPr>
              <a:t>Definitions and Terminology </a:t>
            </a:r>
            <a:r>
              <a:rPr lang="en-US" sz="3600" dirty="0" smtClean="0">
                <a:solidFill>
                  <a:prstClr val="white"/>
                </a:solidFill>
              </a:rPr>
              <a:t>(1 </a:t>
            </a:r>
            <a:r>
              <a:rPr lang="en-US" sz="3600" dirty="0">
                <a:solidFill>
                  <a:prstClr val="white"/>
                </a:solidFill>
              </a:rPr>
              <a:t>of </a:t>
            </a:r>
            <a:r>
              <a:rPr lang="en-US" sz="3600" dirty="0" smtClean="0">
                <a:solidFill>
                  <a:prstClr val="white"/>
                </a:solidFill>
              </a:rPr>
              <a:t>20)</a:t>
            </a:r>
            <a:endParaRPr lang="en-IN" sz="3600" dirty="0"/>
          </a:p>
        </p:txBody>
      </p:sp>
      <p:sp>
        <p:nvSpPr>
          <p:cNvPr id="40" name="Text Placeholder 2"/>
          <p:cNvSpPr>
            <a:spLocks noGrp="1"/>
          </p:cNvSpPr>
          <p:nvPr>
            <p:ph type="body" sz="quarter" idx="13"/>
          </p:nvPr>
        </p:nvSpPr>
        <p:spPr>
          <a:xfrm>
            <a:off x="457200" y="1663120"/>
            <a:ext cx="8175813" cy="457200"/>
          </a:xfrm>
          <a:solidFill>
            <a:srgbClr val="6EA484"/>
          </a:solidFill>
        </p:spPr>
        <p:txBody>
          <a:bodyPr/>
          <a:lstStyle/>
          <a:p>
            <a:r>
              <a:rPr lang="en-IN" b="1" dirty="0" smtClean="0"/>
              <a:t>Definition </a:t>
            </a:r>
            <a:r>
              <a:rPr lang="en-IN" b="1" dirty="0"/>
              <a:t>1.1.1 </a:t>
            </a:r>
            <a:r>
              <a:rPr lang="en-IN" b="1" dirty="0" smtClean="0"/>
              <a:t>Differential Equation</a:t>
            </a:r>
            <a:endParaRPr lang="en-US" dirty="0"/>
          </a:p>
        </p:txBody>
      </p:sp>
      <p:sp>
        <p:nvSpPr>
          <p:cNvPr id="41" name="Text Placeholder 2"/>
          <p:cNvSpPr>
            <a:spLocks noGrp="1"/>
          </p:cNvSpPr>
          <p:nvPr>
            <p:ph type="body" sz="quarter" idx="13"/>
          </p:nvPr>
        </p:nvSpPr>
        <p:spPr>
          <a:xfrm>
            <a:off x="457200" y="1663120"/>
            <a:ext cx="8172451" cy="2243236"/>
          </a:xfrm>
          <a:ln w="28575">
            <a:solidFill>
              <a:srgbClr val="6EA484"/>
            </a:solidFill>
          </a:ln>
        </p:spPr>
        <p:txBody>
          <a:bodyPr/>
          <a:lstStyle/>
          <a:p>
            <a:endParaRPr lang="en-IN" dirty="0" smtClean="0"/>
          </a:p>
          <a:p>
            <a:r>
              <a:rPr lang="en-IN" dirty="0" smtClean="0"/>
              <a:t>An </a:t>
            </a:r>
            <a:r>
              <a:rPr lang="en-IN" dirty="0"/>
              <a:t>equation containing the derivatives of one or </a:t>
            </a:r>
            <a:r>
              <a:rPr lang="en-IN" dirty="0" smtClean="0"/>
              <a:t>more unknown </a:t>
            </a:r>
            <a:r>
              <a:rPr lang="en-IN" dirty="0"/>
              <a:t>functions (</a:t>
            </a:r>
            <a:r>
              <a:rPr lang="en-IN" dirty="0" smtClean="0"/>
              <a:t>or dependent </a:t>
            </a:r>
            <a:r>
              <a:rPr lang="en-IN" dirty="0"/>
              <a:t>variables), with </a:t>
            </a:r>
            <a:r>
              <a:rPr lang="en-IN" dirty="0" smtClean="0"/>
              <a:t>respect to </a:t>
            </a:r>
            <a:r>
              <a:rPr lang="en-IN" dirty="0"/>
              <a:t>one or more independent variables, </a:t>
            </a:r>
            <a:r>
              <a:rPr lang="en-IN" dirty="0" smtClean="0"/>
              <a:t>is said </a:t>
            </a:r>
            <a:r>
              <a:rPr lang="en-IN" dirty="0"/>
              <a:t>to be </a:t>
            </a:r>
            <a:r>
              <a:rPr lang="en-IN" dirty="0" smtClean="0"/>
              <a:t>a </a:t>
            </a:r>
            <a:r>
              <a:rPr lang="en-IN" b="1" dirty="0" smtClean="0"/>
              <a:t>differential </a:t>
            </a:r>
            <a:r>
              <a:rPr lang="en-IN" b="1" dirty="0"/>
              <a:t>equation (DE).</a:t>
            </a:r>
            <a:endParaRPr lang="en-IN" dirty="0"/>
          </a:p>
        </p:txBody>
      </p:sp>
    </p:spTree>
    <p:extLst>
      <p:ext uri="{BB962C8B-B14F-4D97-AF65-F5344CB8AC3E}">
        <p14:creationId xmlns:p14="http://schemas.microsoft.com/office/powerpoint/2010/main" val="991931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(15 </a:t>
            </a:r>
            <a:r>
              <a:rPr lang="en-US" dirty="0">
                <a:solidFill>
                  <a:prstClr val="white"/>
                </a:solidFill>
              </a:rPr>
              <a:t>of 20)</a:t>
            </a:r>
            <a:endParaRPr lang="en-IN" sz="3200" dirty="0"/>
          </a:p>
        </p:txBody>
      </p:sp>
      <p:sp>
        <p:nvSpPr>
          <p:cNvPr id="13" name="Text Placeholder 2"/>
          <p:cNvSpPr>
            <a:spLocks noGrp="1"/>
          </p:cNvSpPr>
          <p:nvPr>
            <p:ph type="body" sz="quarter" idx="13"/>
          </p:nvPr>
        </p:nvSpPr>
        <p:spPr>
          <a:xfrm>
            <a:off x="457200" y="1444753"/>
            <a:ext cx="8216900" cy="1749021"/>
          </a:xfrm>
        </p:spPr>
        <p:txBody>
          <a:bodyPr/>
          <a:lstStyle/>
          <a:p>
            <a:r>
              <a:rPr lang="en-IN" b="1" dirty="0" smtClean="0"/>
              <a:t>Explicit </a:t>
            </a:r>
            <a:r>
              <a:rPr lang="en-IN" b="1" dirty="0"/>
              <a:t>and Implicit </a:t>
            </a:r>
            <a:r>
              <a:rPr lang="en-IN" b="1" dirty="0" smtClean="0"/>
              <a:t>Solutions</a:t>
            </a:r>
            <a:endParaRPr lang="en-IN" b="1" dirty="0"/>
          </a:p>
          <a:p>
            <a:r>
              <a:rPr lang="en-IN" dirty="0" smtClean="0"/>
              <a:t>A solution in </a:t>
            </a:r>
            <a:r>
              <a:rPr lang="en-IN" dirty="0"/>
              <a:t>which the dependent variable is </a:t>
            </a:r>
            <a:r>
              <a:rPr lang="en-IN" dirty="0" smtClean="0"/>
              <a:t>expressed solely </a:t>
            </a:r>
            <a:r>
              <a:rPr lang="en-IN" dirty="0"/>
              <a:t>in terms of the </a:t>
            </a:r>
            <a:r>
              <a:rPr lang="en-IN" dirty="0" smtClean="0"/>
              <a:t>independent variable </a:t>
            </a:r>
            <a:r>
              <a:rPr lang="en-IN" dirty="0"/>
              <a:t>and constants </a:t>
            </a:r>
            <a:r>
              <a:rPr lang="en-IN" dirty="0" smtClean="0"/>
              <a:t>is said </a:t>
            </a:r>
            <a:r>
              <a:rPr lang="en-IN" dirty="0"/>
              <a:t>to be an </a:t>
            </a:r>
            <a:r>
              <a:rPr lang="en-IN" b="1" dirty="0"/>
              <a:t>explicit solution. </a:t>
            </a:r>
            <a:endParaRPr lang="en-US" dirty="0"/>
          </a:p>
        </p:txBody>
      </p:sp>
      <p:sp>
        <p:nvSpPr>
          <p:cNvPr id="12" name="Text Placeholder 2"/>
          <p:cNvSpPr>
            <a:spLocks noGrp="1"/>
          </p:cNvSpPr>
          <p:nvPr>
            <p:ph type="body" sz="quarter" idx="13"/>
          </p:nvPr>
        </p:nvSpPr>
        <p:spPr>
          <a:xfrm>
            <a:off x="551327" y="3337474"/>
            <a:ext cx="8175813" cy="457200"/>
          </a:xfrm>
          <a:solidFill>
            <a:srgbClr val="6EA484"/>
          </a:solidFill>
        </p:spPr>
        <p:txBody>
          <a:bodyPr/>
          <a:lstStyle/>
          <a:p>
            <a:r>
              <a:rPr lang="en-IN" b="1" dirty="0" smtClean="0"/>
              <a:t>Definition </a:t>
            </a:r>
            <a:r>
              <a:rPr lang="en-IN" b="1" dirty="0"/>
              <a:t>1.1.3 </a:t>
            </a:r>
            <a:r>
              <a:rPr lang="en-IN" b="1" dirty="0" smtClean="0"/>
              <a:t>Implicit </a:t>
            </a:r>
            <a:r>
              <a:rPr lang="en-IN" b="1" dirty="0"/>
              <a:t>Solution of an </a:t>
            </a:r>
            <a:r>
              <a:rPr lang="en-IN" b="1" dirty="0" smtClean="0"/>
              <a:t>ODE</a:t>
            </a:r>
            <a:endParaRPr lang="en-US" dirty="0"/>
          </a:p>
        </p:txBody>
      </p:sp>
      <p:sp>
        <p:nvSpPr>
          <p:cNvPr id="14" name="Text Placeholder 2"/>
          <p:cNvSpPr>
            <a:spLocks noGrp="1"/>
          </p:cNvSpPr>
          <p:nvPr>
            <p:ph type="body" sz="quarter" idx="13"/>
          </p:nvPr>
        </p:nvSpPr>
        <p:spPr>
          <a:xfrm>
            <a:off x="551328" y="3337472"/>
            <a:ext cx="8175812" cy="2598836"/>
          </a:xfrm>
          <a:ln w="28575">
            <a:solidFill>
              <a:srgbClr val="6EA484"/>
            </a:solidFill>
          </a:ln>
        </p:spPr>
        <p:txBody>
          <a:bodyPr/>
          <a:lstStyle/>
          <a:p>
            <a:endParaRPr lang="en-IN" dirty="0" smtClean="0"/>
          </a:p>
          <a:p>
            <a:r>
              <a:rPr lang="en-IN" dirty="0" smtClean="0"/>
              <a:t>A </a:t>
            </a:r>
            <a:r>
              <a:rPr lang="en-IN" dirty="0"/>
              <a:t>relation </a:t>
            </a:r>
            <a:r>
              <a:rPr lang="en-IN" i="1" dirty="0"/>
              <a:t>G</a:t>
            </a:r>
            <a:r>
              <a:rPr lang="en-IN" dirty="0"/>
              <a:t>(</a:t>
            </a:r>
            <a:r>
              <a:rPr lang="en-IN" i="1" dirty="0"/>
              <a:t>x</a:t>
            </a:r>
            <a:r>
              <a:rPr lang="en-IN" dirty="0"/>
              <a:t>, </a:t>
            </a:r>
            <a:r>
              <a:rPr lang="en-IN" i="1" dirty="0"/>
              <a:t>y</a:t>
            </a:r>
            <a:r>
              <a:rPr lang="en-IN" dirty="0"/>
              <a:t>) = 0 is said to be an </a:t>
            </a:r>
            <a:r>
              <a:rPr lang="en-IN" b="1" dirty="0"/>
              <a:t>implicit solution </a:t>
            </a:r>
            <a:r>
              <a:rPr lang="en-IN" dirty="0" smtClean="0"/>
              <a:t>of an </a:t>
            </a:r>
            <a:r>
              <a:rPr lang="en-IN" dirty="0"/>
              <a:t>ordinary </a:t>
            </a:r>
            <a:r>
              <a:rPr lang="en-IN" dirty="0" smtClean="0"/>
              <a:t>differential equation </a:t>
            </a:r>
            <a:r>
              <a:rPr lang="en-IN" dirty="0"/>
              <a:t>(4) on an interval </a:t>
            </a:r>
            <a:r>
              <a:rPr lang="en-IN" i="1" dirty="0" smtClean="0"/>
              <a:t>I</a:t>
            </a:r>
            <a:r>
              <a:rPr lang="en-IN" dirty="0" smtClean="0"/>
              <a:t>, provided </a:t>
            </a:r>
            <a:r>
              <a:rPr lang="en-IN" dirty="0"/>
              <a:t>that there exists at least one </a:t>
            </a:r>
            <a:r>
              <a:rPr lang="en-IN" dirty="0" smtClean="0"/>
              <a:t>function </a:t>
            </a:r>
            <a:r>
              <a:rPr lang="el-GR" i="1" dirty="0">
                <a:latin typeface="Arial"/>
                <a:cs typeface="Arial"/>
              </a:rPr>
              <a:t>Φ</a:t>
            </a:r>
            <a:r>
              <a:rPr lang="en-IN" i="1" dirty="0" smtClean="0"/>
              <a:t> </a:t>
            </a:r>
            <a:r>
              <a:rPr lang="en-IN" dirty="0" smtClean="0"/>
              <a:t>that satisfies </a:t>
            </a:r>
            <a:r>
              <a:rPr lang="en-IN" dirty="0"/>
              <a:t>the relation as well as the differential equation </a:t>
            </a:r>
            <a:r>
              <a:rPr lang="en-IN" dirty="0" smtClean="0"/>
              <a:t>on </a:t>
            </a:r>
            <a:r>
              <a:rPr lang="en-IN" i="1" dirty="0" smtClean="0"/>
              <a:t>I</a:t>
            </a:r>
            <a:r>
              <a:rPr lang="en-IN" i="1" dirty="0"/>
              <a:t>.</a:t>
            </a:r>
            <a:endParaRPr lang="en-IN" dirty="0"/>
          </a:p>
        </p:txBody>
      </p:sp>
    </p:spTree>
    <p:extLst>
      <p:ext uri="{BB962C8B-B14F-4D97-AF65-F5344CB8AC3E}">
        <p14:creationId xmlns:p14="http://schemas.microsoft.com/office/powerpoint/2010/main" val="1262531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solidFill>
                  <a:prstClr val="white"/>
                </a:solidFill>
              </a:rPr>
              <a:t>Example </a:t>
            </a:r>
            <a:r>
              <a:rPr lang="en-US" sz="2600" dirty="0" smtClean="0">
                <a:solidFill>
                  <a:prstClr val="white"/>
                </a:solidFill>
              </a:rPr>
              <a:t>7 </a:t>
            </a:r>
            <a:r>
              <a:rPr lang="en-US" sz="2600" dirty="0">
                <a:solidFill>
                  <a:prstClr val="white"/>
                </a:solidFill>
              </a:rPr>
              <a:t>– </a:t>
            </a:r>
            <a:r>
              <a:rPr lang="en-IN" sz="2600" dirty="0" smtClean="0">
                <a:solidFill>
                  <a:prstClr val="white"/>
                </a:solidFill>
              </a:rPr>
              <a:t>Verification </a:t>
            </a:r>
            <a:r>
              <a:rPr lang="en-IN" sz="2600" dirty="0">
                <a:solidFill>
                  <a:prstClr val="white"/>
                </a:solidFill>
              </a:rPr>
              <a:t>of an Implicit </a:t>
            </a:r>
            <a:r>
              <a:rPr lang="en-IN" sz="2600" dirty="0" smtClean="0">
                <a:solidFill>
                  <a:prstClr val="white"/>
                </a:solidFill>
              </a:rPr>
              <a:t>Solution </a:t>
            </a:r>
            <a:r>
              <a:rPr lang="en-US" sz="2600" dirty="0">
                <a:solidFill>
                  <a:prstClr val="white"/>
                </a:solidFill>
              </a:rPr>
              <a:t>(1 of </a:t>
            </a:r>
            <a:r>
              <a:rPr lang="en-US" sz="2600" dirty="0" smtClean="0">
                <a:solidFill>
                  <a:prstClr val="white"/>
                </a:solidFill>
              </a:rPr>
              <a:t>3)</a:t>
            </a:r>
            <a:endParaRPr lang="en-IN" sz="2600" dirty="0"/>
          </a:p>
        </p:txBody>
      </p:sp>
      <p:sp>
        <p:nvSpPr>
          <p:cNvPr id="3" name="Text Placeholder 2"/>
          <p:cNvSpPr>
            <a:spLocks noGrp="1"/>
          </p:cNvSpPr>
          <p:nvPr>
            <p:ph type="body" sz="quarter" idx="13"/>
          </p:nvPr>
        </p:nvSpPr>
        <p:spPr>
          <a:xfrm>
            <a:off x="457200" y="1444753"/>
            <a:ext cx="1866900" cy="422147"/>
          </a:xfrm>
        </p:spPr>
        <p:txBody>
          <a:bodyPr/>
          <a:lstStyle/>
          <a:p>
            <a:r>
              <a:rPr lang="en-IN" dirty="0"/>
              <a:t>The relation</a:t>
            </a:r>
            <a:endParaRPr lang="en-US" dirty="0"/>
          </a:p>
        </p:txBody>
      </p:sp>
      <p:pic>
        <p:nvPicPr>
          <p:cNvPr id="7" name="Picture Placeholder 6"/>
          <p:cNvPicPr>
            <a:picLocks noGrp="1" noChangeAspect="1"/>
          </p:cNvPicPr>
          <p:nvPr>
            <p:ph type="pic" sz="quarter" idx="29"/>
          </p:nvPr>
        </p:nvPicPr>
        <p:blipFill>
          <a:blip r:embed="rId3"/>
          <a:stretch>
            <a:fillRect/>
          </a:stretch>
        </p:blipFill>
        <p:spPr>
          <a:xfrm>
            <a:off x="2265430" y="1467263"/>
            <a:ext cx="1790413" cy="408623"/>
          </a:xfrm>
          <a:prstGeom prst="rect">
            <a:avLst/>
          </a:prstGeom>
          <a:noFill/>
          <a:ln>
            <a:noFill/>
          </a:ln>
        </p:spPr>
      </p:pic>
      <p:sp>
        <p:nvSpPr>
          <p:cNvPr id="8" name="Text Placeholder 2"/>
          <p:cNvSpPr>
            <a:spLocks noGrp="1"/>
          </p:cNvSpPr>
          <p:nvPr>
            <p:ph type="body" sz="quarter" idx="13"/>
          </p:nvPr>
        </p:nvSpPr>
        <p:spPr>
          <a:xfrm>
            <a:off x="457199" y="1444753"/>
            <a:ext cx="8330183" cy="866647"/>
          </a:xfrm>
        </p:spPr>
        <p:txBody>
          <a:bodyPr/>
          <a:lstStyle/>
          <a:p>
            <a:r>
              <a:rPr lang="en-IN" dirty="0" smtClean="0"/>
              <a:t>                                           is </a:t>
            </a:r>
            <a:r>
              <a:rPr lang="en-IN" dirty="0"/>
              <a:t>an implicit solution of the differential equation</a:t>
            </a:r>
            <a:endParaRPr lang="en-US" dirty="0"/>
          </a:p>
        </p:txBody>
      </p:sp>
      <p:pic>
        <p:nvPicPr>
          <p:cNvPr id="13" name="Picture Placeholder 12"/>
          <p:cNvPicPr>
            <a:picLocks noGrp="1" noChangeAspect="1"/>
          </p:cNvPicPr>
          <p:nvPr>
            <p:ph type="pic" sz="quarter" idx="29"/>
          </p:nvPr>
        </p:nvPicPr>
        <p:blipFill>
          <a:blip r:embed="rId4"/>
          <a:stretch>
            <a:fillRect/>
          </a:stretch>
        </p:blipFill>
        <p:spPr>
          <a:xfrm>
            <a:off x="1823394" y="2419148"/>
            <a:ext cx="5136666" cy="679854"/>
          </a:xfrm>
          <a:prstGeom prst="rect">
            <a:avLst/>
          </a:prstGeom>
          <a:noFill/>
          <a:ln>
            <a:noFill/>
          </a:ln>
        </p:spPr>
      </p:pic>
      <p:sp>
        <p:nvSpPr>
          <p:cNvPr id="14" name="Text Placeholder 2"/>
          <p:cNvSpPr>
            <a:spLocks noGrp="1"/>
          </p:cNvSpPr>
          <p:nvPr>
            <p:ph type="body" sz="quarter" idx="13"/>
          </p:nvPr>
        </p:nvSpPr>
        <p:spPr>
          <a:xfrm>
            <a:off x="457199" y="3273553"/>
            <a:ext cx="8330183" cy="866647"/>
          </a:xfrm>
        </p:spPr>
        <p:txBody>
          <a:bodyPr/>
          <a:lstStyle/>
          <a:p>
            <a:r>
              <a:rPr lang="en-IN" dirty="0"/>
              <a:t>on the open interval (</a:t>
            </a:r>
            <a:r>
              <a:rPr lang="en-IN" dirty="0" smtClean="0"/>
              <a:t>−5</a:t>
            </a:r>
            <a:r>
              <a:rPr lang="en-IN" dirty="0"/>
              <a:t>, 5). By implicit differentiation </a:t>
            </a:r>
            <a:r>
              <a:rPr lang="en-IN" dirty="0" smtClean="0"/>
              <a:t>we obtain</a:t>
            </a:r>
            <a:endParaRPr lang="en-US" dirty="0"/>
          </a:p>
        </p:txBody>
      </p:sp>
      <p:pic>
        <p:nvPicPr>
          <p:cNvPr id="18" name="Picture Placeholder 17"/>
          <p:cNvPicPr>
            <a:picLocks noGrp="1" noChangeAspect="1"/>
          </p:cNvPicPr>
          <p:nvPr>
            <p:ph type="pic" sz="quarter" idx="29"/>
          </p:nvPr>
        </p:nvPicPr>
        <p:blipFill>
          <a:blip r:embed="rId5"/>
          <a:stretch>
            <a:fillRect/>
          </a:stretch>
        </p:blipFill>
        <p:spPr>
          <a:xfrm>
            <a:off x="1132969" y="4181909"/>
            <a:ext cx="7420617" cy="675409"/>
          </a:xfrm>
          <a:prstGeom prst="rect">
            <a:avLst/>
          </a:prstGeom>
          <a:noFill/>
          <a:ln>
            <a:noFill/>
          </a:ln>
        </p:spPr>
      </p:pic>
    </p:spTree>
    <p:extLst>
      <p:ext uri="{BB962C8B-B14F-4D97-AF65-F5344CB8AC3E}">
        <p14:creationId xmlns:p14="http://schemas.microsoft.com/office/powerpoint/2010/main" val="2248373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solidFill>
                  <a:prstClr val="white"/>
                </a:solidFill>
              </a:rPr>
              <a:t>Example </a:t>
            </a:r>
            <a:r>
              <a:rPr lang="en-US" sz="2600" dirty="0" smtClean="0">
                <a:solidFill>
                  <a:prstClr val="white"/>
                </a:solidFill>
              </a:rPr>
              <a:t>7 </a:t>
            </a:r>
            <a:r>
              <a:rPr lang="en-US" sz="2600" dirty="0">
                <a:solidFill>
                  <a:prstClr val="white"/>
                </a:solidFill>
              </a:rPr>
              <a:t>– </a:t>
            </a:r>
            <a:r>
              <a:rPr lang="en-IN" sz="2600" dirty="0" smtClean="0">
                <a:solidFill>
                  <a:prstClr val="white"/>
                </a:solidFill>
              </a:rPr>
              <a:t>Verification </a:t>
            </a:r>
            <a:r>
              <a:rPr lang="en-IN" sz="2600" dirty="0">
                <a:solidFill>
                  <a:prstClr val="white"/>
                </a:solidFill>
              </a:rPr>
              <a:t>of an Implicit </a:t>
            </a:r>
            <a:r>
              <a:rPr lang="en-IN" sz="2600" dirty="0" smtClean="0">
                <a:solidFill>
                  <a:prstClr val="white"/>
                </a:solidFill>
              </a:rPr>
              <a:t>Solution </a:t>
            </a:r>
            <a:r>
              <a:rPr lang="en-US" sz="2600" dirty="0" smtClean="0">
                <a:solidFill>
                  <a:prstClr val="white"/>
                </a:solidFill>
              </a:rPr>
              <a:t>(2 </a:t>
            </a:r>
            <a:r>
              <a:rPr lang="en-US" sz="2600" dirty="0">
                <a:solidFill>
                  <a:prstClr val="white"/>
                </a:solidFill>
              </a:rPr>
              <a:t>of </a:t>
            </a:r>
            <a:r>
              <a:rPr lang="en-US" sz="2600" dirty="0" smtClean="0">
                <a:solidFill>
                  <a:prstClr val="white"/>
                </a:solidFill>
              </a:rPr>
              <a:t>3)</a:t>
            </a:r>
            <a:endParaRPr lang="en-IN" sz="2600" dirty="0"/>
          </a:p>
        </p:txBody>
      </p:sp>
      <p:sp>
        <p:nvSpPr>
          <p:cNvPr id="13" name="Text Placeholder 2"/>
          <p:cNvSpPr>
            <a:spLocks noGrp="1"/>
          </p:cNvSpPr>
          <p:nvPr>
            <p:ph type="body" sz="quarter" idx="13"/>
          </p:nvPr>
        </p:nvSpPr>
        <p:spPr>
          <a:xfrm>
            <a:off x="457200" y="1444752"/>
            <a:ext cx="8330183" cy="866647"/>
          </a:xfrm>
        </p:spPr>
        <p:txBody>
          <a:bodyPr/>
          <a:lstStyle/>
          <a:p>
            <a:r>
              <a:rPr lang="en-IN" dirty="0"/>
              <a:t>Solving the last equation in (9) for the symbol </a:t>
            </a:r>
            <a:r>
              <a:rPr lang="en-IN" i="1" dirty="0" smtClean="0"/>
              <a:t>d</a:t>
            </a:r>
            <a:r>
              <a:rPr lang="en-IN" sz="100" i="1" dirty="0" smtClean="0"/>
              <a:t> </a:t>
            </a:r>
            <a:r>
              <a:rPr lang="en-IN" i="1" dirty="0" smtClean="0"/>
              <a:t>y</a:t>
            </a:r>
            <a:r>
              <a:rPr lang="en-IN" sz="1200" i="1" dirty="0" smtClean="0"/>
              <a:t> </a:t>
            </a:r>
            <a:r>
              <a:rPr lang="en-IN" b="1" dirty="0" smtClean="0"/>
              <a:t>∕</a:t>
            </a:r>
            <a:r>
              <a:rPr lang="en-IN" sz="1200" dirty="0" smtClean="0"/>
              <a:t> </a:t>
            </a:r>
            <a:r>
              <a:rPr lang="en-IN" i="1" dirty="0" smtClean="0"/>
              <a:t>dx </a:t>
            </a:r>
            <a:r>
              <a:rPr lang="en-IN" dirty="0" smtClean="0"/>
              <a:t>gives (8</a:t>
            </a:r>
            <a:r>
              <a:rPr lang="en-IN" dirty="0"/>
              <a:t>). Moreover, </a:t>
            </a:r>
            <a:r>
              <a:rPr lang="en-IN" dirty="0" smtClean="0"/>
              <a:t>solving</a:t>
            </a:r>
            <a:endParaRPr lang="en-US" dirty="0"/>
          </a:p>
        </p:txBody>
      </p:sp>
      <p:pic>
        <p:nvPicPr>
          <p:cNvPr id="12" name="Picture Placeholder 6"/>
          <p:cNvPicPr>
            <a:picLocks noGrp="1" noChangeAspect="1"/>
          </p:cNvPicPr>
          <p:nvPr>
            <p:ph type="pic" sz="quarter" idx="29"/>
          </p:nvPr>
        </p:nvPicPr>
        <p:blipFill>
          <a:blip r:embed="rId2"/>
          <a:stretch>
            <a:fillRect/>
          </a:stretch>
        </p:blipFill>
        <p:spPr>
          <a:xfrm>
            <a:off x="3540613" y="1877702"/>
            <a:ext cx="1627648" cy="371475"/>
          </a:xfrm>
          <a:prstGeom prst="rect">
            <a:avLst/>
          </a:prstGeom>
          <a:noFill/>
          <a:ln>
            <a:noFill/>
          </a:ln>
        </p:spPr>
      </p:pic>
      <p:sp>
        <p:nvSpPr>
          <p:cNvPr id="14" name="Text Placeholder 2"/>
          <p:cNvSpPr>
            <a:spLocks noGrp="1"/>
          </p:cNvSpPr>
          <p:nvPr>
            <p:ph type="body" sz="quarter" idx="13"/>
          </p:nvPr>
        </p:nvSpPr>
        <p:spPr>
          <a:xfrm>
            <a:off x="457199" y="1807603"/>
            <a:ext cx="8330183" cy="529197"/>
          </a:xfrm>
        </p:spPr>
        <p:txBody>
          <a:bodyPr/>
          <a:lstStyle/>
          <a:p>
            <a:r>
              <a:rPr lang="en-IN" dirty="0" smtClean="0"/>
              <a:t>                                                        for </a:t>
            </a:r>
            <a:r>
              <a:rPr lang="en-IN" i="1" dirty="0"/>
              <a:t>y </a:t>
            </a:r>
            <a:r>
              <a:rPr lang="en-IN" dirty="0"/>
              <a:t>in terms of </a:t>
            </a:r>
            <a:r>
              <a:rPr lang="en-IN" i="1" dirty="0"/>
              <a:t>x </a:t>
            </a:r>
            <a:r>
              <a:rPr lang="en-IN" dirty="0"/>
              <a:t>yields</a:t>
            </a:r>
            <a:endParaRPr lang="en-US" dirty="0"/>
          </a:p>
        </p:txBody>
      </p:sp>
      <p:pic>
        <p:nvPicPr>
          <p:cNvPr id="10" name="Picture Placeholder 9"/>
          <p:cNvPicPr>
            <a:picLocks noGrp="1" noChangeAspect="1"/>
          </p:cNvPicPr>
          <p:nvPr>
            <p:ph type="pic" sz="quarter" idx="29"/>
          </p:nvPr>
        </p:nvPicPr>
        <p:blipFill>
          <a:blip r:embed="rId3"/>
          <a:stretch>
            <a:fillRect/>
          </a:stretch>
        </p:blipFill>
        <p:spPr>
          <a:xfrm>
            <a:off x="612159" y="2286086"/>
            <a:ext cx="2082216" cy="351924"/>
          </a:xfrm>
          <a:prstGeom prst="rect">
            <a:avLst/>
          </a:prstGeom>
          <a:noFill/>
          <a:ln>
            <a:noFill/>
          </a:ln>
        </p:spPr>
      </p:pic>
      <p:sp>
        <p:nvSpPr>
          <p:cNvPr id="8" name="Text Placeholder 2"/>
          <p:cNvSpPr>
            <a:spLocks noGrp="1"/>
          </p:cNvSpPr>
          <p:nvPr>
            <p:ph type="body" sz="quarter" idx="13"/>
          </p:nvPr>
        </p:nvSpPr>
        <p:spPr>
          <a:xfrm>
            <a:off x="457199" y="3075785"/>
            <a:ext cx="2595631" cy="460247"/>
          </a:xfrm>
        </p:spPr>
        <p:txBody>
          <a:bodyPr/>
          <a:lstStyle/>
          <a:p>
            <a:r>
              <a:rPr lang="en-IN" dirty="0"/>
              <a:t>The two functions</a:t>
            </a:r>
            <a:endParaRPr lang="en-US" dirty="0"/>
          </a:p>
        </p:txBody>
      </p:sp>
      <p:pic>
        <p:nvPicPr>
          <p:cNvPr id="16" name="Picture Placeholder 15"/>
          <p:cNvPicPr>
            <a:picLocks noGrp="1" noChangeAspect="1"/>
          </p:cNvPicPr>
          <p:nvPr>
            <p:ph type="pic" sz="quarter" idx="29"/>
          </p:nvPr>
        </p:nvPicPr>
        <p:blipFill>
          <a:blip r:embed="rId4"/>
          <a:stretch>
            <a:fillRect/>
          </a:stretch>
        </p:blipFill>
        <p:spPr>
          <a:xfrm>
            <a:off x="2997200" y="3146003"/>
            <a:ext cx="6012032" cy="337705"/>
          </a:xfrm>
          <a:prstGeom prst="rect">
            <a:avLst/>
          </a:prstGeom>
          <a:noFill/>
          <a:ln>
            <a:noFill/>
          </a:ln>
        </p:spPr>
      </p:pic>
      <p:sp>
        <p:nvSpPr>
          <p:cNvPr id="19" name="Text Placeholder 2"/>
          <p:cNvSpPr>
            <a:spLocks noGrp="1"/>
          </p:cNvSpPr>
          <p:nvPr>
            <p:ph type="body" sz="quarter" idx="13"/>
          </p:nvPr>
        </p:nvSpPr>
        <p:spPr>
          <a:xfrm>
            <a:off x="457199" y="3520285"/>
            <a:ext cx="3746501" cy="447547"/>
          </a:xfrm>
        </p:spPr>
        <p:txBody>
          <a:bodyPr/>
          <a:lstStyle/>
          <a:p>
            <a:r>
              <a:rPr lang="en-IN" dirty="0"/>
              <a:t>satisfy the relation (that is,</a:t>
            </a:r>
            <a:endParaRPr lang="en-US" dirty="0"/>
          </a:p>
        </p:txBody>
      </p:sp>
      <p:pic>
        <p:nvPicPr>
          <p:cNvPr id="22" name="Picture Placeholder 21"/>
          <p:cNvPicPr>
            <a:picLocks noGrp="1" noChangeAspect="1"/>
          </p:cNvPicPr>
          <p:nvPr>
            <p:ph type="pic" sz="quarter" idx="29"/>
          </p:nvPr>
        </p:nvPicPr>
        <p:blipFill>
          <a:blip r:embed="rId5"/>
          <a:stretch>
            <a:fillRect/>
          </a:stretch>
        </p:blipFill>
        <p:spPr>
          <a:xfrm>
            <a:off x="4169006" y="3552513"/>
            <a:ext cx="4008022" cy="386139"/>
          </a:xfrm>
          <a:prstGeom prst="rect">
            <a:avLst/>
          </a:prstGeom>
          <a:noFill/>
          <a:ln>
            <a:noFill/>
          </a:ln>
        </p:spPr>
      </p:pic>
      <p:sp>
        <p:nvSpPr>
          <p:cNvPr id="23" name="Text Placeholder 2"/>
          <p:cNvSpPr>
            <a:spLocks noGrp="1"/>
          </p:cNvSpPr>
          <p:nvPr>
            <p:ph type="body" sz="quarter" idx="13"/>
          </p:nvPr>
        </p:nvSpPr>
        <p:spPr>
          <a:xfrm>
            <a:off x="457199" y="3952085"/>
            <a:ext cx="8330183" cy="442519"/>
          </a:xfrm>
        </p:spPr>
        <p:txBody>
          <a:bodyPr/>
          <a:lstStyle/>
          <a:p>
            <a:r>
              <a:rPr lang="en-IN" dirty="0"/>
              <a:t>and are explicit solutions defined on the </a:t>
            </a:r>
            <a:r>
              <a:rPr lang="en-IN" dirty="0" smtClean="0"/>
              <a:t>interval (</a:t>
            </a:r>
            <a:r>
              <a:rPr lang="en-IN" dirty="0"/>
              <a:t>−5, 5).</a:t>
            </a:r>
            <a:endParaRPr lang="en-US" dirty="0"/>
          </a:p>
        </p:txBody>
      </p:sp>
    </p:spTree>
    <p:extLst>
      <p:ext uri="{BB962C8B-B14F-4D97-AF65-F5344CB8AC3E}">
        <p14:creationId xmlns:p14="http://schemas.microsoft.com/office/powerpoint/2010/main" val="3635369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solidFill>
                  <a:prstClr val="white"/>
                </a:solidFill>
              </a:rPr>
              <a:t>Example </a:t>
            </a:r>
            <a:r>
              <a:rPr lang="en-US" sz="2600" dirty="0" smtClean="0">
                <a:solidFill>
                  <a:prstClr val="white"/>
                </a:solidFill>
              </a:rPr>
              <a:t>7 </a:t>
            </a:r>
            <a:r>
              <a:rPr lang="en-US" sz="2600" dirty="0">
                <a:solidFill>
                  <a:prstClr val="white"/>
                </a:solidFill>
              </a:rPr>
              <a:t>– </a:t>
            </a:r>
            <a:r>
              <a:rPr lang="en-IN" sz="2600" dirty="0" smtClean="0">
                <a:solidFill>
                  <a:prstClr val="white"/>
                </a:solidFill>
              </a:rPr>
              <a:t>Verification </a:t>
            </a:r>
            <a:r>
              <a:rPr lang="en-IN" sz="2600" dirty="0">
                <a:solidFill>
                  <a:prstClr val="white"/>
                </a:solidFill>
              </a:rPr>
              <a:t>of an Implicit </a:t>
            </a:r>
            <a:r>
              <a:rPr lang="en-IN" sz="2600" dirty="0" smtClean="0">
                <a:solidFill>
                  <a:prstClr val="white"/>
                </a:solidFill>
              </a:rPr>
              <a:t>Solution </a:t>
            </a:r>
            <a:r>
              <a:rPr lang="en-US" sz="2600" dirty="0" smtClean="0">
                <a:solidFill>
                  <a:prstClr val="white"/>
                </a:solidFill>
              </a:rPr>
              <a:t>(3 </a:t>
            </a:r>
            <a:r>
              <a:rPr lang="en-US" sz="2600" dirty="0">
                <a:solidFill>
                  <a:prstClr val="white"/>
                </a:solidFill>
              </a:rPr>
              <a:t>of </a:t>
            </a:r>
            <a:r>
              <a:rPr lang="en-US" sz="2600" dirty="0" smtClean="0">
                <a:solidFill>
                  <a:prstClr val="white"/>
                </a:solidFill>
              </a:rPr>
              <a:t>3)</a:t>
            </a:r>
            <a:endParaRPr lang="en-IN" sz="2600" dirty="0"/>
          </a:p>
        </p:txBody>
      </p:sp>
      <p:sp>
        <p:nvSpPr>
          <p:cNvPr id="3" name="Text Placeholder 2"/>
          <p:cNvSpPr>
            <a:spLocks noGrp="1"/>
          </p:cNvSpPr>
          <p:nvPr>
            <p:ph type="body" sz="quarter" idx="13"/>
          </p:nvPr>
        </p:nvSpPr>
        <p:spPr>
          <a:xfrm>
            <a:off x="457199" y="1444753"/>
            <a:ext cx="8330183" cy="1209547"/>
          </a:xfrm>
        </p:spPr>
        <p:txBody>
          <a:bodyPr/>
          <a:lstStyle/>
          <a:p>
            <a:r>
              <a:rPr lang="en-IN" dirty="0"/>
              <a:t>The solution curves given in </a:t>
            </a:r>
            <a:r>
              <a:rPr lang="en-IN" dirty="0" smtClean="0"/>
              <a:t>figures are </a:t>
            </a:r>
            <a:r>
              <a:rPr lang="en-IN" dirty="0"/>
              <a:t>segments of </a:t>
            </a:r>
            <a:r>
              <a:rPr lang="en-IN" dirty="0" smtClean="0"/>
              <a:t>the graph </a:t>
            </a:r>
            <a:r>
              <a:rPr lang="en-IN" dirty="0"/>
              <a:t>of the implicit solution </a:t>
            </a:r>
            <a:r>
              <a:rPr lang="en-IN" dirty="0" smtClean="0"/>
              <a:t>in the figure.</a:t>
            </a:r>
            <a:endParaRPr lang="en-US" dirty="0"/>
          </a:p>
        </p:txBody>
      </p:sp>
      <p:sp>
        <p:nvSpPr>
          <p:cNvPr id="21" name="Text Placeholder 2"/>
          <p:cNvSpPr>
            <a:spLocks noGrp="1"/>
          </p:cNvSpPr>
          <p:nvPr>
            <p:ph type="body" sz="quarter" idx="13"/>
          </p:nvPr>
        </p:nvSpPr>
        <p:spPr>
          <a:xfrm>
            <a:off x="3941511" y="5341263"/>
            <a:ext cx="1421271" cy="308754"/>
          </a:xfrm>
        </p:spPr>
        <p:txBody>
          <a:bodyPr/>
          <a:lstStyle/>
          <a:p>
            <a:r>
              <a:rPr lang="en-IN" sz="1200" b="1" dirty="0"/>
              <a:t>Figure </a:t>
            </a:r>
            <a:r>
              <a:rPr lang="en-IN" sz="1200" b="1" dirty="0" smtClean="0"/>
              <a:t>1.1.2</a:t>
            </a:r>
            <a:endParaRPr lang="en-US" sz="1200" b="1" dirty="0"/>
          </a:p>
        </p:txBody>
      </p:sp>
      <p:sp>
        <p:nvSpPr>
          <p:cNvPr id="24" name="Text Placeholder 2"/>
          <p:cNvSpPr>
            <a:spLocks noGrp="1"/>
          </p:cNvSpPr>
          <p:nvPr>
            <p:ph type="body" sz="quarter" idx="13"/>
          </p:nvPr>
        </p:nvSpPr>
        <p:spPr>
          <a:xfrm>
            <a:off x="2039895" y="5063903"/>
            <a:ext cx="5224505" cy="340860"/>
          </a:xfrm>
        </p:spPr>
        <p:txBody>
          <a:bodyPr/>
          <a:lstStyle/>
          <a:p>
            <a:r>
              <a:rPr lang="en-IN" sz="1400" dirty="0"/>
              <a:t>An implicit solution and two explicit solutions of (8) in Example 7</a:t>
            </a:r>
            <a:endParaRPr lang="en-US" sz="1400" dirty="0"/>
          </a:p>
        </p:txBody>
      </p:sp>
      <p:pic>
        <p:nvPicPr>
          <p:cNvPr id="17" name="Picture Placeholder 16" descr="The figure has three parts labeled (a)  (b)  and (c). Each part contains a caption and a visual representation. Part (a). Caption. Implicit solution for x^2 + y^2 = 25. Visual representation. A circle is graphed on the x y coordinate plane. The center of the circle is at the origin (0  0). The radius measures 5. The circle intersects the x axis at points 5 and negative 5  and the y axis at points 5 and negative 5. Part (b). Caption. Explicit solution y_1 = sqrt(25 minus x^2) for values of x between negative 5 and positive 5. Visual representation. A semicircle is graphed on the x y coordinate plane. The center of the semicircle is at the origin (0  0). The radius is 5. The curve begins at (negative 5  0)  goes up and to the right in the second quadrant  intersects the y axis at (0  5)  enters the first quadrant where it goes down and to the right and ends at (5  0). Part (c). Caption. Explicit solution y_2 = negative sqrt(25 minus x^2) for values of x between negative 5 and positive 5. Visual representation. A semicircle is graphed on the x y coordinate plane. The center of the semicircle is at the origin (0  0). The radius is 5. The curve begins at (negative 5  0)  goes down and to the right in the third quadrant  intersects the negative y axis at (0  negative 5)  enters the fourth quadrant where it goes up and to the right and ends at (5  0)."/>
          <p:cNvPicPr>
            <a:picLocks noGrp="1" noChangeAspect="1"/>
          </p:cNvPicPr>
          <p:nvPr>
            <p:ph type="pic" sz="quarter" idx="29"/>
          </p:nvPr>
        </p:nvPicPr>
        <p:blipFill>
          <a:blip r:embed="rId2"/>
          <a:stretch>
            <a:fillRect/>
          </a:stretch>
        </p:blipFill>
        <p:spPr>
          <a:xfrm>
            <a:off x="1338811" y="2424282"/>
            <a:ext cx="6491777" cy="2579715"/>
          </a:xfrm>
          <a:prstGeom prst="rect">
            <a:avLst/>
          </a:prstGeom>
          <a:noFill/>
          <a:ln>
            <a:noFill/>
          </a:ln>
        </p:spPr>
      </p:pic>
    </p:spTree>
    <p:extLst>
      <p:ext uri="{BB962C8B-B14F-4D97-AF65-F5344CB8AC3E}">
        <p14:creationId xmlns:p14="http://schemas.microsoft.com/office/powerpoint/2010/main" val="4032217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(16 </a:t>
            </a:r>
            <a:r>
              <a:rPr lang="en-US" dirty="0">
                <a:solidFill>
                  <a:prstClr val="white"/>
                </a:solidFill>
              </a:rPr>
              <a:t>of </a:t>
            </a:r>
            <a:r>
              <a:rPr lang="en-US" dirty="0" smtClean="0">
                <a:solidFill>
                  <a:prstClr val="white"/>
                </a:solidFill>
              </a:rPr>
              <a:t>20)</a:t>
            </a:r>
            <a:endParaRPr lang="en-IN" sz="3200" dirty="0"/>
          </a:p>
        </p:txBody>
      </p:sp>
      <p:sp>
        <p:nvSpPr>
          <p:cNvPr id="13" name="Text Placeholder 2"/>
          <p:cNvSpPr>
            <a:spLocks noGrp="1"/>
          </p:cNvSpPr>
          <p:nvPr>
            <p:ph type="body" sz="quarter" idx="13"/>
          </p:nvPr>
        </p:nvSpPr>
        <p:spPr>
          <a:xfrm>
            <a:off x="457200" y="1444753"/>
            <a:ext cx="8420100" cy="4905247"/>
          </a:xfrm>
        </p:spPr>
        <p:txBody>
          <a:bodyPr/>
          <a:lstStyle/>
          <a:p>
            <a:r>
              <a:rPr lang="en-IN" b="1" dirty="0" smtClean="0">
                <a:solidFill>
                  <a:srgbClr val="5B7C32"/>
                </a:solidFill>
              </a:rPr>
              <a:t>Families </a:t>
            </a:r>
            <a:r>
              <a:rPr lang="en-IN" b="1" dirty="0">
                <a:solidFill>
                  <a:srgbClr val="5B7C32"/>
                </a:solidFill>
              </a:rPr>
              <a:t>of </a:t>
            </a:r>
            <a:r>
              <a:rPr lang="en-IN" b="1" dirty="0" smtClean="0">
                <a:solidFill>
                  <a:srgbClr val="5B7C32"/>
                </a:solidFill>
              </a:rPr>
              <a:t>Solutions</a:t>
            </a:r>
            <a:endParaRPr lang="en-IN" b="1" dirty="0">
              <a:solidFill>
                <a:srgbClr val="5B7C32"/>
              </a:solidFill>
            </a:endParaRPr>
          </a:p>
          <a:p>
            <a:r>
              <a:rPr lang="en-IN" dirty="0" smtClean="0"/>
              <a:t>The </a:t>
            </a:r>
            <a:r>
              <a:rPr lang="en-IN" dirty="0"/>
              <a:t>study of differential equations is similar </a:t>
            </a:r>
            <a:r>
              <a:rPr lang="en-IN" dirty="0" smtClean="0"/>
              <a:t>to that of integral </a:t>
            </a:r>
            <a:r>
              <a:rPr lang="en-IN" dirty="0"/>
              <a:t>calculus. When evaluating an antiderivative </a:t>
            </a:r>
            <a:r>
              <a:rPr lang="en-IN" dirty="0" smtClean="0"/>
              <a:t>or indefinite integral in </a:t>
            </a:r>
            <a:r>
              <a:rPr lang="en-IN" dirty="0"/>
              <a:t>calculus, we use a single constant </a:t>
            </a:r>
            <a:r>
              <a:rPr lang="en-IN" i="1" dirty="0"/>
              <a:t>c </a:t>
            </a:r>
            <a:r>
              <a:rPr lang="en-IN" dirty="0" smtClean="0"/>
              <a:t>of integration.</a:t>
            </a:r>
          </a:p>
          <a:p>
            <a:endParaRPr lang="en-IN" sz="100" dirty="0"/>
          </a:p>
          <a:p>
            <a:r>
              <a:rPr lang="en-IN" dirty="0"/>
              <a:t>Analogously, we shall </a:t>
            </a:r>
            <a:r>
              <a:rPr lang="en-IN" dirty="0" smtClean="0"/>
              <a:t>see that </a:t>
            </a:r>
            <a:r>
              <a:rPr lang="en-IN" dirty="0"/>
              <a:t>when solving </a:t>
            </a:r>
            <a:r>
              <a:rPr lang="en-IN" dirty="0" smtClean="0"/>
              <a:t>a first-order </a:t>
            </a:r>
            <a:r>
              <a:rPr lang="en-IN" dirty="0"/>
              <a:t>differential equation </a:t>
            </a:r>
            <a:r>
              <a:rPr lang="en-IN" i="1" dirty="0"/>
              <a:t>F</a:t>
            </a:r>
            <a:r>
              <a:rPr lang="en-IN" dirty="0"/>
              <a:t>(</a:t>
            </a:r>
            <a:r>
              <a:rPr lang="en-IN" i="1" dirty="0"/>
              <a:t>x</a:t>
            </a:r>
            <a:r>
              <a:rPr lang="en-IN" dirty="0"/>
              <a:t>, </a:t>
            </a:r>
            <a:r>
              <a:rPr lang="en-IN" i="1" dirty="0"/>
              <a:t>y</a:t>
            </a:r>
            <a:r>
              <a:rPr lang="en-IN" dirty="0"/>
              <a:t>, </a:t>
            </a:r>
            <a:r>
              <a:rPr lang="en-IN" i="1" dirty="0" smtClean="0"/>
              <a:t>y</a:t>
            </a:r>
            <a:r>
              <a:rPr lang="en-IN" dirty="0"/>
              <a:t>′) =</a:t>
            </a:r>
            <a:r>
              <a:rPr lang="en-IN" dirty="0" smtClean="0"/>
              <a:t> 0 we </a:t>
            </a:r>
            <a:r>
              <a:rPr lang="en-IN" i="1" dirty="0" smtClean="0"/>
              <a:t>usually </a:t>
            </a:r>
            <a:r>
              <a:rPr lang="en-IN" dirty="0" smtClean="0"/>
              <a:t>obtain </a:t>
            </a:r>
            <a:r>
              <a:rPr lang="en-IN" dirty="0"/>
              <a:t>a solution containing a single constant or </a:t>
            </a:r>
            <a:r>
              <a:rPr lang="en-IN" dirty="0" smtClean="0"/>
              <a:t>parameter </a:t>
            </a:r>
            <a:r>
              <a:rPr lang="en-IN" i="1" dirty="0" smtClean="0"/>
              <a:t>c</a:t>
            </a:r>
            <a:r>
              <a:rPr lang="en-IN" dirty="0" smtClean="0"/>
              <a:t>.</a:t>
            </a:r>
          </a:p>
          <a:p>
            <a:endParaRPr lang="en-IN" sz="100" dirty="0"/>
          </a:p>
          <a:p>
            <a:r>
              <a:rPr lang="en-IN" dirty="0"/>
              <a:t>A </a:t>
            </a:r>
            <a:r>
              <a:rPr lang="en-IN" dirty="0" smtClean="0"/>
              <a:t>solution of </a:t>
            </a:r>
            <a:r>
              <a:rPr lang="en-IN" i="1" dirty="0"/>
              <a:t>F</a:t>
            </a:r>
            <a:r>
              <a:rPr lang="en-IN" dirty="0"/>
              <a:t>(</a:t>
            </a:r>
            <a:r>
              <a:rPr lang="en-IN" i="1" dirty="0"/>
              <a:t>x</a:t>
            </a:r>
            <a:r>
              <a:rPr lang="en-IN" dirty="0"/>
              <a:t>, </a:t>
            </a:r>
            <a:r>
              <a:rPr lang="en-IN" i="1" dirty="0"/>
              <a:t>y</a:t>
            </a:r>
            <a:r>
              <a:rPr lang="en-IN" dirty="0"/>
              <a:t>, </a:t>
            </a:r>
            <a:r>
              <a:rPr lang="en-IN" i="1" dirty="0" smtClean="0"/>
              <a:t>y</a:t>
            </a:r>
            <a:r>
              <a:rPr lang="en-IN" dirty="0"/>
              <a:t>′) </a:t>
            </a:r>
            <a:r>
              <a:rPr lang="en-IN" dirty="0" smtClean="0"/>
              <a:t>= </a:t>
            </a:r>
            <a:r>
              <a:rPr lang="en-IN" dirty="0"/>
              <a:t>0 containing a constant </a:t>
            </a:r>
            <a:r>
              <a:rPr lang="en-IN" i="1" dirty="0"/>
              <a:t>c </a:t>
            </a:r>
            <a:r>
              <a:rPr lang="en-IN" dirty="0"/>
              <a:t>is a set </a:t>
            </a:r>
            <a:r>
              <a:rPr lang="en-IN" dirty="0" smtClean="0"/>
              <a:t>of solutions </a:t>
            </a:r>
            <a:r>
              <a:rPr lang="en-IN" i="1" dirty="0" smtClean="0"/>
              <a:t>G</a:t>
            </a:r>
            <a:r>
              <a:rPr lang="en-IN" dirty="0"/>
              <a:t>(</a:t>
            </a:r>
            <a:r>
              <a:rPr lang="en-IN" i="1" dirty="0" smtClean="0"/>
              <a:t>x</a:t>
            </a:r>
            <a:r>
              <a:rPr lang="en-IN" dirty="0"/>
              <a:t>, </a:t>
            </a:r>
            <a:r>
              <a:rPr lang="en-IN" i="1" dirty="0"/>
              <a:t>y</a:t>
            </a:r>
            <a:r>
              <a:rPr lang="en-IN" dirty="0"/>
              <a:t>, </a:t>
            </a:r>
            <a:r>
              <a:rPr lang="en-IN" i="1" dirty="0" smtClean="0"/>
              <a:t>c</a:t>
            </a:r>
            <a:r>
              <a:rPr lang="en-IN" dirty="0"/>
              <a:t>)</a:t>
            </a:r>
            <a:r>
              <a:rPr lang="en-IN" dirty="0" smtClean="0"/>
              <a:t> = 0 called </a:t>
            </a:r>
            <a:r>
              <a:rPr lang="en-IN" dirty="0"/>
              <a:t>a </a:t>
            </a:r>
            <a:r>
              <a:rPr lang="en-IN" b="1" dirty="0"/>
              <a:t>one-parameter family </a:t>
            </a:r>
            <a:r>
              <a:rPr lang="en-IN" b="1" dirty="0" smtClean="0"/>
              <a:t>of solutions</a:t>
            </a:r>
            <a:r>
              <a:rPr lang="en-IN" b="1" dirty="0"/>
              <a:t>.</a:t>
            </a:r>
            <a:endParaRPr lang="en-IN" dirty="0"/>
          </a:p>
        </p:txBody>
      </p:sp>
    </p:spTree>
    <p:extLst>
      <p:ext uri="{BB962C8B-B14F-4D97-AF65-F5344CB8AC3E}">
        <p14:creationId xmlns:p14="http://schemas.microsoft.com/office/powerpoint/2010/main" val="3717561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(17 </a:t>
            </a:r>
            <a:r>
              <a:rPr lang="en-US" dirty="0">
                <a:solidFill>
                  <a:prstClr val="white"/>
                </a:solidFill>
              </a:rPr>
              <a:t>of 20)</a:t>
            </a:r>
            <a:endParaRPr lang="en-IN" sz="3200" dirty="0"/>
          </a:p>
        </p:txBody>
      </p:sp>
      <p:sp>
        <p:nvSpPr>
          <p:cNvPr id="13" name="Text Placeholder 2"/>
          <p:cNvSpPr>
            <a:spLocks noGrp="1"/>
          </p:cNvSpPr>
          <p:nvPr>
            <p:ph type="body" sz="quarter" idx="13"/>
          </p:nvPr>
        </p:nvSpPr>
        <p:spPr>
          <a:xfrm>
            <a:off x="457200" y="1444753"/>
            <a:ext cx="8420100" cy="472947"/>
          </a:xfrm>
        </p:spPr>
        <p:txBody>
          <a:bodyPr/>
          <a:lstStyle/>
          <a:p>
            <a:r>
              <a:rPr lang="en-IN" dirty="0"/>
              <a:t>When solving an </a:t>
            </a:r>
            <a:r>
              <a:rPr lang="en-IN" i="1" dirty="0"/>
              <a:t>n</a:t>
            </a:r>
            <a:r>
              <a:rPr lang="en-IN" dirty="0"/>
              <a:t>th-order </a:t>
            </a:r>
            <a:r>
              <a:rPr lang="en-IN" dirty="0" smtClean="0"/>
              <a:t>differential equation</a:t>
            </a:r>
            <a:endParaRPr lang="en-IN" dirty="0"/>
          </a:p>
        </p:txBody>
      </p:sp>
      <p:pic>
        <p:nvPicPr>
          <p:cNvPr id="6" name="Picture Placeholder 5"/>
          <p:cNvPicPr>
            <a:picLocks noGrp="1" noChangeAspect="1"/>
          </p:cNvPicPr>
          <p:nvPr>
            <p:ph type="pic" sz="quarter" idx="29"/>
          </p:nvPr>
        </p:nvPicPr>
        <p:blipFill>
          <a:blip r:embed="rId2"/>
          <a:stretch>
            <a:fillRect/>
          </a:stretch>
        </p:blipFill>
        <p:spPr>
          <a:xfrm>
            <a:off x="534590" y="1912567"/>
            <a:ext cx="3064670" cy="381740"/>
          </a:xfrm>
          <a:prstGeom prst="rect">
            <a:avLst/>
          </a:prstGeom>
          <a:noFill/>
          <a:ln>
            <a:noFill/>
          </a:ln>
        </p:spPr>
      </p:pic>
      <p:sp>
        <p:nvSpPr>
          <p:cNvPr id="8" name="Text Placeholder 2"/>
          <p:cNvSpPr>
            <a:spLocks noGrp="1"/>
          </p:cNvSpPr>
          <p:nvPr>
            <p:ph type="body" sz="quarter" idx="13"/>
          </p:nvPr>
        </p:nvSpPr>
        <p:spPr>
          <a:xfrm>
            <a:off x="457200" y="2498853"/>
            <a:ext cx="8420100" cy="3952747"/>
          </a:xfrm>
        </p:spPr>
        <p:txBody>
          <a:bodyPr/>
          <a:lstStyle/>
          <a:p>
            <a:r>
              <a:rPr lang="en-IN" dirty="0"/>
              <a:t>we seek an </a:t>
            </a:r>
            <a:r>
              <a:rPr lang="en-IN" b="1" i="1" dirty="0"/>
              <a:t>n</a:t>
            </a:r>
            <a:r>
              <a:rPr lang="en-IN" b="1" dirty="0"/>
              <a:t>-parameter family of </a:t>
            </a:r>
            <a:r>
              <a:rPr lang="en-IN" b="1" dirty="0" smtClean="0"/>
              <a:t>solutions</a:t>
            </a:r>
          </a:p>
          <a:p>
            <a:r>
              <a:rPr lang="en-IN" i="1" dirty="0" smtClean="0"/>
              <a:t>G</a:t>
            </a:r>
            <a:r>
              <a:rPr lang="en-IN" dirty="0" smtClean="0"/>
              <a:t>(</a:t>
            </a:r>
            <a:r>
              <a:rPr lang="en-IN" i="1" dirty="0" smtClean="0"/>
              <a:t>x</a:t>
            </a:r>
            <a:r>
              <a:rPr lang="en-IN" dirty="0"/>
              <a:t>, </a:t>
            </a:r>
            <a:r>
              <a:rPr lang="en-IN" i="1" dirty="0"/>
              <a:t>y</a:t>
            </a:r>
            <a:r>
              <a:rPr lang="en-IN" dirty="0"/>
              <a:t>, </a:t>
            </a:r>
            <a:r>
              <a:rPr lang="en-IN" i="1" dirty="0"/>
              <a:t>c</a:t>
            </a:r>
            <a:r>
              <a:rPr lang="en-IN" baseline="-25000" dirty="0"/>
              <a:t>1</a:t>
            </a:r>
            <a:r>
              <a:rPr lang="en-IN" dirty="0"/>
              <a:t>, </a:t>
            </a:r>
            <a:r>
              <a:rPr lang="en-IN" i="1" dirty="0" smtClean="0"/>
              <a:t>c</a:t>
            </a:r>
            <a:r>
              <a:rPr lang="en-IN" baseline="-25000" dirty="0" smtClean="0"/>
              <a:t>2</a:t>
            </a:r>
            <a:r>
              <a:rPr lang="en-IN" dirty="0" smtClean="0"/>
              <a:t>, ... </a:t>
            </a:r>
            <a:r>
              <a:rPr lang="en-IN" dirty="0"/>
              <a:t>, </a:t>
            </a:r>
            <a:r>
              <a:rPr lang="en-IN" i="1" dirty="0" err="1"/>
              <a:t>c</a:t>
            </a:r>
            <a:r>
              <a:rPr lang="en-IN" i="1" baseline="-25000" dirty="0" err="1"/>
              <a:t>n</a:t>
            </a:r>
            <a:r>
              <a:rPr lang="en-IN" dirty="0"/>
              <a:t>) </a:t>
            </a:r>
            <a:r>
              <a:rPr lang="en-IN" dirty="0" smtClean="0"/>
              <a:t>= </a:t>
            </a:r>
            <a:r>
              <a:rPr lang="en-IN" dirty="0"/>
              <a:t>0. This means that a single differential equation </a:t>
            </a:r>
            <a:r>
              <a:rPr lang="en-IN" dirty="0" smtClean="0"/>
              <a:t>can possess an </a:t>
            </a:r>
            <a:r>
              <a:rPr lang="en-IN" dirty="0"/>
              <a:t>infinite number of solutions corresponding to </a:t>
            </a:r>
            <a:r>
              <a:rPr lang="en-IN" dirty="0" smtClean="0"/>
              <a:t>an unlimited </a:t>
            </a:r>
            <a:r>
              <a:rPr lang="en-IN" dirty="0"/>
              <a:t>number of choices </a:t>
            </a:r>
            <a:r>
              <a:rPr lang="en-IN" dirty="0" smtClean="0"/>
              <a:t>for the </a:t>
            </a:r>
            <a:r>
              <a:rPr lang="en-IN" dirty="0"/>
              <a:t>parameter(s</a:t>
            </a:r>
            <a:r>
              <a:rPr lang="en-IN" dirty="0" smtClean="0"/>
              <a:t>).</a:t>
            </a:r>
          </a:p>
          <a:p>
            <a:endParaRPr lang="en-IN" sz="700" dirty="0"/>
          </a:p>
          <a:p>
            <a:r>
              <a:rPr lang="en-IN" dirty="0" smtClean="0"/>
              <a:t>A solution of </a:t>
            </a:r>
            <a:r>
              <a:rPr lang="en-IN" dirty="0"/>
              <a:t>a differential equation that is free of parameters </a:t>
            </a:r>
            <a:r>
              <a:rPr lang="en-IN" dirty="0" smtClean="0"/>
              <a:t>is called a </a:t>
            </a:r>
            <a:r>
              <a:rPr lang="en-IN" b="1" dirty="0" smtClean="0"/>
              <a:t>particular </a:t>
            </a:r>
            <a:r>
              <a:rPr lang="en-IN" b="1" dirty="0"/>
              <a:t>solution.</a:t>
            </a:r>
            <a:endParaRPr lang="en-IN" dirty="0"/>
          </a:p>
        </p:txBody>
      </p:sp>
    </p:spTree>
    <p:extLst>
      <p:ext uri="{BB962C8B-B14F-4D97-AF65-F5344CB8AC3E}">
        <p14:creationId xmlns:p14="http://schemas.microsoft.com/office/powerpoint/2010/main" val="1157871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prstClr val="white"/>
                </a:solidFill>
              </a:rPr>
              <a:t>Example </a:t>
            </a:r>
            <a:r>
              <a:rPr lang="en-US" dirty="0" smtClean="0">
                <a:solidFill>
                  <a:prstClr val="white"/>
                </a:solidFill>
              </a:rPr>
              <a:t>8 </a:t>
            </a:r>
            <a:r>
              <a:rPr lang="en-US" dirty="0">
                <a:solidFill>
                  <a:prstClr val="white"/>
                </a:solidFill>
              </a:rPr>
              <a:t>– </a:t>
            </a:r>
            <a:r>
              <a:rPr lang="en-IN" dirty="0" smtClean="0">
                <a:solidFill>
                  <a:prstClr val="white"/>
                </a:solidFill>
              </a:rPr>
              <a:t>Particular Solutions</a:t>
            </a:r>
            <a:endParaRPr lang="en-IN" dirty="0"/>
          </a:p>
        </p:txBody>
      </p:sp>
      <p:sp>
        <p:nvSpPr>
          <p:cNvPr id="3" name="Text Placeholder 2"/>
          <p:cNvSpPr>
            <a:spLocks noGrp="1"/>
          </p:cNvSpPr>
          <p:nvPr>
            <p:ph type="body" sz="quarter" idx="13"/>
          </p:nvPr>
        </p:nvSpPr>
        <p:spPr>
          <a:xfrm>
            <a:off x="457200" y="1444753"/>
            <a:ext cx="4114800" cy="460247"/>
          </a:xfrm>
        </p:spPr>
        <p:txBody>
          <a:bodyPr/>
          <a:lstStyle/>
          <a:p>
            <a:r>
              <a:rPr lang="en-IN" dirty="0" smtClean="0"/>
              <a:t>The </a:t>
            </a:r>
            <a:r>
              <a:rPr lang="en-IN" dirty="0"/>
              <a:t>two-parameter family</a:t>
            </a:r>
            <a:endParaRPr lang="en-US" dirty="0"/>
          </a:p>
        </p:txBody>
      </p:sp>
      <p:pic>
        <p:nvPicPr>
          <p:cNvPr id="6" name="Picture Placeholder 5"/>
          <p:cNvPicPr>
            <a:picLocks noGrp="1" noChangeAspect="1"/>
          </p:cNvPicPr>
          <p:nvPr>
            <p:ph type="pic" sz="quarter" idx="29"/>
          </p:nvPr>
        </p:nvPicPr>
        <p:blipFill>
          <a:blip r:embed="rId3"/>
          <a:stretch>
            <a:fillRect/>
          </a:stretch>
        </p:blipFill>
        <p:spPr>
          <a:xfrm>
            <a:off x="4074875" y="1519160"/>
            <a:ext cx="2268932" cy="338726"/>
          </a:xfrm>
          <a:prstGeom prst="rect">
            <a:avLst/>
          </a:prstGeom>
          <a:noFill/>
          <a:ln>
            <a:noFill/>
          </a:ln>
        </p:spPr>
      </p:pic>
      <p:sp>
        <p:nvSpPr>
          <p:cNvPr id="14" name="Text Placeholder 2"/>
          <p:cNvSpPr>
            <a:spLocks noGrp="1"/>
          </p:cNvSpPr>
          <p:nvPr>
            <p:ph type="body" sz="quarter" idx="13"/>
          </p:nvPr>
        </p:nvSpPr>
        <p:spPr>
          <a:xfrm>
            <a:off x="457199" y="1444754"/>
            <a:ext cx="8330184" cy="1487423"/>
          </a:xfrm>
        </p:spPr>
        <p:txBody>
          <a:bodyPr/>
          <a:lstStyle/>
          <a:p>
            <a:r>
              <a:rPr lang="en-IN" dirty="0" smtClean="0"/>
              <a:t>                                                                      is </a:t>
            </a:r>
            <a:r>
              <a:rPr lang="en-IN" dirty="0"/>
              <a:t>an explicit solution of the </a:t>
            </a:r>
            <a:r>
              <a:rPr lang="en-IN" dirty="0" smtClean="0"/>
              <a:t>linear second-order equation</a:t>
            </a:r>
          </a:p>
          <a:p>
            <a:endParaRPr lang="en-IN" sz="100" dirty="0"/>
          </a:p>
          <a:p>
            <a:r>
              <a:rPr lang="en-IN" i="1" dirty="0" smtClean="0"/>
              <a:t>			y</a:t>
            </a:r>
            <a:r>
              <a:rPr lang="en-IN" dirty="0"/>
              <a:t>″ − </a:t>
            </a:r>
            <a:r>
              <a:rPr lang="en-IN" dirty="0" smtClean="0"/>
              <a:t>2</a:t>
            </a:r>
            <a:r>
              <a:rPr lang="en-IN" i="1" dirty="0" smtClean="0"/>
              <a:t>y</a:t>
            </a:r>
            <a:r>
              <a:rPr lang="en-IN" dirty="0"/>
              <a:t>′ + </a:t>
            </a:r>
            <a:r>
              <a:rPr lang="en-IN" i="1" dirty="0"/>
              <a:t>y </a:t>
            </a:r>
            <a:r>
              <a:rPr lang="en-IN" dirty="0"/>
              <a:t>= 0</a:t>
            </a:r>
            <a:endParaRPr lang="en-US" dirty="0"/>
          </a:p>
        </p:txBody>
      </p:sp>
      <p:sp>
        <p:nvSpPr>
          <p:cNvPr id="19" name="Text Placeholder 2"/>
          <p:cNvSpPr>
            <a:spLocks noGrp="1"/>
          </p:cNvSpPr>
          <p:nvPr>
            <p:ph type="body" sz="quarter" idx="13"/>
          </p:nvPr>
        </p:nvSpPr>
        <p:spPr>
          <a:xfrm>
            <a:off x="457199" y="3083053"/>
            <a:ext cx="4419601" cy="1576685"/>
          </a:xfrm>
        </p:spPr>
        <p:txBody>
          <a:bodyPr/>
          <a:lstStyle/>
          <a:p>
            <a:r>
              <a:rPr lang="en-IN" dirty="0" smtClean="0"/>
              <a:t>In the figure </a:t>
            </a:r>
            <a:r>
              <a:rPr lang="en-IN" dirty="0"/>
              <a:t>we have </a:t>
            </a:r>
            <a:r>
              <a:rPr lang="en-IN" dirty="0" smtClean="0"/>
              <a:t>shown seven </a:t>
            </a:r>
            <a:r>
              <a:rPr lang="en-IN" dirty="0"/>
              <a:t>of the “</a:t>
            </a:r>
            <a:r>
              <a:rPr lang="en-IN" dirty="0" smtClean="0"/>
              <a:t>double infinity</a:t>
            </a:r>
            <a:r>
              <a:rPr lang="en-IN" dirty="0"/>
              <a:t>” </a:t>
            </a:r>
            <a:r>
              <a:rPr lang="en-IN" dirty="0" smtClean="0"/>
              <a:t>of solutions </a:t>
            </a:r>
            <a:r>
              <a:rPr lang="en-IN" dirty="0"/>
              <a:t>in the family.</a:t>
            </a:r>
            <a:endParaRPr lang="en-US" dirty="0"/>
          </a:p>
        </p:txBody>
      </p:sp>
      <p:sp>
        <p:nvSpPr>
          <p:cNvPr id="21" name="Text Placeholder 2"/>
          <p:cNvSpPr>
            <a:spLocks noGrp="1"/>
          </p:cNvSpPr>
          <p:nvPr>
            <p:ph type="body" sz="quarter" idx="13"/>
          </p:nvPr>
        </p:nvSpPr>
        <p:spPr>
          <a:xfrm>
            <a:off x="6557711" y="4416727"/>
            <a:ext cx="1421271" cy="308754"/>
          </a:xfrm>
        </p:spPr>
        <p:txBody>
          <a:bodyPr/>
          <a:lstStyle/>
          <a:p>
            <a:r>
              <a:rPr lang="en-IN" sz="1200" b="1" dirty="0"/>
              <a:t>Figure </a:t>
            </a:r>
            <a:r>
              <a:rPr lang="en-IN" sz="1200" b="1" dirty="0" smtClean="0"/>
              <a:t>1.1.4</a:t>
            </a:r>
            <a:endParaRPr lang="en-US" sz="1200" b="1" dirty="0"/>
          </a:p>
        </p:txBody>
      </p:sp>
      <p:sp>
        <p:nvSpPr>
          <p:cNvPr id="22" name="Text Placeholder 2"/>
          <p:cNvSpPr>
            <a:spLocks noGrp="1"/>
          </p:cNvSpPr>
          <p:nvPr>
            <p:ph type="body" sz="quarter" idx="13"/>
          </p:nvPr>
        </p:nvSpPr>
        <p:spPr>
          <a:xfrm>
            <a:off x="5100595" y="4101267"/>
            <a:ext cx="3814805" cy="340860"/>
          </a:xfrm>
        </p:spPr>
        <p:txBody>
          <a:bodyPr/>
          <a:lstStyle/>
          <a:p>
            <a:r>
              <a:rPr lang="en-IN" sz="1400" dirty="0"/>
              <a:t>Some solutions of DE </a:t>
            </a:r>
            <a:r>
              <a:rPr lang="en-IN" sz="1400" dirty="0" smtClean="0"/>
              <a:t>in part </a:t>
            </a:r>
            <a:r>
              <a:rPr lang="en-IN" sz="1400" dirty="0"/>
              <a:t>(b) of Example 8</a:t>
            </a:r>
            <a:endParaRPr lang="en-US" sz="1400" dirty="0"/>
          </a:p>
        </p:txBody>
      </p:sp>
      <p:pic>
        <p:nvPicPr>
          <p:cNvPr id="9" name="Picture Placeholder 8" descr="Six curves are graphed on the x y coordinate plane. The curves enter the viewing window from the left along y = 0. Three curves go up and to the right in quadrant 2  intersect the y axis  enter the first quadrant  go up and to the right  reach their respective high point  then go down and to the right  intersect the x axis  enter the fourth quadrant and exit from the bottom. The other three curves go down and to the right in quadrant 3. One curve reaches a low point  then goes up and to the right  passes through the origin and enters the first quadrant  goes up and to the right  and exits from the top. The other two curves intersect the negative y axis  enter the fourth quadrant  go down and to the right  reach their respective low point  then go up and to the right  intersect the x axis  enter the first quadrant  go up and to the right  and exit from the top."/>
          <p:cNvPicPr>
            <a:picLocks noGrp="1" noChangeAspect="1"/>
          </p:cNvPicPr>
          <p:nvPr>
            <p:ph type="pic" sz="quarter" idx="29"/>
          </p:nvPr>
        </p:nvPicPr>
        <p:blipFill>
          <a:blip r:embed="rId4"/>
          <a:stretch>
            <a:fillRect/>
          </a:stretch>
        </p:blipFill>
        <p:spPr>
          <a:xfrm>
            <a:off x="5765606" y="2230192"/>
            <a:ext cx="2688974" cy="1808835"/>
          </a:xfrm>
          <a:prstGeom prst="rect">
            <a:avLst/>
          </a:prstGeom>
          <a:noFill/>
          <a:ln>
            <a:noFill/>
          </a:ln>
        </p:spPr>
      </p:pic>
      <p:sp>
        <p:nvSpPr>
          <p:cNvPr id="23" name="Text Placeholder 2"/>
          <p:cNvSpPr>
            <a:spLocks noGrp="1"/>
          </p:cNvSpPr>
          <p:nvPr>
            <p:ph type="body" sz="quarter" idx="13"/>
          </p:nvPr>
        </p:nvSpPr>
        <p:spPr>
          <a:xfrm>
            <a:off x="457199" y="4746754"/>
            <a:ext cx="8432801" cy="821554"/>
          </a:xfrm>
        </p:spPr>
        <p:txBody>
          <a:bodyPr/>
          <a:lstStyle/>
          <a:p>
            <a:r>
              <a:rPr lang="en-IN" dirty="0"/>
              <a:t>The solution curves in red, green, and </a:t>
            </a:r>
            <a:r>
              <a:rPr lang="en-IN" dirty="0" smtClean="0"/>
              <a:t>blue are </a:t>
            </a:r>
            <a:r>
              <a:rPr lang="en-IN" dirty="0"/>
              <a:t>the graphs </a:t>
            </a:r>
            <a:r>
              <a:rPr lang="en-IN" dirty="0" smtClean="0"/>
              <a:t>of the </a:t>
            </a:r>
            <a:r>
              <a:rPr lang="en-IN" dirty="0"/>
              <a:t>particular solutions</a:t>
            </a:r>
            <a:endParaRPr lang="en-US" dirty="0"/>
          </a:p>
        </p:txBody>
      </p:sp>
      <p:pic>
        <p:nvPicPr>
          <p:cNvPr id="7" name="Picture Placeholder 6"/>
          <p:cNvPicPr>
            <a:picLocks noGrp="1" noChangeAspect="1"/>
          </p:cNvPicPr>
          <p:nvPr>
            <p:ph type="pic" sz="quarter" idx="29"/>
          </p:nvPr>
        </p:nvPicPr>
        <p:blipFill>
          <a:blip r:embed="rId5"/>
          <a:stretch>
            <a:fillRect/>
          </a:stretch>
        </p:blipFill>
        <p:spPr>
          <a:xfrm>
            <a:off x="3693983" y="5214354"/>
            <a:ext cx="1094874" cy="293269"/>
          </a:xfrm>
          <a:prstGeom prst="rect">
            <a:avLst/>
          </a:prstGeom>
          <a:noFill/>
          <a:ln>
            <a:noFill/>
          </a:ln>
        </p:spPr>
      </p:pic>
      <p:sp>
        <p:nvSpPr>
          <p:cNvPr id="24" name="Text Placeholder 2"/>
          <p:cNvSpPr>
            <a:spLocks noGrp="1"/>
          </p:cNvSpPr>
          <p:nvPr>
            <p:ph type="body" sz="quarter" idx="13"/>
          </p:nvPr>
        </p:nvSpPr>
        <p:spPr>
          <a:xfrm>
            <a:off x="4749799" y="5115054"/>
            <a:ext cx="2222501" cy="485646"/>
          </a:xfrm>
        </p:spPr>
        <p:txBody>
          <a:bodyPr/>
          <a:lstStyle/>
          <a:p>
            <a:r>
              <a:rPr lang="en-IN" dirty="0"/>
              <a:t>(</a:t>
            </a:r>
            <a:r>
              <a:rPr lang="en-IN" i="1" dirty="0" smtClean="0"/>
              <a:t>c</a:t>
            </a:r>
            <a:r>
              <a:rPr lang="en-IN" baseline="-25000" dirty="0"/>
              <a:t>1</a:t>
            </a:r>
            <a:r>
              <a:rPr lang="en-IN" dirty="0" smtClean="0"/>
              <a:t> </a:t>
            </a:r>
            <a:r>
              <a:rPr lang="en-IN" dirty="0"/>
              <a:t>= 0, </a:t>
            </a:r>
            <a:r>
              <a:rPr lang="en-IN" i="1" dirty="0"/>
              <a:t>c</a:t>
            </a:r>
            <a:r>
              <a:rPr lang="en-IN" baseline="-25000" dirty="0"/>
              <a:t>2</a:t>
            </a:r>
            <a:r>
              <a:rPr lang="en-IN" dirty="0"/>
              <a:t> = 5),</a:t>
            </a:r>
            <a:endParaRPr lang="en-US" dirty="0"/>
          </a:p>
        </p:txBody>
      </p:sp>
      <p:pic>
        <p:nvPicPr>
          <p:cNvPr id="10" name="Picture Placeholder 9"/>
          <p:cNvPicPr>
            <a:picLocks noGrp="1" noChangeAspect="1"/>
          </p:cNvPicPr>
          <p:nvPr>
            <p:ph type="pic" sz="quarter" idx="29"/>
          </p:nvPr>
        </p:nvPicPr>
        <p:blipFill>
          <a:blip r:embed="rId6"/>
          <a:stretch>
            <a:fillRect/>
          </a:stretch>
        </p:blipFill>
        <p:spPr>
          <a:xfrm>
            <a:off x="6940320" y="5201491"/>
            <a:ext cx="967790" cy="317709"/>
          </a:xfrm>
          <a:prstGeom prst="rect">
            <a:avLst/>
          </a:prstGeom>
          <a:noFill/>
          <a:ln>
            <a:noFill/>
          </a:ln>
        </p:spPr>
      </p:pic>
      <p:sp>
        <p:nvSpPr>
          <p:cNvPr id="27" name="Text Placeholder 2"/>
          <p:cNvSpPr>
            <a:spLocks noGrp="1"/>
          </p:cNvSpPr>
          <p:nvPr>
            <p:ph type="body" sz="quarter" idx="13"/>
          </p:nvPr>
        </p:nvSpPr>
        <p:spPr>
          <a:xfrm>
            <a:off x="457199" y="5496054"/>
            <a:ext cx="2806701" cy="472946"/>
          </a:xfrm>
        </p:spPr>
        <p:txBody>
          <a:bodyPr/>
          <a:lstStyle/>
          <a:p>
            <a:r>
              <a:rPr lang="en-IN" dirty="0" smtClean="0"/>
              <a:t>(</a:t>
            </a:r>
            <a:r>
              <a:rPr lang="en-IN" i="1" dirty="0" smtClean="0"/>
              <a:t>c</a:t>
            </a:r>
            <a:r>
              <a:rPr lang="en-IN" baseline="-25000" dirty="0" smtClean="0"/>
              <a:t>1</a:t>
            </a:r>
            <a:r>
              <a:rPr lang="en-IN" dirty="0" smtClean="0"/>
              <a:t> </a:t>
            </a:r>
            <a:r>
              <a:rPr lang="en-IN" dirty="0"/>
              <a:t>= </a:t>
            </a:r>
            <a:r>
              <a:rPr lang="en-IN" dirty="0" smtClean="0"/>
              <a:t>3, </a:t>
            </a:r>
            <a:r>
              <a:rPr lang="en-IN" i="1" dirty="0" smtClean="0"/>
              <a:t>c</a:t>
            </a:r>
            <a:r>
              <a:rPr lang="en-IN" baseline="-25000" dirty="0" smtClean="0"/>
              <a:t>2</a:t>
            </a:r>
            <a:r>
              <a:rPr lang="en-IN" dirty="0" smtClean="0"/>
              <a:t> </a:t>
            </a:r>
            <a:r>
              <a:rPr lang="en-IN" dirty="0"/>
              <a:t>= 0), and</a:t>
            </a:r>
            <a:endParaRPr lang="en-US" dirty="0"/>
          </a:p>
        </p:txBody>
      </p:sp>
      <p:pic>
        <p:nvPicPr>
          <p:cNvPr id="12" name="Picture Placeholder 11"/>
          <p:cNvPicPr>
            <a:picLocks noGrp="1" noChangeAspect="1"/>
          </p:cNvPicPr>
          <p:nvPr>
            <p:ph type="pic" sz="quarter" idx="29"/>
          </p:nvPr>
        </p:nvPicPr>
        <p:blipFill>
          <a:blip r:embed="rId7"/>
          <a:stretch>
            <a:fillRect/>
          </a:stretch>
        </p:blipFill>
        <p:spPr>
          <a:xfrm>
            <a:off x="3231995" y="5616224"/>
            <a:ext cx="1891590" cy="293269"/>
          </a:xfrm>
          <a:prstGeom prst="rect">
            <a:avLst/>
          </a:prstGeom>
          <a:noFill/>
          <a:ln>
            <a:noFill/>
          </a:ln>
        </p:spPr>
      </p:pic>
      <p:sp>
        <p:nvSpPr>
          <p:cNvPr id="31" name="Text Placeholder 2"/>
          <p:cNvSpPr>
            <a:spLocks noGrp="1"/>
          </p:cNvSpPr>
          <p:nvPr>
            <p:ph type="body" sz="quarter" idx="13"/>
          </p:nvPr>
        </p:nvSpPr>
        <p:spPr>
          <a:xfrm>
            <a:off x="5041900" y="5496054"/>
            <a:ext cx="4076393" cy="549146"/>
          </a:xfrm>
        </p:spPr>
        <p:txBody>
          <a:bodyPr/>
          <a:lstStyle/>
          <a:p>
            <a:r>
              <a:rPr lang="en-IN" dirty="0"/>
              <a:t>(</a:t>
            </a:r>
            <a:r>
              <a:rPr lang="en-IN" i="1" dirty="0"/>
              <a:t>c</a:t>
            </a:r>
            <a:r>
              <a:rPr lang="en-IN" baseline="-25000" dirty="0"/>
              <a:t>1</a:t>
            </a:r>
            <a:r>
              <a:rPr lang="en-IN" dirty="0"/>
              <a:t> = 5, </a:t>
            </a:r>
            <a:r>
              <a:rPr lang="en-IN" i="1" dirty="0"/>
              <a:t>c</a:t>
            </a:r>
            <a:r>
              <a:rPr lang="en-IN" baseline="-25000" dirty="0"/>
              <a:t>2</a:t>
            </a:r>
            <a:r>
              <a:rPr lang="en-IN" dirty="0"/>
              <a:t> = 2), respectively.</a:t>
            </a:r>
            <a:endParaRPr lang="en-US" dirty="0"/>
          </a:p>
        </p:txBody>
      </p:sp>
    </p:spTree>
    <p:extLst>
      <p:ext uri="{BB962C8B-B14F-4D97-AF65-F5344CB8AC3E}">
        <p14:creationId xmlns:p14="http://schemas.microsoft.com/office/powerpoint/2010/main" val="15937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(18 </a:t>
            </a:r>
            <a:r>
              <a:rPr lang="en-US" dirty="0">
                <a:solidFill>
                  <a:prstClr val="white"/>
                </a:solidFill>
              </a:rPr>
              <a:t>of 20)</a:t>
            </a:r>
            <a:endParaRPr lang="en-IN" sz="3200" dirty="0"/>
          </a:p>
        </p:txBody>
      </p:sp>
      <p:sp>
        <p:nvSpPr>
          <p:cNvPr id="13" name="Text Placeholder 2"/>
          <p:cNvSpPr>
            <a:spLocks noGrp="1"/>
          </p:cNvSpPr>
          <p:nvPr>
            <p:ph type="body" sz="quarter" idx="13"/>
          </p:nvPr>
        </p:nvSpPr>
        <p:spPr>
          <a:xfrm>
            <a:off x="457200" y="1444753"/>
            <a:ext cx="8420100" cy="4905247"/>
          </a:xfrm>
        </p:spPr>
        <p:txBody>
          <a:bodyPr/>
          <a:lstStyle/>
          <a:p>
            <a:r>
              <a:rPr lang="en-IN" dirty="0"/>
              <a:t>Sometimes a differential equation possesses a solution </a:t>
            </a:r>
            <a:r>
              <a:rPr lang="en-IN" dirty="0" smtClean="0"/>
              <a:t>that is </a:t>
            </a:r>
            <a:r>
              <a:rPr lang="en-IN" dirty="0"/>
              <a:t>not a member </a:t>
            </a:r>
            <a:r>
              <a:rPr lang="en-IN" dirty="0" smtClean="0"/>
              <a:t>of a </a:t>
            </a:r>
            <a:r>
              <a:rPr lang="en-IN" dirty="0"/>
              <a:t>family of solutions of the </a:t>
            </a:r>
            <a:r>
              <a:rPr lang="en-IN" dirty="0" smtClean="0"/>
              <a:t>equation—that is</a:t>
            </a:r>
            <a:r>
              <a:rPr lang="en-IN" dirty="0"/>
              <a:t>, a solution that cannot be obtained </a:t>
            </a:r>
            <a:r>
              <a:rPr lang="en-IN" dirty="0" smtClean="0"/>
              <a:t>by specializing </a:t>
            </a:r>
            <a:r>
              <a:rPr lang="en-IN" i="1" dirty="0"/>
              <a:t>any </a:t>
            </a:r>
            <a:r>
              <a:rPr lang="en-IN" dirty="0" smtClean="0"/>
              <a:t>of the </a:t>
            </a:r>
            <a:r>
              <a:rPr lang="en-IN" dirty="0"/>
              <a:t>parameters in the family of solutions. Such an </a:t>
            </a:r>
            <a:r>
              <a:rPr lang="en-IN" dirty="0" smtClean="0"/>
              <a:t>extra solution is </a:t>
            </a:r>
            <a:r>
              <a:rPr lang="en-IN" dirty="0"/>
              <a:t>called a </a:t>
            </a:r>
            <a:r>
              <a:rPr lang="en-IN" b="1" dirty="0"/>
              <a:t>singular solution</a:t>
            </a:r>
            <a:r>
              <a:rPr lang="en-IN" b="1" dirty="0" smtClean="0"/>
              <a:t>.</a:t>
            </a:r>
          </a:p>
          <a:p>
            <a:endParaRPr lang="en-IN" sz="300" b="1" dirty="0"/>
          </a:p>
          <a:p>
            <a:r>
              <a:rPr lang="en-IN" dirty="0"/>
              <a:t>In all the preceding examples we used </a:t>
            </a:r>
            <a:r>
              <a:rPr lang="en-IN" i="1" dirty="0"/>
              <a:t>x </a:t>
            </a:r>
            <a:r>
              <a:rPr lang="en-IN" dirty="0"/>
              <a:t>and </a:t>
            </a:r>
            <a:r>
              <a:rPr lang="en-IN" i="1" dirty="0"/>
              <a:t>y </a:t>
            </a:r>
            <a:r>
              <a:rPr lang="en-IN" dirty="0"/>
              <a:t>to denote </a:t>
            </a:r>
            <a:r>
              <a:rPr lang="en-IN" dirty="0" smtClean="0"/>
              <a:t>the independent and dependent </a:t>
            </a:r>
            <a:r>
              <a:rPr lang="en-IN" dirty="0"/>
              <a:t>variables, respectively. But </a:t>
            </a:r>
            <a:r>
              <a:rPr lang="en-IN" dirty="0" smtClean="0"/>
              <a:t>you should </a:t>
            </a:r>
            <a:r>
              <a:rPr lang="en-IN" dirty="0"/>
              <a:t>become accustomed to </a:t>
            </a:r>
            <a:r>
              <a:rPr lang="en-IN" dirty="0" smtClean="0"/>
              <a:t>seeing and </a:t>
            </a:r>
            <a:r>
              <a:rPr lang="en-IN" dirty="0"/>
              <a:t>working </a:t>
            </a:r>
            <a:r>
              <a:rPr lang="en-IN" dirty="0" smtClean="0"/>
              <a:t>with other </a:t>
            </a:r>
            <a:r>
              <a:rPr lang="en-IN" dirty="0"/>
              <a:t>symbols to denote these variables. For example, </a:t>
            </a:r>
            <a:r>
              <a:rPr lang="en-IN" dirty="0" smtClean="0"/>
              <a:t>we could denote </a:t>
            </a:r>
            <a:r>
              <a:rPr lang="en-IN" dirty="0"/>
              <a:t>the independent variable by </a:t>
            </a:r>
            <a:r>
              <a:rPr lang="en-IN" i="1" dirty="0"/>
              <a:t>t </a:t>
            </a:r>
            <a:r>
              <a:rPr lang="en-IN" dirty="0"/>
              <a:t>and </a:t>
            </a:r>
            <a:r>
              <a:rPr lang="en-IN" dirty="0" smtClean="0"/>
              <a:t>the dependent </a:t>
            </a:r>
            <a:r>
              <a:rPr lang="en-IN" dirty="0"/>
              <a:t>variable by </a:t>
            </a:r>
            <a:r>
              <a:rPr lang="en-IN" i="1" dirty="0"/>
              <a:t>x.</a:t>
            </a:r>
            <a:endParaRPr lang="en-IN" dirty="0"/>
          </a:p>
        </p:txBody>
      </p:sp>
    </p:spTree>
    <p:extLst>
      <p:ext uri="{BB962C8B-B14F-4D97-AF65-F5344CB8AC3E}">
        <p14:creationId xmlns:p14="http://schemas.microsoft.com/office/powerpoint/2010/main" val="2803294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a:solidFill>
                  <a:prstClr val="white"/>
                </a:solidFill>
              </a:rPr>
              <a:t>Example </a:t>
            </a:r>
            <a:r>
              <a:rPr lang="en-US" sz="3100" dirty="0" smtClean="0">
                <a:solidFill>
                  <a:prstClr val="white"/>
                </a:solidFill>
              </a:rPr>
              <a:t>9 </a:t>
            </a:r>
            <a:r>
              <a:rPr lang="en-US" sz="3100" dirty="0">
                <a:solidFill>
                  <a:prstClr val="white"/>
                </a:solidFill>
              </a:rPr>
              <a:t>– </a:t>
            </a:r>
            <a:r>
              <a:rPr lang="en-IN" sz="3100" dirty="0" smtClean="0">
                <a:solidFill>
                  <a:prstClr val="white"/>
                </a:solidFill>
              </a:rPr>
              <a:t>Using </a:t>
            </a:r>
            <a:r>
              <a:rPr lang="en-IN" sz="3100" dirty="0">
                <a:solidFill>
                  <a:prstClr val="white"/>
                </a:solidFill>
              </a:rPr>
              <a:t>Different </a:t>
            </a:r>
            <a:r>
              <a:rPr lang="en-IN" sz="3100" dirty="0" smtClean="0">
                <a:solidFill>
                  <a:prstClr val="white"/>
                </a:solidFill>
              </a:rPr>
              <a:t>Symbols </a:t>
            </a:r>
            <a:r>
              <a:rPr lang="en-US" sz="3100" dirty="0">
                <a:solidFill>
                  <a:prstClr val="white"/>
                </a:solidFill>
              </a:rPr>
              <a:t>(1 of 2)</a:t>
            </a:r>
            <a:endParaRPr lang="en-IN" sz="3100" dirty="0"/>
          </a:p>
        </p:txBody>
      </p:sp>
      <p:sp>
        <p:nvSpPr>
          <p:cNvPr id="3" name="Text Placeholder 2"/>
          <p:cNvSpPr>
            <a:spLocks noGrp="1"/>
          </p:cNvSpPr>
          <p:nvPr>
            <p:ph type="body" sz="quarter" idx="13"/>
          </p:nvPr>
        </p:nvSpPr>
        <p:spPr>
          <a:xfrm>
            <a:off x="457200" y="1444753"/>
            <a:ext cx="8356600" cy="4213925"/>
          </a:xfrm>
        </p:spPr>
        <p:txBody>
          <a:bodyPr/>
          <a:lstStyle/>
          <a:p>
            <a:r>
              <a:rPr lang="en-IN" dirty="0"/>
              <a:t>The functions </a:t>
            </a:r>
            <a:r>
              <a:rPr lang="en-IN" i="1" dirty="0"/>
              <a:t>x </a:t>
            </a:r>
            <a:r>
              <a:rPr lang="en-IN" dirty="0"/>
              <a:t>= </a:t>
            </a:r>
            <a:r>
              <a:rPr lang="en-IN" i="1" dirty="0"/>
              <a:t>c</a:t>
            </a:r>
            <a:r>
              <a:rPr lang="en-IN" baseline="-25000" dirty="0"/>
              <a:t>1</a:t>
            </a:r>
            <a:r>
              <a:rPr lang="en-IN" dirty="0"/>
              <a:t> cos 4</a:t>
            </a:r>
            <a:r>
              <a:rPr lang="en-IN" i="1" dirty="0"/>
              <a:t>t </a:t>
            </a:r>
            <a:r>
              <a:rPr lang="en-IN" dirty="0"/>
              <a:t>and </a:t>
            </a:r>
            <a:r>
              <a:rPr lang="en-IN" i="1" dirty="0"/>
              <a:t>x </a:t>
            </a:r>
            <a:r>
              <a:rPr lang="en-IN" dirty="0"/>
              <a:t>= </a:t>
            </a:r>
            <a:r>
              <a:rPr lang="en-IN" i="1" dirty="0"/>
              <a:t>c</a:t>
            </a:r>
            <a:r>
              <a:rPr lang="en-IN" baseline="-25000" dirty="0"/>
              <a:t>2</a:t>
            </a:r>
            <a:r>
              <a:rPr lang="en-IN" dirty="0"/>
              <a:t> sin 4</a:t>
            </a:r>
            <a:r>
              <a:rPr lang="en-IN" i="1" dirty="0"/>
              <a:t>t</a:t>
            </a:r>
            <a:r>
              <a:rPr lang="en-IN" dirty="0"/>
              <a:t>, where </a:t>
            </a:r>
            <a:r>
              <a:rPr lang="en-IN" i="1" dirty="0"/>
              <a:t>c</a:t>
            </a:r>
            <a:r>
              <a:rPr lang="en-IN" baseline="-25000" dirty="0"/>
              <a:t>1</a:t>
            </a:r>
            <a:r>
              <a:rPr lang="en-IN" dirty="0"/>
              <a:t> </a:t>
            </a:r>
            <a:r>
              <a:rPr lang="en-IN" dirty="0" smtClean="0"/>
              <a:t>and </a:t>
            </a:r>
            <a:r>
              <a:rPr lang="en-IN" i="1" dirty="0" smtClean="0"/>
              <a:t>c</a:t>
            </a:r>
            <a:r>
              <a:rPr lang="en-IN" baseline="-25000" dirty="0" smtClean="0"/>
              <a:t>2</a:t>
            </a:r>
            <a:r>
              <a:rPr lang="en-IN" dirty="0" smtClean="0"/>
              <a:t> </a:t>
            </a:r>
            <a:r>
              <a:rPr lang="en-IN" dirty="0"/>
              <a:t>are arbitrary </a:t>
            </a:r>
            <a:r>
              <a:rPr lang="en-IN" dirty="0" smtClean="0"/>
              <a:t>constants or </a:t>
            </a:r>
            <a:r>
              <a:rPr lang="en-IN" dirty="0"/>
              <a:t>parameters, are both </a:t>
            </a:r>
            <a:r>
              <a:rPr lang="en-IN" dirty="0" smtClean="0"/>
              <a:t>solutions of </a:t>
            </a:r>
            <a:r>
              <a:rPr lang="en-IN" dirty="0"/>
              <a:t>the linear differential </a:t>
            </a:r>
            <a:r>
              <a:rPr lang="en-IN" dirty="0" smtClean="0"/>
              <a:t>equation</a:t>
            </a:r>
          </a:p>
          <a:p>
            <a:r>
              <a:rPr lang="en-IN" i="1" dirty="0"/>
              <a:t>	</a:t>
            </a:r>
            <a:r>
              <a:rPr lang="en-IN" i="1" dirty="0" smtClean="0"/>
              <a:t>		x</a:t>
            </a:r>
            <a:r>
              <a:rPr lang="en-IN" dirty="0"/>
              <a:t>″ +</a:t>
            </a:r>
            <a:r>
              <a:rPr lang="en-IN" dirty="0" smtClean="0"/>
              <a:t> </a:t>
            </a:r>
            <a:r>
              <a:rPr lang="en-IN" dirty="0"/>
              <a:t>16</a:t>
            </a:r>
            <a:r>
              <a:rPr lang="en-IN" i="1" dirty="0"/>
              <a:t>x </a:t>
            </a:r>
            <a:r>
              <a:rPr lang="en-IN" dirty="0"/>
              <a:t>=</a:t>
            </a:r>
            <a:r>
              <a:rPr lang="en-IN" dirty="0" smtClean="0"/>
              <a:t> </a:t>
            </a:r>
            <a:r>
              <a:rPr lang="en-IN" dirty="0"/>
              <a:t>0</a:t>
            </a:r>
            <a:r>
              <a:rPr lang="en-IN" dirty="0" smtClean="0"/>
              <a:t>.</a:t>
            </a:r>
          </a:p>
          <a:p>
            <a:endParaRPr lang="en-IN" sz="900" dirty="0"/>
          </a:p>
          <a:p>
            <a:r>
              <a:rPr lang="en-IN" dirty="0"/>
              <a:t>For </a:t>
            </a:r>
            <a:r>
              <a:rPr lang="en-IN" i="1" dirty="0"/>
              <a:t>x </a:t>
            </a:r>
            <a:r>
              <a:rPr lang="en-IN" dirty="0"/>
              <a:t>= </a:t>
            </a:r>
            <a:r>
              <a:rPr lang="en-IN" i="1" dirty="0"/>
              <a:t>c</a:t>
            </a:r>
            <a:r>
              <a:rPr lang="en-IN" baseline="-25000" dirty="0"/>
              <a:t>1</a:t>
            </a:r>
            <a:r>
              <a:rPr lang="en-IN" dirty="0"/>
              <a:t> cos 4</a:t>
            </a:r>
            <a:r>
              <a:rPr lang="en-IN" i="1" dirty="0"/>
              <a:t>t </a:t>
            </a:r>
            <a:r>
              <a:rPr lang="en-IN" dirty="0"/>
              <a:t>the first two derivatives with respect to </a:t>
            </a:r>
            <a:r>
              <a:rPr lang="en-IN" i="1" dirty="0" smtClean="0"/>
              <a:t>t </a:t>
            </a:r>
            <a:r>
              <a:rPr lang="en-IN" dirty="0" smtClean="0"/>
              <a:t>are </a:t>
            </a:r>
            <a:r>
              <a:rPr lang="en-IN" i="1" dirty="0" smtClean="0"/>
              <a:t>x</a:t>
            </a:r>
            <a:r>
              <a:rPr lang="en-IN" dirty="0"/>
              <a:t>′ = −4</a:t>
            </a:r>
            <a:r>
              <a:rPr lang="en-IN" i="1" dirty="0"/>
              <a:t>c</a:t>
            </a:r>
            <a:r>
              <a:rPr lang="en-IN" baseline="-25000" dirty="0"/>
              <a:t>1</a:t>
            </a:r>
            <a:r>
              <a:rPr lang="en-IN" dirty="0"/>
              <a:t> sin </a:t>
            </a:r>
            <a:r>
              <a:rPr lang="en-IN" dirty="0" smtClean="0"/>
              <a:t>4</a:t>
            </a:r>
            <a:r>
              <a:rPr lang="en-IN" i="1" dirty="0" smtClean="0"/>
              <a:t>t </a:t>
            </a:r>
            <a:r>
              <a:rPr lang="en-IN" dirty="0" smtClean="0"/>
              <a:t>and </a:t>
            </a:r>
            <a:r>
              <a:rPr lang="en-IN" i="1" dirty="0" smtClean="0"/>
              <a:t>x</a:t>
            </a:r>
            <a:r>
              <a:rPr lang="en-IN" dirty="0"/>
              <a:t>″ = −16</a:t>
            </a:r>
            <a:r>
              <a:rPr lang="en-IN" i="1" dirty="0"/>
              <a:t>c</a:t>
            </a:r>
            <a:r>
              <a:rPr lang="en-IN" baseline="-25000" dirty="0"/>
              <a:t>1</a:t>
            </a:r>
            <a:r>
              <a:rPr lang="en-IN" dirty="0"/>
              <a:t> cos 4</a:t>
            </a:r>
            <a:r>
              <a:rPr lang="en-IN" i="1" dirty="0"/>
              <a:t>t. </a:t>
            </a:r>
            <a:r>
              <a:rPr lang="en-IN" dirty="0"/>
              <a:t>Substituting </a:t>
            </a:r>
            <a:r>
              <a:rPr lang="en-IN" i="1" dirty="0" smtClean="0"/>
              <a:t>x</a:t>
            </a:r>
            <a:r>
              <a:rPr lang="en-IN" dirty="0"/>
              <a:t>″ </a:t>
            </a:r>
            <a:r>
              <a:rPr lang="en-IN" dirty="0" smtClean="0"/>
              <a:t>and </a:t>
            </a:r>
            <a:r>
              <a:rPr lang="en-IN" i="1" dirty="0"/>
              <a:t>x </a:t>
            </a:r>
            <a:r>
              <a:rPr lang="en-IN" dirty="0"/>
              <a:t>then </a:t>
            </a:r>
            <a:r>
              <a:rPr lang="en-IN" dirty="0" smtClean="0"/>
              <a:t>gives</a:t>
            </a:r>
          </a:p>
          <a:p>
            <a:endParaRPr lang="en-IN" sz="500" dirty="0"/>
          </a:p>
          <a:p>
            <a:r>
              <a:rPr lang="fr-FR" i="1" dirty="0" smtClean="0"/>
              <a:t>	x</a:t>
            </a:r>
            <a:r>
              <a:rPr lang="fr-FR" dirty="0"/>
              <a:t>″ +</a:t>
            </a:r>
            <a:r>
              <a:rPr lang="fr-FR" dirty="0" smtClean="0"/>
              <a:t> </a:t>
            </a:r>
            <a:r>
              <a:rPr lang="fr-FR" dirty="0"/>
              <a:t>16</a:t>
            </a:r>
            <a:r>
              <a:rPr lang="fr-FR" i="1" dirty="0"/>
              <a:t>x </a:t>
            </a:r>
            <a:r>
              <a:rPr lang="fr-FR" dirty="0"/>
              <a:t>= −16</a:t>
            </a:r>
            <a:r>
              <a:rPr lang="fr-FR" i="1" dirty="0" smtClean="0"/>
              <a:t>c</a:t>
            </a:r>
            <a:r>
              <a:rPr lang="fr-FR" baseline="-25000" dirty="0" smtClean="0"/>
              <a:t>1</a:t>
            </a:r>
            <a:r>
              <a:rPr lang="fr-FR" dirty="0" smtClean="0"/>
              <a:t> </a:t>
            </a:r>
            <a:r>
              <a:rPr lang="fr-FR" dirty="0"/>
              <a:t>cos 4</a:t>
            </a:r>
            <a:r>
              <a:rPr lang="fr-FR" i="1" dirty="0"/>
              <a:t>t </a:t>
            </a:r>
            <a:r>
              <a:rPr lang="fr-FR" dirty="0"/>
              <a:t>+</a:t>
            </a:r>
            <a:r>
              <a:rPr lang="fr-FR" dirty="0" smtClean="0"/>
              <a:t> </a:t>
            </a:r>
            <a:r>
              <a:rPr lang="fr-FR" dirty="0"/>
              <a:t>16(</a:t>
            </a:r>
            <a:r>
              <a:rPr lang="fr-FR" i="1" dirty="0"/>
              <a:t>c</a:t>
            </a:r>
            <a:r>
              <a:rPr lang="fr-FR" baseline="-25000" dirty="0"/>
              <a:t>1</a:t>
            </a:r>
            <a:r>
              <a:rPr lang="fr-FR" dirty="0"/>
              <a:t> cos 4</a:t>
            </a:r>
            <a:r>
              <a:rPr lang="fr-FR" i="1" dirty="0"/>
              <a:t>t</a:t>
            </a:r>
            <a:r>
              <a:rPr lang="fr-FR" dirty="0"/>
              <a:t>) </a:t>
            </a:r>
            <a:r>
              <a:rPr lang="fr-FR" dirty="0" smtClean="0"/>
              <a:t>= </a:t>
            </a:r>
            <a:r>
              <a:rPr lang="fr-FR" dirty="0"/>
              <a:t>0.</a:t>
            </a:r>
            <a:endParaRPr lang="en-US" dirty="0"/>
          </a:p>
        </p:txBody>
      </p:sp>
    </p:spTree>
    <p:extLst>
      <p:ext uri="{BB962C8B-B14F-4D97-AF65-F5344CB8AC3E}">
        <p14:creationId xmlns:p14="http://schemas.microsoft.com/office/powerpoint/2010/main" val="824065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a:solidFill>
                  <a:prstClr val="white"/>
                </a:solidFill>
              </a:rPr>
              <a:t>Example </a:t>
            </a:r>
            <a:r>
              <a:rPr lang="en-US" sz="3100" dirty="0" smtClean="0">
                <a:solidFill>
                  <a:prstClr val="white"/>
                </a:solidFill>
              </a:rPr>
              <a:t>9 </a:t>
            </a:r>
            <a:r>
              <a:rPr lang="en-US" sz="3100" dirty="0">
                <a:solidFill>
                  <a:prstClr val="white"/>
                </a:solidFill>
              </a:rPr>
              <a:t>– </a:t>
            </a:r>
            <a:r>
              <a:rPr lang="en-IN" sz="3100" dirty="0" smtClean="0">
                <a:solidFill>
                  <a:prstClr val="white"/>
                </a:solidFill>
              </a:rPr>
              <a:t>Using </a:t>
            </a:r>
            <a:r>
              <a:rPr lang="en-IN" sz="3100" dirty="0">
                <a:solidFill>
                  <a:prstClr val="white"/>
                </a:solidFill>
              </a:rPr>
              <a:t>Different </a:t>
            </a:r>
            <a:r>
              <a:rPr lang="en-IN" sz="3100" dirty="0" smtClean="0">
                <a:solidFill>
                  <a:prstClr val="white"/>
                </a:solidFill>
              </a:rPr>
              <a:t>Symbols </a:t>
            </a:r>
            <a:r>
              <a:rPr lang="en-US" sz="3100" dirty="0" smtClean="0">
                <a:solidFill>
                  <a:prstClr val="white"/>
                </a:solidFill>
              </a:rPr>
              <a:t>(2 </a:t>
            </a:r>
            <a:r>
              <a:rPr lang="en-US" sz="3100" dirty="0">
                <a:solidFill>
                  <a:prstClr val="white"/>
                </a:solidFill>
              </a:rPr>
              <a:t>of 2)</a:t>
            </a:r>
            <a:endParaRPr lang="en-IN" sz="3100" dirty="0"/>
          </a:p>
        </p:txBody>
      </p:sp>
      <p:sp>
        <p:nvSpPr>
          <p:cNvPr id="3" name="Text Placeholder 2"/>
          <p:cNvSpPr>
            <a:spLocks noGrp="1"/>
          </p:cNvSpPr>
          <p:nvPr>
            <p:ph type="body" sz="quarter" idx="13"/>
          </p:nvPr>
        </p:nvSpPr>
        <p:spPr>
          <a:xfrm>
            <a:off x="457200" y="1444754"/>
            <a:ext cx="8356600" cy="4134412"/>
          </a:xfrm>
        </p:spPr>
        <p:txBody>
          <a:bodyPr/>
          <a:lstStyle/>
          <a:p>
            <a:r>
              <a:rPr lang="en-IN" dirty="0"/>
              <a:t>In like manner, for </a:t>
            </a:r>
            <a:r>
              <a:rPr lang="en-IN" i="1" dirty="0"/>
              <a:t>x </a:t>
            </a:r>
            <a:r>
              <a:rPr lang="en-IN" dirty="0"/>
              <a:t>= </a:t>
            </a:r>
            <a:r>
              <a:rPr lang="en-IN" i="1" dirty="0"/>
              <a:t>c</a:t>
            </a:r>
            <a:r>
              <a:rPr lang="en-IN" baseline="-25000" dirty="0"/>
              <a:t>2</a:t>
            </a:r>
            <a:r>
              <a:rPr lang="en-IN" dirty="0"/>
              <a:t> sin 4</a:t>
            </a:r>
            <a:r>
              <a:rPr lang="en-IN" i="1" dirty="0"/>
              <a:t>t </a:t>
            </a:r>
            <a:r>
              <a:rPr lang="en-IN" dirty="0"/>
              <a:t>we have </a:t>
            </a:r>
            <a:r>
              <a:rPr lang="en-IN" i="1" dirty="0" smtClean="0"/>
              <a:t>x</a:t>
            </a:r>
            <a:r>
              <a:rPr lang="en-IN" dirty="0"/>
              <a:t>″ = −16</a:t>
            </a:r>
            <a:r>
              <a:rPr lang="en-IN" i="1" dirty="0"/>
              <a:t>c</a:t>
            </a:r>
            <a:r>
              <a:rPr lang="en-IN" baseline="-25000" dirty="0"/>
              <a:t>2</a:t>
            </a:r>
            <a:r>
              <a:rPr lang="en-IN" dirty="0"/>
              <a:t> sin </a:t>
            </a:r>
            <a:r>
              <a:rPr lang="en-IN" dirty="0" smtClean="0"/>
              <a:t>4</a:t>
            </a:r>
            <a:r>
              <a:rPr lang="en-IN" i="1" dirty="0" smtClean="0"/>
              <a:t>t</a:t>
            </a:r>
            <a:r>
              <a:rPr lang="en-IN" dirty="0" smtClean="0"/>
              <a:t>, and so</a:t>
            </a:r>
          </a:p>
          <a:p>
            <a:endParaRPr lang="en-IN" dirty="0"/>
          </a:p>
          <a:p>
            <a:r>
              <a:rPr lang="de-DE" i="1" dirty="0" smtClean="0"/>
              <a:t>	x</a:t>
            </a:r>
            <a:r>
              <a:rPr lang="de-DE" dirty="0"/>
              <a:t>″ +</a:t>
            </a:r>
            <a:r>
              <a:rPr lang="de-DE" dirty="0" smtClean="0"/>
              <a:t> </a:t>
            </a:r>
            <a:r>
              <a:rPr lang="de-DE" dirty="0"/>
              <a:t>16</a:t>
            </a:r>
            <a:r>
              <a:rPr lang="de-DE" i="1" dirty="0"/>
              <a:t>x </a:t>
            </a:r>
            <a:r>
              <a:rPr lang="de-DE" dirty="0"/>
              <a:t>=</a:t>
            </a:r>
            <a:r>
              <a:rPr lang="de-DE" dirty="0" smtClean="0"/>
              <a:t> </a:t>
            </a:r>
            <a:r>
              <a:rPr lang="en-IN" dirty="0" smtClean="0"/>
              <a:t>−</a:t>
            </a:r>
            <a:r>
              <a:rPr lang="de-DE" dirty="0" smtClean="0"/>
              <a:t>16</a:t>
            </a:r>
            <a:r>
              <a:rPr lang="de-DE" i="1" dirty="0" smtClean="0"/>
              <a:t>c</a:t>
            </a:r>
            <a:r>
              <a:rPr lang="de-DE" baseline="-25000" dirty="0" smtClean="0"/>
              <a:t>2</a:t>
            </a:r>
            <a:r>
              <a:rPr lang="de-DE" dirty="0" smtClean="0"/>
              <a:t> </a:t>
            </a:r>
            <a:r>
              <a:rPr lang="de-DE" dirty="0"/>
              <a:t>sin 4</a:t>
            </a:r>
            <a:r>
              <a:rPr lang="de-DE" i="1" dirty="0"/>
              <a:t>t </a:t>
            </a:r>
            <a:r>
              <a:rPr lang="de-DE" dirty="0"/>
              <a:t>+</a:t>
            </a:r>
            <a:r>
              <a:rPr lang="de-DE" dirty="0" smtClean="0"/>
              <a:t> </a:t>
            </a:r>
            <a:r>
              <a:rPr lang="de-DE" dirty="0"/>
              <a:t>16(</a:t>
            </a:r>
            <a:r>
              <a:rPr lang="de-DE" i="1" dirty="0"/>
              <a:t>c</a:t>
            </a:r>
            <a:r>
              <a:rPr lang="de-DE" baseline="-25000" dirty="0"/>
              <a:t>2</a:t>
            </a:r>
            <a:r>
              <a:rPr lang="de-DE" dirty="0"/>
              <a:t> sin 4</a:t>
            </a:r>
            <a:r>
              <a:rPr lang="de-DE" i="1" dirty="0"/>
              <a:t>t</a:t>
            </a:r>
            <a:r>
              <a:rPr lang="de-DE" dirty="0"/>
              <a:t>) </a:t>
            </a:r>
            <a:r>
              <a:rPr lang="de-DE" dirty="0" smtClean="0"/>
              <a:t>= </a:t>
            </a:r>
            <a:r>
              <a:rPr lang="de-DE" dirty="0"/>
              <a:t>0</a:t>
            </a:r>
            <a:r>
              <a:rPr lang="de-DE" dirty="0" smtClean="0"/>
              <a:t>.</a:t>
            </a:r>
          </a:p>
          <a:p>
            <a:endParaRPr lang="de-DE" dirty="0"/>
          </a:p>
          <a:p>
            <a:r>
              <a:rPr lang="en-IN" dirty="0"/>
              <a:t>Finally, it is straightforward to verify that the </a:t>
            </a:r>
            <a:r>
              <a:rPr lang="en-IN" dirty="0" smtClean="0"/>
              <a:t>linear combination </a:t>
            </a:r>
            <a:r>
              <a:rPr lang="en-IN" dirty="0"/>
              <a:t>of solutions, or </a:t>
            </a:r>
            <a:r>
              <a:rPr lang="en-IN" dirty="0" smtClean="0"/>
              <a:t>the two-parameter family</a:t>
            </a:r>
          </a:p>
          <a:p>
            <a:pPr>
              <a:spcBef>
                <a:spcPts val="0"/>
              </a:spcBef>
            </a:pPr>
            <a:r>
              <a:rPr lang="en-IN" i="1" dirty="0" smtClean="0"/>
              <a:t>x </a:t>
            </a:r>
            <a:r>
              <a:rPr lang="en-IN" dirty="0"/>
              <a:t>= </a:t>
            </a:r>
            <a:r>
              <a:rPr lang="en-IN" i="1" dirty="0" smtClean="0"/>
              <a:t>c</a:t>
            </a:r>
            <a:r>
              <a:rPr lang="en-IN" baseline="-25000" dirty="0" smtClean="0"/>
              <a:t>1</a:t>
            </a:r>
            <a:r>
              <a:rPr lang="en-IN" dirty="0" smtClean="0"/>
              <a:t> cos </a:t>
            </a:r>
            <a:r>
              <a:rPr lang="en-IN" dirty="0"/>
              <a:t>4</a:t>
            </a:r>
            <a:r>
              <a:rPr lang="en-IN" i="1" dirty="0"/>
              <a:t>t </a:t>
            </a:r>
            <a:r>
              <a:rPr lang="en-IN" dirty="0"/>
              <a:t>+ </a:t>
            </a:r>
            <a:r>
              <a:rPr lang="en-IN" i="1" dirty="0"/>
              <a:t>c</a:t>
            </a:r>
            <a:r>
              <a:rPr lang="en-IN" baseline="-25000" dirty="0"/>
              <a:t>2</a:t>
            </a:r>
            <a:r>
              <a:rPr lang="en-IN" dirty="0"/>
              <a:t> sin 4</a:t>
            </a:r>
            <a:r>
              <a:rPr lang="en-IN" i="1" dirty="0"/>
              <a:t>t</a:t>
            </a:r>
            <a:r>
              <a:rPr lang="en-IN" dirty="0"/>
              <a:t>, is also a solution of the </a:t>
            </a:r>
            <a:r>
              <a:rPr lang="en-IN" dirty="0" smtClean="0"/>
              <a:t>differential equation</a:t>
            </a:r>
            <a:r>
              <a:rPr lang="en-IN" dirty="0"/>
              <a:t>.</a:t>
            </a:r>
            <a:endParaRPr lang="en-US" dirty="0"/>
          </a:p>
        </p:txBody>
      </p:sp>
    </p:spTree>
    <p:extLst>
      <p:ext uri="{BB962C8B-B14F-4D97-AF65-F5344CB8AC3E}">
        <p14:creationId xmlns:p14="http://schemas.microsoft.com/office/powerpoint/2010/main" val="1205063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(2 </a:t>
            </a:r>
            <a:r>
              <a:rPr lang="en-US" dirty="0">
                <a:solidFill>
                  <a:prstClr val="white"/>
                </a:solidFill>
              </a:rPr>
              <a:t>of </a:t>
            </a:r>
            <a:r>
              <a:rPr lang="en-US" dirty="0" smtClean="0">
                <a:solidFill>
                  <a:prstClr val="white"/>
                </a:solidFill>
              </a:rPr>
              <a:t>20)</a:t>
            </a:r>
            <a:endParaRPr lang="en-IN" sz="2600" dirty="0"/>
          </a:p>
        </p:txBody>
      </p:sp>
      <p:sp>
        <p:nvSpPr>
          <p:cNvPr id="3" name="Text Placeholder 2"/>
          <p:cNvSpPr>
            <a:spLocks noGrp="1"/>
          </p:cNvSpPr>
          <p:nvPr>
            <p:ph type="body" sz="quarter" idx="13"/>
          </p:nvPr>
        </p:nvSpPr>
        <p:spPr>
          <a:xfrm>
            <a:off x="457200" y="1444752"/>
            <a:ext cx="8335962" cy="4314603"/>
          </a:xfrm>
        </p:spPr>
        <p:txBody>
          <a:bodyPr/>
          <a:lstStyle/>
          <a:p>
            <a:r>
              <a:rPr lang="en-IN" b="1" dirty="0" smtClean="0">
                <a:solidFill>
                  <a:srgbClr val="5B7C32"/>
                </a:solidFill>
              </a:rPr>
              <a:t>Classification </a:t>
            </a:r>
            <a:r>
              <a:rPr lang="en-IN" b="1" dirty="0">
                <a:solidFill>
                  <a:srgbClr val="5B7C32"/>
                </a:solidFill>
              </a:rPr>
              <a:t>by </a:t>
            </a:r>
            <a:r>
              <a:rPr lang="en-IN" b="1" dirty="0" smtClean="0">
                <a:solidFill>
                  <a:srgbClr val="5B7C32"/>
                </a:solidFill>
              </a:rPr>
              <a:t>Type</a:t>
            </a:r>
          </a:p>
          <a:p>
            <a:r>
              <a:rPr lang="en-IN" dirty="0" smtClean="0"/>
              <a:t>If </a:t>
            </a:r>
            <a:r>
              <a:rPr lang="en-IN" dirty="0"/>
              <a:t>a differential equation contains only </a:t>
            </a:r>
            <a:r>
              <a:rPr lang="en-IN" dirty="0" smtClean="0"/>
              <a:t>ordinary derivatives of one </a:t>
            </a:r>
            <a:r>
              <a:rPr lang="en-IN" dirty="0"/>
              <a:t>or more unknown functions with respect to a </a:t>
            </a:r>
            <a:r>
              <a:rPr lang="en-IN" i="1" dirty="0" smtClean="0"/>
              <a:t>single </a:t>
            </a:r>
            <a:r>
              <a:rPr lang="en-IN" dirty="0" smtClean="0"/>
              <a:t>independent variable</a:t>
            </a:r>
            <a:r>
              <a:rPr lang="en-IN" dirty="0"/>
              <a:t>, it is said to be an </a:t>
            </a:r>
            <a:r>
              <a:rPr lang="en-IN" b="1" dirty="0" smtClean="0"/>
              <a:t>ordinary differential </a:t>
            </a:r>
            <a:r>
              <a:rPr lang="en-IN" b="1" dirty="0"/>
              <a:t>equation (ODE</a:t>
            </a:r>
            <a:r>
              <a:rPr lang="en-IN" b="1" dirty="0" smtClean="0"/>
              <a:t>).</a:t>
            </a:r>
          </a:p>
          <a:p>
            <a:endParaRPr lang="en-IN" sz="1200" b="1" dirty="0"/>
          </a:p>
          <a:p>
            <a:r>
              <a:rPr lang="en-IN" dirty="0" smtClean="0"/>
              <a:t>An equation involving partial derivatives </a:t>
            </a:r>
            <a:r>
              <a:rPr lang="en-IN" dirty="0"/>
              <a:t>of one or more unknown functions of two </a:t>
            </a:r>
            <a:r>
              <a:rPr lang="en-IN" dirty="0" smtClean="0"/>
              <a:t>or more independent variables </a:t>
            </a:r>
            <a:r>
              <a:rPr lang="en-IN" dirty="0"/>
              <a:t>is called a </a:t>
            </a:r>
            <a:r>
              <a:rPr lang="en-IN" b="1" dirty="0"/>
              <a:t>partial </a:t>
            </a:r>
            <a:r>
              <a:rPr lang="en-IN" b="1" dirty="0" smtClean="0"/>
              <a:t>differential equation </a:t>
            </a:r>
            <a:r>
              <a:rPr lang="en-IN" b="1" dirty="0"/>
              <a:t>(PDE). </a:t>
            </a:r>
            <a:r>
              <a:rPr lang="en-IN" dirty="0"/>
              <a:t>Our first </a:t>
            </a:r>
            <a:r>
              <a:rPr lang="en-IN" dirty="0" smtClean="0"/>
              <a:t>example illustrates </a:t>
            </a:r>
            <a:r>
              <a:rPr lang="en-IN" dirty="0"/>
              <a:t>several </a:t>
            </a:r>
            <a:r>
              <a:rPr lang="en-IN" dirty="0" smtClean="0"/>
              <a:t>of each </a:t>
            </a:r>
            <a:r>
              <a:rPr lang="en-IN" dirty="0"/>
              <a:t>type of differential equation</a:t>
            </a:r>
            <a:r>
              <a:rPr lang="en-IN" dirty="0" smtClean="0"/>
              <a:t>.</a:t>
            </a:r>
            <a:endParaRPr lang="en-IN" dirty="0"/>
          </a:p>
        </p:txBody>
      </p:sp>
    </p:spTree>
    <p:extLst>
      <p:ext uri="{BB962C8B-B14F-4D97-AF65-F5344CB8AC3E}">
        <p14:creationId xmlns:p14="http://schemas.microsoft.com/office/powerpoint/2010/main" val="3093682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prstClr val="white"/>
                </a:solidFill>
              </a:rPr>
              <a:t>Example </a:t>
            </a:r>
            <a:r>
              <a:rPr lang="en-US" sz="2800" dirty="0" smtClean="0">
                <a:solidFill>
                  <a:prstClr val="white"/>
                </a:solidFill>
              </a:rPr>
              <a:t>10 </a:t>
            </a:r>
            <a:r>
              <a:rPr lang="en-US" sz="2800" dirty="0">
                <a:solidFill>
                  <a:prstClr val="white"/>
                </a:solidFill>
              </a:rPr>
              <a:t>– </a:t>
            </a:r>
            <a:r>
              <a:rPr lang="en-IN" sz="2800" dirty="0" smtClean="0">
                <a:solidFill>
                  <a:prstClr val="white"/>
                </a:solidFill>
              </a:rPr>
              <a:t>Piecewise-Defined Solution </a:t>
            </a:r>
            <a:r>
              <a:rPr lang="en-US" sz="2800" dirty="0">
                <a:solidFill>
                  <a:prstClr val="white"/>
                </a:solidFill>
              </a:rPr>
              <a:t>(1 of 2)</a:t>
            </a:r>
            <a:endParaRPr lang="en-IN" sz="2800" dirty="0"/>
          </a:p>
        </p:txBody>
      </p:sp>
      <p:sp>
        <p:nvSpPr>
          <p:cNvPr id="3" name="Text Placeholder 2"/>
          <p:cNvSpPr>
            <a:spLocks noGrp="1"/>
          </p:cNvSpPr>
          <p:nvPr>
            <p:ph type="body" sz="quarter" idx="13"/>
          </p:nvPr>
        </p:nvSpPr>
        <p:spPr>
          <a:xfrm>
            <a:off x="457200" y="1444753"/>
            <a:ext cx="8356600" cy="511047"/>
          </a:xfrm>
        </p:spPr>
        <p:txBody>
          <a:bodyPr/>
          <a:lstStyle/>
          <a:p>
            <a:r>
              <a:rPr lang="en-IN" dirty="0"/>
              <a:t>The one-parameter family of quartic monomial functions</a:t>
            </a:r>
            <a:endParaRPr lang="en-US" dirty="0"/>
          </a:p>
        </p:txBody>
      </p:sp>
      <p:pic>
        <p:nvPicPr>
          <p:cNvPr id="6" name="Picture Placeholder 5"/>
          <p:cNvPicPr>
            <a:picLocks noGrp="1" noChangeAspect="1"/>
          </p:cNvPicPr>
          <p:nvPr>
            <p:ph type="pic" sz="quarter" idx="29"/>
          </p:nvPr>
        </p:nvPicPr>
        <p:blipFill>
          <a:blip r:embed="rId2"/>
          <a:stretch>
            <a:fillRect/>
          </a:stretch>
        </p:blipFill>
        <p:spPr>
          <a:xfrm>
            <a:off x="571897" y="1879040"/>
            <a:ext cx="1021557" cy="381740"/>
          </a:xfrm>
          <a:prstGeom prst="rect">
            <a:avLst/>
          </a:prstGeom>
          <a:noFill/>
          <a:ln>
            <a:noFill/>
          </a:ln>
        </p:spPr>
      </p:pic>
      <p:sp>
        <p:nvSpPr>
          <p:cNvPr id="7" name="Text Placeholder 2"/>
          <p:cNvSpPr>
            <a:spLocks noGrp="1"/>
          </p:cNvSpPr>
          <p:nvPr>
            <p:ph type="body" sz="quarter" idx="13"/>
          </p:nvPr>
        </p:nvSpPr>
        <p:spPr>
          <a:xfrm>
            <a:off x="457200" y="1836558"/>
            <a:ext cx="8356600" cy="880180"/>
          </a:xfrm>
        </p:spPr>
        <p:txBody>
          <a:bodyPr/>
          <a:lstStyle/>
          <a:p>
            <a:r>
              <a:rPr lang="en-IN" dirty="0" smtClean="0"/>
              <a:t>             is </a:t>
            </a:r>
            <a:r>
              <a:rPr lang="en-IN" dirty="0"/>
              <a:t>an explicit </a:t>
            </a:r>
            <a:r>
              <a:rPr lang="en-IN" dirty="0" smtClean="0"/>
              <a:t>solution of </a:t>
            </a:r>
            <a:r>
              <a:rPr lang="en-IN" dirty="0"/>
              <a:t>the linear first-order </a:t>
            </a:r>
            <a:r>
              <a:rPr lang="en-IN" dirty="0" smtClean="0"/>
              <a:t>equation </a:t>
            </a:r>
            <a:r>
              <a:rPr lang="en-IN" i="1" dirty="0" err="1" smtClean="0"/>
              <a:t>xy</a:t>
            </a:r>
            <a:r>
              <a:rPr lang="en-IN" i="1" dirty="0"/>
              <a:t>′</a:t>
            </a:r>
            <a:r>
              <a:rPr lang="en-IN" dirty="0" smtClean="0"/>
              <a:t> </a:t>
            </a:r>
            <a:r>
              <a:rPr lang="en-IN" dirty="0"/>
              <a:t>− 4</a:t>
            </a:r>
            <a:r>
              <a:rPr lang="en-IN" i="1" dirty="0"/>
              <a:t>y </a:t>
            </a:r>
            <a:r>
              <a:rPr lang="en-IN" dirty="0"/>
              <a:t>= </a:t>
            </a:r>
            <a:r>
              <a:rPr lang="en-IN" dirty="0" smtClean="0"/>
              <a:t>0 on </a:t>
            </a:r>
            <a:r>
              <a:rPr lang="en-IN" dirty="0"/>
              <a:t>the interval</a:t>
            </a:r>
            <a:endParaRPr lang="en-US" dirty="0"/>
          </a:p>
        </p:txBody>
      </p:sp>
      <p:pic>
        <p:nvPicPr>
          <p:cNvPr id="10" name="Picture Placeholder 9"/>
          <p:cNvPicPr>
            <a:picLocks noGrp="1" noChangeAspect="1"/>
          </p:cNvPicPr>
          <p:nvPr>
            <p:ph type="pic" sz="quarter" idx="29"/>
          </p:nvPr>
        </p:nvPicPr>
        <p:blipFill>
          <a:blip r:embed="rId3"/>
          <a:stretch>
            <a:fillRect/>
          </a:stretch>
        </p:blipFill>
        <p:spPr>
          <a:xfrm>
            <a:off x="5405395" y="2292454"/>
            <a:ext cx="1263505" cy="306467"/>
          </a:xfrm>
          <a:prstGeom prst="rect">
            <a:avLst/>
          </a:prstGeom>
          <a:noFill/>
          <a:ln>
            <a:noFill/>
          </a:ln>
        </p:spPr>
      </p:pic>
      <p:sp>
        <p:nvSpPr>
          <p:cNvPr id="11" name="Text Placeholder 2"/>
          <p:cNvSpPr>
            <a:spLocks noGrp="1"/>
          </p:cNvSpPr>
          <p:nvPr>
            <p:ph type="body" sz="quarter" idx="13"/>
          </p:nvPr>
        </p:nvSpPr>
        <p:spPr>
          <a:xfrm>
            <a:off x="457200" y="3121154"/>
            <a:ext cx="5283200" cy="1271380"/>
          </a:xfrm>
        </p:spPr>
        <p:txBody>
          <a:bodyPr/>
          <a:lstStyle/>
          <a:p>
            <a:r>
              <a:rPr lang="en-IN" dirty="0"/>
              <a:t>(Verify.) The blue and red solution curves shown </a:t>
            </a:r>
            <a:r>
              <a:rPr lang="en-IN" dirty="0" smtClean="0"/>
              <a:t>in </a:t>
            </a:r>
            <a:r>
              <a:rPr lang="en-IN" dirty="0"/>
              <a:t>the figure are the graphs of</a:t>
            </a:r>
            <a:endParaRPr lang="en-US" dirty="0"/>
          </a:p>
        </p:txBody>
      </p:sp>
      <p:pic>
        <p:nvPicPr>
          <p:cNvPr id="14" name="Picture Placeholder 13"/>
          <p:cNvPicPr>
            <a:picLocks noGrp="1" noChangeAspect="1"/>
          </p:cNvPicPr>
          <p:nvPr>
            <p:ph type="pic" sz="quarter" idx="29"/>
          </p:nvPr>
        </p:nvPicPr>
        <p:blipFill>
          <a:blip r:embed="rId4"/>
          <a:stretch>
            <a:fillRect/>
          </a:stretch>
        </p:blipFill>
        <p:spPr>
          <a:xfrm>
            <a:off x="1908604" y="3899261"/>
            <a:ext cx="2419476" cy="347036"/>
          </a:xfrm>
          <a:prstGeom prst="rect">
            <a:avLst/>
          </a:prstGeom>
          <a:noFill/>
          <a:ln>
            <a:noFill/>
          </a:ln>
        </p:spPr>
      </p:pic>
      <p:sp>
        <p:nvSpPr>
          <p:cNvPr id="15" name="Text Placeholder 2"/>
          <p:cNvSpPr>
            <a:spLocks noGrp="1"/>
          </p:cNvSpPr>
          <p:nvPr>
            <p:ph type="body" sz="quarter" idx="13"/>
          </p:nvPr>
        </p:nvSpPr>
        <p:spPr>
          <a:xfrm>
            <a:off x="457200" y="4226054"/>
            <a:ext cx="4368800" cy="1222246"/>
          </a:xfrm>
        </p:spPr>
        <p:txBody>
          <a:bodyPr/>
          <a:lstStyle/>
          <a:p>
            <a:r>
              <a:rPr lang="en-IN" dirty="0" smtClean="0"/>
              <a:t>and </a:t>
            </a:r>
            <a:r>
              <a:rPr lang="en-IN" dirty="0"/>
              <a:t>correspond to the </a:t>
            </a:r>
            <a:r>
              <a:rPr lang="en-IN" dirty="0" smtClean="0"/>
              <a:t>choices </a:t>
            </a:r>
            <a:r>
              <a:rPr lang="en-IN" i="1" dirty="0" smtClean="0"/>
              <a:t>c </a:t>
            </a:r>
            <a:r>
              <a:rPr lang="en-IN" dirty="0"/>
              <a:t>= 1 and </a:t>
            </a:r>
            <a:r>
              <a:rPr lang="en-IN" i="1" dirty="0"/>
              <a:t>c </a:t>
            </a:r>
            <a:r>
              <a:rPr lang="en-IN" dirty="0"/>
              <a:t>= −1, respectively.</a:t>
            </a:r>
            <a:endParaRPr lang="en-US" dirty="0"/>
          </a:p>
        </p:txBody>
      </p:sp>
      <p:sp>
        <p:nvSpPr>
          <p:cNvPr id="21" name="Text Placeholder 2"/>
          <p:cNvSpPr>
            <a:spLocks noGrp="1"/>
          </p:cNvSpPr>
          <p:nvPr>
            <p:ph type="body" sz="quarter" idx="13"/>
          </p:nvPr>
        </p:nvSpPr>
        <p:spPr>
          <a:xfrm>
            <a:off x="6570411" y="5508927"/>
            <a:ext cx="1421271" cy="308754"/>
          </a:xfrm>
        </p:spPr>
        <p:txBody>
          <a:bodyPr/>
          <a:lstStyle/>
          <a:p>
            <a:r>
              <a:rPr lang="en-IN" sz="1200" b="1" dirty="0"/>
              <a:t>Figure </a:t>
            </a:r>
            <a:r>
              <a:rPr lang="en-IN" sz="1200" b="1" dirty="0" smtClean="0"/>
              <a:t>1.1.5</a:t>
            </a:r>
            <a:endParaRPr lang="en-US" sz="1200" b="1" dirty="0"/>
          </a:p>
        </p:txBody>
      </p:sp>
      <p:sp>
        <p:nvSpPr>
          <p:cNvPr id="22" name="Text Placeholder 2"/>
          <p:cNvSpPr>
            <a:spLocks noGrp="1"/>
          </p:cNvSpPr>
          <p:nvPr>
            <p:ph type="body" sz="quarter" idx="13"/>
          </p:nvPr>
        </p:nvSpPr>
        <p:spPr>
          <a:xfrm>
            <a:off x="5506995" y="5180767"/>
            <a:ext cx="3129005" cy="340860"/>
          </a:xfrm>
        </p:spPr>
        <p:txBody>
          <a:bodyPr/>
          <a:lstStyle/>
          <a:p>
            <a:r>
              <a:rPr lang="en-IN" sz="1400" dirty="0"/>
              <a:t>Some solutions of DE </a:t>
            </a:r>
            <a:r>
              <a:rPr lang="en-IN" sz="1400" dirty="0" smtClean="0"/>
              <a:t>in Example </a:t>
            </a:r>
            <a:r>
              <a:rPr lang="en-IN" sz="1400" dirty="0"/>
              <a:t>10</a:t>
            </a:r>
            <a:endParaRPr lang="en-US" sz="1400" dirty="0"/>
          </a:p>
        </p:txBody>
      </p:sp>
      <p:pic>
        <p:nvPicPr>
          <p:cNvPr id="20" name="Picture Placeholder 19" descr="The figure is labelled as (a).It contains a caption and a visual representation. Caption. Two explicit solutions. Visual representation. Two curves are graphed on the x y coordinate plane. The curves are graphed for two values of c. For c = 1  the curve enters the viewing window from the top in quadrant 2  goes down and to the right  passes through the origin  enters the first quadrant  then goes up and to the right  and exits from the top. For c = negative 1  the curve enters the viewing window from the bottom in quadrant 3  goes up and to the right  passes through the origin  enters the fourth quadrant  then goes down and to the right  and exits from the bottom. Both the curves flatten near the origin. "/>
          <p:cNvPicPr>
            <a:picLocks noGrp="1" noChangeAspect="1"/>
          </p:cNvPicPr>
          <p:nvPr>
            <p:ph type="pic" sz="quarter" idx="29"/>
          </p:nvPr>
        </p:nvPicPr>
        <p:blipFill>
          <a:blip r:embed="rId5"/>
          <a:stretch>
            <a:fillRect/>
          </a:stretch>
        </p:blipFill>
        <p:spPr>
          <a:xfrm>
            <a:off x="6077941" y="2813972"/>
            <a:ext cx="2046473" cy="2296856"/>
          </a:xfrm>
          <a:prstGeom prst="rect">
            <a:avLst/>
          </a:prstGeom>
          <a:noFill/>
          <a:ln>
            <a:noFill/>
          </a:ln>
        </p:spPr>
      </p:pic>
    </p:spTree>
    <p:extLst>
      <p:ext uri="{BB962C8B-B14F-4D97-AF65-F5344CB8AC3E}">
        <p14:creationId xmlns:p14="http://schemas.microsoft.com/office/powerpoint/2010/main" val="18431677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prstClr val="white"/>
                </a:solidFill>
              </a:rPr>
              <a:t>Example </a:t>
            </a:r>
            <a:r>
              <a:rPr lang="en-US" sz="2800" dirty="0" smtClean="0">
                <a:solidFill>
                  <a:prstClr val="white"/>
                </a:solidFill>
              </a:rPr>
              <a:t>10 </a:t>
            </a:r>
            <a:r>
              <a:rPr lang="en-US" sz="2800" dirty="0">
                <a:solidFill>
                  <a:prstClr val="white"/>
                </a:solidFill>
              </a:rPr>
              <a:t>– </a:t>
            </a:r>
            <a:r>
              <a:rPr lang="en-IN" sz="2800" dirty="0" smtClean="0">
                <a:solidFill>
                  <a:prstClr val="white"/>
                </a:solidFill>
              </a:rPr>
              <a:t>Piecewise-Defined Solution </a:t>
            </a:r>
            <a:r>
              <a:rPr lang="en-US" sz="2800" dirty="0" smtClean="0">
                <a:solidFill>
                  <a:prstClr val="white"/>
                </a:solidFill>
              </a:rPr>
              <a:t>(2 </a:t>
            </a:r>
            <a:r>
              <a:rPr lang="en-US" sz="2800" dirty="0">
                <a:solidFill>
                  <a:prstClr val="white"/>
                </a:solidFill>
              </a:rPr>
              <a:t>of 2)</a:t>
            </a:r>
            <a:endParaRPr lang="en-IN" sz="2800" dirty="0"/>
          </a:p>
        </p:txBody>
      </p:sp>
      <p:sp>
        <p:nvSpPr>
          <p:cNvPr id="3" name="Text Placeholder 2"/>
          <p:cNvSpPr>
            <a:spLocks noGrp="1"/>
          </p:cNvSpPr>
          <p:nvPr>
            <p:ph type="body" sz="quarter" idx="13"/>
          </p:nvPr>
        </p:nvSpPr>
        <p:spPr>
          <a:xfrm>
            <a:off x="457200" y="1444753"/>
            <a:ext cx="8356600" cy="511047"/>
          </a:xfrm>
        </p:spPr>
        <p:txBody>
          <a:bodyPr/>
          <a:lstStyle/>
          <a:p>
            <a:r>
              <a:rPr lang="en-IN" dirty="0"/>
              <a:t>The piecewise-defined differentiable function</a:t>
            </a:r>
            <a:endParaRPr lang="en-US" dirty="0"/>
          </a:p>
        </p:txBody>
      </p:sp>
      <p:pic>
        <p:nvPicPr>
          <p:cNvPr id="13" name="Picture Placeholder 12"/>
          <p:cNvPicPr>
            <a:picLocks noGrp="1" noChangeAspect="1"/>
          </p:cNvPicPr>
          <p:nvPr>
            <p:ph type="pic" sz="quarter" idx="29"/>
          </p:nvPr>
        </p:nvPicPr>
        <p:blipFill>
          <a:blip r:embed="rId2"/>
          <a:stretch>
            <a:fillRect/>
          </a:stretch>
        </p:blipFill>
        <p:spPr>
          <a:xfrm>
            <a:off x="3501606" y="1955590"/>
            <a:ext cx="1882421" cy="739235"/>
          </a:xfrm>
          <a:prstGeom prst="rect">
            <a:avLst/>
          </a:prstGeom>
          <a:noFill/>
          <a:ln>
            <a:noFill/>
          </a:ln>
        </p:spPr>
      </p:pic>
      <p:sp>
        <p:nvSpPr>
          <p:cNvPr id="19" name="Text Placeholder 2"/>
          <p:cNvSpPr>
            <a:spLocks noGrp="1"/>
          </p:cNvSpPr>
          <p:nvPr>
            <p:ph type="body" sz="quarter" idx="13"/>
          </p:nvPr>
        </p:nvSpPr>
        <p:spPr>
          <a:xfrm>
            <a:off x="457200" y="2663953"/>
            <a:ext cx="8356600" cy="892047"/>
          </a:xfrm>
        </p:spPr>
        <p:txBody>
          <a:bodyPr/>
          <a:lstStyle/>
          <a:p>
            <a:r>
              <a:rPr lang="en-IN" dirty="0"/>
              <a:t>is also a solution of the differential </a:t>
            </a:r>
            <a:r>
              <a:rPr lang="en-IN" dirty="0" smtClean="0"/>
              <a:t>equation </a:t>
            </a:r>
            <a:r>
              <a:rPr lang="en-IN" dirty="0"/>
              <a:t>but cannot </a:t>
            </a:r>
            <a:r>
              <a:rPr lang="en-IN" dirty="0" smtClean="0"/>
              <a:t>be obtained </a:t>
            </a:r>
            <a:r>
              <a:rPr lang="en-IN" dirty="0"/>
              <a:t>from the family</a:t>
            </a:r>
            <a:endParaRPr lang="en-US" dirty="0"/>
          </a:p>
        </p:txBody>
      </p:sp>
      <p:pic>
        <p:nvPicPr>
          <p:cNvPr id="18" name="Picture Placeholder 17"/>
          <p:cNvPicPr>
            <a:picLocks noGrp="1" noChangeAspect="1"/>
          </p:cNvPicPr>
          <p:nvPr>
            <p:ph type="pic" sz="quarter" idx="29"/>
          </p:nvPr>
        </p:nvPicPr>
        <p:blipFill>
          <a:blip r:embed="rId3"/>
          <a:stretch>
            <a:fillRect/>
          </a:stretch>
        </p:blipFill>
        <p:spPr>
          <a:xfrm>
            <a:off x="3902743" y="3084208"/>
            <a:ext cx="938464" cy="356812"/>
          </a:xfrm>
          <a:prstGeom prst="rect">
            <a:avLst/>
          </a:prstGeom>
          <a:noFill/>
          <a:ln>
            <a:noFill/>
          </a:ln>
        </p:spPr>
      </p:pic>
      <p:sp>
        <p:nvSpPr>
          <p:cNvPr id="24" name="Text Placeholder 2"/>
          <p:cNvSpPr>
            <a:spLocks noGrp="1"/>
          </p:cNvSpPr>
          <p:nvPr>
            <p:ph type="body" sz="quarter" idx="13"/>
          </p:nvPr>
        </p:nvSpPr>
        <p:spPr>
          <a:xfrm>
            <a:off x="4841206" y="3032253"/>
            <a:ext cx="3972593" cy="523747"/>
          </a:xfrm>
        </p:spPr>
        <p:txBody>
          <a:bodyPr/>
          <a:lstStyle/>
          <a:p>
            <a:r>
              <a:rPr lang="en-IN" dirty="0"/>
              <a:t>by a single choice of </a:t>
            </a:r>
            <a:r>
              <a:rPr lang="en-IN" i="1" dirty="0"/>
              <a:t>c</a:t>
            </a:r>
            <a:r>
              <a:rPr lang="en-IN" dirty="0"/>
              <a:t>.</a:t>
            </a:r>
            <a:endParaRPr lang="en-US" dirty="0"/>
          </a:p>
        </p:txBody>
      </p:sp>
      <p:sp>
        <p:nvSpPr>
          <p:cNvPr id="25" name="Text Placeholder 2"/>
          <p:cNvSpPr>
            <a:spLocks noGrp="1"/>
          </p:cNvSpPr>
          <p:nvPr>
            <p:ph type="body" sz="quarter" idx="13"/>
          </p:nvPr>
        </p:nvSpPr>
        <p:spPr>
          <a:xfrm>
            <a:off x="457200" y="3883153"/>
            <a:ext cx="4946744" cy="1858328"/>
          </a:xfrm>
        </p:spPr>
        <p:txBody>
          <a:bodyPr/>
          <a:lstStyle/>
          <a:p>
            <a:r>
              <a:rPr lang="en-IN" dirty="0"/>
              <a:t>As seen in the </a:t>
            </a:r>
            <a:r>
              <a:rPr lang="en-IN" dirty="0" smtClean="0"/>
              <a:t>figure the </a:t>
            </a:r>
            <a:r>
              <a:rPr lang="en-IN" dirty="0"/>
              <a:t>solution is </a:t>
            </a:r>
            <a:r>
              <a:rPr lang="en-IN" dirty="0" smtClean="0"/>
              <a:t>constructed from the </a:t>
            </a:r>
            <a:r>
              <a:rPr lang="en-IN" dirty="0"/>
              <a:t>family by choosing </a:t>
            </a:r>
            <a:r>
              <a:rPr lang="en-IN" i="1" dirty="0"/>
              <a:t>c </a:t>
            </a:r>
            <a:r>
              <a:rPr lang="en-IN" dirty="0"/>
              <a:t>= −1 for </a:t>
            </a:r>
            <a:r>
              <a:rPr lang="en-IN" i="1" dirty="0"/>
              <a:t>x </a:t>
            </a:r>
            <a:r>
              <a:rPr lang="en-IN" dirty="0"/>
              <a:t>&lt; 0 and </a:t>
            </a:r>
            <a:r>
              <a:rPr lang="en-IN" i="1" dirty="0"/>
              <a:t>c </a:t>
            </a:r>
            <a:r>
              <a:rPr lang="en-IN" dirty="0"/>
              <a:t>= 1 for </a:t>
            </a:r>
            <a:r>
              <a:rPr lang="en-IN" i="1" dirty="0"/>
              <a:t>x </a:t>
            </a:r>
            <a:r>
              <a:rPr lang="en-IN" dirty="0"/>
              <a:t>≥ 0.</a:t>
            </a:r>
            <a:endParaRPr lang="en-US" dirty="0"/>
          </a:p>
        </p:txBody>
      </p:sp>
      <p:sp>
        <p:nvSpPr>
          <p:cNvPr id="21" name="Text Placeholder 2"/>
          <p:cNvSpPr>
            <a:spLocks noGrp="1"/>
          </p:cNvSpPr>
          <p:nvPr>
            <p:ph type="body" sz="quarter" idx="13"/>
          </p:nvPr>
        </p:nvSpPr>
        <p:spPr>
          <a:xfrm>
            <a:off x="6570411" y="5750227"/>
            <a:ext cx="1421271" cy="308754"/>
          </a:xfrm>
        </p:spPr>
        <p:txBody>
          <a:bodyPr/>
          <a:lstStyle/>
          <a:p>
            <a:r>
              <a:rPr lang="en-IN" sz="1200" b="1" dirty="0"/>
              <a:t>Figure </a:t>
            </a:r>
            <a:r>
              <a:rPr lang="en-IN" sz="1200" b="1" dirty="0" smtClean="0"/>
              <a:t>1.1.5</a:t>
            </a:r>
            <a:endParaRPr lang="en-US" sz="1200" b="1" dirty="0"/>
          </a:p>
        </p:txBody>
      </p:sp>
      <p:sp>
        <p:nvSpPr>
          <p:cNvPr id="22" name="Text Placeholder 2"/>
          <p:cNvSpPr>
            <a:spLocks noGrp="1"/>
          </p:cNvSpPr>
          <p:nvPr>
            <p:ph type="body" sz="quarter" idx="13"/>
          </p:nvPr>
        </p:nvSpPr>
        <p:spPr>
          <a:xfrm>
            <a:off x="5506995" y="5422067"/>
            <a:ext cx="3129005" cy="340860"/>
          </a:xfrm>
        </p:spPr>
        <p:txBody>
          <a:bodyPr/>
          <a:lstStyle/>
          <a:p>
            <a:r>
              <a:rPr lang="en-IN" sz="1400" dirty="0"/>
              <a:t>Some solutions of DE </a:t>
            </a:r>
            <a:r>
              <a:rPr lang="en-IN" sz="1400" dirty="0" smtClean="0"/>
              <a:t>in Example </a:t>
            </a:r>
            <a:r>
              <a:rPr lang="en-IN" sz="1400" dirty="0"/>
              <a:t>10</a:t>
            </a:r>
            <a:endParaRPr lang="en-US" sz="1400" dirty="0"/>
          </a:p>
        </p:txBody>
      </p:sp>
      <p:pic>
        <p:nvPicPr>
          <p:cNvPr id="27" name="Picture Placeholder 26" descr="The figure is labelled as (a).It contains a caption and a visual representation. Caption. Piecewise-defined solution. Visual representation. A curve is graphed on the x y coordinate plane. In the third quadrant where x &lt; 0  and c = negative 1. The curve enters the viewing window from the bottom in the third quadrant  goes up and to the right  passes through the origin  and enters the first quadrant. In the first quadrant where x &gt;= 0  and c = 1. The curve goes up and to the right from the origin in the first quadrant  and exits from the top."/>
          <p:cNvPicPr>
            <a:picLocks noGrp="1" noChangeAspect="1"/>
          </p:cNvPicPr>
          <p:nvPr>
            <p:ph type="pic" sz="quarter" idx="29"/>
          </p:nvPr>
        </p:nvPicPr>
        <p:blipFill>
          <a:blip r:embed="rId4"/>
          <a:stretch>
            <a:fillRect/>
          </a:stretch>
        </p:blipFill>
        <p:spPr>
          <a:xfrm>
            <a:off x="6141493" y="3543522"/>
            <a:ext cx="1854085" cy="1895468"/>
          </a:xfrm>
          <a:prstGeom prst="rect">
            <a:avLst/>
          </a:prstGeom>
          <a:noFill/>
          <a:ln>
            <a:noFill/>
          </a:ln>
        </p:spPr>
      </p:pic>
    </p:spTree>
    <p:extLst>
      <p:ext uri="{BB962C8B-B14F-4D97-AF65-F5344CB8AC3E}">
        <p14:creationId xmlns:p14="http://schemas.microsoft.com/office/powerpoint/2010/main" val="4215160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(19 </a:t>
            </a:r>
            <a:r>
              <a:rPr lang="en-US" dirty="0">
                <a:solidFill>
                  <a:prstClr val="white"/>
                </a:solidFill>
              </a:rPr>
              <a:t>of 20)</a:t>
            </a:r>
            <a:endParaRPr lang="en-IN" sz="3200" dirty="0"/>
          </a:p>
        </p:txBody>
      </p:sp>
      <p:sp>
        <p:nvSpPr>
          <p:cNvPr id="5" name="Text Placeholder 2"/>
          <p:cNvSpPr>
            <a:spLocks noGrp="1"/>
          </p:cNvSpPr>
          <p:nvPr>
            <p:ph type="body" sz="quarter" idx="13"/>
          </p:nvPr>
        </p:nvSpPr>
        <p:spPr>
          <a:xfrm>
            <a:off x="457200" y="1444753"/>
            <a:ext cx="8335962" cy="4041648"/>
          </a:xfrm>
        </p:spPr>
        <p:txBody>
          <a:bodyPr/>
          <a:lstStyle/>
          <a:p>
            <a:r>
              <a:rPr lang="en-IN" b="1" dirty="0" smtClean="0">
                <a:solidFill>
                  <a:srgbClr val="5B7C32"/>
                </a:solidFill>
              </a:rPr>
              <a:t>Systems </a:t>
            </a:r>
            <a:r>
              <a:rPr lang="en-IN" b="1" dirty="0">
                <a:solidFill>
                  <a:srgbClr val="5B7C32"/>
                </a:solidFill>
              </a:rPr>
              <a:t>of Differential </a:t>
            </a:r>
            <a:r>
              <a:rPr lang="en-IN" b="1" dirty="0" smtClean="0">
                <a:solidFill>
                  <a:srgbClr val="5B7C32"/>
                </a:solidFill>
              </a:rPr>
              <a:t>Equations</a:t>
            </a:r>
            <a:endParaRPr lang="en-IN" b="1" dirty="0">
              <a:solidFill>
                <a:srgbClr val="5B7C32"/>
              </a:solidFill>
            </a:endParaRPr>
          </a:p>
          <a:p>
            <a:r>
              <a:rPr lang="en-IN" dirty="0" smtClean="0"/>
              <a:t>Up </a:t>
            </a:r>
            <a:r>
              <a:rPr lang="en-IN" dirty="0"/>
              <a:t>to this point we have been </a:t>
            </a:r>
            <a:r>
              <a:rPr lang="en-IN" dirty="0" smtClean="0"/>
              <a:t>discussing single differential equations </a:t>
            </a:r>
            <a:r>
              <a:rPr lang="en-IN" dirty="0"/>
              <a:t>containing one unknown function. But </a:t>
            </a:r>
            <a:r>
              <a:rPr lang="en-IN" dirty="0" smtClean="0"/>
              <a:t>often in theory</a:t>
            </a:r>
            <a:r>
              <a:rPr lang="en-IN" dirty="0"/>
              <a:t>, as well as in many applications, we must deal </a:t>
            </a:r>
            <a:r>
              <a:rPr lang="en-IN" dirty="0" smtClean="0"/>
              <a:t>with systems </a:t>
            </a:r>
            <a:r>
              <a:rPr lang="en-IN" dirty="0"/>
              <a:t>of </a:t>
            </a:r>
            <a:r>
              <a:rPr lang="en-IN" dirty="0" smtClean="0"/>
              <a:t>differential equations.</a:t>
            </a:r>
          </a:p>
          <a:p>
            <a:endParaRPr lang="en-IN" sz="1600" dirty="0"/>
          </a:p>
          <a:p>
            <a:r>
              <a:rPr lang="en-IN" dirty="0"/>
              <a:t>A </a:t>
            </a:r>
            <a:r>
              <a:rPr lang="en-IN" b="1" dirty="0"/>
              <a:t>system of ordinary differential equations </a:t>
            </a:r>
            <a:r>
              <a:rPr lang="en-IN" dirty="0"/>
              <a:t>is two </a:t>
            </a:r>
            <a:r>
              <a:rPr lang="en-IN" dirty="0" smtClean="0"/>
              <a:t>or more equations </a:t>
            </a:r>
            <a:r>
              <a:rPr lang="en-IN" dirty="0"/>
              <a:t>involving the derivatives of two or </a:t>
            </a:r>
            <a:r>
              <a:rPr lang="en-IN" dirty="0" smtClean="0"/>
              <a:t>more unknown </a:t>
            </a:r>
            <a:r>
              <a:rPr lang="en-IN" dirty="0"/>
              <a:t>functions of a </a:t>
            </a:r>
            <a:r>
              <a:rPr lang="en-IN" dirty="0" smtClean="0"/>
              <a:t>single independent </a:t>
            </a:r>
            <a:r>
              <a:rPr lang="en-IN" dirty="0"/>
              <a:t>variable.</a:t>
            </a:r>
          </a:p>
        </p:txBody>
      </p:sp>
    </p:spTree>
    <p:extLst>
      <p:ext uri="{BB962C8B-B14F-4D97-AF65-F5344CB8AC3E}">
        <p14:creationId xmlns:p14="http://schemas.microsoft.com/office/powerpoint/2010/main" val="3818327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(20 </a:t>
            </a:r>
            <a:r>
              <a:rPr lang="en-US" dirty="0">
                <a:solidFill>
                  <a:prstClr val="white"/>
                </a:solidFill>
              </a:rPr>
              <a:t>of 20)</a:t>
            </a:r>
            <a:endParaRPr lang="en-IN" sz="3200" dirty="0"/>
          </a:p>
        </p:txBody>
      </p:sp>
      <p:sp>
        <p:nvSpPr>
          <p:cNvPr id="5" name="Text Placeholder 2"/>
          <p:cNvSpPr>
            <a:spLocks noGrp="1"/>
          </p:cNvSpPr>
          <p:nvPr>
            <p:ph type="body" sz="quarter" idx="13"/>
          </p:nvPr>
        </p:nvSpPr>
        <p:spPr>
          <a:xfrm>
            <a:off x="457200" y="1444753"/>
            <a:ext cx="8335962" cy="1234948"/>
          </a:xfrm>
        </p:spPr>
        <p:txBody>
          <a:bodyPr/>
          <a:lstStyle/>
          <a:p>
            <a:r>
              <a:rPr lang="en-IN" dirty="0"/>
              <a:t>For example, if </a:t>
            </a:r>
            <a:r>
              <a:rPr lang="en-IN" i="1" dirty="0"/>
              <a:t>x </a:t>
            </a:r>
            <a:r>
              <a:rPr lang="en-IN" dirty="0"/>
              <a:t>and </a:t>
            </a:r>
            <a:r>
              <a:rPr lang="en-IN" i="1" dirty="0"/>
              <a:t>y </a:t>
            </a:r>
            <a:r>
              <a:rPr lang="en-IN" dirty="0"/>
              <a:t>denote dependent variables </a:t>
            </a:r>
            <a:r>
              <a:rPr lang="en-IN" dirty="0" smtClean="0"/>
              <a:t>and </a:t>
            </a:r>
            <a:r>
              <a:rPr lang="en-IN" i="1" dirty="0" smtClean="0"/>
              <a:t>t </a:t>
            </a:r>
            <a:r>
              <a:rPr lang="en-IN" dirty="0" smtClean="0"/>
              <a:t>denotes </a:t>
            </a:r>
            <a:r>
              <a:rPr lang="en-IN" dirty="0"/>
              <a:t>the independent variable, then a system of two first-order </a:t>
            </a:r>
            <a:r>
              <a:rPr lang="en-IN" dirty="0" smtClean="0"/>
              <a:t>differential equations </a:t>
            </a:r>
            <a:r>
              <a:rPr lang="en-IN" dirty="0"/>
              <a:t>is given by</a:t>
            </a:r>
          </a:p>
        </p:txBody>
      </p:sp>
      <p:pic>
        <p:nvPicPr>
          <p:cNvPr id="6" name="Picture Placeholder 5"/>
          <p:cNvPicPr>
            <a:picLocks noGrp="1" noChangeAspect="1"/>
          </p:cNvPicPr>
          <p:nvPr>
            <p:ph type="pic" sz="quarter" idx="29"/>
          </p:nvPr>
        </p:nvPicPr>
        <p:blipFill>
          <a:blip r:embed="rId3"/>
          <a:stretch>
            <a:fillRect/>
          </a:stretch>
        </p:blipFill>
        <p:spPr>
          <a:xfrm>
            <a:off x="2152206" y="2795675"/>
            <a:ext cx="4976700" cy="1349203"/>
          </a:xfrm>
          <a:prstGeom prst="rect">
            <a:avLst/>
          </a:prstGeom>
          <a:noFill/>
          <a:ln>
            <a:noFill/>
          </a:ln>
        </p:spPr>
      </p:pic>
      <p:sp>
        <p:nvSpPr>
          <p:cNvPr id="7" name="Text Placeholder 2"/>
          <p:cNvSpPr>
            <a:spLocks noGrp="1"/>
          </p:cNvSpPr>
          <p:nvPr>
            <p:ph type="body" sz="quarter" idx="13"/>
          </p:nvPr>
        </p:nvSpPr>
        <p:spPr>
          <a:xfrm>
            <a:off x="457200" y="4353052"/>
            <a:ext cx="8335962" cy="1704847"/>
          </a:xfrm>
        </p:spPr>
        <p:txBody>
          <a:bodyPr/>
          <a:lstStyle/>
          <a:p>
            <a:r>
              <a:rPr lang="en-IN" dirty="0"/>
              <a:t>A </a:t>
            </a:r>
            <a:r>
              <a:rPr lang="en-IN" b="1" dirty="0"/>
              <a:t>solution </a:t>
            </a:r>
            <a:r>
              <a:rPr lang="en-IN" dirty="0"/>
              <a:t>of a system such as (10) is a pair </a:t>
            </a:r>
            <a:r>
              <a:rPr lang="en-IN" dirty="0" smtClean="0"/>
              <a:t>of differentiable </a:t>
            </a:r>
            <a:r>
              <a:rPr lang="en-IN" dirty="0"/>
              <a:t>functions </a:t>
            </a:r>
            <a:r>
              <a:rPr lang="en-IN" i="1" dirty="0"/>
              <a:t>x </a:t>
            </a:r>
            <a:r>
              <a:rPr lang="en-IN" dirty="0"/>
              <a:t>= </a:t>
            </a:r>
            <a:r>
              <a:rPr lang="el-GR" i="1" dirty="0" smtClean="0">
                <a:latin typeface="Arial"/>
                <a:cs typeface="Arial"/>
              </a:rPr>
              <a:t>Φ</a:t>
            </a:r>
            <a:r>
              <a:rPr lang="en-IN" baseline="-25000" dirty="0" smtClean="0"/>
              <a:t>1</a:t>
            </a:r>
            <a:r>
              <a:rPr lang="en-IN" dirty="0" smtClean="0"/>
              <a:t>(</a:t>
            </a:r>
            <a:r>
              <a:rPr lang="en-IN" i="1" dirty="0" smtClean="0"/>
              <a:t>t</a:t>
            </a:r>
            <a:r>
              <a:rPr lang="en-IN" dirty="0" smtClean="0"/>
              <a:t>), </a:t>
            </a:r>
            <a:r>
              <a:rPr lang="en-IN" i="1" dirty="0" smtClean="0"/>
              <a:t>y </a:t>
            </a:r>
            <a:r>
              <a:rPr lang="en-IN" dirty="0"/>
              <a:t>= </a:t>
            </a:r>
            <a:r>
              <a:rPr lang="el-GR" i="1" dirty="0" smtClean="0">
                <a:latin typeface="Arial"/>
                <a:cs typeface="Arial"/>
              </a:rPr>
              <a:t>Φ</a:t>
            </a:r>
            <a:r>
              <a:rPr lang="en-IN" baseline="-25000" dirty="0" smtClean="0"/>
              <a:t>2</a:t>
            </a:r>
            <a:r>
              <a:rPr lang="en-IN" dirty="0" smtClean="0"/>
              <a:t>(</a:t>
            </a:r>
            <a:r>
              <a:rPr lang="en-IN" i="1" dirty="0" smtClean="0"/>
              <a:t>t</a:t>
            </a:r>
            <a:r>
              <a:rPr lang="en-IN" dirty="0"/>
              <a:t>), defined on </a:t>
            </a:r>
            <a:r>
              <a:rPr lang="en-IN" dirty="0" smtClean="0"/>
              <a:t>a common </a:t>
            </a:r>
            <a:r>
              <a:rPr lang="en-IN" dirty="0"/>
              <a:t>interval </a:t>
            </a:r>
            <a:r>
              <a:rPr lang="en-IN" i="1" dirty="0"/>
              <a:t>I</a:t>
            </a:r>
            <a:r>
              <a:rPr lang="en-IN" dirty="0"/>
              <a:t>, that satisfy each equation of the </a:t>
            </a:r>
            <a:r>
              <a:rPr lang="en-IN" dirty="0" smtClean="0"/>
              <a:t>system on </a:t>
            </a:r>
            <a:r>
              <a:rPr lang="en-IN" dirty="0"/>
              <a:t>this interval.</a:t>
            </a:r>
          </a:p>
        </p:txBody>
      </p:sp>
    </p:spTree>
    <p:extLst>
      <p:ext uri="{BB962C8B-B14F-4D97-AF65-F5344CB8AC3E}">
        <p14:creationId xmlns:p14="http://schemas.microsoft.com/office/powerpoint/2010/main" val="160214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1 – </a:t>
            </a:r>
            <a:r>
              <a:rPr lang="en-IN" sz="2800" dirty="0" smtClean="0"/>
              <a:t>Types </a:t>
            </a:r>
            <a:r>
              <a:rPr lang="en-IN" sz="2800" dirty="0"/>
              <a:t>of Differential </a:t>
            </a:r>
            <a:r>
              <a:rPr lang="en-IN" sz="2800" dirty="0" smtClean="0"/>
              <a:t>Equations </a:t>
            </a:r>
            <a:r>
              <a:rPr lang="en-US" sz="2800" dirty="0">
                <a:solidFill>
                  <a:prstClr val="white"/>
                </a:solidFill>
              </a:rPr>
              <a:t>(1 of 2)</a:t>
            </a:r>
            <a:endParaRPr lang="en-IN" sz="2800" dirty="0"/>
          </a:p>
        </p:txBody>
      </p:sp>
      <p:sp>
        <p:nvSpPr>
          <p:cNvPr id="3" name="Text Placeholder 2"/>
          <p:cNvSpPr>
            <a:spLocks noGrp="1"/>
          </p:cNvSpPr>
          <p:nvPr>
            <p:ph type="body" sz="quarter" idx="13"/>
          </p:nvPr>
        </p:nvSpPr>
        <p:spPr/>
        <p:txBody>
          <a:bodyPr/>
          <a:lstStyle/>
          <a:p>
            <a:r>
              <a:rPr lang="en-IN" b="1" dirty="0"/>
              <a:t>(a) </a:t>
            </a:r>
            <a:r>
              <a:rPr lang="en-IN" dirty="0"/>
              <a:t>The equations</a:t>
            </a:r>
            <a:endParaRPr lang="en-US" dirty="0"/>
          </a:p>
        </p:txBody>
      </p:sp>
      <p:pic>
        <p:nvPicPr>
          <p:cNvPr id="12" name="Picture Placeholder 11" descr="Three differential equations. Equation 1 (d y)/(d x) + 5y = eË†x. Equation 2. ((dË†2)y)/(d xË†2) minus (d y)/(d x) + 6y = 0. Equation 3. (d x)/(d t) + (d y)/(d t) = 2x + y. Two arrows point to the x and the y in the numerator of the first and the second term in the third differential equation  d x and d y respectively  with the following text: an O D E can contain more than one unknown function."/>
          <p:cNvPicPr>
            <a:picLocks noGrp="1" noChangeAspect="1"/>
          </p:cNvPicPr>
          <p:nvPr>
            <p:ph type="pic" sz="quarter" idx="29"/>
          </p:nvPr>
        </p:nvPicPr>
        <p:blipFill>
          <a:blip r:embed="rId2"/>
          <a:stretch>
            <a:fillRect/>
          </a:stretch>
        </p:blipFill>
        <p:spPr>
          <a:xfrm>
            <a:off x="1016132" y="2143422"/>
            <a:ext cx="7111737" cy="1315290"/>
          </a:xfrm>
          <a:prstGeom prst="rect">
            <a:avLst/>
          </a:prstGeom>
          <a:noFill/>
          <a:ln>
            <a:noFill/>
          </a:ln>
        </p:spPr>
      </p:pic>
      <p:sp>
        <p:nvSpPr>
          <p:cNvPr id="10" name="Text Placeholder 2"/>
          <p:cNvSpPr>
            <a:spLocks noGrp="1"/>
          </p:cNvSpPr>
          <p:nvPr>
            <p:ph type="body" sz="quarter" idx="14"/>
          </p:nvPr>
        </p:nvSpPr>
        <p:spPr>
          <a:xfrm>
            <a:off x="470174" y="4236449"/>
            <a:ext cx="8335962" cy="491171"/>
          </a:xfrm>
        </p:spPr>
        <p:txBody>
          <a:bodyPr/>
          <a:lstStyle/>
          <a:p>
            <a:pPr indent="463550"/>
            <a:r>
              <a:rPr lang="en-IN" dirty="0"/>
              <a:t>are examples of ordinary differential equations.</a:t>
            </a:r>
            <a:endParaRPr lang="en-US" dirty="0"/>
          </a:p>
        </p:txBody>
      </p:sp>
    </p:spTree>
    <p:extLst>
      <p:ext uri="{BB962C8B-B14F-4D97-AF65-F5344CB8AC3E}">
        <p14:creationId xmlns:p14="http://schemas.microsoft.com/office/powerpoint/2010/main" val="87673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prstClr val="white"/>
                </a:solidFill>
              </a:rPr>
              <a:t>Example 1 – </a:t>
            </a:r>
            <a:r>
              <a:rPr lang="en-IN" sz="2800" dirty="0">
                <a:solidFill>
                  <a:prstClr val="white"/>
                </a:solidFill>
              </a:rPr>
              <a:t>Types of Differential Equations </a:t>
            </a:r>
            <a:r>
              <a:rPr lang="en-US" sz="2800" dirty="0" smtClean="0">
                <a:solidFill>
                  <a:prstClr val="white"/>
                </a:solidFill>
              </a:rPr>
              <a:t>(2 </a:t>
            </a:r>
            <a:r>
              <a:rPr lang="en-US" sz="2800" dirty="0">
                <a:solidFill>
                  <a:prstClr val="white"/>
                </a:solidFill>
              </a:rPr>
              <a:t>of 2)</a:t>
            </a:r>
            <a:endParaRPr lang="en-IN" sz="3200" dirty="0"/>
          </a:p>
        </p:txBody>
      </p:sp>
      <p:sp>
        <p:nvSpPr>
          <p:cNvPr id="3" name="Text Placeholder 2"/>
          <p:cNvSpPr>
            <a:spLocks noGrp="1"/>
          </p:cNvSpPr>
          <p:nvPr>
            <p:ph type="body" sz="quarter" idx="13"/>
          </p:nvPr>
        </p:nvSpPr>
        <p:spPr>
          <a:xfrm>
            <a:off x="457200" y="1444753"/>
            <a:ext cx="8496300" cy="516569"/>
          </a:xfrm>
        </p:spPr>
        <p:txBody>
          <a:bodyPr/>
          <a:lstStyle/>
          <a:p>
            <a:r>
              <a:rPr lang="en-IN" b="1" dirty="0"/>
              <a:t>(b) </a:t>
            </a:r>
            <a:r>
              <a:rPr lang="en-IN" dirty="0"/>
              <a:t>The following equations are partial differential equations</a:t>
            </a:r>
            <a:r>
              <a:rPr lang="en-IN" dirty="0" smtClean="0"/>
              <a:t>:</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1077744" y="2388655"/>
            <a:ext cx="6988512" cy="700519"/>
          </a:xfrm>
          <a:prstGeom prst="rect">
            <a:avLst/>
          </a:prstGeom>
          <a:noFill/>
          <a:ln>
            <a:noFill/>
          </a:ln>
        </p:spPr>
      </p:pic>
    </p:spTree>
    <p:extLst>
      <p:ext uri="{BB962C8B-B14F-4D97-AF65-F5344CB8AC3E}">
        <p14:creationId xmlns:p14="http://schemas.microsoft.com/office/powerpoint/2010/main" val="2456746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(3 </a:t>
            </a:r>
            <a:r>
              <a:rPr lang="en-US" dirty="0">
                <a:solidFill>
                  <a:prstClr val="white"/>
                </a:solidFill>
              </a:rPr>
              <a:t>of </a:t>
            </a:r>
            <a:r>
              <a:rPr lang="en-US" dirty="0" smtClean="0">
                <a:solidFill>
                  <a:prstClr val="white"/>
                </a:solidFill>
              </a:rPr>
              <a:t>20)</a:t>
            </a:r>
            <a:endParaRPr lang="en-IN" sz="3200" dirty="0"/>
          </a:p>
        </p:txBody>
      </p:sp>
      <p:sp>
        <p:nvSpPr>
          <p:cNvPr id="12" name="Text Placeholder 2"/>
          <p:cNvSpPr>
            <a:spLocks noGrp="1"/>
          </p:cNvSpPr>
          <p:nvPr>
            <p:ph type="body" sz="quarter" idx="13"/>
          </p:nvPr>
        </p:nvSpPr>
        <p:spPr>
          <a:xfrm>
            <a:off x="457200" y="1444753"/>
            <a:ext cx="8335962" cy="1387348"/>
          </a:xfrm>
        </p:spPr>
        <p:txBody>
          <a:bodyPr/>
          <a:lstStyle/>
          <a:p>
            <a:r>
              <a:rPr lang="en-IN" b="1" dirty="0" smtClean="0">
                <a:solidFill>
                  <a:srgbClr val="5B7C32"/>
                </a:solidFill>
              </a:rPr>
              <a:t>Notation</a:t>
            </a:r>
          </a:p>
          <a:p>
            <a:r>
              <a:rPr lang="en-IN" dirty="0" smtClean="0"/>
              <a:t>Throughout </a:t>
            </a:r>
            <a:r>
              <a:rPr lang="en-IN" dirty="0"/>
              <a:t>this text ordinary derivatives will be written </a:t>
            </a:r>
            <a:r>
              <a:rPr lang="en-IN" dirty="0" smtClean="0"/>
              <a:t>by using either </a:t>
            </a:r>
            <a:r>
              <a:rPr lang="en-IN" dirty="0"/>
              <a:t>the </a:t>
            </a:r>
            <a:r>
              <a:rPr lang="en-IN" b="1" dirty="0"/>
              <a:t>Leibniz notation</a:t>
            </a:r>
            <a:endParaRPr lang="en-IN" dirty="0"/>
          </a:p>
        </p:txBody>
      </p:sp>
      <p:pic>
        <p:nvPicPr>
          <p:cNvPr id="21" name="Picture Placeholder 20"/>
          <p:cNvPicPr>
            <a:picLocks noGrp="1" noChangeAspect="1"/>
          </p:cNvPicPr>
          <p:nvPr>
            <p:ph type="pic" sz="quarter" idx="29"/>
          </p:nvPr>
        </p:nvPicPr>
        <p:blipFill>
          <a:blip r:embed="rId2"/>
          <a:stretch>
            <a:fillRect/>
          </a:stretch>
        </p:blipFill>
        <p:spPr>
          <a:xfrm>
            <a:off x="5140232" y="2346325"/>
            <a:ext cx="3406818" cy="371477"/>
          </a:xfrm>
          <a:prstGeom prst="rect">
            <a:avLst/>
          </a:prstGeom>
          <a:noFill/>
          <a:ln>
            <a:noFill/>
          </a:ln>
        </p:spPr>
      </p:pic>
      <p:sp>
        <p:nvSpPr>
          <p:cNvPr id="27" name="Text Placeholder 2"/>
          <p:cNvSpPr>
            <a:spLocks noGrp="1"/>
          </p:cNvSpPr>
          <p:nvPr>
            <p:ph type="body" sz="quarter" idx="13"/>
          </p:nvPr>
        </p:nvSpPr>
        <p:spPr>
          <a:xfrm>
            <a:off x="457200" y="2714753"/>
            <a:ext cx="8335962" cy="472947"/>
          </a:xfrm>
        </p:spPr>
        <p:txBody>
          <a:bodyPr/>
          <a:lstStyle/>
          <a:p>
            <a:r>
              <a:rPr lang="en-IN" dirty="0"/>
              <a:t>or the </a:t>
            </a:r>
            <a:r>
              <a:rPr lang="en-IN" b="1" dirty="0"/>
              <a:t>prime notation </a:t>
            </a:r>
            <a:r>
              <a:rPr lang="en-IN" i="1" dirty="0" smtClean="0"/>
              <a:t>y</a:t>
            </a:r>
            <a:r>
              <a:rPr lang="en-IN" dirty="0"/>
              <a:t>′, </a:t>
            </a:r>
            <a:r>
              <a:rPr lang="en-IN" i="1" dirty="0" smtClean="0"/>
              <a:t>y</a:t>
            </a:r>
            <a:r>
              <a:rPr lang="en-IN" dirty="0"/>
              <a:t>″, </a:t>
            </a:r>
            <a:r>
              <a:rPr lang="en-IN" i="1" dirty="0" smtClean="0"/>
              <a:t>y</a:t>
            </a:r>
            <a:r>
              <a:rPr lang="en-IN" dirty="0" smtClean="0"/>
              <a:t>‴, ....</a:t>
            </a:r>
            <a:endParaRPr lang="en-IN" dirty="0"/>
          </a:p>
        </p:txBody>
      </p:sp>
      <p:pic>
        <p:nvPicPr>
          <p:cNvPr id="29" name="Picture Placeholder 11"/>
          <p:cNvPicPr>
            <a:picLocks noGrp="1" noChangeAspect="1"/>
          </p:cNvPicPr>
          <p:nvPr>
            <p:ph type="pic" sz="quarter" idx="29"/>
          </p:nvPr>
        </p:nvPicPr>
        <p:blipFill>
          <a:blip r:embed="rId3"/>
          <a:stretch>
            <a:fillRect/>
          </a:stretch>
        </p:blipFill>
        <p:spPr>
          <a:xfrm>
            <a:off x="1262328" y="3219702"/>
            <a:ext cx="7111737" cy="1315290"/>
          </a:xfrm>
          <a:prstGeom prst="rect">
            <a:avLst/>
          </a:prstGeom>
          <a:noFill/>
          <a:ln>
            <a:noFill/>
          </a:ln>
        </p:spPr>
      </p:pic>
    </p:spTree>
    <p:extLst>
      <p:ext uri="{BB962C8B-B14F-4D97-AF65-F5344CB8AC3E}">
        <p14:creationId xmlns:p14="http://schemas.microsoft.com/office/powerpoint/2010/main" val="76501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(4 </a:t>
            </a:r>
            <a:r>
              <a:rPr lang="en-US" dirty="0">
                <a:solidFill>
                  <a:prstClr val="white"/>
                </a:solidFill>
              </a:rPr>
              <a:t>of </a:t>
            </a:r>
            <a:r>
              <a:rPr lang="en-US" dirty="0" smtClean="0">
                <a:solidFill>
                  <a:prstClr val="white"/>
                </a:solidFill>
              </a:rPr>
              <a:t>20)</a:t>
            </a:r>
            <a:endParaRPr lang="en-IN" sz="3200" dirty="0"/>
          </a:p>
        </p:txBody>
      </p:sp>
      <p:sp>
        <p:nvSpPr>
          <p:cNvPr id="3" name="Text Placeholder 2"/>
          <p:cNvSpPr>
            <a:spLocks noGrp="1"/>
          </p:cNvSpPr>
          <p:nvPr>
            <p:ph type="body" sz="quarter" idx="13"/>
          </p:nvPr>
        </p:nvSpPr>
        <p:spPr>
          <a:xfrm>
            <a:off x="457200" y="1444753"/>
            <a:ext cx="8335962" cy="485647"/>
          </a:xfrm>
        </p:spPr>
        <p:txBody>
          <a:bodyPr/>
          <a:lstStyle/>
          <a:p>
            <a:r>
              <a:rPr lang="en-IN" dirty="0"/>
              <a:t>For example, in the equation</a:t>
            </a:r>
          </a:p>
        </p:txBody>
      </p:sp>
      <p:pic>
        <p:nvPicPr>
          <p:cNvPr id="15" name="Picture Placeholder 14" descr="The equation reads  ((dË†2)x)/(d tË†2) + 16x = 0. An arrow points to x in the numerator of the first term  (dË†2)x  with the following text: unknown function or dependent variable. An arrow points to t in the denominator of the first term  d tË†2  with the following text: independent variable."/>
          <p:cNvPicPr>
            <a:picLocks noGrp="1" noChangeAspect="1"/>
          </p:cNvPicPr>
          <p:nvPr>
            <p:ph type="pic" sz="quarter" idx="29"/>
          </p:nvPr>
        </p:nvPicPr>
        <p:blipFill>
          <a:blip r:embed="rId2"/>
          <a:stretch>
            <a:fillRect/>
          </a:stretch>
        </p:blipFill>
        <p:spPr>
          <a:xfrm>
            <a:off x="3321788" y="2070143"/>
            <a:ext cx="2475021" cy="1608541"/>
          </a:xfrm>
          <a:prstGeom prst="rect">
            <a:avLst/>
          </a:prstGeom>
          <a:noFill/>
          <a:ln>
            <a:noFill/>
          </a:ln>
        </p:spPr>
      </p:pic>
      <p:sp>
        <p:nvSpPr>
          <p:cNvPr id="23" name="Text Placeholder 2"/>
          <p:cNvSpPr>
            <a:spLocks noGrp="1"/>
          </p:cNvSpPr>
          <p:nvPr>
            <p:ph type="body" sz="quarter" idx="13"/>
          </p:nvPr>
        </p:nvSpPr>
        <p:spPr>
          <a:xfrm>
            <a:off x="457200" y="4115921"/>
            <a:ext cx="8335962" cy="942847"/>
          </a:xfrm>
        </p:spPr>
        <p:txBody>
          <a:bodyPr/>
          <a:lstStyle/>
          <a:p>
            <a:r>
              <a:rPr lang="en-IN" dirty="0"/>
              <a:t>it is immediately seen that the symbol </a:t>
            </a:r>
            <a:r>
              <a:rPr lang="en-IN" i="1" dirty="0"/>
              <a:t>x </a:t>
            </a:r>
            <a:r>
              <a:rPr lang="en-IN" dirty="0"/>
              <a:t>now represents </a:t>
            </a:r>
            <a:r>
              <a:rPr lang="en-IN" dirty="0" smtClean="0"/>
              <a:t>a dependent variable, whereas </a:t>
            </a:r>
            <a:r>
              <a:rPr lang="en-IN" dirty="0"/>
              <a:t>the independent variable is </a:t>
            </a:r>
            <a:r>
              <a:rPr lang="en-IN" i="1" dirty="0"/>
              <a:t>t.</a:t>
            </a:r>
            <a:endParaRPr lang="en-IN" dirty="0"/>
          </a:p>
        </p:txBody>
      </p:sp>
    </p:spTree>
    <p:extLst>
      <p:ext uri="{BB962C8B-B14F-4D97-AF65-F5344CB8AC3E}">
        <p14:creationId xmlns:p14="http://schemas.microsoft.com/office/powerpoint/2010/main" val="250627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white"/>
                </a:solidFill>
              </a:rPr>
              <a:t>Definitions and Terminology </a:t>
            </a:r>
            <a:r>
              <a:rPr lang="en-US" dirty="0" smtClean="0">
                <a:solidFill>
                  <a:prstClr val="white"/>
                </a:solidFill>
              </a:rPr>
              <a:t>(5 </a:t>
            </a:r>
            <a:r>
              <a:rPr lang="en-US" dirty="0">
                <a:solidFill>
                  <a:prstClr val="white"/>
                </a:solidFill>
              </a:rPr>
              <a:t>of 20)</a:t>
            </a:r>
            <a:endParaRPr lang="en-IN" sz="3200" dirty="0"/>
          </a:p>
        </p:txBody>
      </p:sp>
      <p:sp>
        <p:nvSpPr>
          <p:cNvPr id="3" name="Text Placeholder 2"/>
          <p:cNvSpPr>
            <a:spLocks noGrp="1"/>
          </p:cNvSpPr>
          <p:nvPr>
            <p:ph type="body" sz="quarter" idx="13"/>
          </p:nvPr>
        </p:nvSpPr>
        <p:spPr>
          <a:xfrm>
            <a:off x="457200" y="1444753"/>
            <a:ext cx="8335962" cy="2593847"/>
          </a:xfrm>
        </p:spPr>
        <p:txBody>
          <a:bodyPr/>
          <a:lstStyle/>
          <a:p>
            <a:r>
              <a:rPr lang="en-IN" dirty="0"/>
              <a:t>You should also be aware that in </a:t>
            </a:r>
            <a:r>
              <a:rPr lang="en-IN" dirty="0" smtClean="0"/>
              <a:t>physical sciences and engineering</a:t>
            </a:r>
            <a:r>
              <a:rPr lang="en-IN" dirty="0"/>
              <a:t>, Newton’s </a:t>
            </a:r>
            <a:r>
              <a:rPr lang="en-IN" b="1" dirty="0"/>
              <a:t>dot notation </a:t>
            </a:r>
            <a:r>
              <a:rPr lang="en-IN" dirty="0"/>
              <a:t>(derogatorily referred </a:t>
            </a:r>
            <a:r>
              <a:rPr lang="en-IN" dirty="0" smtClean="0"/>
              <a:t>to by some as </a:t>
            </a:r>
            <a:r>
              <a:rPr lang="en-IN" dirty="0"/>
              <a:t>the “flyspeck” notation) is sometimes used </a:t>
            </a:r>
            <a:r>
              <a:rPr lang="en-IN" dirty="0" smtClean="0"/>
              <a:t>to denote </a:t>
            </a:r>
            <a:r>
              <a:rPr lang="en-IN" dirty="0"/>
              <a:t>derivatives with </a:t>
            </a:r>
            <a:r>
              <a:rPr lang="en-IN" dirty="0" smtClean="0"/>
              <a:t>respect to </a:t>
            </a:r>
            <a:r>
              <a:rPr lang="en-IN" dirty="0"/>
              <a:t>time </a:t>
            </a:r>
            <a:r>
              <a:rPr lang="en-IN" i="1" dirty="0"/>
              <a:t>t</a:t>
            </a:r>
            <a:r>
              <a:rPr lang="en-IN" i="1" dirty="0" smtClean="0"/>
              <a:t>.</a:t>
            </a:r>
          </a:p>
          <a:p>
            <a:endParaRPr lang="en-IN" i="1" dirty="0"/>
          </a:p>
          <a:p>
            <a:r>
              <a:rPr lang="en-IN" dirty="0"/>
              <a:t>Thus the differential equation</a:t>
            </a:r>
          </a:p>
        </p:txBody>
      </p:sp>
      <p:pic>
        <p:nvPicPr>
          <p:cNvPr id="13" name="Picture Placeholder 12"/>
          <p:cNvPicPr>
            <a:picLocks noGrp="1" noChangeAspect="1"/>
          </p:cNvPicPr>
          <p:nvPr>
            <p:ph type="pic" sz="quarter" idx="29"/>
          </p:nvPr>
        </p:nvPicPr>
        <p:blipFill>
          <a:blip r:embed="rId2"/>
          <a:stretch>
            <a:fillRect/>
          </a:stretch>
        </p:blipFill>
        <p:spPr>
          <a:xfrm>
            <a:off x="4581141" y="3617012"/>
            <a:ext cx="1719627" cy="306600"/>
          </a:xfrm>
          <a:prstGeom prst="rect">
            <a:avLst/>
          </a:prstGeom>
          <a:noFill/>
          <a:ln>
            <a:noFill/>
          </a:ln>
        </p:spPr>
      </p:pic>
      <p:sp>
        <p:nvSpPr>
          <p:cNvPr id="9" name="Text Placeholder 2"/>
          <p:cNvSpPr>
            <a:spLocks noGrp="1"/>
          </p:cNvSpPr>
          <p:nvPr>
            <p:ph type="body" sz="quarter" idx="13"/>
          </p:nvPr>
        </p:nvSpPr>
        <p:spPr>
          <a:xfrm>
            <a:off x="6324600" y="3527553"/>
            <a:ext cx="1422400" cy="434847"/>
          </a:xfrm>
        </p:spPr>
        <p:txBody>
          <a:bodyPr/>
          <a:lstStyle/>
          <a:p>
            <a:r>
              <a:rPr lang="en-IN" dirty="0"/>
              <a:t>becomes</a:t>
            </a:r>
          </a:p>
        </p:txBody>
      </p:sp>
      <p:pic>
        <p:nvPicPr>
          <p:cNvPr id="10" name="Picture Placeholder 9"/>
          <p:cNvPicPr>
            <a:picLocks noGrp="1" noChangeAspect="1"/>
          </p:cNvPicPr>
          <p:nvPr>
            <p:ph type="pic" sz="quarter" idx="29"/>
          </p:nvPr>
        </p:nvPicPr>
        <p:blipFill>
          <a:blip r:embed="rId3"/>
          <a:stretch>
            <a:fillRect/>
          </a:stretch>
        </p:blipFill>
        <p:spPr>
          <a:xfrm>
            <a:off x="7733236" y="3623260"/>
            <a:ext cx="1274258" cy="268831"/>
          </a:xfrm>
          <a:prstGeom prst="rect">
            <a:avLst/>
          </a:prstGeom>
          <a:noFill/>
          <a:ln>
            <a:noFill/>
          </a:ln>
        </p:spPr>
      </p:pic>
      <p:sp>
        <p:nvSpPr>
          <p:cNvPr id="17" name="Text Placeholder 2"/>
          <p:cNvSpPr>
            <a:spLocks noGrp="1"/>
          </p:cNvSpPr>
          <p:nvPr>
            <p:ph type="body" sz="quarter" idx="13"/>
          </p:nvPr>
        </p:nvSpPr>
        <p:spPr>
          <a:xfrm>
            <a:off x="457200" y="3921253"/>
            <a:ext cx="8335962" cy="955547"/>
          </a:xfrm>
        </p:spPr>
        <p:txBody>
          <a:bodyPr/>
          <a:lstStyle/>
          <a:p>
            <a:r>
              <a:rPr lang="en-IN" dirty="0" smtClean="0"/>
              <a:t>Partial derivatives </a:t>
            </a:r>
            <a:r>
              <a:rPr lang="en-IN" dirty="0"/>
              <a:t>are often denoted by a </a:t>
            </a:r>
            <a:r>
              <a:rPr lang="en-IN" b="1" dirty="0" smtClean="0"/>
              <a:t>subscript notation </a:t>
            </a:r>
            <a:r>
              <a:rPr lang="en-IN" dirty="0"/>
              <a:t>indicating the </a:t>
            </a:r>
            <a:r>
              <a:rPr lang="en-IN" dirty="0" smtClean="0"/>
              <a:t>independent variables</a:t>
            </a:r>
            <a:r>
              <a:rPr lang="en-IN" dirty="0"/>
              <a:t>.</a:t>
            </a:r>
          </a:p>
        </p:txBody>
      </p:sp>
    </p:spTree>
    <p:extLst>
      <p:ext uri="{BB962C8B-B14F-4D97-AF65-F5344CB8AC3E}">
        <p14:creationId xmlns:p14="http://schemas.microsoft.com/office/powerpoint/2010/main" val="286763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2050</TotalTime>
  <Words>2731</Words>
  <Application>Microsoft Office PowerPoint</Application>
  <PresentationFormat>On-screen Show (4:3)</PresentationFormat>
  <Paragraphs>218</Paragraphs>
  <Slides>43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 1</vt:lpstr>
      <vt:lpstr>1.1</vt:lpstr>
      <vt:lpstr>Definitions and Terminology (1 of 20)</vt:lpstr>
      <vt:lpstr>Definitions and Terminology (2 of 20)</vt:lpstr>
      <vt:lpstr>Example 1 – Types of Differential Equations (1 of 2)</vt:lpstr>
      <vt:lpstr>Example 1 – Types of Differential Equations (2 of 2)</vt:lpstr>
      <vt:lpstr>Definitions and Terminology (3 of 20)</vt:lpstr>
      <vt:lpstr>Definitions and Terminology (4 of 20)</vt:lpstr>
      <vt:lpstr>Definitions and Terminology (5 of 20)</vt:lpstr>
      <vt:lpstr>Definitions and Terminology (6 of 20)</vt:lpstr>
      <vt:lpstr>Definitions and Terminology (7 of 20)</vt:lpstr>
      <vt:lpstr>Example 2 – Differential Form of a First-Order ODE (1 of 2)</vt:lpstr>
      <vt:lpstr>Example 2 – Differential Form of a First-Order ODE (2 of 2)</vt:lpstr>
      <vt:lpstr>Definitions and Terminology (8 of 20)</vt:lpstr>
      <vt:lpstr>Definitions and Terminology (9 of 20)</vt:lpstr>
      <vt:lpstr>Example 3 – Normal Form of an ODE</vt:lpstr>
      <vt:lpstr>Definitions and Terminology (10 of 20)</vt:lpstr>
      <vt:lpstr>Definitions and Terminology (11 of 20)</vt:lpstr>
      <vt:lpstr>Example 4 – Linear and Nonlinear ODEs (1 of 2)</vt:lpstr>
      <vt:lpstr>Example 4 – Linear and Nonlinear ODEs (2 of 2)</vt:lpstr>
      <vt:lpstr>Definitions and Terminology (12 of 20)</vt:lpstr>
      <vt:lpstr>Definitions and Terminology (13 of 20)</vt:lpstr>
      <vt:lpstr>Example 5 – Verification of a Solution</vt:lpstr>
      <vt:lpstr>Example 5 – Solution (1 of 1)</vt:lpstr>
      <vt:lpstr>Definitions and Terminology (14 of 20)</vt:lpstr>
      <vt:lpstr>Example 6 – Function versus Solution (1 of 4)</vt:lpstr>
      <vt:lpstr>Example 6 – Function versus Solution (2 of 4)</vt:lpstr>
      <vt:lpstr>Example 6 – Function versus Solution (3 of 4)</vt:lpstr>
      <vt:lpstr>Example 6 – Function versus Solution (4 of 4)</vt:lpstr>
      <vt:lpstr>Definitions and Terminology (15 of 20)</vt:lpstr>
      <vt:lpstr>Example 7 – Verification of an Implicit Solution (1 of 3)</vt:lpstr>
      <vt:lpstr>Example 7 – Verification of an Implicit Solution (2 of 3)</vt:lpstr>
      <vt:lpstr>Example 7 – Verification of an Implicit Solution (3 of 3)</vt:lpstr>
      <vt:lpstr>Definitions and Terminology (16 of 20)</vt:lpstr>
      <vt:lpstr>Definitions and Terminology (17 of 20)</vt:lpstr>
      <vt:lpstr>Example 8 – Particular Solutions</vt:lpstr>
      <vt:lpstr>Definitions and Terminology (18 of 20)</vt:lpstr>
      <vt:lpstr>Example 9 – Using Different Symbols (1 of 2)</vt:lpstr>
      <vt:lpstr>Example 9 – Using Different Symbols (2 of 2)</vt:lpstr>
      <vt:lpstr>Example 10 – Piecewise-Defined Solution (1 of 2)</vt:lpstr>
      <vt:lpstr>Example 10 – Piecewise-Defined Solution (2 of 2)</vt:lpstr>
      <vt:lpstr>Definitions and Terminology (19 of 20)</vt:lpstr>
      <vt:lpstr>Definitions and Terminology (20 of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Anil Varekar</dc:creator>
  <cp:lastModifiedBy>Windows User</cp:lastModifiedBy>
  <cp:revision>792</cp:revision>
  <dcterms:created xsi:type="dcterms:W3CDTF">2019-02-05T06:40:56Z</dcterms:created>
  <dcterms:modified xsi:type="dcterms:W3CDTF">2022-08-21T16:27:40Z</dcterms:modified>
</cp:coreProperties>
</file>