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6" r:id="rId2"/>
    <p:sldId id="260" r:id="rId3"/>
    <p:sldId id="261" r:id="rId4"/>
    <p:sldId id="262" r:id="rId5"/>
    <p:sldId id="263" r:id="rId6"/>
    <p:sldId id="264" r:id="rId7"/>
    <p:sldId id="265" r:id="rId8"/>
    <p:sldId id="266"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114" d="100"/>
          <a:sy n="114" d="100"/>
        </p:scale>
        <p:origin x="46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06E0D82-EB1F-48A6-A13C-BEB3D84C08F9}" type="datetimeFigureOut">
              <a:rPr lang="en-US" smtClean="0"/>
              <a:t>9/21/2020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F2E575C-5626-462B-B4E8-BC32EF99D198}" type="slidenum">
              <a:rPr lang="en-US" smtClean="0"/>
              <a:t>‹#›</a:t>
            </a:fld>
            <a:endParaRPr lang="en-US" dirty="0"/>
          </a:p>
        </p:txBody>
      </p:sp>
    </p:spTree>
    <p:extLst>
      <p:ext uri="{BB962C8B-B14F-4D97-AF65-F5344CB8AC3E}">
        <p14:creationId xmlns:p14="http://schemas.microsoft.com/office/powerpoint/2010/main" val="2050226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6E0D82-EB1F-48A6-A13C-BEB3D84C08F9}" type="datetimeFigureOut">
              <a:rPr lang="en-US" smtClean="0"/>
              <a:t>9/21/2020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F2E575C-5626-462B-B4E8-BC32EF99D198}" type="slidenum">
              <a:rPr lang="en-US" smtClean="0"/>
              <a:t>‹#›</a:t>
            </a:fld>
            <a:endParaRPr lang="en-US" dirty="0"/>
          </a:p>
        </p:txBody>
      </p:sp>
    </p:spTree>
    <p:extLst>
      <p:ext uri="{BB962C8B-B14F-4D97-AF65-F5344CB8AC3E}">
        <p14:creationId xmlns:p14="http://schemas.microsoft.com/office/powerpoint/2010/main" val="1153828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06E0D82-EB1F-48A6-A13C-BEB3D84C08F9}" type="datetimeFigureOut">
              <a:rPr lang="en-US" smtClean="0"/>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F2E575C-5626-462B-B4E8-BC32EF99D198}" type="slidenum">
              <a:rPr lang="en-US" smtClean="0"/>
              <a:t>‹#›</a:t>
            </a:fld>
            <a:endParaRPr lang="en-US" dirty="0"/>
          </a:p>
        </p:txBody>
      </p:sp>
    </p:spTree>
    <p:extLst>
      <p:ext uri="{BB962C8B-B14F-4D97-AF65-F5344CB8AC3E}">
        <p14:creationId xmlns:p14="http://schemas.microsoft.com/office/powerpoint/2010/main" val="3227318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06E0D82-EB1F-48A6-A13C-BEB3D84C08F9}" type="datetimeFigureOut">
              <a:rPr lang="en-US" smtClean="0"/>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F2E575C-5626-462B-B4E8-BC32EF99D198}" type="slidenum">
              <a:rPr lang="en-US" smtClean="0"/>
              <a:t>‹#›</a:t>
            </a:fld>
            <a:endParaRPr lang="en-US" dirty="0"/>
          </a:p>
        </p:txBody>
      </p:sp>
    </p:spTree>
    <p:extLst>
      <p:ext uri="{BB962C8B-B14F-4D97-AF65-F5344CB8AC3E}">
        <p14:creationId xmlns:p14="http://schemas.microsoft.com/office/powerpoint/2010/main" val="1363049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6E0D82-EB1F-48A6-A13C-BEB3D84C08F9}" type="datetimeFigureOut">
              <a:rPr lang="en-US" smtClean="0"/>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F2E575C-5626-462B-B4E8-BC32EF99D198}" type="slidenum">
              <a:rPr lang="en-US" smtClean="0"/>
              <a:t>‹#›</a:t>
            </a:fld>
            <a:endParaRPr lang="en-US" dirty="0"/>
          </a:p>
        </p:txBody>
      </p:sp>
    </p:spTree>
    <p:extLst>
      <p:ext uri="{BB962C8B-B14F-4D97-AF65-F5344CB8AC3E}">
        <p14:creationId xmlns:p14="http://schemas.microsoft.com/office/powerpoint/2010/main" val="649832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06E0D82-EB1F-48A6-A13C-BEB3D84C08F9}" type="datetimeFigureOut">
              <a:rPr lang="en-US" smtClean="0"/>
              <a:t>9/21/2020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F2E575C-5626-462B-B4E8-BC32EF99D198}" type="slidenum">
              <a:rPr lang="en-US" smtClean="0"/>
              <a:t>‹#›</a:t>
            </a:fld>
            <a:endParaRPr lang="en-US" dirty="0"/>
          </a:p>
        </p:txBody>
      </p:sp>
    </p:spTree>
    <p:extLst>
      <p:ext uri="{BB962C8B-B14F-4D97-AF65-F5344CB8AC3E}">
        <p14:creationId xmlns:p14="http://schemas.microsoft.com/office/powerpoint/2010/main" val="2589208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06E0D82-EB1F-48A6-A13C-BEB3D84C08F9}" type="datetimeFigureOut">
              <a:rPr lang="en-US" smtClean="0"/>
              <a:t>9/21/2020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BF2E575C-5626-462B-B4E8-BC32EF99D198}" type="slidenum">
              <a:rPr lang="en-US" smtClean="0"/>
              <a:t>‹#›</a:t>
            </a:fld>
            <a:endParaRPr lang="en-US" dirty="0"/>
          </a:p>
        </p:txBody>
      </p:sp>
    </p:spTree>
    <p:extLst>
      <p:ext uri="{BB962C8B-B14F-4D97-AF65-F5344CB8AC3E}">
        <p14:creationId xmlns:p14="http://schemas.microsoft.com/office/powerpoint/2010/main" val="803171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06E0D82-EB1F-48A6-A13C-BEB3D84C08F9}" type="datetimeFigureOut">
              <a:rPr lang="en-US" smtClean="0"/>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2E575C-5626-462B-B4E8-BC32EF99D198}" type="slidenum">
              <a:rPr lang="en-US" smtClean="0"/>
              <a:t>‹#›</a:t>
            </a:fld>
            <a:endParaRPr lang="en-US" dirty="0"/>
          </a:p>
        </p:txBody>
      </p:sp>
    </p:spTree>
    <p:extLst>
      <p:ext uri="{BB962C8B-B14F-4D97-AF65-F5344CB8AC3E}">
        <p14:creationId xmlns:p14="http://schemas.microsoft.com/office/powerpoint/2010/main" val="1606309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06E0D82-EB1F-48A6-A13C-BEB3D84C08F9}" type="datetimeFigureOut">
              <a:rPr lang="en-US" smtClean="0"/>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F2E575C-5626-462B-B4E8-BC32EF99D198}" type="slidenum">
              <a:rPr lang="en-US" smtClean="0"/>
              <a:t>‹#›</a:t>
            </a:fld>
            <a:endParaRPr lang="en-US" dirty="0"/>
          </a:p>
        </p:txBody>
      </p:sp>
    </p:spTree>
    <p:extLst>
      <p:ext uri="{BB962C8B-B14F-4D97-AF65-F5344CB8AC3E}">
        <p14:creationId xmlns:p14="http://schemas.microsoft.com/office/powerpoint/2010/main" val="1954364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6E0D82-EB1F-48A6-A13C-BEB3D84C08F9}" type="datetimeFigureOut">
              <a:rPr lang="en-US" smtClean="0"/>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2E575C-5626-462B-B4E8-BC32EF99D198}" type="slidenum">
              <a:rPr lang="en-US" smtClean="0"/>
              <a:t>‹#›</a:t>
            </a:fld>
            <a:endParaRPr lang="en-US" dirty="0"/>
          </a:p>
        </p:txBody>
      </p:sp>
    </p:spTree>
    <p:extLst>
      <p:ext uri="{BB962C8B-B14F-4D97-AF65-F5344CB8AC3E}">
        <p14:creationId xmlns:p14="http://schemas.microsoft.com/office/powerpoint/2010/main" val="1240325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6E0D82-EB1F-48A6-A13C-BEB3D84C08F9}" type="datetimeFigureOut">
              <a:rPr lang="en-US" smtClean="0"/>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F2E575C-5626-462B-B4E8-BC32EF99D198}" type="slidenum">
              <a:rPr lang="en-US" smtClean="0"/>
              <a:t>‹#›</a:t>
            </a:fld>
            <a:endParaRPr lang="en-US" dirty="0"/>
          </a:p>
        </p:txBody>
      </p:sp>
    </p:spTree>
    <p:extLst>
      <p:ext uri="{BB962C8B-B14F-4D97-AF65-F5344CB8AC3E}">
        <p14:creationId xmlns:p14="http://schemas.microsoft.com/office/powerpoint/2010/main" val="947581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6E0D82-EB1F-48A6-A13C-BEB3D84C08F9}" type="datetimeFigureOut">
              <a:rPr lang="en-US" smtClean="0"/>
              <a:t>9/21/2020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F2E575C-5626-462B-B4E8-BC32EF99D198}" type="slidenum">
              <a:rPr lang="en-US" smtClean="0"/>
              <a:t>‹#›</a:t>
            </a:fld>
            <a:endParaRPr lang="en-US" dirty="0"/>
          </a:p>
        </p:txBody>
      </p:sp>
    </p:spTree>
    <p:extLst>
      <p:ext uri="{BB962C8B-B14F-4D97-AF65-F5344CB8AC3E}">
        <p14:creationId xmlns:p14="http://schemas.microsoft.com/office/powerpoint/2010/main" val="60482760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6E0D82-EB1F-48A6-A13C-BEB3D84C08F9}" type="datetimeFigureOut">
              <a:rPr lang="en-US" smtClean="0"/>
              <a:t>9/21/2020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F2E575C-5626-462B-B4E8-BC32EF99D198}" type="slidenum">
              <a:rPr lang="en-US" smtClean="0"/>
              <a:t>‹#›</a:t>
            </a:fld>
            <a:endParaRPr lang="en-US" dirty="0"/>
          </a:p>
        </p:txBody>
      </p:sp>
    </p:spTree>
    <p:extLst>
      <p:ext uri="{BB962C8B-B14F-4D97-AF65-F5344CB8AC3E}">
        <p14:creationId xmlns:p14="http://schemas.microsoft.com/office/powerpoint/2010/main" val="340441288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6E0D82-EB1F-48A6-A13C-BEB3D84C08F9}" type="datetimeFigureOut">
              <a:rPr lang="en-US" smtClean="0"/>
              <a:t>9/21/2020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F2E575C-5626-462B-B4E8-BC32EF99D198}" type="slidenum">
              <a:rPr lang="en-US" smtClean="0"/>
              <a:t>‹#›</a:t>
            </a:fld>
            <a:endParaRPr lang="en-US" dirty="0"/>
          </a:p>
        </p:txBody>
      </p:sp>
    </p:spTree>
    <p:extLst>
      <p:ext uri="{BB962C8B-B14F-4D97-AF65-F5344CB8AC3E}">
        <p14:creationId xmlns:p14="http://schemas.microsoft.com/office/powerpoint/2010/main" val="1101586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6E0D82-EB1F-48A6-A13C-BEB3D84C08F9}" type="datetimeFigureOut">
              <a:rPr lang="en-US" smtClean="0"/>
              <a:t>9/21/2020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F2E575C-5626-462B-B4E8-BC32EF99D198}" type="slidenum">
              <a:rPr lang="en-US" smtClean="0"/>
              <a:t>‹#›</a:t>
            </a:fld>
            <a:endParaRPr lang="en-US" dirty="0"/>
          </a:p>
        </p:txBody>
      </p:sp>
    </p:spTree>
    <p:extLst>
      <p:ext uri="{BB962C8B-B14F-4D97-AF65-F5344CB8AC3E}">
        <p14:creationId xmlns:p14="http://schemas.microsoft.com/office/powerpoint/2010/main" val="4154634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6E0D82-EB1F-48A6-A13C-BEB3D84C08F9}" type="datetimeFigureOut">
              <a:rPr lang="en-US" smtClean="0"/>
              <a:t>9/21/2020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F2E575C-5626-462B-B4E8-BC32EF99D198}" type="slidenum">
              <a:rPr lang="en-US" smtClean="0"/>
              <a:t>‹#›</a:t>
            </a:fld>
            <a:endParaRPr lang="en-US" dirty="0"/>
          </a:p>
        </p:txBody>
      </p:sp>
    </p:spTree>
    <p:extLst>
      <p:ext uri="{BB962C8B-B14F-4D97-AF65-F5344CB8AC3E}">
        <p14:creationId xmlns:p14="http://schemas.microsoft.com/office/powerpoint/2010/main" val="73651473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6E0D82-EB1F-48A6-A13C-BEB3D84C08F9}" type="datetimeFigureOut">
              <a:rPr lang="en-US" smtClean="0"/>
              <a:t>9/21/2020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F2E575C-5626-462B-B4E8-BC32EF99D198}" type="slidenum">
              <a:rPr lang="en-US" smtClean="0"/>
              <a:t>‹#›</a:t>
            </a:fld>
            <a:endParaRPr lang="en-US" dirty="0"/>
          </a:p>
        </p:txBody>
      </p:sp>
    </p:spTree>
    <p:extLst>
      <p:ext uri="{BB962C8B-B14F-4D97-AF65-F5344CB8AC3E}">
        <p14:creationId xmlns:p14="http://schemas.microsoft.com/office/powerpoint/2010/main" val="3588264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06E0D82-EB1F-48A6-A13C-BEB3D84C08F9}" type="datetimeFigureOut">
              <a:rPr lang="en-US" smtClean="0"/>
              <a:t>9/21/2020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F2E575C-5626-462B-B4E8-BC32EF99D198}" type="slidenum">
              <a:rPr lang="en-US" smtClean="0"/>
              <a:t>‹#›</a:t>
            </a:fld>
            <a:endParaRPr lang="en-US" dirty="0"/>
          </a:p>
        </p:txBody>
      </p:sp>
    </p:spTree>
    <p:extLst>
      <p:ext uri="{BB962C8B-B14F-4D97-AF65-F5344CB8AC3E}">
        <p14:creationId xmlns:p14="http://schemas.microsoft.com/office/powerpoint/2010/main" val="504269448"/>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57A80-E680-4B51-BDBD-E7E2D8BC54C0}"/>
              </a:ext>
            </a:extLst>
          </p:cNvPr>
          <p:cNvSpPr>
            <a:spLocks noGrp="1"/>
          </p:cNvSpPr>
          <p:nvPr>
            <p:ph type="ctrTitle"/>
          </p:nvPr>
        </p:nvSpPr>
        <p:spPr>
          <a:xfrm>
            <a:off x="684211" y="872066"/>
            <a:ext cx="10196310" cy="2971801"/>
          </a:xfrm>
        </p:spPr>
        <p:txBody>
          <a:bodyPr/>
          <a:lstStyle/>
          <a:p>
            <a:r>
              <a:rPr lang="en-US" sz="4000" dirty="0"/>
              <a:t>PREDICTING CAR ACCIDENT SEVERITY</a:t>
            </a:r>
          </a:p>
        </p:txBody>
      </p:sp>
      <p:sp>
        <p:nvSpPr>
          <p:cNvPr id="3" name="Subtitle 2">
            <a:extLst>
              <a:ext uri="{FF2B5EF4-FFF2-40B4-BE49-F238E27FC236}">
                <a16:creationId xmlns:a16="http://schemas.microsoft.com/office/drawing/2014/main" id="{211F2C46-7E3B-4A29-8493-7DBE3A722C13}"/>
              </a:ext>
            </a:extLst>
          </p:cNvPr>
          <p:cNvSpPr>
            <a:spLocks noGrp="1"/>
          </p:cNvSpPr>
          <p:nvPr>
            <p:ph type="subTitle" idx="1"/>
          </p:nvPr>
        </p:nvSpPr>
        <p:spPr>
          <a:xfrm>
            <a:off x="684211" y="3843867"/>
            <a:ext cx="9399356" cy="1947333"/>
          </a:xfrm>
        </p:spPr>
        <p:txBody>
          <a:bodyPr/>
          <a:lstStyle/>
          <a:p>
            <a:r>
              <a:rPr lang="en-US" b="1" dirty="0"/>
              <a:t>IBM Data Science Professional Certificate Final Capstone Project</a:t>
            </a:r>
          </a:p>
          <a:p>
            <a:endParaRPr lang="en-US" dirty="0"/>
          </a:p>
          <a:p>
            <a:r>
              <a:rPr lang="en-US" i="1" dirty="0"/>
              <a:t>Author: Murad Popattia</a:t>
            </a:r>
          </a:p>
        </p:txBody>
      </p:sp>
    </p:spTree>
    <p:extLst>
      <p:ext uri="{BB962C8B-B14F-4D97-AF65-F5344CB8AC3E}">
        <p14:creationId xmlns:p14="http://schemas.microsoft.com/office/powerpoint/2010/main" val="1782980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EBF9-8F9A-4982-BB36-35977FD584B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A2A8620-A3E1-4D0E-9E3B-0309C9E75DF7}"/>
              </a:ext>
            </a:extLst>
          </p:cNvPr>
          <p:cNvSpPr>
            <a:spLocks noGrp="1"/>
          </p:cNvSpPr>
          <p:nvPr>
            <p:ph idx="1"/>
          </p:nvPr>
        </p:nvSpPr>
        <p:spPr/>
        <p:txBody>
          <a:bodyPr/>
          <a:lstStyle/>
          <a:p>
            <a:r>
              <a:rPr lang="en-US" dirty="0"/>
              <a:t>Further additions to the project will involve improving the efficiency of the model by providing a more diverse dataset which would contain multiple degrees of severities. </a:t>
            </a:r>
          </a:p>
          <a:p>
            <a:r>
              <a:rPr lang="en-US" dirty="0"/>
              <a:t>Moreover, we can also use a better algorithm with more hyperparameter tuning. </a:t>
            </a:r>
          </a:p>
          <a:p>
            <a:r>
              <a:rPr lang="en-US" dirty="0"/>
              <a:t>The dataset as we see is imbalanced hence, we can use down-sampling as well in order to avoid biasness in results. </a:t>
            </a:r>
          </a:p>
          <a:p>
            <a:r>
              <a:rPr lang="en-US" dirty="0"/>
              <a:t>However, as a benchmark, this has achieved respectable accuracy.</a:t>
            </a:r>
          </a:p>
          <a:p>
            <a:endParaRPr lang="en-US" dirty="0"/>
          </a:p>
        </p:txBody>
      </p:sp>
    </p:spTree>
    <p:extLst>
      <p:ext uri="{BB962C8B-B14F-4D97-AF65-F5344CB8AC3E}">
        <p14:creationId xmlns:p14="http://schemas.microsoft.com/office/powerpoint/2010/main" val="3406923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48502-E1F4-4F15-ACED-6DA905CF0ABA}"/>
              </a:ext>
            </a:extLst>
          </p:cNvPr>
          <p:cNvSpPr>
            <a:spLocks noGrp="1"/>
          </p:cNvSpPr>
          <p:nvPr>
            <p:ph type="title"/>
          </p:nvPr>
        </p:nvSpPr>
        <p:spPr/>
        <p:txBody>
          <a:bodyPr/>
          <a:lstStyle/>
          <a:p>
            <a:r>
              <a:rPr lang="en-US" dirty="0"/>
              <a:t>Project OUTLINE:</a:t>
            </a:r>
          </a:p>
        </p:txBody>
      </p:sp>
      <p:sp>
        <p:nvSpPr>
          <p:cNvPr id="3" name="Content Placeholder 2">
            <a:extLst>
              <a:ext uri="{FF2B5EF4-FFF2-40B4-BE49-F238E27FC236}">
                <a16:creationId xmlns:a16="http://schemas.microsoft.com/office/drawing/2014/main" id="{192AB2FD-6AD6-4C75-971A-640E61C3399B}"/>
              </a:ext>
            </a:extLst>
          </p:cNvPr>
          <p:cNvSpPr>
            <a:spLocks noGrp="1"/>
          </p:cNvSpPr>
          <p:nvPr>
            <p:ph idx="1"/>
          </p:nvPr>
        </p:nvSpPr>
        <p:spPr/>
        <p:txBody>
          <a:bodyPr/>
          <a:lstStyle/>
          <a:p>
            <a:r>
              <a:rPr lang="en-US" dirty="0"/>
              <a:t>Introduction (Business Problem)</a:t>
            </a:r>
          </a:p>
          <a:p>
            <a:r>
              <a:rPr lang="en-US" dirty="0"/>
              <a:t>Data</a:t>
            </a:r>
          </a:p>
          <a:p>
            <a:r>
              <a:rPr lang="en-US" dirty="0"/>
              <a:t>Methodology</a:t>
            </a:r>
          </a:p>
          <a:p>
            <a:r>
              <a:rPr lang="en-US" dirty="0"/>
              <a:t>Results</a:t>
            </a:r>
          </a:p>
          <a:p>
            <a:r>
              <a:rPr lang="en-US" dirty="0"/>
              <a:t>Conclusion</a:t>
            </a:r>
          </a:p>
          <a:p>
            <a:endParaRPr lang="en-US" dirty="0"/>
          </a:p>
          <a:p>
            <a:endParaRPr lang="en-US" dirty="0"/>
          </a:p>
        </p:txBody>
      </p:sp>
    </p:spTree>
    <p:extLst>
      <p:ext uri="{BB962C8B-B14F-4D97-AF65-F5344CB8AC3E}">
        <p14:creationId xmlns:p14="http://schemas.microsoft.com/office/powerpoint/2010/main" val="2901608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90C24-5433-4448-A198-9A2A3E1AC54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42E2DA1-AAB0-4039-8026-34C9D91B7DF9}"/>
              </a:ext>
            </a:extLst>
          </p:cNvPr>
          <p:cNvSpPr>
            <a:spLocks noGrp="1"/>
          </p:cNvSpPr>
          <p:nvPr>
            <p:ph idx="1"/>
          </p:nvPr>
        </p:nvSpPr>
        <p:spPr/>
        <p:txBody>
          <a:bodyPr/>
          <a:lstStyle/>
          <a:p>
            <a:r>
              <a:rPr lang="en-US" b="1" dirty="0"/>
              <a:t>Goal: </a:t>
            </a:r>
            <a:r>
              <a:rPr lang="en-US" dirty="0"/>
              <a:t>to find potential location for a car accident given the weather and road conditions</a:t>
            </a:r>
          </a:p>
          <a:p>
            <a:r>
              <a:rPr lang="en-US" b="1" dirty="0"/>
              <a:t>Main target: </a:t>
            </a:r>
            <a:r>
              <a:rPr lang="en-US" dirty="0"/>
              <a:t>increasing public road safety in Seattle, Washington, United States.</a:t>
            </a:r>
          </a:p>
          <a:p>
            <a:r>
              <a:rPr lang="en-US" dirty="0"/>
              <a:t>Unfortunate incidents often occur on the road. The unpredictability of these accidents make them so dangerous. It is usually the impatient nature of the human which leads to an accident. But wouldn't it be a blessing if the number of accidents that occur on a daily basis be reduced? </a:t>
            </a:r>
            <a:r>
              <a:rPr lang="en-US" b="1" dirty="0"/>
              <a:t>That is the problem which will be addressed in this project. </a:t>
            </a:r>
          </a:p>
          <a:p>
            <a:endParaRPr lang="en-US" dirty="0"/>
          </a:p>
          <a:p>
            <a:endParaRPr lang="en-US" dirty="0"/>
          </a:p>
        </p:txBody>
      </p:sp>
    </p:spTree>
    <p:extLst>
      <p:ext uri="{BB962C8B-B14F-4D97-AF65-F5344CB8AC3E}">
        <p14:creationId xmlns:p14="http://schemas.microsoft.com/office/powerpoint/2010/main" val="2991228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FDB44-4674-49F5-BA28-881FD27504BA}"/>
              </a:ext>
            </a:extLst>
          </p:cNvPr>
          <p:cNvSpPr>
            <a:spLocks noGrp="1"/>
          </p:cNvSpPr>
          <p:nvPr>
            <p:ph type="title"/>
          </p:nvPr>
        </p:nvSpPr>
        <p:spPr/>
        <p:txBody>
          <a:bodyPr/>
          <a:lstStyle/>
          <a:p>
            <a:r>
              <a:rPr lang="en-US" dirty="0"/>
              <a:t>Data</a:t>
            </a:r>
          </a:p>
        </p:txBody>
      </p:sp>
      <p:pic>
        <p:nvPicPr>
          <p:cNvPr id="5" name="Picture 4">
            <a:extLst>
              <a:ext uri="{FF2B5EF4-FFF2-40B4-BE49-F238E27FC236}">
                <a16:creationId xmlns:a16="http://schemas.microsoft.com/office/drawing/2014/main" id="{EB7D8ABD-4BEF-4637-A43A-5ADDAB8A8404}"/>
              </a:ext>
            </a:extLst>
          </p:cNvPr>
          <p:cNvPicPr>
            <a:picLocks noChangeAspect="1"/>
          </p:cNvPicPr>
          <p:nvPr/>
        </p:nvPicPr>
        <p:blipFill>
          <a:blip r:embed="rId2"/>
          <a:stretch>
            <a:fillRect/>
          </a:stretch>
        </p:blipFill>
        <p:spPr>
          <a:xfrm>
            <a:off x="3380610" y="2501686"/>
            <a:ext cx="5889224" cy="3916030"/>
          </a:xfrm>
          <a:prstGeom prst="rect">
            <a:avLst/>
          </a:prstGeom>
        </p:spPr>
      </p:pic>
    </p:spTree>
    <p:extLst>
      <p:ext uri="{BB962C8B-B14F-4D97-AF65-F5344CB8AC3E}">
        <p14:creationId xmlns:p14="http://schemas.microsoft.com/office/powerpoint/2010/main" val="4021318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806EF-B2E0-49D4-987C-1D978E3C965C}"/>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47BFB443-3D61-42D9-8005-ABA902DF5018}"/>
              </a:ext>
            </a:extLst>
          </p:cNvPr>
          <p:cNvSpPr>
            <a:spLocks noGrp="1"/>
          </p:cNvSpPr>
          <p:nvPr>
            <p:ph idx="1"/>
          </p:nvPr>
        </p:nvSpPr>
        <p:spPr/>
        <p:txBody>
          <a:bodyPr/>
          <a:lstStyle/>
          <a:p>
            <a:r>
              <a:rPr lang="en-US" dirty="0"/>
              <a:t>Data Preprocessing:</a:t>
            </a:r>
          </a:p>
          <a:p>
            <a:pPr lvl="1"/>
            <a:r>
              <a:rPr lang="en-US" dirty="0"/>
              <a:t>Removing null values</a:t>
            </a:r>
          </a:p>
          <a:p>
            <a:pPr lvl="1"/>
            <a:r>
              <a:rPr lang="en-US" dirty="0"/>
              <a:t>Removing unwanted columns except for (Person Count, Vehicle Count, Attention ID, under influence verification, Weather, Road conditions, Lighting conditions)</a:t>
            </a:r>
          </a:p>
          <a:p>
            <a:pPr lvl="1"/>
            <a:r>
              <a:rPr lang="en-US" dirty="0"/>
              <a:t>One-hot encoding columns </a:t>
            </a:r>
          </a:p>
          <a:p>
            <a:pPr lvl="1"/>
            <a:r>
              <a:rPr lang="en-US" dirty="0"/>
              <a:t>Standardizing format type of values across columns</a:t>
            </a:r>
          </a:p>
        </p:txBody>
      </p:sp>
    </p:spTree>
    <p:extLst>
      <p:ext uri="{BB962C8B-B14F-4D97-AF65-F5344CB8AC3E}">
        <p14:creationId xmlns:p14="http://schemas.microsoft.com/office/powerpoint/2010/main" val="326140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B1179-5CF9-4291-A10A-76D1ED473B8B}"/>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5EF40E34-D8F7-4C9C-B927-E8686BFDD831}"/>
              </a:ext>
            </a:extLst>
          </p:cNvPr>
          <p:cNvSpPr>
            <a:spLocks noGrp="1"/>
          </p:cNvSpPr>
          <p:nvPr>
            <p:ph idx="1"/>
          </p:nvPr>
        </p:nvSpPr>
        <p:spPr/>
        <p:txBody>
          <a:bodyPr/>
          <a:lstStyle/>
          <a:p>
            <a:r>
              <a:rPr lang="en-US" dirty="0"/>
              <a:t>Exploratory Data Analysis:</a:t>
            </a:r>
          </a:p>
          <a:p>
            <a:pPr lvl="1"/>
            <a:r>
              <a:rPr lang="en-US" dirty="0"/>
              <a:t>Through this we could conclude that if there are higher people traveling, the possibility of severe collision is less since more people mean more traffic which leads to less possible speeding. The box plot below shows this analysis:</a:t>
            </a:r>
          </a:p>
          <a:p>
            <a:endParaRPr lang="en-US" dirty="0"/>
          </a:p>
        </p:txBody>
      </p:sp>
      <p:pic>
        <p:nvPicPr>
          <p:cNvPr id="4" name="Picture 3">
            <a:extLst>
              <a:ext uri="{FF2B5EF4-FFF2-40B4-BE49-F238E27FC236}">
                <a16:creationId xmlns:a16="http://schemas.microsoft.com/office/drawing/2014/main" id="{C83041B0-1952-4FA6-9ECD-31354A456E4D}"/>
              </a:ext>
            </a:extLst>
          </p:cNvPr>
          <p:cNvPicPr/>
          <p:nvPr/>
        </p:nvPicPr>
        <p:blipFill>
          <a:blip r:embed="rId2"/>
          <a:stretch>
            <a:fillRect/>
          </a:stretch>
        </p:blipFill>
        <p:spPr>
          <a:xfrm>
            <a:off x="3965256" y="4127384"/>
            <a:ext cx="4261488" cy="2142068"/>
          </a:xfrm>
          <a:prstGeom prst="rect">
            <a:avLst/>
          </a:prstGeom>
        </p:spPr>
      </p:pic>
    </p:spTree>
    <p:extLst>
      <p:ext uri="{BB962C8B-B14F-4D97-AF65-F5344CB8AC3E}">
        <p14:creationId xmlns:p14="http://schemas.microsoft.com/office/powerpoint/2010/main" val="983343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0DEC3-EA11-4316-A65E-F45318EDDDC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55AA5B17-1A05-49BF-993F-14E78CB54896}"/>
              </a:ext>
            </a:extLst>
          </p:cNvPr>
          <p:cNvSpPr>
            <a:spLocks noGrp="1"/>
          </p:cNvSpPr>
          <p:nvPr>
            <p:ph idx="1"/>
          </p:nvPr>
        </p:nvSpPr>
        <p:spPr/>
        <p:txBody>
          <a:bodyPr/>
          <a:lstStyle/>
          <a:p>
            <a:pPr marL="0" marR="0">
              <a:lnSpc>
                <a:spcPct val="107000"/>
              </a:lnSpc>
              <a:spcBef>
                <a:spcPts val="0"/>
              </a:spcBef>
              <a:spcAft>
                <a:spcPts val="0"/>
              </a:spcAft>
            </a:pPr>
            <a:r>
              <a:rPr lang="en-US" dirty="0"/>
              <a:t>Seeing this plot, we could conclude that conclude that when the number of vehicles involved in the accident were high, there was more injury collision than the collisions which only damaged the property.</a:t>
            </a:r>
          </a:p>
          <a:p>
            <a:pPr marL="0" marR="0">
              <a:lnSpc>
                <a:spcPct val="107000"/>
              </a:lnSpc>
              <a:spcBef>
                <a:spcPts val="0"/>
              </a:spcBef>
              <a:spcAft>
                <a:spcPts val="0"/>
              </a:spcAft>
            </a:pPr>
            <a:r>
              <a:rPr lang="en-US" dirty="0"/>
              <a:t>The scatter plot below shows this analysis:</a:t>
            </a:r>
          </a:p>
          <a:p>
            <a:endParaRPr lang="en-US" dirty="0"/>
          </a:p>
        </p:txBody>
      </p:sp>
      <p:pic>
        <p:nvPicPr>
          <p:cNvPr id="4" name="Picture 3">
            <a:extLst>
              <a:ext uri="{FF2B5EF4-FFF2-40B4-BE49-F238E27FC236}">
                <a16:creationId xmlns:a16="http://schemas.microsoft.com/office/drawing/2014/main" id="{01A07407-C599-4FBD-9EEC-D39FCFB36669}"/>
              </a:ext>
            </a:extLst>
          </p:cNvPr>
          <p:cNvPicPr/>
          <p:nvPr/>
        </p:nvPicPr>
        <p:blipFill>
          <a:blip r:embed="rId2"/>
          <a:stretch>
            <a:fillRect/>
          </a:stretch>
        </p:blipFill>
        <p:spPr>
          <a:xfrm>
            <a:off x="2981587" y="3867326"/>
            <a:ext cx="5969465" cy="2831284"/>
          </a:xfrm>
          <a:prstGeom prst="rect">
            <a:avLst/>
          </a:prstGeom>
        </p:spPr>
      </p:pic>
    </p:spTree>
    <p:extLst>
      <p:ext uri="{BB962C8B-B14F-4D97-AF65-F5344CB8AC3E}">
        <p14:creationId xmlns:p14="http://schemas.microsoft.com/office/powerpoint/2010/main" val="3587989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BF42E-4C11-443B-826E-1622FE4A89E0}"/>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7E18E126-2F1A-4AF3-8EA3-C955476BBAD5}"/>
              </a:ext>
            </a:extLst>
          </p:cNvPr>
          <p:cNvSpPr>
            <a:spLocks noGrp="1"/>
          </p:cNvSpPr>
          <p:nvPr>
            <p:ph idx="1"/>
          </p:nvPr>
        </p:nvSpPr>
        <p:spPr/>
        <p:txBody>
          <a:bodyPr/>
          <a:lstStyle/>
          <a:p>
            <a:pPr algn="l"/>
            <a:r>
              <a:rPr lang="en-US" dirty="0"/>
              <a:t>This data will then be used to create a train/test data set. </a:t>
            </a:r>
          </a:p>
          <a:p>
            <a:pPr algn="l"/>
            <a:r>
              <a:rPr lang="en-US" dirty="0"/>
              <a:t>We use the train and test split in the data to prevent overfitting and ensure that there is some out-of-sample data for testing the model.</a:t>
            </a:r>
          </a:p>
        </p:txBody>
      </p:sp>
    </p:spTree>
    <p:extLst>
      <p:ext uri="{BB962C8B-B14F-4D97-AF65-F5344CB8AC3E}">
        <p14:creationId xmlns:p14="http://schemas.microsoft.com/office/powerpoint/2010/main" val="2572771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E0692-8245-46BF-8507-27DE23FABED5}"/>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D5202446-84FF-4DE3-8E1A-1B2097608026}"/>
              </a:ext>
            </a:extLst>
          </p:cNvPr>
          <p:cNvSpPr>
            <a:spLocks noGrp="1"/>
          </p:cNvSpPr>
          <p:nvPr>
            <p:ph idx="1"/>
          </p:nvPr>
        </p:nvSpPr>
        <p:spPr/>
        <p:txBody>
          <a:bodyPr/>
          <a:lstStyle/>
          <a:p>
            <a:r>
              <a:rPr lang="en-US" dirty="0"/>
              <a:t>A linear regression model was successfully created to predict the severity of the road accidents by evaluating various factors that occurred in the training set data. The best parameters were found for the model and the model accuracy was measured. The model accuracy was found to be 70.5%. Below are some performance metrics used for model evaluation.</a:t>
            </a:r>
          </a:p>
          <a:p>
            <a:endParaRPr lang="en-US" dirty="0"/>
          </a:p>
        </p:txBody>
      </p:sp>
      <p:pic>
        <p:nvPicPr>
          <p:cNvPr id="4" name="Picture 3">
            <a:extLst>
              <a:ext uri="{FF2B5EF4-FFF2-40B4-BE49-F238E27FC236}">
                <a16:creationId xmlns:a16="http://schemas.microsoft.com/office/drawing/2014/main" id="{034B76CD-50EC-4230-8BA3-47A238D362BD}"/>
              </a:ext>
            </a:extLst>
          </p:cNvPr>
          <p:cNvPicPr/>
          <p:nvPr/>
        </p:nvPicPr>
        <p:blipFill>
          <a:blip r:embed="rId2"/>
          <a:stretch>
            <a:fillRect/>
          </a:stretch>
        </p:blipFill>
        <p:spPr>
          <a:xfrm>
            <a:off x="2925791" y="4311650"/>
            <a:ext cx="6545380" cy="1335030"/>
          </a:xfrm>
          <a:prstGeom prst="rect">
            <a:avLst/>
          </a:prstGeom>
        </p:spPr>
      </p:pic>
    </p:spTree>
    <p:extLst>
      <p:ext uri="{BB962C8B-B14F-4D97-AF65-F5344CB8AC3E}">
        <p14:creationId xmlns:p14="http://schemas.microsoft.com/office/powerpoint/2010/main" val="19172750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TotalTime>
  <Words>442</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PREDICTING CAR ACCIDENT SEVERITY</vt:lpstr>
      <vt:lpstr>Project OUTLINE:</vt:lpstr>
      <vt:lpstr>Introduction</vt:lpstr>
      <vt:lpstr>Data</vt:lpstr>
      <vt:lpstr>Methodology</vt:lpstr>
      <vt:lpstr>Methodology</vt:lpstr>
      <vt:lpstr>Methodology</vt:lpstr>
      <vt:lpstr>Methodology</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CAR ACCIDENT SEVERITY</dc:title>
  <dc:creator>murad mansoor</dc:creator>
  <cp:lastModifiedBy>murad mansoor</cp:lastModifiedBy>
  <cp:revision>2</cp:revision>
  <dcterms:created xsi:type="dcterms:W3CDTF">2020-09-20T21:36:29Z</dcterms:created>
  <dcterms:modified xsi:type="dcterms:W3CDTF">2020-09-20T21:51:14Z</dcterms:modified>
</cp:coreProperties>
</file>