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70" r:id="rId3"/>
    <p:sldId id="263" r:id="rId4"/>
    <p:sldId id="267" r:id="rId5"/>
    <p:sldId id="275" r:id="rId6"/>
    <p:sldId id="274" r:id="rId7"/>
    <p:sldId id="273" r:id="rId8"/>
    <p:sldId id="268" r:id="rId9"/>
    <p:sldId id="272" r:id="rId10"/>
    <p:sldId id="265" r:id="rId11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E4E24826-E931-4F12-9C5C-ECFD421D8BAC}">
          <p14:sldIdLst>
            <p14:sldId id="264"/>
            <p14:sldId id="270"/>
            <p14:sldId id="263"/>
            <p14:sldId id="267"/>
            <p14:sldId id="275"/>
            <p14:sldId id="274"/>
            <p14:sldId id="273"/>
            <p14:sldId id="268"/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DB0300"/>
    <a:srgbClr val="008600"/>
    <a:srgbClr val="01B903"/>
    <a:srgbClr val="01B902"/>
    <a:srgbClr val="EA0103"/>
    <a:srgbClr val="06B306"/>
    <a:srgbClr val="830402"/>
    <a:srgbClr val="159B3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14815-F3EE-42EA-BF09-58BDE1370D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FDE4FFF-2DDC-4A3A-BF2C-8E44323E7621}">
      <dgm:prSet phldrT="[Текст]"/>
      <dgm:spPr/>
      <dgm:t>
        <a:bodyPr/>
        <a:lstStyle/>
        <a:p>
          <a:r>
            <a:rPr lang="ru-RU" dirty="0" smtClean="0">
              <a:solidFill>
                <a:schemeClr val="bg1"/>
              </a:solidFill>
            </a:rPr>
            <a:t>Кинематическое моделирование</a:t>
          </a:r>
          <a:endParaRPr lang="ru-RU" dirty="0">
            <a:solidFill>
              <a:schemeClr val="bg1"/>
            </a:solidFill>
          </a:endParaRPr>
        </a:p>
      </dgm:t>
    </dgm:pt>
    <dgm:pt modelId="{CC362520-BE83-46B7-B62D-C79F0E2B680D}" type="parTrans" cxnId="{604617BC-4C31-4558-B125-861FF42EBE3D}">
      <dgm:prSet/>
      <dgm:spPr/>
      <dgm:t>
        <a:bodyPr/>
        <a:lstStyle/>
        <a:p>
          <a:endParaRPr lang="ru-RU"/>
        </a:p>
      </dgm:t>
    </dgm:pt>
    <dgm:pt modelId="{697D785B-8359-43A2-A652-6A7499421ECC}" type="sibTrans" cxnId="{604617BC-4C31-4558-B125-861FF42EBE3D}">
      <dgm:prSet/>
      <dgm:spPr/>
      <dgm:t>
        <a:bodyPr/>
        <a:lstStyle/>
        <a:p>
          <a:endParaRPr lang="ru-RU"/>
        </a:p>
      </dgm:t>
    </dgm:pt>
    <dgm:pt modelId="{2C144085-EF41-435F-AAD1-FEC4F88E2A40}" type="asst">
      <dgm:prSet phldrT="[Текст]"/>
      <dgm:spPr/>
      <dgm:t>
        <a:bodyPr/>
        <a:lstStyle/>
        <a:p>
          <a:r>
            <a:rPr lang="ru-RU" dirty="0" smtClean="0"/>
            <a:t>Прямая задача кинематики </a:t>
          </a:r>
          <a:endParaRPr lang="ru-RU" dirty="0"/>
        </a:p>
      </dgm:t>
    </dgm:pt>
    <dgm:pt modelId="{65A1CB24-A849-42C2-97F1-6B822CF528AA}" type="sibTrans" cxnId="{D3185DF5-E194-4F15-86E5-B2851AC02976}">
      <dgm:prSet/>
      <dgm:spPr/>
      <dgm:t>
        <a:bodyPr/>
        <a:lstStyle/>
        <a:p>
          <a:endParaRPr lang="ru-RU"/>
        </a:p>
      </dgm:t>
    </dgm:pt>
    <dgm:pt modelId="{44E7227A-969B-4375-A186-D9288C6CAC50}" type="parTrans" cxnId="{D3185DF5-E194-4F15-86E5-B2851AC02976}">
      <dgm:prSet/>
      <dgm:spPr/>
      <dgm:t>
        <a:bodyPr/>
        <a:lstStyle/>
        <a:p>
          <a:endParaRPr lang="ru-RU"/>
        </a:p>
      </dgm:t>
    </dgm:pt>
    <dgm:pt modelId="{0BADCFB7-FAAA-47C4-9468-94F32965185B}" type="asst">
      <dgm:prSet phldrT="[Текст]"/>
      <dgm:spPr/>
      <dgm:t>
        <a:bodyPr/>
        <a:lstStyle/>
        <a:p>
          <a:r>
            <a:rPr lang="ru-RU" dirty="0" smtClean="0"/>
            <a:t>Обратная задача кинематики </a:t>
          </a:r>
          <a:endParaRPr lang="ru-RU" dirty="0"/>
        </a:p>
      </dgm:t>
    </dgm:pt>
    <dgm:pt modelId="{2F0B3571-0BF2-4474-94E3-EC87BD381027}" type="parTrans" cxnId="{8D350C83-15DC-46F2-9BEA-D49381B94192}">
      <dgm:prSet/>
      <dgm:spPr/>
      <dgm:t>
        <a:bodyPr/>
        <a:lstStyle/>
        <a:p>
          <a:endParaRPr lang="ru-RU"/>
        </a:p>
      </dgm:t>
    </dgm:pt>
    <dgm:pt modelId="{738ECA97-3B65-48C6-8C7D-8BBC9A47935C}" type="sibTrans" cxnId="{8D350C83-15DC-46F2-9BEA-D49381B94192}">
      <dgm:prSet/>
      <dgm:spPr/>
      <dgm:t>
        <a:bodyPr/>
        <a:lstStyle/>
        <a:p>
          <a:endParaRPr lang="ru-RU"/>
        </a:p>
      </dgm:t>
    </dgm:pt>
    <dgm:pt modelId="{B64E39C4-2AFE-4CAA-AB2A-EF99BF099186}" type="pres">
      <dgm:prSet presAssocID="{DE614815-F3EE-42EA-BF09-58BDE1370D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595A59C-0F09-4FF9-9321-88DE4ED98331}" type="pres">
      <dgm:prSet presAssocID="{3FDE4FFF-2DDC-4A3A-BF2C-8E44323E7621}" presName="hierRoot1" presStyleCnt="0">
        <dgm:presLayoutVars>
          <dgm:hierBranch val="init"/>
        </dgm:presLayoutVars>
      </dgm:prSet>
      <dgm:spPr/>
    </dgm:pt>
    <dgm:pt modelId="{D3B505A3-1EE7-4516-A00D-1E46674A3B9D}" type="pres">
      <dgm:prSet presAssocID="{3FDE4FFF-2DDC-4A3A-BF2C-8E44323E7621}" presName="rootComposite1" presStyleCnt="0"/>
      <dgm:spPr/>
    </dgm:pt>
    <dgm:pt modelId="{26607AE9-24CF-4AB9-9A72-647F1CBCD78C}" type="pres">
      <dgm:prSet presAssocID="{3FDE4FFF-2DDC-4A3A-BF2C-8E44323E7621}" presName="rootText1" presStyleLbl="node0" presStyleIdx="0" presStyleCnt="1" custScaleX="147681" custLinFactNeighborX="108" custLinFactNeighborY="-139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6A3D9E-DF4B-4413-9DC3-0A05EE55AFE3}" type="pres">
      <dgm:prSet presAssocID="{3FDE4FFF-2DDC-4A3A-BF2C-8E44323E7621}" presName="rootConnector1" presStyleLbl="node1" presStyleIdx="0" presStyleCnt="0"/>
      <dgm:spPr/>
      <dgm:t>
        <a:bodyPr/>
        <a:lstStyle/>
        <a:p>
          <a:endParaRPr lang="ru-RU"/>
        </a:p>
      </dgm:t>
    </dgm:pt>
    <dgm:pt modelId="{B90BA3E6-5A7B-4581-84A9-9140316231B9}" type="pres">
      <dgm:prSet presAssocID="{3FDE4FFF-2DDC-4A3A-BF2C-8E44323E7621}" presName="hierChild2" presStyleCnt="0"/>
      <dgm:spPr/>
    </dgm:pt>
    <dgm:pt modelId="{6AA90EB2-FA6B-4D95-85DC-FDC46256E784}" type="pres">
      <dgm:prSet presAssocID="{3FDE4FFF-2DDC-4A3A-BF2C-8E44323E7621}" presName="hierChild3" presStyleCnt="0"/>
      <dgm:spPr/>
    </dgm:pt>
    <dgm:pt modelId="{400EB9AD-624F-462D-A55B-AFAF260F4657}" type="pres">
      <dgm:prSet presAssocID="{44E7227A-969B-4375-A186-D9288C6CAC50}" presName="Name111" presStyleLbl="parChTrans1D2" presStyleIdx="0" presStyleCnt="2"/>
      <dgm:spPr/>
      <dgm:t>
        <a:bodyPr/>
        <a:lstStyle/>
        <a:p>
          <a:endParaRPr lang="ru-RU"/>
        </a:p>
      </dgm:t>
    </dgm:pt>
    <dgm:pt modelId="{A663ABEC-A385-4108-A72B-86D28AB3F716}" type="pres">
      <dgm:prSet presAssocID="{2C144085-EF41-435F-AAD1-FEC4F88E2A40}" presName="hierRoot3" presStyleCnt="0">
        <dgm:presLayoutVars>
          <dgm:hierBranch val="init"/>
        </dgm:presLayoutVars>
      </dgm:prSet>
      <dgm:spPr/>
    </dgm:pt>
    <dgm:pt modelId="{1A37562C-4390-4317-98C6-E9ADA962186E}" type="pres">
      <dgm:prSet presAssocID="{2C144085-EF41-435F-AAD1-FEC4F88E2A40}" presName="rootComposite3" presStyleCnt="0"/>
      <dgm:spPr/>
    </dgm:pt>
    <dgm:pt modelId="{1B9295BD-E8BE-4B5B-94CB-7BDA497BE6F5}" type="pres">
      <dgm:prSet presAssocID="{2C144085-EF41-435F-AAD1-FEC4F88E2A40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F7B140-ED13-4A40-9C88-00917243FE17}" type="pres">
      <dgm:prSet presAssocID="{2C144085-EF41-435F-AAD1-FEC4F88E2A40}" presName="rootConnector3" presStyleLbl="asst1" presStyleIdx="0" presStyleCnt="2"/>
      <dgm:spPr/>
      <dgm:t>
        <a:bodyPr/>
        <a:lstStyle/>
        <a:p>
          <a:endParaRPr lang="ru-RU"/>
        </a:p>
      </dgm:t>
    </dgm:pt>
    <dgm:pt modelId="{5A7FF4EB-D5FB-41FA-91CD-9CAE1CBF448C}" type="pres">
      <dgm:prSet presAssocID="{2C144085-EF41-435F-AAD1-FEC4F88E2A40}" presName="hierChild6" presStyleCnt="0"/>
      <dgm:spPr/>
    </dgm:pt>
    <dgm:pt modelId="{426308AA-F58B-4FDE-9A69-E2E5529FC523}" type="pres">
      <dgm:prSet presAssocID="{2C144085-EF41-435F-AAD1-FEC4F88E2A40}" presName="hierChild7" presStyleCnt="0"/>
      <dgm:spPr/>
    </dgm:pt>
    <dgm:pt modelId="{55A93CCB-8A68-446F-B80A-80C01F0ED863}" type="pres">
      <dgm:prSet presAssocID="{2F0B3571-0BF2-4474-94E3-EC87BD381027}" presName="Name111" presStyleLbl="parChTrans1D2" presStyleIdx="1" presStyleCnt="2"/>
      <dgm:spPr/>
      <dgm:t>
        <a:bodyPr/>
        <a:lstStyle/>
        <a:p>
          <a:endParaRPr lang="ru-RU"/>
        </a:p>
      </dgm:t>
    </dgm:pt>
    <dgm:pt modelId="{FC527F96-CB0D-45F4-AAAF-2C444C4F4620}" type="pres">
      <dgm:prSet presAssocID="{0BADCFB7-FAAA-47C4-9468-94F32965185B}" presName="hierRoot3" presStyleCnt="0">
        <dgm:presLayoutVars>
          <dgm:hierBranch val="init"/>
        </dgm:presLayoutVars>
      </dgm:prSet>
      <dgm:spPr/>
    </dgm:pt>
    <dgm:pt modelId="{64A64037-0E47-4DF2-8828-14F6626CF616}" type="pres">
      <dgm:prSet presAssocID="{0BADCFB7-FAAA-47C4-9468-94F32965185B}" presName="rootComposite3" presStyleCnt="0"/>
      <dgm:spPr/>
    </dgm:pt>
    <dgm:pt modelId="{EBF56345-7830-45DD-B345-13BE4A648344}" type="pres">
      <dgm:prSet presAssocID="{0BADCFB7-FAAA-47C4-9468-94F32965185B}" presName="rootText3" presStyleLbl="asst1" presStyleIdx="1" presStyleCnt="2" custScaleX="1127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1CC1B0-EBDC-4722-BDD7-7EB078B65DA6}" type="pres">
      <dgm:prSet presAssocID="{0BADCFB7-FAAA-47C4-9468-94F32965185B}" presName="rootConnector3" presStyleLbl="asst1" presStyleIdx="1" presStyleCnt="2"/>
      <dgm:spPr/>
      <dgm:t>
        <a:bodyPr/>
        <a:lstStyle/>
        <a:p>
          <a:endParaRPr lang="ru-RU"/>
        </a:p>
      </dgm:t>
    </dgm:pt>
    <dgm:pt modelId="{3CFBCF73-06E1-407C-91B1-CFF326012BDE}" type="pres">
      <dgm:prSet presAssocID="{0BADCFB7-FAAA-47C4-9468-94F32965185B}" presName="hierChild6" presStyleCnt="0"/>
      <dgm:spPr/>
    </dgm:pt>
    <dgm:pt modelId="{74CCD888-5BF5-4410-AD96-01A2CA72572A}" type="pres">
      <dgm:prSet presAssocID="{0BADCFB7-FAAA-47C4-9468-94F32965185B}" presName="hierChild7" presStyleCnt="0"/>
      <dgm:spPr/>
    </dgm:pt>
  </dgm:ptLst>
  <dgm:cxnLst>
    <dgm:cxn modelId="{85911FF7-E527-43C0-9EB4-91FBF4FC68F3}" type="presOf" srcId="{3FDE4FFF-2DDC-4A3A-BF2C-8E44323E7621}" destId="{9E6A3D9E-DF4B-4413-9DC3-0A05EE55AFE3}" srcOrd="1" destOrd="0" presId="urn:microsoft.com/office/officeart/2005/8/layout/orgChart1"/>
    <dgm:cxn modelId="{8D350C83-15DC-46F2-9BEA-D49381B94192}" srcId="{3FDE4FFF-2DDC-4A3A-BF2C-8E44323E7621}" destId="{0BADCFB7-FAAA-47C4-9468-94F32965185B}" srcOrd="1" destOrd="0" parTransId="{2F0B3571-0BF2-4474-94E3-EC87BD381027}" sibTransId="{738ECA97-3B65-48C6-8C7D-8BBC9A47935C}"/>
    <dgm:cxn modelId="{4CC3AD8D-9741-4709-8F06-A5D38D70AE9F}" type="presOf" srcId="{2C144085-EF41-435F-AAD1-FEC4F88E2A40}" destId="{1B9295BD-E8BE-4B5B-94CB-7BDA497BE6F5}" srcOrd="0" destOrd="0" presId="urn:microsoft.com/office/officeart/2005/8/layout/orgChart1"/>
    <dgm:cxn modelId="{BC5F7C61-E905-4031-A54F-40D6DA655434}" type="presOf" srcId="{44E7227A-969B-4375-A186-D9288C6CAC50}" destId="{400EB9AD-624F-462D-A55B-AFAF260F4657}" srcOrd="0" destOrd="0" presId="urn:microsoft.com/office/officeart/2005/8/layout/orgChart1"/>
    <dgm:cxn modelId="{D3185DF5-E194-4F15-86E5-B2851AC02976}" srcId="{3FDE4FFF-2DDC-4A3A-BF2C-8E44323E7621}" destId="{2C144085-EF41-435F-AAD1-FEC4F88E2A40}" srcOrd="0" destOrd="0" parTransId="{44E7227A-969B-4375-A186-D9288C6CAC50}" sibTransId="{65A1CB24-A849-42C2-97F1-6B822CF528AA}"/>
    <dgm:cxn modelId="{E9B44A6A-8CDF-4E11-9C77-09283AE78B83}" type="presOf" srcId="{2C144085-EF41-435F-AAD1-FEC4F88E2A40}" destId="{D3F7B140-ED13-4A40-9C88-00917243FE17}" srcOrd="1" destOrd="0" presId="urn:microsoft.com/office/officeart/2005/8/layout/orgChart1"/>
    <dgm:cxn modelId="{4D1E1C67-06B8-4CD4-B24C-82A246A1333D}" type="presOf" srcId="{0BADCFB7-FAAA-47C4-9468-94F32965185B}" destId="{EBF56345-7830-45DD-B345-13BE4A648344}" srcOrd="0" destOrd="0" presId="urn:microsoft.com/office/officeart/2005/8/layout/orgChart1"/>
    <dgm:cxn modelId="{4E1D7652-7E40-4AED-BA62-5AFA68BE34CA}" type="presOf" srcId="{DE614815-F3EE-42EA-BF09-58BDE1370D66}" destId="{B64E39C4-2AFE-4CAA-AB2A-EF99BF099186}" srcOrd="0" destOrd="0" presId="urn:microsoft.com/office/officeart/2005/8/layout/orgChart1"/>
    <dgm:cxn modelId="{22EBFE7D-C518-420A-BC94-36A2D8C41660}" type="presOf" srcId="{0BADCFB7-FAAA-47C4-9468-94F32965185B}" destId="{E91CC1B0-EBDC-4722-BDD7-7EB078B65DA6}" srcOrd="1" destOrd="0" presId="urn:microsoft.com/office/officeart/2005/8/layout/orgChart1"/>
    <dgm:cxn modelId="{068296A5-4ACE-49FF-8165-608244CA0F9E}" type="presOf" srcId="{2F0B3571-0BF2-4474-94E3-EC87BD381027}" destId="{55A93CCB-8A68-446F-B80A-80C01F0ED863}" srcOrd="0" destOrd="0" presId="urn:microsoft.com/office/officeart/2005/8/layout/orgChart1"/>
    <dgm:cxn modelId="{604617BC-4C31-4558-B125-861FF42EBE3D}" srcId="{DE614815-F3EE-42EA-BF09-58BDE1370D66}" destId="{3FDE4FFF-2DDC-4A3A-BF2C-8E44323E7621}" srcOrd="0" destOrd="0" parTransId="{CC362520-BE83-46B7-B62D-C79F0E2B680D}" sibTransId="{697D785B-8359-43A2-A652-6A7499421ECC}"/>
    <dgm:cxn modelId="{7DEB36D2-B056-4B8E-AD79-92AD737821F7}" type="presOf" srcId="{3FDE4FFF-2DDC-4A3A-BF2C-8E44323E7621}" destId="{26607AE9-24CF-4AB9-9A72-647F1CBCD78C}" srcOrd="0" destOrd="0" presId="urn:microsoft.com/office/officeart/2005/8/layout/orgChart1"/>
    <dgm:cxn modelId="{E2CEF810-797B-49F5-9179-A6229F344A6D}" type="presParOf" srcId="{B64E39C4-2AFE-4CAA-AB2A-EF99BF099186}" destId="{7595A59C-0F09-4FF9-9321-88DE4ED98331}" srcOrd="0" destOrd="0" presId="urn:microsoft.com/office/officeart/2005/8/layout/orgChart1"/>
    <dgm:cxn modelId="{22F984BA-8714-4099-A08F-37DBB264E484}" type="presParOf" srcId="{7595A59C-0F09-4FF9-9321-88DE4ED98331}" destId="{D3B505A3-1EE7-4516-A00D-1E46674A3B9D}" srcOrd="0" destOrd="0" presId="urn:microsoft.com/office/officeart/2005/8/layout/orgChart1"/>
    <dgm:cxn modelId="{E2249000-C47A-4582-8A97-8B1CBD0D6E18}" type="presParOf" srcId="{D3B505A3-1EE7-4516-A00D-1E46674A3B9D}" destId="{26607AE9-24CF-4AB9-9A72-647F1CBCD78C}" srcOrd="0" destOrd="0" presId="urn:microsoft.com/office/officeart/2005/8/layout/orgChart1"/>
    <dgm:cxn modelId="{44D78043-BEEB-4227-B686-6BD82D50CE66}" type="presParOf" srcId="{D3B505A3-1EE7-4516-A00D-1E46674A3B9D}" destId="{9E6A3D9E-DF4B-4413-9DC3-0A05EE55AFE3}" srcOrd="1" destOrd="0" presId="urn:microsoft.com/office/officeart/2005/8/layout/orgChart1"/>
    <dgm:cxn modelId="{2C3CE52C-6143-41E3-AC9C-E7B91F461873}" type="presParOf" srcId="{7595A59C-0F09-4FF9-9321-88DE4ED98331}" destId="{B90BA3E6-5A7B-4581-84A9-9140316231B9}" srcOrd="1" destOrd="0" presId="urn:microsoft.com/office/officeart/2005/8/layout/orgChart1"/>
    <dgm:cxn modelId="{1BF9431D-28E4-452B-8907-C33373DFE39C}" type="presParOf" srcId="{7595A59C-0F09-4FF9-9321-88DE4ED98331}" destId="{6AA90EB2-FA6B-4D95-85DC-FDC46256E784}" srcOrd="2" destOrd="0" presId="urn:microsoft.com/office/officeart/2005/8/layout/orgChart1"/>
    <dgm:cxn modelId="{C746C940-B7D4-4324-B5A8-16B5E2370FAA}" type="presParOf" srcId="{6AA90EB2-FA6B-4D95-85DC-FDC46256E784}" destId="{400EB9AD-624F-462D-A55B-AFAF260F4657}" srcOrd="0" destOrd="0" presId="urn:microsoft.com/office/officeart/2005/8/layout/orgChart1"/>
    <dgm:cxn modelId="{19F6643F-C08D-402F-96EF-E33422F119AA}" type="presParOf" srcId="{6AA90EB2-FA6B-4D95-85DC-FDC46256E784}" destId="{A663ABEC-A385-4108-A72B-86D28AB3F716}" srcOrd="1" destOrd="0" presId="urn:microsoft.com/office/officeart/2005/8/layout/orgChart1"/>
    <dgm:cxn modelId="{5C2C8F50-8E2C-435C-9738-46B4759A615D}" type="presParOf" srcId="{A663ABEC-A385-4108-A72B-86D28AB3F716}" destId="{1A37562C-4390-4317-98C6-E9ADA962186E}" srcOrd="0" destOrd="0" presId="urn:microsoft.com/office/officeart/2005/8/layout/orgChart1"/>
    <dgm:cxn modelId="{6178DADC-ACA2-45B3-8B71-067C1D662670}" type="presParOf" srcId="{1A37562C-4390-4317-98C6-E9ADA962186E}" destId="{1B9295BD-E8BE-4B5B-94CB-7BDA497BE6F5}" srcOrd="0" destOrd="0" presId="urn:microsoft.com/office/officeart/2005/8/layout/orgChart1"/>
    <dgm:cxn modelId="{DC278EFE-5087-4DA7-8BBC-38B14A64C2DF}" type="presParOf" srcId="{1A37562C-4390-4317-98C6-E9ADA962186E}" destId="{D3F7B140-ED13-4A40-9C88-00917243FE17}" srcOrd="1" destOrd="0" presId="urn:microsoft.com/office/officeart/2005/8/layout/orgChart1"/>
    <dgm:cxn modelId="{96C9B421-8049-4FAC-8F4E-C26655D46102}" type="presParOf" srcId="{A663ABEC-A385-4108-A72B-86D28AB3F716}" destId="{5A7FF4EB-D5FB-41FA-91CD-9CAE1CBF448C}" srcOrd="1" destOrd="0" presId="urn:microsoft.com/office/officeart/2005/8/layout/orgChart1"/>
    <dgm:cxn modelId="{A6684753-BB4F-4E73-AEFC-E8F6A653C04C}" type="presParOf" srcId="{A663ABEC-A385-4108-A72B-86D28AB3F716}" destId="{426308AA-F58B-4FDE-9A69-E2E5529FC523}" srcOrd="2" destOrd="0" presId="urn:microsoft.com/office/officeart/2005/8/layout/orgChart1"/>
    <dgm:cxn modelId="{7C50D29B-03F1-4FE9-A5FC-716484C139A9}" type="presParOf" srcId="{6AA90EB2-FA6B-4D95-85DC-FDC46256E784}" destId="{55A93CCB-8A68-446F-B80A-80C01F0ED863}" srcOrd="2" destOrd="0" presId="urn:microsoft.com/office/officeart/2005/8/layout/orgChart1"/>
    <dgm:cxn modelId="{9B1F63A0-C675-4DF7-B363-4480A746D4C1}" type="presParOf" srcId="{6AA90EB2-FA6B-4D95-85DC-FDC46256E784}" destId="{FC527F96-CB0D-45F4-AAAF-2C444C4F4620}" srcOrd="3" destOrd="0" presId="urn:microsoft.com/office/officeart/2005/8/layout/orgChart1"/>
    <dgm:cxn modelId="{863B7A86-F187-467F-A814-6E2462558450}" type="presParOf" srcId="{FC527F96-CB0D-45F4-AAAF-2C444C4F4620}" destId="{64A64037-0E47-4DF2-8828-14F6626CF616}" srcOrd="0" destOrd="0" presId="urn:microsoft.com/office/officeart/2005/8/layout/orgChart1"/>
    <dgm:cxn modelId="{189CBD9B-C893-48F1-8545-BB806F5E9D11}" type="presParOf" srcId="{64A64037-0E47-4DF2-8828-14F6626CF616}" destId="{EBF56345-7830-45DD-B345-13BE4A648344}" srcOrd="0" destOrd="0" presId="urn:microsoft.com/office/officeart/2005/8/layout/orgChart1"/>
    <dgm:cxn modelId="{4C668C01-32AA-4C39-A247-6638DB488F9C}" type="presParOf" srcId="{64A64037-0E47-4DF2-8828-14F6626CF616}" destId="{E91CC1B0-EBDC-4722-BDD7-7EB078B65DA6}" srcOrd="1" destOrd="0" presId="urn:microsoft.com/office/officeart/2005/8/layout/orgChart1"/>
    <dgm:cxn modelId="{E92C426B-4BF9-4EB0-89D6-DB437CDE8C44}" type="presParOf" srcId="{FC527F96-CB0D-45F4-AAAF-2C444C4F4620}" destId="{3CFBCF73-06E1-407C-91B1-CFF326012BDE}" srcOrd="1" destOrd="0" presId="urn:microsoft.com/office/officeart/2005/8/layout/orgChart1"/>
    <dgm:cxn modelId="{301AD562-9A8B-437C-8A3F-86E73FAB09D5}" type="presParOf" srcId="{FC527F96-CB0D-45F4-AAAF-2C444C4F4620}" destId="{74CCD888-5BF5-4410-AD96-01A2CA7257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FDA250-AC57-49E2-A7DF-E71786DCD7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1B78CA-E904-4A4A-908C-A3EF287D7ACB}">
      <dgm:prSet phldrT="[Текст]" custT="1"/>
      <dgm:spPr/>
      <dgm:t>
        <a:bodyPr/>
        <a:lstStyle/>
        <a:p>
          <a:pPr algn="ctr"/>
          <a:r>
            <a:rPr lang="ru-RU" sz="3200" b="1" smtClean="0"/>
            <a:t>Экономическая </a:t>
          </a:r>
          <a:r>
            <a:rPr lang="ru-RU" sz="3200" b="1" smtClean="0"/>
            <a:t>часть </a:t>
          </a:r>
          <a:endParaRPr lang="ru-RU" sz="3200" dirty="0"/>
        </a:p>
      </dgm:t>
    </dgm:pt>
    <dgm:pt modelId="{65D43229-68F8-44F2-9064-0547CAA4CBA0}" type="parTrans" cxnId="{A13B1308-0FC6-4502-A1BE-E7C3F8FD4EC4}">
      <dgm:prSet/>
      <dgm:spPr/>
      <dgm:t>
        <a:bodyPr/>
        <a:lstStyle/>
        <a:p>
          <a:endParaRPr lang="ru-RU"/>
        </a:p>
      </dgm:t>
    </dgm:pt>
    <dgm:pt modelId="{114AB46D-0CF5-445F-99B9-167AB327EFFF}" type="sibTrans" cxnId="{A13B1308-0FC6-4502-A1BE-E7C3F8FD4EC4}">
      <dgm:prSet/>
      <dgm:spPr/>
      <dgm:t>
        <a:bodyPr/>
        <a:lstStyle/>
        <a:p>
          <a:endParaRPr lang="ru-RU"/>
        </a:p>
      </dgm:t>
    </dgm:pt>
    <dgm:pt modelId="{9EE8AA1B-ED26-4AB9-A594-A7D6F6E1D80E}" type="pres">
      <dgm:prSet presAssocID="{29FDA250-AC57-49E2-A7DF-E71786DCD7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56C83FD-E1EC-4A24-85C2-6BF1EB393894}" type="pres">
      <dgm:prSet presAssocID="{DA1B78CA-E904-4A4A-908C-A3EF287D7ACB}" presName="parentText" presStyleLbl="node1" presStyleIdx="0" presStyleCnt="1" custLinFactNeighborX="321" custLinFactNeighborY="-107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F0C5D7B-CF9B-4B3D-87AC-A01FF8396535}" type="presOf" srcId="{DA1B78CA-E904-4A4A-908C-A3EF287D7ACB}" destId="{356C83FD-E1EC-4A24-85C2-6BF1EB393894}" srcOrd="0" destOrd="0" presId="urn:microsoft.com/office/officeart/2005/8/layout/vList2"/>
    <dgm:cxn modelId="{AAD81B3A-6961-4FC9-9254-4E0AF5CF9BFF}" type="presOf" srcId="{29FDA250-AC57-49E2-A7DF-E71786DCD773}" destId="{9EE8AA1B-ED26-4AB9-A594-A7D6F6E1D80E}" srcOrd="0" destOrd="0" presId="urn:microsoft.com/office/officeart/2005/8/layout/vList2"/>
    <dgm:cxn modelId="{A13B1308-0FC6-4502-A1BE-E7C3F8FD4EC4}" srcId="{29FDA250-AC57-49E2-A7DF-E71786DCD773}" destId="{DA1B78CA-E904-4A4A-908C-A3EF287D7ACB}" srcOrd="0" destOrd="0" parTransId="{65D43229-68F8-44F2-9064-0547CAA4CBA0}" sibTransId="{114AB46D-0CF5-445F-99B9-167AB327EFFF}"/>
    <dgm:cxn modelId="{A0711ECB-AFD8-476F-8C0F-23A84DEC79FB}" type="presParOf" srcId="{9EE8AA1B-ED26-4AB9-A594-A7D6F6E1D80E}" destId="{356C83FD-E1EC-4A24-85C2-6BF1EB3938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D9D73A-74B6-46F5-BC29-A30A19021D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30E2E1A-8B72-4E83-9723-9EEBE8F56454}">
      <dgm:prSet phldrT="[Текст]"/>
      <dgm:spPr/>
      <dgm:t>
        <a:bodyPr/>
        <a:lstStyle/>
        <a:p>
          <a:r>
            <a:rPr lang="ru-RU" dirty="0" smtClean="0"/>
            <a:t>Вывод</a:t>
          </a:r>
          <a:endParaRPr lang="ru-RU" dirty="0"/>
        </a:p>
      </dgm:t>
    </dgm:pt>
    <dgm:pt modelId="{AC2C576B-7B2A-4FFB-AAB2-009F8AC8E9C0}" type="parTrans" cxnId="{94ED559E-FB1F-4377-8B52-CF4EC7D73C89}">
      <dgm:prSet/>
      <dgm:spPr/>
      <dgm:t>
        <a:bodyPr/>
        <a:lstStyle/>
        <a:p>
          <a:endParaRPr lang="ru-RU"/>
        </a:p>
      </dgm:t>
    </dgm:pt>
    <dgm:pt modelId="{94495223-5E9C-4BC3-8B21-5F09F0D79C8E}" type="sibTrans" cxnId="{94ED559E-FB1F-4377-8B52-CF4EC7D73C89}">
      <dgm:prSet/>
      <dgm:spPr/>
      <dgm:t>
        <a:bodyPr/>
        <a:lstStyle/>
        <a:p>
          <a:endParaRPr lang="ru-RU"/>
        </a:p>
      </dgm:t>
    </dgm:pt>
    <dgm:pt modelId="{90B54902-F233-48BE-A96B-5DB5EB28473D}">
      <dgm:prSet phldrT="[Текст]"/>
      <dgm:spPr/>
      <dgm:t>
        <a:bodyPr/>
        <a:lstStyle/>
        <a:p>
          <a:endParaRPr lang="ru-RU" sz="1400" dirty="0"/>
        </a:p>
      </dgm:t>
    </dgm:pt>
    <dgm:pt modelId="{D10D197E-7913-4ADF-9B59-800E6CE72BFF}" type="parTrans" cxnId="{178CE89B-93A3-48CA-A3AA-0DD5210F620A}">
      <dgm:prSet/>
      <dgm:spPr/>
      <dgm:t>
        <a:bodyPr/>
        <a:lstStyle/>
        <a:p>
          <a:endParaRPr lang="ru-RU"/>
        </a:p>
      </dgm:t>
    </dgm:pt>
    <dgm:pt modelId="{316EF80E-FBBF-486F-ABE5-259C72B41D7E}" type="sibTrans" cxnId="{178CE89B-93A3-48CA-A3AA-0DD5210F620A}">
      <dgm:prSet/>
      <dgm:spPr/>
      <dgm:t>
        <a:bodyPr/>
        <a:lstStyle/>
        <a:p>
          <a:endParaRPr lang="ru-RU"/>
        </a:p>
      </dgm:t>
    </dgm:pt>
    <dgm:pt modelId="{92DEB395-AF8C-45D4-BC6F-41965D10CEDB}">
      <dgm:prSet phldrT="[Текст]" custT="1"/>
      <dgm:spPr/>
      <dgm:t>
        <a:bodyPr/>
        <a:lstStyle/>
        <a:p>
          <a:r>
            <a:rPr lang="ru-RU" sz="1800" dirty="0" smtClean="0"/>
            <a:t>Моделирование </a:t>
          </a:r>
          <a:r>
            <a:rPr lang="ru-RU" sz="1800" dirty="0" smtClean="0">
              <a:solidFill>
                <a:schemeClr val="tx1"/>
              </a:solidFill>
            </a:rPr>
            <a:t>и управление роботизированным манипулятором с использованием дуальных кватернионов </a:t>
          </a:r>
          <a:r>
            <a:rPr lang="ru-RU" sz="1800" dirty="0" smtClean="0"/>
            <a:t>компактно и относительно быстро, поэтому вычисление закона управления происходит быстро</a:t>
          </a:r>
          <a:endParaRPr lang="ru-RU" sz="1800" dirty="0"/>
        </a:p>
      </dgm:t>
    </dgm:pt>
    <dgm:pt modelId="{F1C9F752-13FC-4172-8E2F-8E71C728F321}" type="parTrans" cxnId="{25B87666-73BE-421B-BC7C-E3ADD89C4717}">
      <dgm:prSet/>
      <dgm:spPr/>
      <dgm:t>
        <a:bodyPr/>
        <a:lstStyle/>
        <a:p>
          <a:endParaRPr lang="ru-RU"/>
        </a:p>
      </dgm:t>
    </dgm:pt>
    <dgm:pt modelId="{4EA32C47-4DAC-4E17-BA80-3BE04C0C1E5A}" type="sibTrans" cxnId="{25B87666-73BE-421B-BC7C-E3ADD89C4717}">
      <dgm:prSet/>
      <dgm:spPr/>
      <dgm:t>
        <a:bodyPr/>
        <a:lstStyle/>
        <a:p>
          <a:endParaRPr lang="ru-RU"/>
        </a:p>
      </dgm:t>
    </dgm:pt>
    <dgm:pt modelId="{9C6B3DD9-223A-4F82-9BE7-8977583B3E72}">
      <dgm:prSet phldrT="[Текст]" custT="1"/>
      <dgm:spPr/>
      <dgm:t>
        <a:bodyPr/>
        <a:lstStyle/>
        <a:p>
          <a:r>
            <a:rPr lang="ru-RU" sz="1800" dirty="0" smtClean="0"/>
            <a:t>Это представление обеспечивает преимущества при использовании для моделирования и управления роботизированной системой, которая имеет много степеней свободы</a:t>
          </a:r>
          <a:endParaRPr lang="ru-RU" sz="1800" dirty="0"/>
        </a:p>
      </dgm:t>
    </dgm:pt>
    <dgm:pt modelId="{E726EEE9-CAA2-4BED-9816-383E6B8C9DA4}" type="parTrans" cxnId="{33349B03-3980-4602-B75D-553CF80B6291}">
      <dgm:prSet/>
      <dgm:spPr/>
      <dgm:t>
        <a:bodyPr/>
        <a:lstStyle/>
        <a:p>
          <a:endParaRPr lang="ru-RU"/>
        </a:p>
      </dgm:t>
    </dgm:pt>
    <dgm:pt modelId="{6F67EDC4-1924-4212-BCAB-D5E7C2769B0F}" type="sibTrans" cxnId="{33349B03-3980-4602-B75D-553CF80B6291}">
      <dgm:prSet/>
      <dgm:spPr/>
      <dgm:t>
        <a:bodyPr/>
        <a:lstStyle/>
        <a:p>
          <a:endParaRPr lang="ru-RU"/>
        </a:p>
      </dgm:t>
    </dgm:pt>
    <dgm:pt modelId="{8D9BBCA6-A9D2-4C3D-9D8D-FC861757C20B}">
      <dgm:prSet phldrT="[Текст]" custT="1"/>
      <dgm:spPr/>
      <dgm:t>
        <a:bodyPr/>
        <a:lstStyle/>
        <a:p>
          <a:r>
            <a:rPr lang="ru-RU" sz="1800" dirty="0" smtClean="0"/>
            <a:t>Данное представление также обеспечивает более быстрое вычисление интерполяция по сравнению некоторыми другими методами (например на основе углов Эйлера)</a:t>
          </a:r>
          <a:endParaRPr lang="ru-RU" sz="1800" dirty="0"/>
        </a:p>
      </dgm:t>
    </dgm:pt>
    <dgm:pt modelId="{035B9769-AD9F-4323-AD82-20EC154FB82F}" type="parTrans" cxnId="{FF752C44-B8D5-4FF5-9F2F-39218F89EBB8}">
      <dgm:prSet/>
      <dgm:spPr/>
      <dgm:t>
        <a:bodyPr/>
        <a:lstStyle/>
        <a:p>
          <a:endParaRPr lang="ru-RU"/>
        </a:p>
      </dgm:t>
    </dgm:pt>
    <dgm:pt modelId="{321EA10A-43D5-4246-9BC3-84F5F729749D}" type="sibTrans" cxnId="{FF752C44-B8D5-4FF5-9F2F-39218F89EBB8}">
      <dgm:prSet/>
      <dgm:spPr/>
      <dgm:t>
        <a:bodyPr/>
        <a:lstStyle/>
        <a:p>
          <a:endParaRPr lang="ru-RU"/>
        </a:p>
      </dgm:t>
    </dgm:pt>
    <dgm:pt modelId="{1213B5B1-AAD3-4DDE-8462-DEE25D7F0C9F}">
      <dgm:prSet phldrT="[Текст]" custT="1"/>
      <dgm:spPr/>
      <dgm:t>
        <a:bodyPr/>
        <a:lstStyle/>
        <a:p>
          <a:r>
            <a:rPr lang="ru-RU" sz="1800" dirty="0" smtClean="0"/>
            <a:t> Отсутствие сингулярностей Евклидова пространства</a:t>
          </a:r>
          <a:endParaRPr lang="ru-RU" sz="1800" dirty="0"/>
        </a:p>
      </dgm:t>
    </dgm:pt>
    <dgm:pt modelId="{AF81FD5A-DF55-4992-92FC-C0B1977B695D}" type="parTrans" cxnId="{641E3F56-806C-4652-81A9-D0E9C91DA047}">
      <dgm:prSet/>
      <dgm:spPr/>
      <dgm:t>
        <a:bodyPr/>
        <a:lstStyle/>
        <a:p>
          <a:endParaRPr lang="ru-RU"/>
        </a:p>
      </dgm:t>
    </dgm:pt>
    <dgm:pt modelId="{294357BE-208E-4A0F-ABB7-96535DF403C7}" type="sibTrans" cxnId="{641E3F56-806C-4652-81A9-D0E9C91DA047}">
      <dgm:prSet/>
      <dgm:spPr/>
      <dgm:t>
        <a:bodyPr/>
        <a:lstStyle/>
        <a:p>
          <a:endParaRPr lang="ru-RU"/>
        </a:p>
      </dgm:t>
    </dgm:pt>
    <dgm:pt modelId="{72870C37-F2BC-48BA-BA11-CFA57873DEC3}">
      <dgm:prSet phldrT="[Текст]" custT="1"/>
      <dgm:spPr/>
      <dgm:t>
        <a:bodyPr/>
        <a:lstStyle/>
        <a:p>
          <a:r>
            <a:rPr lang="ru-RU" sz="1800" dirty="0" smtClean="0"/>
            <a:t>Интуитивно понятное представление. Всё сводится к простым операциям умножения.</a:t>
          </a:r>
          <a:endParaRPr lang="ru-RU" sz="1800" dirty="0"/>
        </a:p>
      </dgm:t>
    </dgm:pt>
    <dgm:pt modelId="{D122AD88-ADB7-4ED7-B3CD-7AB2299311F0}" type="parTrans" cxnId="{6CFB1EBF-D7F2-4E43-A143-1A1E141D099D}">
      <dgm:prSet/>
      <dgm:spPr/>
      <dgm:t>
        <a:bodyPr/>
        <a:lstStyle/>
        <a:p>
          <a:endParaRPr lang="ru-RU"/>
        </a:p>
      </dgm:t>
    </dgm:pt>
    <dgm:pt modelId="{4BFB0BD1-4209-4B36-92C0-C591110B7375}" type="sibTrans" cxnId="{6CFB1EBF-D7F2-4E43-A143-1A1E141D099D}">
      <dgm:prSet/>
      <dgm:spPr/>
      <dgm:t>
        <a:bodyPr/>
        <a:lstStyle/>
        <a:p>
          <a:endParaRPr lang="ru-RU"/>
        </a:p>
      </dgm:t>
    </dgm:pt>
    <dgm:pt modelId="{A1ACF9A7-0EA4-4453-AEF4-720D411C0E89}" type="pres">
      <dgm:prSet presAssocID="{AED9D73A-74B6-46F5-BC29-A30A19021D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FC6EF36-A061-4F1E-A09A-025485E70BA5}" type="pres">
      <dgm:prSet presAssocID="{730E2E1A-8B72-4E83-9723-9EEBE8F56454}" presName="parentText" presStyleLbl="node1" presStyleIdx="0" presStyleCnt="1" custScaleX="92027" custScaleY="52251" custLinFactNeighborX="-328" custLinFactNeighborY="-6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7ABB84-D6DF-4EDD-A884-DE51908AFEAF}" type="pres">
      <dgm:prSet presAssocID="{730E2E1A-8B72-4E83-9723-9EEBE8F56454}" presName="childText" presStyleLbl="revTx" presStyleIdx="0" presStyleCnt="1" custScaleY="146912" custLinFactNeighborX="101" custLinFactNeighborY="111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4ED559E-FB1F-4377-8B52-CF4EC7D73C89}" srcId="{AED9D73A-74B6-46F5-BC29-A30A19021D9C}" destId="{730E2E1A-8B72-4E83-9723-9EEBE8F56454}" srcOrd="0" destOrd="0" parTransId="{AC2C576B-7B2A-4FFB-AAB2-009F8AC8E9C0}" sibTransId="{94495223-5E9C-4BC3-8B21-5F09F0D79C8E}"/>
    <dgm:cxn modelId="{5DB92D26-33CB-423A-8154-036ACF167550}" type="presOf" srcId="{90B54902-F233-48BE-A96B-5DB5EB28473D}" destId="{687ABB84-D6DF-4EDD-A884-DE51908AFEAF}" srcOrd="0" destOrd="0" presId="urn:microsoft.com/office/officeart/2005/8/layout/vList2"/>
    <dgm:cxn modelId="{6CFB1EBF-D7F2-4E43-A143-1A1E141D099D}" srcId="{730E2E1A-8B72-4E83-9723-9EEBE8F56454}" destId="{72870C37-F2BC-48BA-BA11-CFA57873DEC3}" srcOrd="5" destOrd="0" parTransId="{D122AD88-ADB7-4ED7-B3CD-7AB2299311F0}" sibTransId="{4BFB0BD1-4209-4B36-92C0-C591110B7375}"/>
    <dgm:cxn modelId="{C9138DC0-309D-4440-BA7E-116E9CE17B25}" type="presOf" srcId="{8D9BBCA6-A9D2-4C3D-9D8D-FC861757C20B}" destId="{687ABB84-D6DF-4EDD-A884-DE51908AFEAF}" srcOrd="0" destOrd="3" presId="urn:microsoft.com/office/officeart/2005/8/layout/vList2"/>
    <dgm:cxn modelId="{25B87666-73BE-421B-BC7C-E3ADD89C4717}" srcId="{730E2E1A-8B72-4E83-9723-9EEBE8F56454}" destId="{92DEB395-AF8C-45D4-BC6F-41965D10CEDB}" srcOrd="1" destOrd="0" parTransId="{F1C9F752-13FC-4172-8E2F-8E71C728F321}" sibTransId="{4EA32C47-4DAC-4E17-BA80-3BE04C0C1E5A}"/>
    <dgm:cxn modelId="{33349B03-3980-4602-B75D-553CF80B6291}" srcId="{730E2E1A-8B72-4E83-9723-9EEBE8F56454}" destId="{9C6B3DD9-223A-4F82-9BE7-8977583B3E72}" srcOrd="2" destOrd="0" parTransId="{E726EEE9-CAA2-4BED-9816-383E6B8C9DA4}" sibTransId="{6F67EDC4-1924-4212-BCAB-D5E7C2769B0F}"/>
    <dgm:cxn modelId="{37895914-1EE3-4F93-8517-833408C9EE74}" type="presOf" srcId="{1213B5B1-AAD3-4DDE-8462-DEE25D7F0C9F}" destId="{687ABB84-D6DF-4EDD-A884-DE51908AFEAF}" srcOrd="0" destOrd="4" presId="urn:microsoft.com/office/officeart/2005/8/layout/vList2"/>
    <dgm:cxn modelId="{FF752C44-B8D5-4FF5-9F2F-39218F89EBB8}" srcId="{730E2E1A-8B72-4E83-9723-9EEBE8F56454}" destId="{8D9BBCA6-A9D2-4C3D-9D8D-FC861757C20B}" srcOrd="3" destOrd="0" parTransId="{035B9769-AD9F-4323-AD82-20EC154FB82F}" sibTransId="{321EA10A-43D5-4246-9BC3-84F5F729749D}"/>
    <dgm:cxn modelId="{B1209444-D253-4E85-B31C-C74525B1E92B}" type="presOf" srcId="{730E2E1A-8B72-4E83-9723-9EEBE8F56454}" destId="{6FC6EF36-A061-4F1E-A09A-025485E70BA5}" srcOrd="0" destOrd="0" presId="urn:microsoft.com/office/officeart/2005/8/layout/vList2"/>
    <dgm:cxn modelId="{99EF5569-F7AE-4DF9-818D-AEA1E7BFAC51}" type="presOf" srcId="{AED9D73A-74B6-46F5-BC29-A30A19021D9C}" destId="{A1ACF9A7-0EA4-4453-AEF4-720D411C0E89}" srcOrd="0" destOrd="0" presId="urn:microsoft.com/office/officeart/2005/8/layout/vList2"/>
    <dgm:cxn modelId="{6A7C23C0-4580-4582-A4CF-BA51B5923CE8}" type="presOf" srcId="{92DEB395-AF8C-45D4-BC6F-41965D10CEDB}" destId="{687ABB84-D6DF-4EDD-A884-DE51908AFEAF}" srcOrd="0" destOrd="1" presId="urn:microsoft.com/office/officeart/2005/8/layout/vList2"/>
    <dgm:cxn modelId="{ECE8E1C7-8087-430E-9B9D-CF13DBBC177B}" type="presOf" srcId="{9C6B3DD9-223A-4F82-9BE7-8977583B3E72}" destId="{687ABB84-D6DF-4EDD-A884-DE51908AFEAF}" srcOrd="0" destOrd="2" presId="urn:microsoft.com/office/officeart/2005/8/layout/vList2"/>
    <dgm:cxn modelId="{178CE89B-93A3-48CA-A3AA-0DD5210F620A}" srcId="{730E2E1A-8B72-4E83-9723-9EEBE8F56454}" destId="{90B54902-F233-48BE-A96B-5DB5EB28473D}" srcOrd="0" destOrd="0" parTransId="{D10D197E-7913-4ADF-9B59-800E6CE72BFF}" sibTransId="{316EF80E-FBBF-486F-ABE5-259C72B41D7E}"/>
    <dgm:cxn modelId="{53AC3135-CA19-45F6-947A-17DFB43FD137}" type="presOf" srcId="{72870C37-F2BC-48BA-BA11-CFA57873DEC3}" destId="{687ABB84-D6DF-4EDD-A884-DE51908AFEAF}" srcOrd="0" destOrd="5" presId="urn:microsoft.com/office/officeart/2005/8/layout/vList2"/>
    <dgm:cxn modelId="{641E3F56-806C-4652-81A9-D0E9C91DA047}" srcId="{730E2E1A-8B72-4E83-9723-9EEBE8F56454}" destId="{1213B5B1-AAD3-4DDE-8462-DEE25D7F0C9F}" srcOrd="4" destOrd="0" parTransId="{AF81FD5A-DF55-4992-92FC-C0B1977B695D}" sibTransId="{294357BE-208E-4A0F-ABB7-96535DF403C7}"/>
    <dgm:cxn modelId="{42CD3103-469C-4BED-891D-18A2EAD8CC92}" type="presParOf" srcId="{A1ACF9A7-0EA4-4453-AEF4-720D411C0E89}" destId="{6FC6EF36-A061-4F1E-A09A-025485E70BA5}" srcOrd="0" destOrd="0" presId="urn:microsoft.com/office/officeart/2005/8/layout/vList2"/>
    <dgm:cxn modelId="{BAA140D3-8BA4-4236-82DA-DEE77BB591AF}" type="presParOf" srcId="{A1ACF9A7-0EA4-4453-AEF4-720D411C0E89}" destId="{687ABB84-D6DF-4EDD-A884-DE51908AFEA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93CCB-8A68-446F-B80A-80C01F0ED863}">
      <dsp:nvSpPr>
        <dsp:cNvPr id="0" name=""/>
        <dsp:cNvSpPr/>
      </dsp:nvSpPr>
      <dsp:spPr>
        <a:xfrm>
          <a:off x="2480872" y="1446481"/>
          <a:ext cx="233074" cy="1047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7288"/>
              </a:lnTo>
              <a:lnTo>
                <a:pt x="233074" y="10472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EB9AD-624F-462D-A55B-AFAF260F4657}">
      <dsp:nvSpPr>
        <dsp:cNvPr id="0" name=""/>
        <dsp:cNvSpPr/>
      </dsp:nvSpPr>
      <dsp:spPr>
        <a:xfrm>
          <a:off x="2242953" y="1446481"/>
          <a:ext cx="237919" cy="1047288"/>
        </a:xfrm>
        <a:custGeom>
          <a:avLst/>
          <a:gdLst/>
          <a:ahLst/>
          <a:cxnLst/>
          <a:rect l="0" t="0" r="0" b="0"/>
          <a:pathLst>
            <a:path>
              <a:moveTo>
                <a:pt x="237919" y="0"/>
              </a:moveTo>
              <a:lnTo>
                <a:pt x="237919" y="1047288"/>
              </a:lnTo>
              <a:lnTo>
                <a:pt x="0" y="104728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AE9-24CF-4AB9-9A72-647F1CBCD78C}">
      <dsp:nvSpPr>
        <dsp:cNvPr id="0" name=""/>
        <dsp:cNvSpPr/>
      </dsp:nvSpPr>
      <dsp:spPr>
        <a:xfrm>
          <a:off x="824757" y="325067"/>
          <a:ext cx="3312229" cy="1121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>
              <a:solidFill>
                <a:schemeClr val="bg1"/>
              </a:solidFill>
            </a:rPr>
            <a:t>Кинематическое моделирование</a:t>
          </a:r>
          <a:endParaRPr lang="ru-RU" sz="2700" kern="1200" dirty="0">
            <a:solidFill>
              <a:schemeClr val="bg1"/>
            </a:solidFill>
          </a:endParaRPr>
        </a:p>
      </dsp:txBody>
      <dsp:txXfrm>
        <a:off x="824757" y="325067"/>
        <a:ext cx="3312229" cy="1121413"/>
      </dsp:txXfrm>
    </dsp:sp>
    <dsp:sp modelId="{1B9295BD-E8BE-4B5B-94CB-7BDA497BE6F5}">
      <dsp:nvSpPr>
        <dsp:cNvPr id="0" name=""/>
        <dsp:cNvSpPr/>
      </dsp:nvSpPr>
      <dsp:spPr>
        <a:xfrm>
          <a:off x="126" y="1933062"/>
          <a:ext cx="2242827" cy="1121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Прямая задача кинематики </a:t>
          </a:r>
          <a:endParaRPr lang="ru-RU" sz="2700" kern="1200" dirty="0"/>
        </a:p>
      </dsp:txBody>
      <dsp:txXfrm>
        <a:off x="126" y="1933062"/>
        <a:ext cx="2242827" cy="1121413"/>
      </dsp:txXfrm>
    </dsp:sp>
    <dsp:sp modelId="{EBF56345-7830-45DD-B345-13BE4A648344}">
      <dsp:nvSpPr>
        <dsp:cNvPr id="0" name=""/>
        <dsp:cNvSpPr/>
      </dsp:nvSpPr>
      <dsp:spPr>
        <a:xfrm>
          <a:off x="2713947" y="1933062"/>
          <a:ext cx="2527935" cy="1121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Обратная задача кинематики </a:t>
          </a:r>
          <a:endParaRPr lang="ru-RU" sz="2700" kern="1200" dirty="0"/>
        </a:p>
      </dsp:txBody>
      <dsp:txXfrm>
        <a:off x="2713947" y="1933062"/>
        <a:ext cx="2527935" cy="1121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C83FD-E1EC-4A24-85C2-6BF1EB393894}">
      <dsp:nvSpPr>
        <dsp:cNvPr id="0" name=""/>
        <dsp:cNvSpPr/>
      </dsp:nvSpPr>
      <dsp:spPr>
        <a:xfrm>
          <a:off x="0" y="0"/>
          <a:ext cx="4858276" cy="542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kern="1200" smtClean="0"/>
            <a:t>Экономическая </a:t>
          </a:r>
          <a:r>
            <a:rPr lang="ru-RU" sz="3200" b="1" kern="1200" smtClean="0"/>
            <a:t>часть </a:t>
          </a:r>
          <a:endParaRPr lang="ru-RU" sz="3200" kern="1200" dirty="0"/>
        </a:p>
      </dsp:txBody>
      <dsp:txXfrm>
        <a:off x="26505" y="26505"/>
        <a:ext cx="4805266" cy="489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6EF36-A061-4F1E-A09A-025485E70BA5}">
      <dsp:nvSpPr>
        <dsp:cNvPr id="0" name=""/>
        <dsp:cNvSpPr/>
      </dsp:nvSpPr>
      <dsp:spPr>
        <a:xfrm>
          <a:off x="298367" y="6137"/>
          <a:ext cx="7505225" cy="777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Вывод</a:t>
          </a:r>
          <a:endParaRPr lang="ru-RU" sz="3200" kern="1200" dirty="0"/>
        </a:p>
      </dsp:txBody>
      <dsp:txXfrm>
        <a:off x="336297" y="44067"/>
        <a:ext cx="7429365" cy="701148"/>
      </dsp:txXfrm>
    </dsp:sp>
    <dsp:sp modelId="{687ABB84-D6DF-4EDD-A884-DE51908AFEAF}">
      <dsp:nvSpPr>
        <dsp:cNvPr id="0" name=""/>
        <dsp:cNvSpPr/>
      </dsp:nvSpPr>
      <dsp:spPr>
        <a:xfrm>
          <a:off x="0" y="793801"/>
          <a:ext cx="8155460" cy="5185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93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1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Моделирование </a:t>
          </a:r>
          <a:r>
            <a:rPr lang="ru-RU" sz="1800" kern="1200" dirty="0" smtClean="0">
              <a:solidFill>
                <a:schemeClr val="tx1"/>
              </a:solidFill>
            </a:rPr>
            <a:t>и управление роботизированным манипулятором с использованием дуальных кватернионов </a:t>
          </a:r>
          <a:r>
            <a:rPr lang="ru-RU" sz="1800" kern="1200" dirty="0" smtClean="0"/>
            <a:t>компактно и относительно быстро, поэтому вычисление закона управления происходит быстро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Это представление обеспечивает преимущества при использовании для моделирования и управления роботизированной системой, которая имеет много степеней свободы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Данное представление также обеспечивает более быстрое вычисление интерполяция по сравнению некоторыми другими методами (например на основе углов Эйлера)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 Отсутствие сингулярностей Евклидова пространства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800" kern="1200" dirty="0" smtClean="0"/>
            <a:t>Интуитивно понятное представление. Всё сводится к простым операциям умножения.</a:t>
          </a:r>
          <a:endParaRPr lang="ru-RU" sz="1800" kern="1200" dirty="0"/>
        </a:p>
      </dsp:txBody>
      <dsp:txXfrm>
        <a:off x="0" y="793801"/>
        <a:ext cx="8155460" cy="5185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4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16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3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84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4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25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6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36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92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97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B2FE71-604E-4B8A-B7DD-D41A495437C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A1371E-A069-418E-858A-0EAF96C8790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2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26863/" TargetMode="External"/><Relationship Id="rId2" Type="http://schemas.openxmlformats.org/officeDocument/2006/relationships/hyperlink" Target="http://www.euclideanspace.com/maths/algebra/realNormedAlgebra/quaternions/index.ht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abr.com/ru/post/263533/" TargetMode="External"/><Relationship Id="rId4" Type="http://schemas.openxmlformats.org/officeDocument/2006/relationships/hyperlink" Target="http://wat.gamedev.ru/articles/quatern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3" b="14243"/>
          <a:stretch>
            <a:fillRect/>
          </a:stretch>
        </p:blipFill>
        <p:spPr>
          <a:xfrm>
            <a:off x="0" y="0"/>
            <a:ext cx="12191985" cy="4915076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06015" y="6554724"/>
            <a:ext cx="1437140" cy="303276"/>
          </a:xfrm>
        </p:spPr>
        <p:txBody>
          <a:bodyPr>
            <a:normAutofit fontScale="85000" lnSpcReduction="10000"/>
          </a:bodyPr>
          <a:lstStyle/>
          <a:p>
            <a:r>
              <a:rPr lang="ru-RU" sz="1900" dirty="0" smtClean="0"/>
              <a:t>Москва 2019г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5" y="1252625"/>
            <a:ext cx="12191985" cy="1933575"/>
          </a:xfrm>
          <a:prstGeom prst="rect">
            <a:avLst/>
          </a:prstGeom>
          <a:solidFill>
            <a:srgbClr val="F8F8F8">
              <a:alpha val="69020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tx1"/>
                </a:solidFill>
              </a:rPr>
              <a:t>	Кинематическое моделирование и управление 	роботизированным манипулятором</a:t>
            </a:r>
            <a:br>
              <a:rPr lang="ru-RU" sz="3600" dirty="0" smtClean="0">
                <a:solidFill>
                  <a:schemeClr val="tx1"/>
                </a:solidFill>
              </a:rPr>
            </a:br>
            <a:r>
              <a:rPr lang="ru-RU" sz="3600" dirty="0" smtClean="0">
                <a:solidFill>
                  <a:schemeClr val="tx1"/>
                </a:solidFill>
              </a:rPr>
              <a:t>	с использованием дуальных кватернионов с </a:t>
            </a:r>
          </a:p>
          <a:p>
            <a:r>
              <a:rPr lang="ru-RU" sz="3600" dirty="0" smtClean="0">
                <a:solidFill>
                  <a:schemeClr val="tx1"/>
                </a:solidFill>
              </a:rPr>
              <a:t>	единичным модулем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04972" y="5332034"/>
            <a:ext cx="9039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«Московский государственный технологический университет «СТАНКИН»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3" y="5272117"/>
            <a:ext cx="1371599" cy="76616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0416386" y="5026685"/>
            <a:ext cx="1775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-150" dirty="0">
                <a:solidFill>
                  <a:schemeClr val="bg1">
                    <a:lumMod val="95000"/>
                  </a:schemeClr>
                </a:solidFill>
              </a:rPr>
              <a:t>Абдулзагиров М.М.</a:t>
            </a:r>
          </a:p>
        </p:txBody>
      </p:sp>
    </p:spTree>
    <p:extLst>
      <p:ext uri="{BB962C8B-B14F-4D97-AF65-F5344CB8AC3E}">
        <p14:creationId xmlns:p14="http://schemas.microsoft.com/office/powerpoint/2010/main" val="40700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6863" y="222421"/>
            <a:ext cx="3496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4A66AC"/>
                </a:solidFill>
                <a:latin typeface="+mj-lt"/>
              </a:rPr>
              <a:t>Список литературы</a:t>
            </a:r>
            <a:endParaRPr lang="ru-RU" sz="3200" dirty="0">
              <a:solidFill>
                <a:srgbClr val="4A66AC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3627" y="1218596"/>
            <a:ext cx="844336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[Электронный ресурс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].</a:t>
            </a:r>
            <a:r>
              <a:rPr lang="en-US" sz="1600" u="sng" dirty="0" smtClean="0">
                <a:hlinkClick r:id="rId2"/>
              </a:rPr>
              <a:t>http</a:t>
            </a:r>
            <a:r>
              <a:rPr lang="en-US" sz="1600" u="sng" dirty="0">
                <a:hlinkClick r:id="rId2"/>
              </a:rPr>
              <a:t>://www.euclideanspace.com/maths/algebra</a:t>
            </a:r>
            <a:r>
              <a:rPr lang="en-US" sz="1600" u="sng" dirty="0" smtClean="0">
                <a:hlinkClick r:id="rId2"/>
              </a:rPr>
              <a:t>/</a:t>
            </a:r>
            <a:endParaRPr lang="ru-RU" sz="1600" u="sng" dirty="0" smtClean="0">
              <a:hlinkClick r:id="rId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u="sng" dirty="0" err="1" smtClean="0">
                <a:hlinkClick r:id="rId2"/>
              </a:rPr>
              <a:t>realNormedAlgebra</a:t>
            </a:r>
            <a:r>
              <a:rPr lang="en-US" sz="1600" u="sng" dirty="0" smtClean="0">
                <a:hlinkClick r:id="rId2"/>
              </a:rPr>
              <a:t>/quaternions/index.htm</a:t>
            </a:r>
            <a:endParaRPr lang="ru-RU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“Доступно о кватернионах и их преимуществах”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[Электронный ресурс]. </a:t>
            </a:r>
            <a:r>
              <a:rPr lang="en-US" sz="1600" u="sng" dirty="0" smtClean="0">
                <a:hlinkClick r:id="rId3"/>
              </a:rPr>
              <a:t>https</a:t>
            </a:r>
            <a:r>
              <a:rPr lang="ru-RU" sz="1600" u="sng" dirty="0">
                <a:hlinkClick r:id="rId3"/>
              </a:rPr>
              <a:t>://</a:t>
            </a:r>
            <a:r>
              <a:rPr lang="en-US" sz="1600" u="sng" dirty="0" err="1">
                <a:hlinkClick r:id="rId3"/>
              </a:rPr>
              <a:t>habr</a:t>
            </a:r>
            <a:r>
              <a:rPr lang="ru-RU" sz="1600" u="sng" dirty="0">
                <a:hlinkClick r:id="rId3"/>
              </a:rPr>
              <a:t>.</a:t>
            </a:r>
            <a:r>
              <a:rPr lang="en-US" sz="1600" u="sng" dirty="0">
                <a:hlinkClick r:id="rId3"/>
              </a:rPr>
              <a:t>com</a:t>
            </a:r>
            <a:r>
              <a:rPr lang="ru-RU" sz="1600" u="sng" dirty="0">
                <a:hlinkClick r:id="rId3"/>
              </a:rPr>
              <a:t>/</a:t>
            </a:r>
            <a:r>
              <a:rPr lang="en-US" sz="1600" u="sng" dirty="0" err="1">
                <a:hlinkClick r:id="rId3"/>
              </a:rPr>
              <a:t>ru</a:t>
            </a:r>
            <a:r>
              <a:rPr lang="ru-RU" sz="1600" u="sng" dirty="0">
                <a:hlinkClick r:id="rId3"/>
              </a:rPr>
              <a:t>/</a:t>
            </a:r>
            <a:r>
              <a:rPr lang="en-US" sz="1600" u="sng" dirty="0">
                <a:hlinkClick r:id="rId3"/>
              </a:rPr>
              <a:t>post</a:t>
            </a:r>
            <a:r>
              <a:rPr lang="ru-RU" sz="1600" u="sng" dirty="0">
                <a:hlinkClick r:id="rId3"/>
              </a:rPr>
              <a:t>/426863/</a:t>
            </a:r>
            <a:r>
              <a:rPr lang="ru-RU" sz="1600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“Кватернионы в программировании игр.” 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[Электронный ресурс].</a:t>
            </a:r>
            <a:r>
              <a:rPr lang="ru-RU" sz="1600" dirty="0" smtClean="0"/>
              <a:t> </a:t>
            </a:r>
            <a:r>
              <a:rPr lang="en-US" sz="1600" u="sng" dirty="0">
                <a:hlinkClick r:id="rId4"/>
              </a:rPr>
              <a:t>http</a:t>
            </a:r>
            <a:r>
              <a:rPr lang="ru-RU" sz="1600" u="sng" dirty="0">
                <a:hlinkClick r:id="rId4"/>
              </a:rPr>
              <a:t>://</a:t>
            </a:r>
            <a:r>
              <a:rPr lang="en-US" sz="1600" u="sng" dirty="0">
                <a:hlinkClick r:id="rId4"/>
              </a:rPr>
              <a:t>wat</a:t>
            </a:r>
            <a:r>
              <a:rPr lang="ru-RU" sz="1600" u="sng" dirty="0">
                <a:hlinkClick r:id="rId4"/>
              </a:rPr>
              <a:t>.</a:t>
            </a:r>
            <a:r>
              <a:rPr lang="en-US" sz="1600" u="sng" dirty="0" err="1">
                <a:hlinkClick r:id="rId4"/>
              </a:rPr>
              <a:t>gamedev</a:t>
            </a:r>
            <a:r>
              <a:rPr lang="ru-RU" sz="1600" u="sng" dirty="0">
                <a:hlinkClick r:id="rId4"/>
              </a:rPr>
              <a:t>.</a:t>
            </a:r>
            <a:r>
              <a:rPr lang="en-US" sz="1600" u="sng" dirty="0" err="1">
                <a:hlinkClick r:id="rId4"/>
              </a:rPr>
              <a:t>ru</a:t>
            </a:r>
            <a:r>
              <a:rPr lang="ru-RU" sz="1600" u="sng" dirty="0">
                <a:hlinkClick r:id="rId4"/>
              </a:rPr>
              <a:t>/</a:t>
            </a:r>
            <a:r>
              <a:rPr lang="en-US" sz="1600" u="sng" dirty="0">
                <a:hlinkClick r:id="rId4"/>
              </a:rPr>
              <a:t>articles</a:t>
            </a:r>
            <a:r>
              <a:rPr lang="ru-RU" sz="1600" u="sng" dirty="0">
                <a:hlinkClick r:id="rId4"/>
              </a:rPr>
              <a:t>/</a:t>
            </a:r>
            <a:r>
              <a:rPr lang="en-US" sz="1600" u="sng" dirty="0">
                <a:hlinkClick r:id="rId4"/>
              </a:rPr>
              <a:t>quaternions</a:t>
            </a:r>
            <a:endParaRPr lang="ru-RU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“Магия тензорной алгебры: Часть 12 — Параметры Родрига-Гамильтона в кинематике твердого тела</a:t>
            </a:r>
            <a:r>
              <a:rPr lang="ru-RU" sz="1600" dirty="0" smtClean="0"/>
              <a:t>”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[Электронный ресурс].</a:t>
            </a:r>
            <a:r>
              <a:rPr lang="ru-RU" sz="1600" dirty="0" smtClean="0"/>
              <a:t>  </a:t>
            </a:r>
            <a:r>
              <a:rPr lang="en-US" sz="1600" u="sng" dirty="0">
                <a:hlinkClick r:id="rId5"/>
              </a:rPr>
              <a:t>https</a:t>
            </a:r>
            <a:r>
              <a:rPr lang="ru-RU" sz="1600" u="sng" dirty="0">
                <a:hlinkClick r:id="rId5"/>
              </a:rPr>
              <a:t>://</a:t>
            </a:r>
            <a:r>
              <a:rPr lang="en-US" sz="1600" u="sng" dirty="0" err="1">
                <a:hlinkClick r:id="rId5"/>
              </a:rPr>
              <a:t>habr</a:t>
            </a:r>
            <a:r>
              <a:rPr lang="ru-RU" sz="1600" u="sng" dirty="0">
                <a:hlinkClick r:id="rId5"/>
              </a:rPr>
              <a:t>.</a:t>
            </a:r>
            <a:r>
              <a:rPr lang="en-US" sz="1600" u="sng" dirty="0">
                <a:hlinkClick r:id="rId5"/>
              </a:rPr>
              <a:t>com</a:t>
            </a:r>
            <a:r>
              <a:rPr lang="ru-RU" sz="1600" u="sng" dirty="0">
                <a:hlinkClick r:id="rId5"/>
              </a:rPr>
              <a:t>/</a:t>
            </a:r>
            <a:r>
              <a:rPr lang="en-US" sz="1600" u="sng" dirty="0" err="1">
                <a:hlinkClick r:id="rId5"/>
              </a:rPr>
              <a:t>ru</a:t>
            </a:r>
            <a:r>
              <a:rPr lang="ru-RU" sz="1600" u="sng" dirty="0">
                <a:hlinkClick r:id="rId5"/>
              </a:rPr>
              <a:t>/</a:t>
            </a:r>
            <a:r>
              <a:rPr lang="en-US" sz="1600" u="sng" dirty="0">
                <a:hlinkClick r:id="rId5"/>
              </a:rPr>
              <a:t>post</a:t>
            </a:r>
            <a:r>
              <a:rPr lang="ru-RU" sz="1600" u="sng" dirty="0">
                <a:hlinkClick r:id="rId5"/>
              </a:rPr>
              <a:t>/263533</a:t>
            </a:r>
            <a:r>
              <a:rPr lang="ru-RU" sz="1600" u="sng" dirty="0" smtClean="0">
                <a:hlinkClick r:id="rId5"/>
              </a:rPr>
              <a:t>/</a:t>
            </a:r>
            <a:endParaRPr lang="ru-RU" sz="16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Robotics and Autonomous </a:t>
            </a:r>
            <a:r>
              <a:rPr lang="en-US" sz="1600" dirty="0" smtClean="0"/>
              <a:t>Systems</a:t>
            </a:r>
            <a:r>
              <a:rPr lang="ru-RU" sz="1600" dirty="0" smtClean="0"/>
              <a:t>: </a:t>
            </a:r>
            <a:r>
              <a:rPr lang="en-US" sz="1600" dirty="0"/>
              <a:t>Kinematic modeling and control of a robot arm using unit dual </a:t>
            </a:r>
            <a:r>
              <a:rPr lang="en-US" sz="1600" dirty="0" smtClean="0"/>
              <a:t>quaternions</a:t>
            </a:r>
            <a:r>
              <a:rPr lang="ru-RU" sz="1600" dirty="0" smtClean="0"/>
              <a:t> </a:t>
            </a:r>
            <a:r>
              <a:rPr lang="en-US" sz="1600" dirty="0"/>
              <a:t>[15 </a:t>
            </a:r>
            <a:r>
              <a:rPr lang="ru-RU" sz="1600" dirty="0" smtClean="0"/>
              <a:t>сентября</a:t>
            </a:r>
            <a:r>
              <a:rPr lang="en-US" sz="1600" dirty="0" smtClean="0"/>
              <a:t> </a:t>
            </a:r>
            <a:r>
              <a:rPr lang="en-US" sz="1600" dirty="0"/>
              <a:t>2015]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 err="1"/>
              <a:t>Нелаева</a:t>
            </a:r>
            <a:r>
              <a:rPr lang="ru-RU" sz="1600" dirty="0"/>
              <a:t> </a:t>
            </a:r>
            <a:r>
              <a:rPr lang="ru-RU" sz="1600" dirty="0" smtClean="0"/>
              <a:t>Екатерина И</a:t>
            </a:r>
            <a:r>
              <a:rPr lang="ru-RU" sz="1600" dirty="0"/>
              <a:t>. </a:t>
            </a:r>
            <a:r>
              <a:rPr lang="ru-RU" sz="1600" dirty="0" smtClean="0"/>
              <a:t>«</a:t>
            </a:r>
            <a:r>
              <a:rPr lang="ru-RU" sz="1600" dirty="0"/>
              <a:t>Развитие </a:t>
            </a:r>
            <a:r>
              <a:rPr lang="ru-RU" sz="1600" dirty="0" err="1" smtClean="0"/>
              <a:t>бикватернионной</a:t>
            </a:r>
            <a:r>
              <a:rPr lang="ru-RU" sz="1600" dirty="0" smtClean="0"/>
              <a:t> теории кинематического управления и её приложение к решению обратной задачи </a:t>
            </a:r>
            <a:r>
              <a:rPr lang="ru-RU" sz="1600" dirty="0"/>
              <a:t>кинематики», Диссертация на соискание ученой степени кандидата технических наук 2016 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75927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764601" y="149185"/>
            <a:ext cx="2588199" cy="658123"/>
            <a:chOff x="0" y="154502"/>
            <a:chExt cx="8718668" cy="1155608"/>
          </a:xfrm>
        </p:grpSpPr>
        <p:sp>
          <p:nvSpPr>
            <p:cNvPr id="3" name="Скругленный прямоугольник 2"/>
            <p:cNvSpPr/>
            <p:nvPr/>
          </p:nvSpPr>
          <p:spPr>
            <a:xfrm>
              <a:off x="0" y="154502"/>
              <a:ext cx="8718668" cy="115560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Скругленный прямоугольник 4"/>
            <p:cNvSpPr/>
            <p:nvPr/>
          </p:nvSpPr>
          <p:spPr>
            <a:xfrm>
              <a:off x="56412" y="210914"/>
              <a:ext cx="8605844" cy="1042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000" kern="1200" dirty="0" smtClean="0"/>
                <a:t>Введение</a:t>
              </a:r>
              <a:endParaRPr lang="ru-RU" sz="4000" kern="1200" dirty="0"/>
            </a:p>
          </p:txBody>
        </p:sp>
      </p:grp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99372794"/>
              </p:ext>
            </p:extLst>
          </p:nvPr>
        </p:nvGraphicFramePr>
        <p:xfrm>
          <a:off x="2058700" y="2298358"/>
          <a:ext cx="5242009" cy="3395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764601" y="1136821"/>
            <a:ext cx="72013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latin typeface="+mj-lt"/>
              </a:rPr>
              <a:t>Кинематическое моделирование— нахождение кинематических законов движения механизма.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04" y="1844707"/>
            <a:ext cx="1956083" cy="376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4227"/>
            <a:ext cx="4020065" cy="1537591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Что такое Кватернион</a:t>
            </a:r>
            <a:endParaRPr lang="ru-RU" sz="5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2" y="2262235"/>
            <a:ext cx="3695700" cy="2771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23720" y="3835507"/>
                <a:ext cx="7620000" cy="15629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𝑧𝑘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000" dirty="0" smtClean="0"/>
                  <a:t> —кватернион</a:t>
                </a:r>
                <a:endParaRPr lang="en-US" sz="2000" dirty="0" smtClean="0"/>
              </a:p>
              <a:p>
                <a:pPr algn="ctr"/>
                <a:r>
                  <a:rPr lang="ru-RU" sz="2000" dirty="0"/>
                  <a:t>	</a:t>
                </a:r>
                <a:r>
                  <a:rPr lang="ru-RU" sz="2000" dirty="0" smtClean="0"/>
                  <a:t>	Где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ru-RU" sz="2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720" y="3835507"/>
                <a:ext cx="7620000" cy="156299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77" y="50317"/>
            <a:ext cx="4151871" cy="3683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564642" y="5398499"/>
                <a:ext cx="5704062" cy="991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—форма кватерниона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r>
                  <a:rPr lang="ru-RU" b="0" dirty="0" smtClean="0"/>
                  <a:t>			       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для поворота точек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642" y="5398499"/>
                <a:ext cx="5704062" cy="991682"/>
              </a:xfrm>
              <a:prstGeom prst="rect">
                <a:avLst/>
              </a:prstGeom>
              <a:blipFill rotWithShape="0">
                <a:blip r:embed="rId9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3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с двумя скругленными противолежащими углами 2"/>
          <p:cNvSpPr/>
          <p:nvPr/>
        </p:nvSpPr>
        <p:spPr>
          <a:xfrm flipH="1">
            <a:off x="0" y="-21499"/>
            <a:ext cx="8872151" cy="919401"/>
          </a:xfrm>
          <a:prstGeom prst="round2DiagRect">
            <a:avLst/>
          </a:prstGeom>
          <a:solidFill>
            <a:srgbClr val="629DD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ru-RU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Что такое дуальный кватернион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763" y="882270"/>
            <a:ext cx="5123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ru-RU" sz="3600" dirty="0" smtClean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единичным модулем</a:t>
            </a:r>
            <a:endParaRPr lang="ru-RU" sz="36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90275" y="3218330"/>
                <a:ext cx="2817341" cy="89896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ru-RU" sz="24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ru-RU" sz="2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𝐩</m:t>
                    </m:r>
                    <m:r>
                      <a:rPr lang="ru-RU" sz="2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sz="2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sz="2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𝐪</m:t>
                    </m:r>
                    <m:r>
                      <a:rPr lang="ru-RU" sz="240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</a:t>
                </a:r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ru-R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275" y="3218330"/>
                <a:ext cx="2817341" cy="898964"/>
              </a:xfrm>
              <a:prstGeom prst="rect">
                <a:avLst/>
              </a:prstGeom>
              <a:blipFill rotWithShape="0">
                <a:blip r:embed="rId2"/>
                <a:stretch>
                  <a:fillRect r="-1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263822" y="1836222"/>
                <a:ext cx="185435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ru-RU" dirty="0" smtClean="0"/>
                  <a:t>Дуальное число: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ru-RU" dirty="0" smtClean="0"/>
                  <a:t>,</a:t>
                </a:r>
                <a:r>
                  <a:rPr lang="ru-RU" dirty="0"/>
                  <a:t> </a:t>
                </a:r>
                <a:r>
                  <a:rPr lang="ru-RU" dirty="0" smtClean="0"/>
                  <a:t>  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822" y="1836222"/>
                <a:ext cx="1854354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2273" t="-2581" b="-7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170247" y="4933260"/>
                <a:ext cx="7657071" cy="1093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этом если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  <m:sub>
                        <m:r>
                          <a:rPr lang="ru-RU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ru-RU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  <m:sub>
                        <m:r>
                          <a:rPr lang="ru-RU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     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ru-RU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ru-RU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ru-RU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ru-RU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sub>
                        </m:sSub>
                      </m:e>
                    </m:d>
                    <m:r>
                      <a:rPr lang="ru-RU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ru-RU" sz="16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	</a:t>
                </a:r>
                <a:r>
                  <a:rPr lang="ru-RU" sz="16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то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ru-RU" sz="16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16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=1.</m:t>
                    </m:r>
                  </m:oMath>
                </a14:m>
                <a:endParaRPr lang="ru-RU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То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есть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является дуальным кватернионом с </a:t>
                </a:r>
                <a:r>
                  <a:rPr lang="ru-RU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единичным модулем</a:t>
                </a:r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247" y="4933260"/>
                <a:ext cx="7657071" cy="1093056"/>
              </a:xfrm>
              <a:prstGeom prst="rect">
                <a:avLst/>
              </a:prstGeom>
              <a:blipFill rotWithShape="0">
                <a:blip r:embed="rId4"/>
                <a:stretch>
                  <a:fillRect l="-637" b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984542" y="4203289"/>
                <a:ext cx="8028480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  <m:r>
                          <a:rPr lang="ru-RU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ru-RU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e>
                            </m:acc>
                          </m:e>
                          <m:sup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rad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ru-RU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ru-RU" dirty="0" smtClean="0"/>
                  <a:t>— модуль кватерниона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542" y="4203289"/>
                <a:ext cx="8028480" cy="6560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1622854" y="4203289"/>
            <a:ext cx="919670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5961714" y="1833744"/>
                <a:ext cx="3278659" cy="96449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dirty="0"/>
                  <a:t>кватернионы </a:t>
                </a:r>
                <a:r>
                  <a:rPr lang="en-US" dirty="0"/>
                  <a:t> </a:t>
                </a:r>
                <a:r>
                  <a:rPr lang="ru-RU" dirty="0"/>
                  <a:t>ориентации и </a:t>
                </a:r>
                <a:r>
                  <a:rPr lang="ru-RU" dirty="0" smtClean="0"/>
                  <a:t>перемещения: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≜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 и 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</a:rPr>
                      <m:t>𝐪</m:t>
                    </m:r>
                    <m:r>
                      <a:rPr lang="ru-RU" b="1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14" y="1833744"/>
                <a:ext cx="3278659" cy="964495"/>
              </a:xfrm>
              <a:prstGeom prst="rect">
                <a:avLst/>
              </a:prstGeom>
              <a:blipFill rotWithShape="0">
                <a:blip r:embed="rId6"/>
                <a:stretch>
                  <a:fillRect l="-1479" t="-3106" b="-6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люс 9"/>
          <p:cNvSpPr/>
          <p:nvPr/>
        </p:nvSpPr>
        <p:spPr>
          <a:xfrm>
            <a:off x="5291172" y="2034402"/>
            <a:ext cx="497546" cy="480826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5479403" y="2947329"/>
            <a:ext cx="439086" cy="25270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090826" y="1726030"/>
            <a:ext cx="6260757" cy="113057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2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05" y="416255"/>
            <a:ext cx="4473833" cy="4012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462987" y="4264493"/>
                <a:ext cx="4371838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ru-RU" sz="2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=</m:t>
                    </m:r>
                    <m:r>
                      <a:rPr lang="ru-RU" sz="2400" i="1" smtClean="0">
                        <a:ln w="0"/>
                        <a:solidFill>
                          <a:srgbClr val="C8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𝐪</m:t>
                    </m:r>
                    <m:r>
                      <a:rPr lang="ru-RU" sz="2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+ </m:t>
                    </m:r>
                    <m:r>
                      <a:rPr lang="ru-RU" sz="2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𝜀</m:t>
                    </m:r>
                    <m:r>
                      <a:rPr lang="ru-RU" sz="2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n w="0"/>
                        <a:solidFill>
                          <a:srgbClr val="0086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𝐩</m:t>
                    </m:r>
                    <m:r>
                      <a:rPr lang="ru-RU" sz="24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 i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 1 +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sub>
                            </m:sSub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87" y="4264493"/>
                <a:ext cx="4371838" cy="645048"/>
              </a:xfrm>
              <a:prstGeom prst="rect">
                <a:avLst/>
              </a:prstGeom>
              <a:blipFill rotWithShape="0">
                <a:blip r:embed="rId3"/>
                <a:stretch>
                  <a:fillRect b="-1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с двумя усеченными противолежащими углами 3"/>
              <p:cNvSpPr/>
              <p:nvPr/>
            </p:nvSpPr>
            <p:spPr>
              <a:xfrm>
                <a:off x="6857936" y="824792"/>
                <a:ext cx="4235884" cy="2836382"/>
              </a:xfrm>
              <a:prstGeom prst="snip2Diag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dirty="0" smtClean="0"/>
                  <a:t>Дуальный кватернион </a:t>
                </a:r>
                <a:r>
                  <a:rPr lang="ru-RU" dirty="0" smtClean="0"/>
                  <a:t>для описания</a:t>
                </a:r>
                <a:r>
                  <a:rPr lang="ru-RU" dirty="0" smtClean="0"/>
                  <a:t> вращения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:endParaRPr lang="en-US" b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b="0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ru-RU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>
                              <a:latin typeface="Cambria Math" panose="02040503050406030204" pitchFamily="18" charset="0"/>
                            </a:rPr>
                            <m:t>0, 0</m:t>
                          </m:r>
                        </m:e>
                      </m:d>
                      <m:r>
                        <a:rPr lang="ru-RU" b="0" i="0">
                          <a:latin typeface="Cambria Math" panose="02040503050406030204" pitchFamily="18" charset="0"/>
                        </a:rPr>
                        <m:t>,   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≜ 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с двумя усеченными противолежащими углами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36" y="824792"/>
                <a:ext cx="4235884" cy="2836382"/>
              </a:xfrm>
              <a:prstGeom prst="snip2Diag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с двумя усеченными противолежащими углами 4"/>
              <p:cNvSpPr/>
              <p:nvPr/>
            </p:nvSpPr>
            <p:spPr>
              <a:xfrm>
                <a:off x="6857936" y="3887493"/>
                <a:ext cx="4235884" cy="1702090"/>
              </a:xfrm>
              <a:prstGeom prst="snip2Diag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ru-RU" dirty="0" smtClean="0"/>
                  <a:t>Для описания перемещения</a:t>
                </a:r>
                <a:r>
                  <a:rPr lang="en-US" dirty="0" smtClean="0"/>
                  <a:t>: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1, 0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sub>
                          </m:sSub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∧</m:t>
                        </m:r>
                      </m:sub>
                    </m:sSub>
                    <m:r>
                      <a:rPr lang="ru-RU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ru-RU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—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в</m:t>
                    </m:r>
                  </m:oMath>
                </a14:m>
                <a:r>
                  <a:rPr lang="ru-RU" dirty="0" smtClean="0"/>
                  <a:t>ектор перемещения </a:t>
                </a:r>
                <a:endParaRPr lang="ru-RU" dirty="0"/>
              </a:p>
            </p:txBody>
          </p:sp>
        </mc:Choice>
        <mc:Fallback>
          <p:sp>
            <p:nvSpPr>
              <p:cNvPr id="5" name="Прямоугольник с двумя усеченными противолежащими углами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36" y="3887493"/>
                <a:ext cx="4235884" cy="1702090"/>
              </a:xfrm>
              <a:prstGeom prst="snip2Diag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462987" y="5064896"/>
                <a:ext cx="36867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Кватернион </a:t>
                </a:r>
                <a:r>
                  <a:rPr lang="ru-RU" dirty="0" smtClean="0">
                    <a:ln w="0"/>
                    <a:solidFill>
                      <a:srgbClr val="C8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n w="0"/>
                        <a:solidFill>
                          <a:srgbClr val="C8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ru-RU" dirty="0" smtClean="0"/>
                  <a:t> задаёт ориентацию. </a:t>
                </a:r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87" y="5064896"/>
                <a:ext cx="368677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53" t="-11667" r="-331" b="-3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462987" y="5589583"/>
                <a:ext cx="3856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Кватернион  </a:t>
                </a:r>
                <a14:m>
                  <m:oMath xmlns:m="http://schemas.openxmlformats.org/officeDocument/2006/math">
                    <m:r>
                      <a:rPr lang="en-US" b="1">
                        <a:ln w="0"/>
                        <a:solidFill>
                          <a:srgbClr val="0086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задаёт </a:t>
                </a:r>
                <a:r>
                  <a:rPr lang="ru-RU" dirty="0" smtClean="0"/>
                  <a:t>перемещение. </a:t>
                </a:r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987" y="5589583"/>
                <a:ext cx="385644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580" t="-11475" r="-316" b="-29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7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817" y="1389057"/>
            <a:ext cx="7092778" cy="2861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709352" y="1143591"/>
                <a:ext cx="9399373" cy="415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sPre>
                      </m:e>
                      <m:sub>
                        <m:sSub>
                          <m:sSub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</m:acc>
                          </m:e>
                        </m:sPre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</m:acc>
                          </m:e>
                        </m:sPre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</m:acc>
                          </m:e>
                        </m:sPre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ru-RU" b="1" i="1">
                        <a:latin typeface="Cambria Math" panose="02040503050406030204" pitchFamily="18" charset="0"/>
                      </a:rPr>
                      <m:t> .  .  .  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ru-RU" b="1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sSub>
                              <m:sSub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b="1" i="1" smtClean="0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</m:acc>
                          </m:e>
                        </m:sPre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b="1" dirty="0"/>
                  <a:t> —</a:t>
                </a:r>
                <a:r>
                  <a:rPr lang="ru-RU" dirty="0"/>
                  <a:t>положение рабочего органа манипулятора</a:t>
                </a:r>
                <a:r>
                  <a:rPr lang="ru-RU" b="1" dirty="0"/>
                  <a:t> 	</a:t>
                </a:r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352" y="1143591"/>
                <a:ext cx="9399373" cy="415948"/>
              </a:xfrm>
              <a:prstGeom prst="rect">
                <a:avLst/>
              </a:prstGeom>
              <a:blipFill rotWithShape="0">
                <a:blip r:embed="rId3"/>
                <a:stretch>
                  <a:fillRect t="-2941"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782593" y="2390820"/>
            <a:ext cx="33692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Простая иллюстрация того, как прямая задача кинематики применяется к роботу манипулятору с 3 степенями свободы.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889686" y="435252"/>
            <a:ext cx="3763668" cy="542953"/>
            <a:chOff x="0" y="0"/>
            <a:chExt cx="4858276" cy="542953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0" y="0"/>
              <a:ext cx="4858276" cy="54295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Скругленный прямоугольник 4"/>
            <p:cNvSpPr/>
            <p:nvPr/>
          </p:nvSpPr>
          <p:spPr>
            <a:xfrm>
              <a:off x="26505" y="26505"/>
              <a:ext cx="4805266" cy="489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200" b="1" kern="1200" dirty="0" smtClean="0"/>
                <a:t>Решение ПЗК</a:t>
              </a:r>
              <a:endParaRPr lang="ru-RU" sz="3200" kern="12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782593" y="4473642"/>
            <a:ext cx="3763668" cy="542953"/>
            <a:chOff x="0" y="0"/>
            <a:chExt cx="4858276" cy="542953"/>
          </a:xfrm>
        </p:grpSpPr>
        <p:sp>
          <p:nvSpPr>
            <p:cNvPr id="15" name="Скругленный прямоугольник 14"/>
            <p:cNvSpPr/>
            <p:nvPr/>
          </p:nvSpPr>
          <p:spPr>
            <a:xfrm>
              <a:off x="0" y="0"/>
              <a:ext cx="4858276" cy="54295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Скругленный прямоугольник 4"/>
            <p:cNvSpPr/>
            <p:nvPr/>
          </p:nvSpPr>
          <p:spPr>
            <a:xfrm>
              <a:off x="26505" y="26505"/>
              <a:ext cx="4805266" cy="4899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200" b="1" kern="1200" dirty="0" smtClean="0"/>
                <a:t>Решение ОЗК</a:t>
              </a:r>
              <a:endParaRPr lang="ru-RU" sz="3200" kern="1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89686" y="5243241"/>
            <a:ext cx="9264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Решается методом, принципиально аналогичным методу градиентного спуска с использованием итерационного </a:t>
            </a:r>
            <a:r>
              <a:rPr lang="ru-RU" sz="2000" dirty="0" smtClean="0"/>
              <a:t>подхода </a:t>
            </a:r>
            <a:r>
              <a:rPr lang="ru-RU" dirty="0" smtClean="0"/>
              <a:t>(большое решение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41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4761471" y="1565186"/>
            <a:ext cx="6969210" cy="27267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96450" y="4810896"/>
            <a:ext cx="7499251" cy="923330"/>
          </a:xfrm>
          <a:prstGeom prst="rect">
            <a:avLst/>
          </a:prstGeom>
          <a:solidFill>
            <a:srgbClr val="F8F8F8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Первоначальное положение манипулятора и бутылки (слева). </a:t>
            </a:r>
            <a:r>
              <a:rPr lang="ru-RU" dirty="0" smtClean="0">
                <a:solidFill>
                  <a:schemeClr val="tx1"/>
                </a:solidFill>
              </a:rPr>
              <a:t>Рука достигает бутылку и захватывает её(средний</a:t>
            </a:r>
            <a:r>
              <a:rPr lang="ru-RU" dirty="0">
                <a:solidFill>
                  <a:schemeClr val="tx1"/>
                </a:solidFill>
              </a:rPr>
              <a:t>). </a:t>
            </a:r>
            <a:r>
              <a:rPr lang="ru-RU" dirty="0" smtClean="0">
                <a:solidFill>
                  <a:schemeClr val="tx1"/>
                </a:solidFill>
              </a:rPr>
              <a:t>Изменяем положение </a:t>
            </a:r>
            <a:r>
              <a:rPr lang="ru-RU" dirty="0">
                <a:solidFill>
                  <a:schemeClr val="tx1"/>
                </a:solidFill>
              </a:rPr>
              <a:t>бутылки с помощью захвата и </a:t>
            </a:r>
            <a:r>
              <a:rPr lang="ru-RU" dirty="0" smtClean="0">
                <a:solidFill>
                  <a:schemeClr val="tx1"/>
                </a:solidFill>
              </a:rPr>
              <a:t>ставим её </a:t>
            </a:r>
            <a:r>
              <a:rPr lang="ru-RU" dirty="0">
                <a:solidFill>
                  <a:schemeClr val="tx1"/>
                </a:solidFill>
              </a:rPr>
              <a:t>на стол (справа).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7" y="1070917"/>
            <a:ext cx="3270421" cy="371526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69557" y="4916791"/>
            <a:ext cx="3426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95000"/>
                  </a:schemeClr>
                </a:solidFill>
                <a:ea typeface="Arial Unicode MS" panose="020B0604020202020204" pitchFamily="34" charset="-128"/>
              </a:rPr>
              <a:t>Декартова траектория положений рабочего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ea typeface="Arial Unicode MS" panose="020B0604020202020204" pitchFamily="34" charset="-128"/>
              </a:rPr>
              <a:t>органа:</a:t>
            </a:r>
          </a:p>
          <a:p>
            <a:pPr algn="ctr"/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захват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(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красный)и изменении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положения бутылки (зеленый)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Arial Unicode MS" panose="020B0604020202020204" pitchFamily="34" charset="-128"/>
              </a:rPr>
              <a:t> </a:t>
            </a:r>
            <a:endParaRPr lang="ru-RU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1428" y="336197"/>
            <a:ext cx="5267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Экспериментальная часть</a:t>
            </a:r>
            <a:endParaRPr lang="ru-RU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4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55010"/>
              </p:ext>
            </p:extLst>
          </p:nvPr>
        </p:nvGraphicFramePr>
        <p:xfrm>
          <a:off x="1339795" y="1268016"/>
          <a:ext cx="9495932" cy="2198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406"/>
                <a:gridCol w="2795599"/>
                <a:gridCol w="1553980"/>
                <a:gridCol w="1356947"/>
              </a:tblGrid>
              <a:tr h="396159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Представление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необходимо памяти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Умножения      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сложение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201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/>
                        <a:t>матрица однородного преобразования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12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64×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48+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201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ДКЕМ</a:t>
                      </a:r>
                      <a:r>
                        <a:rPr lang="ru-RU" sz="1600" baseline="0" dirty="0" smtClean="0">
                          <a:effectLst/>
                        </a:rPr>
                        <a:t> </a:t>
                      </a:r>
                      <a:r>
                        <a:rPr lang="ru-RU" sz="1600" dirty="0" smtClean="0"/>
                        <a:t>и с операторами Гамильтона </a:t>
                      </a:r>
                      <a:r>
                        <a:rPr lang="ru-RU" sz="1600" dirty="0" smtClean="0">
                          <a:effectLst/>
                        </a:rPr>
                        <a:t>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64×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56+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201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/>
                        <a:t>преобразование оси-угла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7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43×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26+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201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/>
                        <a:t>дуальные кватернионы с единичным модулем 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48×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40+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27111" y="3466458"/>
            <a:ext cx="826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таблице представлены р</a:t>
            </a:r>
            <a:r>
              <a:rPr lang="ru-RU" dirty="0" smtClean="0"/>
              <a:t>асходы </a:t>
            </a:r>
            <a:r>
              <a:rPr lang="ru-RU" dirty="0"/>
              <a:t>для различных представлений </a:t>
            </a:r>
            <a:r>
              <a:rPr lang="ru-RU" dirty="0" smtClean="0"/>
              <a:t>преобразования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287094537"/>
              </p:ext>
            </p:extLst>
          </p:nvPr>
        </p:nvGraphicFramePr>
        <p:xfrm>
          <a:off x="3651411" y="156519"/>
          <a:ext cx="4858276" cy="543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240644" y="4003766"/>
                <a:ext cx="4289865" cy="166859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для вычисления </a:t>
                </a:r>
                <a:r>
                  <a:rPr lang="ru-RU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ПЗК требуется: </a:t>
                </a:r>
                <a:endParaRPr lang="ru-R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𝐶𝑜𝑠𝑡</m:t>
                    </m:r>
                    <m:d>
                      <m:d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d>
                          <m:d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</m:e>
                        </m:d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</m:e>
                        </m:d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48×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40+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44" y="4003766"/>
                <a:ext cx="4289865" cy="16685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7019312" y="4085616"/>
                <a:ext cx="3898793" cy="150489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Для вычисления Якобиана требуется</a:t>
                </a: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ru-RU" sz="160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2 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− 1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type m:val="noBar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48×</m:t>
                              </m:r>
                            </m:num>
                            <m:den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40+</m:t>
                              </m:r>
                            </m:den>
                          </m:f>
                        </m:e>
                      </m:d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12" y="4085616"/>
                <a:ext cx="3898793" cy="1504899"/>
              </a:xfrm>
              <a:prstGeom prst="rect">
                <a:avLst/>
              </a:prstGeom>
              <a:blipFill rotWithShape="0">
                <a:blip r:embed="rId8"/>
                <a:stretch>
                  <a:fillRect l="-1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27111" y="5659080"/>
                <a:ext cx="80724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операций умножения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ru-RU" dirty="0" smtClean="0"/>
                  <a:t>  </a:t>
                </a:r>
                <a:r>
                  <a:rPr lang="ru-RU" dirty="0"/>
                  <a:t>и </a:t>
                </a:r>
                <a:r>
                  <a:rPr lang="ru-RU" dirty="0" smtClean="0"/>
                  <a:t>сложения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ru-RU" dirty="0" smtClean="0"/>
                  <a:t>  </a:t>
                </a:r>
                <a:r>
                  <a:rPr lang="ru-RU" dirty="0"/>
                  <a:t>и блоков памяти с плавающей </a:t>
                </a:r>
                <a:r>
                  <a:rPr lang="ru-RU" dirty="0" smtClean="0"/>
                  <a:t>точкой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b="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/>
                  <a:t>n</a:t>
                </a:r>
                <a:r>
                  <a:rPr lang="ru-RU" dirty="0"/>
                  <a:t> </a:t>
                </a:r>
                <a:r>
                  <a:rPr lang="ru-RU" dirty="0" smtClean="0"/>
                  <a:t>— число степеней подвижности</a:t>
                </a:r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111" y="5659080"/>
                <a:ext cx="8072403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604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940467" y="62487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362823" y="586446"/>
            <a:ext cx="3800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вычислительная стоимость 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29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474739469"/>
              </p:ext>
            </p:extLst>
          </p:nvPr>
        </p:nvGraphicFramePr>
        <p:xfrm>
          <a:off x="1902942" y="617839"/>
          <a:ext cx="8155460" cy="597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2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6330</TotalTime>
  <Words>474</Words>
  <Application>Microsoft Office PowerPoint</Application>
  <PresentationFormat>Широкоэкранный</PresentationFormat>
  <Paragraphs>91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Cambria Math</vt:lpstr>
      <vt:lpstr>Times New Roman</vt:lpstr>
      <vt:lpstr>Ретро</vt:lpstr>
      <vt:lpstr>Презентация PowerPoint</vt:lpstr>
      <vt:lpstr>Презентация PowerPoint</vt:lpstr>
      <vt:lpstr>Что такое Кватернион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Мурад Абдулзагиров</dc:creator>
  <cp:lastModifiedBy>Мурад Абдулзагиров</cp:lastModifiedBy>
  <cp:revision>112</cp:revision>
  <cp:lastPrinted>2019-11-20T08:05:22Z</cp:lastPrinted>
  <dcterms:created xsi:type="dcterms:W3CDTF">2019-10-25T15:19:17Z</dcterms:created>
  <dcterms:modified xsi:type="dcterms:W3CDTF">2019-11-20T09:16:56Z</dcterms:modified>
</cp:coreProperties>
</file>