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0" r:id="rId3"/>
    <p:sldId id="263" r:id="rId4"/>
    <p:sldId id="267" r:id="rId5"/>
    <p:sldId id="259" r:id="rId6"/>
    <p:sldId id="260" r:id="rId7"/>
    <p:sldId id="261" r:id="rId8"/>
    <p:sldId id="268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4E24826-E931-4F12-9C5C-ECFD421D8BAC}">
          <p14:sldIdLst>
            <p14:sldId id="264"/>
            <p14:sldId id="270"/>
            <p14:sldId id="263"/>
            <p14:sldId id="267"/>
            <p14:sldId id="259"/>
            <p14:sldId id="260"/>
            <p14:sldId id="261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3399FF"/>
    <a:srgbClr val="629DD1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4815-F3EE-42EA-BF09-58BDE1370D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DE4FFF-2DDC-4A3A-BF2C-8E44323E7621}">
      <dgm:prSet phldrT="[Текст]"/>
      <dgm:spPr/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Кинематическое моделирование</a:t>
          </a:r>
          <a:endParaRPr lang="ru-RU" dirty="0">
            <a:solidFill>
              <a:schemeClr val="bg1"/>
            </a:solidFill>
          </a:endParaRPr>
        </a:p>
      </dgm:t>
    </dgm:pt>
    <dgm:pt modelId="{CC362520-BE83-46B7-B62D-C79F0E2B680D}" type="parTrans" cxnId="{604617BC-4C31-4558-B125-861FF42EBE3D}">
      <dgm:prSet/>
      <dgm:spPr/>
      <dgm:t>
        <a:bodyPr/>
        <a:lstStyle/>
        <a:p>
          <a:endParaRPr lang="ru-RU"/>
        </a:p>
      </dgm:t>
    </dgm:pt>
    <dgm:pt modelId="{697D785B-8359-43A2-A652-6A7499421ECC}" type="sibTrans" cxnId="{604617BC-4C31-4558-B125-861FF42EBE3D}">
      <dgm:prSet/>
      <dgm:spPr/>
      <dgm:t>
        <a:bodyPr/>
        <a:lstStyle/>
        <a:p>
          <a:endParaRPr lang="ru-RU"/>
        </a:p>
      </dgm:t>
    </dgm:pt>
    <dgm:pt modelId="{2C144085-EF41-435F-AAD1-FEC4F88E2A40}" type="asst">
      <dgm:prSet phldrT="[Текст]"/>
      <dgm:spPr/>
      <dgm:t>
        <a:bodyPr/>
        <a:lstStyle/>
        <a:p>
          <a:r>
            <a:rPr lang="ru-RU" dirty="0" smtClean="0"/>
            <a:t>Прямая задача кинематики </a:t>
          </a:r>
          <a:endParaRPr lang="ru-RU" dirty="0"/>
        </a:p>
      </dgm:t>
    </dgm:pt>
    <dgm:pt modelId="{65A1CB24-A849-42C2-97F1-6B822CF528AA}" type="sibTrans" cxnId="{D3185DF5-E194-4F15-86E5-B2851AC02976}">
      <dgm:prSet/>
      <dgm:spPr/>
      <dgm:t>
        <a:bodyPr/>
        <a:lstStyle/>
        <a:p>
          <a:endParaRPr lang="ru-RU"/>
        </a:p>
      </dgm:t>
    </dgm:pt>
    <dgm:pt modelId="{44E7227A-969B-4375-A186-D9288C6CAC50}" type="parTrans" cxnId="{D3185DF5-E194-4F15-86E5-B2851AC02976}">
      <dgm:prSet/>
      <dgm:spPr/>
      <dgm:t>
        <a:bodyPr/>
        <a:lstStyle/>
        <a:p>
          <a:endParaRPr lang="ru-RU"/>
        </a:p>
      </dgm:t>
    </dgm:pt>
    <dgm:pt modelId="{0BADCFB7-FAAA-47C4-9468-94F32965185B}" type="asst">
      <dgm:prSet phldrT="[Текст]"/>
      <dgm:spPr/>
      <dgm:t>
        <a:bodyPr/>
        <a:lstStyle/>
        <a:p>
          <a:r>
            <a:rPr lang="ru-RU" dirty="0" smtClean="0"/>
            <a:t>Обратная задача кинематики </a:t>
          </a:r>
          <a:endParaRPr lang="ru-RU" dirty="0"/>
        </a:p>
      </dgm:t>
    </dgm:pt>
    <dgm:pt modelId="{2F0B3571-0BF2-4474-94E3-EC87BD381027}" type="parTrans" cxnId="{8D350C83-15DC-46F2-9BEA-D49381B94192}">
      <dgm:prSet/>
      <dgm:spPr/>
      <dgm:t>
        <a:bodyPr/>
        <a:lstStyle/>
        <a:p>
          <a:endParaRPr lang="ru-RU"/>
        </a:p>
      </dgm:t>
    </dgm:pt>
    <dgm:pt modelId="{738ECA97-3B65-48C6-8C7D-8BBC9A47935C}" type="sibTrans" cxnId="{8D350C83-15DC-46F2-9BEA-D49381B94192}">
      <dgm:prSet/>
      <dgm:spPr/>
      <dgm:t>
        <a:bodyPr/>
        <a:lstStyle/>
        <a:p>
          <a:endParaRPr lang="ru-RU"/>
        </a:p>
      </dgm:t>
    </dgm:pt>
    <dgm:pt modelId="{B64E39C4-2AFE-4CAA-AB2A-EF99BF099186}" type="pres">
      <dgm:prSet presAssocID="{DE614815-F3EE-42EA-BF09-58BDE1370D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95A59C-0F09-4FF9-9321-88DE4ED98331}" type="pres">
      <dgm:prSet presAssocID="{3FDE4FFF-2DDC-4A3A-BF2C-8E44323E7621}" presName="hierRoot1" presStyleCnt="0">
        <dgm:presLayoutVars>
          <dgm:hierBranch val="init"/>
        </dgm:presLayoutVars>
      </dgm:prSet>
      <dgm:spPr/>
    </dgm:pt>
    <dgm:pt modelId="{D3B505A3-1EE7-4516-A00D-1E46674A3B9D}" type="pres">
      <dgm:prSet presAssocID="{3FDE4FFF-2DDC-4A3A-BF2C-8E44323E7621}" presName="rootComposite1" presStyleCnt="0"/>
      <dgm:spPr/>
    </dgm:pt>
    <dgm:pt modelId="{26607AE9-24CF-4AB9-9A72-647F1CBCD78C}" type="pres">
      <dgm:prSet presAssocID="{3FDE4FFF-2DDC-4A3A-BF2C-8E44323E7621}" presName="rootText1" presStyleLbl="node0" presStyleIdx="0" presStyleCnt="1" custScaleX="147681" custLinFactNeighborX="108" custLinFactNeighborY="-1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6A3D9E-DF4B-4413-9DC3-0A05EE55AFE3}" type="pres">
      <dgm:prSet presAssocID="{3FDE4FFF-2DDC-4A3A-BF2C-8E44323E7621}" presName="rootConnector1" presStyleLbl="node1" presStyleIdx="0" presStyleCnt="0"/>
      <dgm:spPr/>
    </dgm:pt>
    <dgm:pt modelId="{B90BA3E6-5A7B-4581-84A9-9140316231B9}" type="pres">
      <dgm:prSet presAssocID="{3FDE4FFF-2DDC-4A3A-BF2C-8E44323E7621}" presName="hierChild2" presStyleCnt="0"/>
      <dgm:spPr/>
    </dgm:pt>
    <dgm:pt modelId="{6AA90EB2-FA6B-4D95-85DC-FDC46256E784}" type="pres">
      <dgm:prSet presAssocID="{3FDE4FFF-2DDC-4A3A-BF2C-8E44323E7621}" presName="hierChild3" presStyleCnt="0"/>
      <dgm:spPr/>
    </dgm:pt>
    <dgm:pt modelId="{400EB9AD-624F-462D-A55B-AFAF260F4657}" type="pres">
      <dgm:prSet presAssocID="{44E7227A-969B-4375-A186-D9288C6CAC50}" presName="Name111" presStyleLbl="parChTrans1D2" presStyleIdx="0" presStyleCnt="2"/>
      <dgm:spPr/>
    </dgm:pt>
    <dgm:pt modelId="{A663ABEC-A385-4108-A72B-86D28AB3F716}" type="pres">
      <dgm:prSet presAssocID="{2C144085-EF41-435F-AAD1-FEC4F88E2A40}" presName="hierRoot3" presStyleCnt="0">
        <dgm:presLayoutVars>
          <dgm:hierBranch val="init"/>
        </dgm:presLayoutVars>
      </dgm:prSet>
      <dgm:spPr/>
    </dgm:pt>
    <dgm:pt modelId="{1A37562C-4390-4317-98C6-E9ADA962186E}" type="pres">
      <dgm:prSet presAssocID="{2C144085-EF41-435F-AAD1-FEC4F88E2A40}" presName="rootComposite3" presStyleCnt="0"/>
      <dgm:spPr/>
    </dgm:pt>
    <dgm:pt modelId="{1B9295BD-E8BE-4B5B-94CB-7BDA497BE6F5}" type="pres">
      <dgm:prSet presAssocID="{2C144085-EF41-435F-AAD1-FEC4F88E2A4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F7B140-ED13-4A40-9C88-00917243FE17}" type="pres">
      <dgm:prSet presAssocID="{2C144085-EF41-435F-AAD1-FEC4F88E2A40}" presName="rootConnector3" presStyleLbl="asst1" presStyleIdx="0" presStyleCnt="2"/>
      <dgm:spPr/>
    </dgm:pt>
    <dgm:pt modelId="{5A7FF4EB-D5FB-41FA-91CD-9CAE1CBF448C}" type="pres">
      <dgm:prSet presAssocID="{2C144085-EF41-435F-AAD1-FEC4F88E2A40}" presName="hierChild6" presStyleCnt="0"/>
      <dgm:spPr/>
    </dgm:pt>
    <dgm:pt modelId="{426308AA-F58B-4FDE-9A69-E2E5529FC523}" type="pres">
      <dgm:prSet presAssocID="{2C144085-EF41-435F-AAD1-FEC4F88E2A40}" presName="hierChild7" presStyleCnt="0"/>
      <dgm:spPr/>
    </dgm:pt>
    <dgm:pt modelId="{55A93CCB-8A68-446F-B80A-80C01F0ED863}" type="pres">
      <dgm:prSet presAssocID="{2F0B3571-0BF2-4474-94E3-EC87BD381027}" presName="Name111" presStyleLbl="parChTrans1D2" presStyleIdx="1" presStyleCnt="2"/>
      <dgm:spPr/>
    </dgm:pt>
    <dgm:pt modelId="{FC527F96-CB0D-45F4-AAAF-2C444C4F4620}" type="pres">
      <dgm:prSet presAssocID="{0BADCFB7-FAAA-47C4-9468-94F32965185B}" presName="hierRoot3" presStyleCnt="0">
        <dgm:presLayoutVars>
          <dgm:hierBranch val="init"/>
        </dgm:presLayoutVars>
      </dgm:prSet>
      <dgm:spPr/>
    </dgm:pt>
    <dgm:pt modelId="{64A64037-0E47-4DF2-8828-14F6626CF616}" type="pres">
      <dgm:prSet presAssocID="{0BADCFB7-FAAA-47C4-9468-94F32965185B}" presName="rootComposite3" presStyleCnt="0"/>
      <dgm:spPr/>
    </dgm:pt>
    <dgm:pt modelId="{EBF56345-7830-45DD-B345-13BE4A648344}" type="pres">
      <dgm:prSet presAssocID="{0BADCFB7-FAAA-47C4-9468-94F32965185B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1CC1B0-EBDC-4722-BDD7-7EB078B65DA6}" type="pres">
      <dgm:prSet presAssocID="{0BADCFB7-FAAA-47C4-9468-94F32965185B}" presName="rootConnector3" presStyleLbl="asst1" presStyleIdx="1" presStyleCnt="2"/>
      <dgm:spPr/>
    </dgm:pt>
    <dgm:pt modelId="{3CFBCF73-06E1-407C-91B1-CFF326012BDE}" type="pres">
      <dgm:prSet presAssocID="{0BADCFB7-FAAA-47C4-9468-94F32965185B}" presName="hierChild6" presStyleCnt="0"/>
      <dgm:spPr/>
    </dgm:pt>
    <dgm:pt modelId="{74CCD888-5BF5-4410-AD96-01A2CA72572A}" type="pres">
      <dgm:prSet presAssocID="{0BADCFB7-FAAA-47C4-9468-94F32965185B}" presName="hierChild7" presStyleCnt="0"/>
      <dgm:spPr/>
    </dgm:pt>
  </dgm:ptLst>
  <dgm:cxnLst>
    <dgm:cxn modelId="{85911FF7-E527-43C0-9EB4-91FBF4FC68F3}" type="presOf" srcId="{3FDE4FFF-2DDC-4A3A-BF2C-8E44323E7621}" destId="{9E6A3D9E-DF4B-4413-9DC3-0A05EE55AFE3}" srcOrd="1" destOrd="0" presId="urn:microsoft.com/office/officeart/2005/8/layout/orgChart1"/>
    <dgm:cxn modelId="{068296A5-4ACE-49FF-8165-608244CA0F9E}" type="presOf" srcId="{2F0B3571-0BF2-4474-94E3-EC87BD381027}" destId="{55A93CCB-8A68-446F-B80A-80C01F0ED863}" srcOrd="0" destOrd="0" presId="urn:microsoft.com/office/officeart/2005/8/layout/orgChart1"/>
    <dgm:cxn modelId="{D3185DF5-E194-4F15-86E5-B2851AC02976}" srcId="{3FDE4FFF-2DDC-4A3A-BF2C-8E44323E7621}" destId="{2C144085-EF41-435F-AAD1-FEC4F88E2A40}" srcOrd="0" destOrd="0" parTransId="{44E7227A-969B-4375-A186-D9288C6CAC50}" sibTransId="{65A1CB24-A849-42C2-97F1-6B822CF528AA}"/>
    <dgm:cxn modelId="{4D1E1C67-06B8-4CD4-B24C-82A246A1333D}" type="presOf" srcId="{0BADCFB7-FAAA-47C4-9468-94F32965185B}" destId="{EBF56345-7830-45DD-B345-13BE4A648344}" srcOrd="0" destOrd="0" presId="urn:microsoft.com/office/officeart/2005/8/layout/orgChart1"/>
    <dgm:cxn modelId="{604617BC-4C31-4558-B125-861FF42EBE3D}" srcId="{DE614815-F3EE-42EA-BF09-58BDE1370D66}" destId="{3FDE4FFF-2DDC-4A3A-BF2C-8E44323E7621}" srcOrd="0" destOrd="0" parTransId="{CC362520-BE83-46B7-B62D-C79F0E2B680D}" sibTransId="{697D785B-8359-43A2-A652-6A7499421ECC}"/>
    <dgm:cxn modelId="{4CC3AD8D-9741-4709-8F06-A5D38D70AE9F}" type="presOf" srcId="{2C144085-EF41-435F-AAD1-FEC4F88E2A40}" destId="{1B9295BD-E8BE-4B5B-94CB-7BDA497BE6F5}" srcOrd="0" destOrd="0" presId="urn:microsoft.com/office/officeart/2005/8/layout/orgChart1"/>
    <dgm:cxn modelId="{4E1D7652-7E40-4AED-BA62-5AFA68BE34CA}" type="presOf" srcId="{DE614815-F3EE-42EA-BF09-58BDE1370D66}" destId="{B64E39C4-2AFE-4CAA-AB2A-EF99BF099186}" srcOrd="0" destOrd="0" presId="urn:microsoft.com/office/officeart/2005/8/layout/orgChart1"/>
    <dgm:cxn modelId="{E9B44A6A-8CDF-4E11-9C77-09283AE78B83}" type="presOf" srcId="{2C144085-EF41-435F-AAD1-FEC4F88E2A40}" destId="{D3F7B140-ED13-4A40-9C88-00917243FE17}" srcOrd="1" destOrd="0" presId="urn:microsoft.com/office/officeart/2005/8/layout/orgChart1"/>
    <dgm:cxn modelId="{7DEB36D2-B056-4B8E-AD79-92AD737821F7}" type="presOf" srcId="{3FDE4FFF-2DDC-4A3A-BF2C-8E44323E7621}" destId="{26607AE9-24CF-4AB9-9A72-647F1CBCD78C}" srcOrd="0" destOrd="0" presId="urn:microsoft.com/office/officeart/2005/8/layout/orgChart1"/>
    <dgm:cxn modelId="{8D350C83-15DC-46F2-9BEA-D49381B94192}" srcId="{3FDE4FFF-2DDC-4A3A-BF2C-8E44323E7621}" destId="{0BADCFB7-FAAA-47C4-9468-94F32965185B}" srcOrd="1" destOrd="0" parTransId="{2F0B3571-0BF2-4474-94E3-EC87BD381027}" sibTransId="{738ECA97-3B65-48C6-8C7D-8BBC9A47935C}"/>
    <dgm:cxn modelId="{BC5F7C61-E905-4031-A54F-40D6DA655434}" type="presOf" srcId="{44E7227A-969B-4375-A186-D9288C6CAC50}" destId="{400EB9AD-624F-462D-A55B-AFAF260F4657}" srcOrd="0" destOrd="0" presId="urn:microsoft.com/office/officeart/2005/8/layout/orgChart1"/>
    <dgm:cxn modelId="{22EBFE7D-C518-420A-BC94-36A2D8C41660}" type="presOf" srcId="{0BADCFB7-FAAA-47C4-9468-94F32965185B}" destId="{E91CC1B0-EBDC-4722-BDD7-7EB078B65DA6}" srcOrd="1" destOrd="0" presId="urn:microsoft.com/office/officeart/2005/8/layout/orgChart1"/>
    <dgm:cxn modelId="{E2CEF810-797B-49F5-9179-A6229F344A6D}" type="presParOf" srcId="{B64E39C4-2AFE-4CAA-AB2A-EF99BF099186}" destId="{7595A59C-0F09-4FF9-9321-88DE4ED98331}" srcOrd="0" destOrd="0" presId="urn:microsoft.com/office/officeart/2005/8/layout/orgChart1"/>
    <dgm:cxn modelId="{22F984BA-8714-4099-A08F-37DBB264E484}" type="presParOf" srcId="{7595A59C-0F09-4FF9-9321-88DE4ED98331}" destId="{D3B505A3-1EE7-4516-A00D-1E46674A3B9D}" srcOrd="0" destOrd="0" presId="urn:microsoft.com/office/officeart/2005/8/layout/orgChart1"/>
    <dgm:cxn modelId="{E2249000-C47A-4582-8A97-8B1CBD0D6E18}" type="presParOf" srcId="{D3B505A3-1EE7-4516-A00D-1E46674A3B9D}" destId="{26607AE9-24CF-4AB9-9A72-647F1CBCD78C}" srcOrd="0" destOrd="0" presId="urn:microsoft.com/office/officeart/2005/8/layout/orgChart1"/>
    <dgm:cxn modelId="{44D78043-BEEB-4227-B686-6BD82D50CE66}" type="presParOf" srcId="{D3B505A3-1EE7-4516-A00D-1E46674A3B9D}" destId="{9E6A3D9E-DF4B-4413-9DC3-0A05EE55AFE3}" srcOrd="1" destOrd="0" presId="urn:microsoft.com/office/officeart/2005/8/layout/orgChart1"/>
    <dgm:cxn modelId="{2C3CE52C-6143-41E3-AC9C-E7B91F461873}" type="presParOf" srcId="{7595A59C-0F09-4FF9-9321-88DE4ED98331}" destId="{B90BA3E6-5A7B-4581-84A9-9140316231B9}" srcOrd="1" destOrd="0" presId="urn:microsoft.com/office/officeart/2005/8/layout/orgChart1"/>
    <dgm:cxn modelId="{1BF9431D-28E4-452B-8907-C33373DFE39C}" type="presParOf" srcId="{7595A59C-0F09-4FF9-9321-88DE4ED98331}" destId="{6AA90EB2-FA6B-4D95-85DC-FDC46256E784}" srcOrd="2" destOrd="0" presId="urn:microsoft.com/office/officeart/2005/8/layout/orgChart1"/>
    <dgm:cxn modelId="{C746C940-B7D4-4324-B5A8-16B5E2370FAA}" type="presParOf" srcId="{6AA90EB2-FA6B-4D95-85DC-FDC46256E784}" destId="{400EB9AD-624F-462D-A55B-AFAF260F4657}" srcOrd="0" destOrd="0" presId="urn:microsoft.com/office/officeart/2005/8/layout/orgChart1"/>
    <dgm:cxn modelId="{19F6643F-C08D-402F-96EF-E33422F119AA}" type="presParOf" srcId="{6AA90EB2-FA6B-4D95-85DC-FDC46256E784}" destId="{A663ABEC-A385-4108-A72B-86D28AB3F716}" srcOrd="1" destOrd="0" presId="urn:microsoft.com/office/officeart/2005/8/layout/orgChart1"/>
    <dgm:cxn modelId="{5C2C8F50-8E2C-435C-9738-46B4759A615D}" type="presParOf" srcId="{A663ABEC-A385-4108-A72B-86D28AB3F716}" destId="{1A37562C-4390-4317-98C6-E9ADA962186E}" srcOrd="0" destOrd="0" presId="urn:microsoft.com/office/officeart/2005/8/layout/orgChart1"/>
    <dgm:cxn modelId="{6178DADC-ACA2-45B3-8B71-067C1D662670}" type="presParOf" srcId="{1A37562C-4390-4317-98C6-E9ADA962186E}" destId="{1B9295BD-E8BE-4B5B-94CB-7BDA497BE6F5}" srcOrd="0" destOrd="0" presId="urn:microsoft.com/office/officeart/2005/8/layout/orgChart1"/>
    <dgm:cxn modelId="{DC278EFE-5087-4DA7-8BBC-38B14A64C2DF}" type="presParOf" srcId="{1A37562C-4390-4317-98C6-E9ADA962186E}" destId="{D3F7B140-ED13-4A40-9C88-00917243FE17}" srcOrd="1" destOrd="0" presId="urn:microsoft.com/office/officeart/2005/8/layout/orgChart1"/>
    <dgm:cxn modelId="{96C9B421-8049-4FAC-8F4E-C26655D46102}" type="presParOf" srcId="{A663ABEC-A385-4108-A72B-86D28AB3F716}" destId="{5A7FF4EB-D5FB-41FA-91CD-9CAE1CBF448C}" srcOrd="1" destOrd="0" presId="urn:microsoft.com/office/officeart/2005/8/layout/orgChart1"/>
    <dgm:cxn modelId="{A6684753-BB4F-4E73-AEFC-E8F6A653C04C}" type="presParOf" srcId="{A663ABEC-A385-4108-A72B-86D28AB3F716}" destId="{426308AA-F58B-4FDE-9A69-E2E5529FC523}" srcOrd="2" destOrd="0" presId="urn:microsoft.com/office/officeart/2005/8/layout/orgChart1"/>
    <dgm:cxn modelId="{7C50D29B-03F1-4FE9-A5FC-716484C139A9}" type="presParOf" srcId="{6AA90EB2-FA6B-4D95-85DC-FDC46256E784}" destId="{55A93CCB-8A68-446F-B80A-80C01F0ED863}" srcOrd="2" destOrd="0" presId="urn:microsoft.com/office/officeart/2005/8/layout/orgChart1"/>
    <dgm:cxn modelId="{9B1F63A0-C675-4DF7-B363-4480A746D4C1}" type="presParOf" srcId="{6AA90EB2-FA6B-4D95-85DC-FDC46256E784}" destId="{FC527F96-CB0D-45F4-AAAF-2C444C4F4620}" srcOrd="3" destOrd="0" presId="urn:microsoft.com/office/officeart/2005/8/layout/orgChart1"/>
    <dgm:cxn modelId="{863B7A86-F187-467F-A814-6E2462558450}" type="presParOf" srcId="{FC527F96-CB0D-45F4-AAAF-2C444C4F4620}" destId="{64A64037-0E47-4DF2-8828-14F6626CF616}" srcOrd="0" destOrd="0" presId="urn:microsoft.com/office/officeart/2005/8/layout/orgChart1"/>
    <dgm:cxn modelId="{189CBD9B-C893-48F1-8545-BB806F5E9D11}" type="presParOf" srcId="{64A64037-0E47-4DF2-8828-14F6626CF616}" destId="{EBF56345-7830-45DD-B345-13BE4A648344}" srcOrd="0" destOrd="0" presId="urn:microsoft.com/office/officeart/2005/8/layout/orgChart1"/>
    <dgm:cxn modelId="{4C668C01-32AA-4C39-A247-6638DB488F9C}" type="presParOf" srcId="{64A64037-0E47-4DF2-8828-14F6626CF616}" destId="{E91CC1B0-EBDC-4722-BDD7-7EB078B65DA6}" srcOrd="1" destOrd="0" presId="urn:microsoft.com/office/officeart/2005/8/layout/orgChart1"/>
    <dgm:cxn modelId="{E92C426B-4BF9-4EB0-89D6-DB437CDE8C44}" type="presParOf" srcId="{FC527F96-CB0D-45F4-AAAF-2C444C4F4620}" destId="{3CFBCF73-06E1-407C-91B1-CFF326012BDE}" srcOrd="1" destOrd="0" presId="urn:microsoft.com/office/officeart/2005/8/layout/orgChart1"/>
    <dgm:cxn modelId="{301AD562-9A8B-437C-8A3F-86E73FAB09D5}" type="presParOf" srcId="{FC527F96-CB0D-45F4-AAAF-2C444C4F4620}" destId="{74CCD888-5BF5-4410-AD96-01A2CA725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DA250-AC57-49E2-A7DF-E71786DCD7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B78CA-E904-4A4A-908C-A3EF287D7ACB}">
      <dgm:prSet phldrT="[Текст]" custT="1"/>
      <dgm:spPr/>
      <dgm:t>
        <a:bodyPr/>
        <a:lstStyle/>
        <a:p>
          <a:pPr algn="ctr"/>
          <a:r>
            <a:rPr lang="ru-RU" sz="3200" b="1" dirty="0" smtClean="0"/>
            <a:t>Экономическая часть. </a:t>
          </a:r>
          <a:endParaRPr lang="ru-RU" sz="3200" dirty="0"/>
        </a:p>
      </dgm:t>
    </dgm:pt>
    <dgm:pt modelId="{65D43229-68F8-44F2-9064-0547CAA4CBA0}" type="parTrans" cxnId="{A13B1308-0FC6-4502-A1BE-E7C3F8FD4EC4}">
      <dgm:prSet/>
      <dgm:spPr/>
      <dgm:t>
        <a:bodyPr/>
        <a:lstStyle/>
        <a:p>
          <a:endParaRPr lang="ru-RU"/>
        </a:p>
      </dgm:t>
    </dgm:pt>
    <dgm:pt modelId="{114AB46D-0CF5-445F-99B9-167AB327EFFF}" type="sibTrans" cxnId="{A13B1308-0FC6-4502-A1BE-E7C3F8FD4EC4}">
      <dgm:prSet/>
      <dgm:spPr/>
      <dgm:t>
        <a:bodyPr/>
        <a:lstStyle/>
        <a:p>
          <a:endParaRPr lang="ru-RU"/>
        </a:p>
      </dgm:t>
    </dgm:pt>
    <dgm:pt modelId="{9EE8AA1B-ED26-4AB9-A594-A7D6F6E1D80E}" type="pres">
      <dgm:prSet presAssocID="{29FDA250-AC57-49E2-A7DF-E71786DCD773}" presName="linear" presStyleCnt="0">
        <dgm:presLayoutVars>
          <dgm:animLvl val="lvl"/>
          <dgm:resizeHandles val="exact"/>
        </dgm:presLayoutVars>
      </dgm:prSet>
      <dgm:spPr/>
    </dgm:pt>
    <dgm:pt modelId="{356C83FD-E1EC-4A24-85C2-6BF1EB393894}" type="pres">
      <dgm:prSet presAssocID="{DA1B78CA-E904-4A4A-908C-A3EF287D7ACB}" presName="parentText" presStyleLbl="node1" presStyleIdx="0" presStyleCnt="1" custLinFactNeighborX="321" custLinFactNeighborY="-10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D81B3A-6961-4FC9-9254-4E0AF5CF9BFF}" type="presOf" srcId="{29FDA250-AC57-49E2-A7DF-E71786DCD773}" destId="{9EE8AA1B-ED26-4AB9-A594-A7D6F6E1D80E}" srcOrd="0" destOrd="0" presId="urn:microsoft.com/office/officeart/2005/8/layout/vList2"/>
    <dgm:cxn modelId="{BF0C5D7B-CF9B-4B3D-87AC-A01FF8396535}" type="presOf" srcId="{DA1B78CA-E904-4A4A-908C-A3EF287D7ACB}" destId="{356C83FD-E1EC-4A24-85C2-6BF1EB393894}" srcOrd="0" destOrd="0" presId="urn:microsoft.com/office/officeart/2005/8/layout/vList2"/>
    <dgm:cxn modelId="{A13B1308-0FC6-4502-A1BE-E7C3F8FD4EC4}" srcId="{29FDA250-AC57-49E2-A7DF-E71786DCD773}" destId="{DA1B78CA-E904-4A4A-908C-A3EF287D7ACB}" srcOrd="0" destOrd="0" parTransId="{65D43229-68F8-44F2-9064-0547CAA4CBA0}" sibTransId="{114AB46D-0CF5-445F-99B9-167AB327EFFF}"/>
    <dgm:cxn modelId="{A0711ECB-AFD8-476F-8C0F-23A84DEC79FB}" type="presParOf" srcId="{9EE8AA1B-ED26-4AB9-A594-A7D6F6E1D80E}" destId="{356C83FD-E1EC-4A24-85C2-6BF1EB3938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3CCB-8A68-446F-B80A-80C01F0ED863}">
      <dsp:nvSpPr>
        <dsp:cNvPr id="0" name=""/>
        <dsp:cNvSpPr/>
      </dsp:nvSpPr>
      <dsp:spPr>
        <a:xfrm>
          <a:off x="2623564" y="1432154"/>
          <a:ext cx="246374" cy="110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47"/>
              </a:lnTo>
              <a:lnTo>
                <a:pt x="246374" y="11070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EB9AD-624F-462D-A55B-AFAF260F4657}">
      <dsp:nvSpPr>
        <dsp:cNvPr id="0" name=""/>
        <dsp:cNvSpPr/>
      </dsp:nvSpPr>
      <dsp:spPr>
        <a:xfrm>
          <a:off x="2372069" y="1432154"/>
          <a:ext cx="251495" cy="1107047"/>
        </a:xfrm>
        <a:custGeom>
          <a:avLst/>
          <a:gdLst/>
          <a:ahLst/>
          <a:cxnLst/>
          <a:rect l="0" t="0" r="0" b="0"/>
          <a:pathLst>
            <a:path>
              <a:moveTo>
                <a:pt x="251495" y="0"/>
              </a:moveTo>
              <a:lnTo>
                <a:pt x="251495" y="1107047"/>
              </a:lnTo>
              <a:lnTo>
                <a:pt x="0" y="11070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AE9-24CF-4AB9-9A72-647F1CBCD78C}">
      <dsp:nvSpPr>
        <dsp:cNvPr id="0" name=""/>
        <dsp:cNvSpPr/>
      </dsp:nvSpPr>
      <dsp:spPr>
        <a:xfrm>
          <a:off x="872949" y="246751"/>
          <a:ext cx="3501230" cy="118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bg1"/>
              </a:solidFill>
            </a:rPr>
            <a:t>Кинематическое моделирование</a:t>
          </a:r>
          <a:endParaRPr lang="ru-RU" sz="2700" kern="1200" dirty="0">
            <a:solidFill>
              <a:schemeClr val="bg1"/>
            </a:solidFill>
          </a:endParaRPr>
        </a:p>
      </dsp:txBody>
      <dsp:txXfrm>
        <a:off x="872949" y="246751"/>
        <a:ext cx="3501230" cy="1185403"/>
      </dsp:txXfrm>
    </dsp:sp>
    <dsp:sp modelId="{1B9295BD-E8BE-4B5B-94CB-7BDA497BE6F5}">
      <dsp:nvSpPr>
        <dsp:cNvPr id="0" name=""/>
        <dsp:cNvSpPr/>
      </dsp:nvSpPr>
      <dsp:spPr>
        <a:xfrm>
          <a:off x="1263" y="1946500"/>
          <a:ext cx="2370806" cy="118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Прямая задача кинематики </a:t>
          </a:r>
          <a:endParaRPr lang="ru-RU" sz="2700" kern="1200" dirty="0"/>
        </a:p>
      </dsp:txBody>
      <dsp:txXfrm>
        <a:off x="1263" y="1946500"/>
        <a:ext cx="2370806" cy="1185403"/>
      </dsp:txXfrm>
    </dsp:sp>
    <dsp:sp modelId="{EBF56345-7830-45DD-B345-13BE4A648344}">
      <dsp:nvSpPr>
        <dsp:cNvPr id="0" name=""/>
        <dsp:cNvSpPr/>
      </dsp:nvSpPr>
      <dsp:spPr>
        <a:xfrm>
          <a:off x="2869939" y="1946500"/>
          <a:ext cx="2370806" cy="118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Обратная задача кинематики </a:t>
          </a:r>
          <a:endParaRPr lang="ru-RU" sz="2700" kern="1200" dirty="0"/>
        </a:p>
      </dsp:txBody>
      <dsp:txXfrm>
        <a:off x="2869939" y="1946500"/>
        <a:ext cx="2370806" cy="118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83FD-E1EC-4A24-85C2-6BF1EB393894}">
      <dsp:nvSpPr>
        <dsp:cNvPr id="0" name=""/>
        <dsp:cNvSpPr/>
      </dsp:nvSpPr>
      <dsp:spPr>
        <a:xfrm>
          <a:off x="0" y="0"/>
          <a:ext cx="4858276" cy="542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/>
            <a:t>Экономическая часть. </a:t>
          </a:r>
          <a:endParaRPr lang="ru-RU" sz="3200" kern="1200" dirty="0"/>
        </a:p>
      </dsp:txBody>
      <dsp:txXfrm>
        <a:off x="26505" y="26505"/>
        <a:ext cx="4805266" cy="489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2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7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2FE71-604E-4B8A-B7DD-D41A495437C7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26863/" TargetMode="External"/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br.com/ru/post/263533/" TargetMode="External"/><Relationship Id="rId4" Type="http://schemas.openxmlformats.org/officeDocument/2006/relationships/hyperlink" Target="http://wat.gamedev.ru/articles/quatern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b="14243"/>
          <a:stretch>
            <a:fillRect/>
          </a:stretch>
        </p:blipFill>
        <p:spPr>
          <a:xfrm>
            <a:off x="0" y="0"/>
            <a:ext cx="12191985" cy="49150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06015" y="6554724"/>
            <a:ext cx="1437140" cy="303276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 smtClean="0"/>
              <a:t>Москва 2019г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" y="1252625"/>
            <a:ext cx="12191985" cy="1933575"/>
          </a:xfrm>
          <a:prstGeom prst="rect">
            <a:avLst/>
          </a:prstGeom>
          <a:solidFill>
            <a:srgbClr val="F8F8F8">
              <a:alpha val="6902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</a:rPr>
              <a:t>	Кинематическое моделирование и управление 	роботизированным манипулятором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	с использованием дуальных кватернионов с 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	единичным модулем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4972" y="5332034"/>
            <a:ext cx="903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технологический университет «СТАНКИН»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" y="5272117"/>
            <a:ext cx="1371599" cy="76616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16386" y="5026685"/>
            <a:ext cx="177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50" dirty="0">
                <a:solidFill>
                  <a:schemeClr val="bg1">
                    <a:lumMod val="95000"/>
                  </a:schemeClr>
                </a:solidFill>
              </a:rPr>
              <a:t>Абдулзагиров М.М.</a:t>
            </a:r>
          </a:p>
        </p:txBody>
      </p:sp>
    </p:spTree>
    <p:extLst>
      <p:ext uri="{BB962C8B-B14F-4D97-AF65-F5344CB8AC3E}">
        <p14:creationId xmlns:p14="http://schemas.microsoft.com/office/powerpoint/2010/main" val="4070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64601" y="149185"/>
            <a:ext cx="2588199" cy="658123"/>
            <a:chOff x="0" y="154502"/>
            <a:chExt cx="8718668" cy="1155608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0" y="154502"/>
              <a:ext cx="8718668" cy="11556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Скругленный прямоугольник 4"/>
            <p:cNvSpPr/>
            <p:nvPr/>
          </p:nvSpPr>
          <p:spPr>
            <a:xfrm>
              <a:off x="56412" y="210914"/>
              <a:ext cx="8605844" cy="104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 smtClean="0"/>
                <a:t>Введение</a:t>
              </a:r>
              <a:endParaRPr lang="ru-RU" sz="4000" kern="1200" dirty="0"/>
            </a:p>
          </p:txBody>
        </p:sp>
      </p:grp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153710061"/>
              </p:ext>
            </p:extLst>
          </p:nvPr>
        </p:nvGraphicFramePr>
        <p:xfrm>
          <a:off x="2058700" y="2298358"/>
          <a:ext cx="5242009" cy="339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64601" y="1136821"/>
            <a:ext cx="7201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+mj-lt"/>
              </a:rPr>
              <a:t>Кинематическое моделирование— нахождение кинематических законов движения механизма.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30" y="775181"/>
            <a:ext cx="2383357" cy="45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227"/>
            <a:ext cx="4020065" cy="1537591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Что такое Кватернион</a:t>
            </a:r>
            <a:endParaRPr lang="ru-RU" sz="5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2" y="2262235"/>
            <a:ext cx="3695700" cy="2771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 smtClean="0"/>
                  <a:t> —кватернион</a:t>
                </a:r>
                <a:endParaRPr lang="en-US" sz="2000" dirty="0" smtClean="0"/>
              </a:p>
              <a:p>
                <a:pPr algn="ctr"/>
                <a:r>
                  <a:rPr lang="ru-RU" sz="2000" dirty="0"/>
                  <a:t>	</a:t>
                </a:r>
                <a:r>
                  <a:rPr lang="ru-RU" sz="2000" dirty="0" smtClean="0"/>
                  <a:t>	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50317"/>
            <a:ext cx="4151871" cy="3683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—форма кватерниона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r>
                  <a:rPr lang="ru-RU" b="0" dirty="0" smtClean="0"/>
                  <a:t>			      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для поворота точек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3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3286916" y="0"/>
            <a:ext cx="8905084" cy="919401"/>
          </a:xfrm>
          <a:prstGeom prst="round2DiagRect">
            <a:avLst/>
          </a:prstGeom>
          <a:solidFill>
            <a:srgbClr val="629D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ru-RU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Что такое дуальный кватернион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166919" y="919401"/>
            <a:ext cx="51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3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единичным модулем</a:t>
            </a:r>
            <a:endParaRPr lang="ru-RU" sz="3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01114" y="2631988"/>
                <a:ext cx="7704545" cy="152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b="1" i="1" smtClean="0"/>
                          </m:ctrlPr>
                        </m:accPr>
                        <m:e>
                          <m:r>
                            <a:rPr lang="en-US" sz="2400" b="1" i="1"/>
                            <m:t>𝐱</m:t>
                          </m:r>
                        </m:e>
                      </m:acc>
                      <m:r>
                        <a:rPr lang="ru-RU" sz="2400" i="1"/>
                        <m:t> = </m:t>
                      </m:r>
                      <m:r>
                        <a:rPr lang="ru-RU" sz="2400" b="1" i="1"/>
                        <m:t>𝐩</m:t>
                      </m:r>
                      <m:r>
                        <a:rPr lang="ru-RU" sz="2400" i="1"/>
                        <m:t> + </m:t>
                      </m:r>
                      <m:r>
                        <a:rPr lang="ru-RU" sz="2400" i="1"/>
                        <m:t>𝜀</m:t>
                      </m:r>
                      <m:r>
                        <a:rPr lang="ru-RU" sz="2400" i="1"/>
                        <m:t> </m:t>
                      </m:r>
                      <m:r>
                        <a:rPr lang="ru-RU" sz="2400" b="1" i="1"/>
                        <m:t>𝐪</m:t>
                      </m:r>
                      <m:r>
                        <a:rPr lang="ru-RU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b="1"/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2400" b="1"/>
                        <m:t> 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/>
                            <m:t>𝜀</m:t>
                          </m:r>
                        </m:e>
                        <m:sup>
                          <m:r>
                            <a:rPr lang="ru-RU" sz="2400" i="1"/>
                            <m:t>2</m:t>
                          </m:r>
                        </m:sup>
                      </m:sSup>
                      <m:r>
                        <a:rPr lang="ru-RU" sz="2400" i="1"/>
                        <m:t>= 0,    </m:t>
                      </m:r>
                      <m:r>
                        <a:rPr lang="ru-RU" sz="2400" i="1"/>
                        <m:t>𝜀</m:t>
                      </m:r>
                      <m:r>
                        <a:rPr lang="ru-RU" sz="2400" i="1"/>
                        <m:t>≠0</m:t>
                      </m:r>
                    </m:oMath>
                  </m:oMathPara>
                </a14:m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ru-RU" dirty="0"/>
                  <a:t>Где  </a:t>
                </a:r>
                <a14:m>
                  <m:oMath xmlns:m="http://schemas.openxmlformats.org/officeDocument/2006/math">
                    <m:r>
                      <a:rPr lang="ru-RU" b="1" i="1"/>
                      <m:t>𝐩</m:t>
                    </m:r>
                    <m:r>
                      <a:rPr lang="ru-RU" b="1"/>
                      <m:t>≜</m:t>
                    </m:r>
                    <m:r>
                      <a:rPr lang="ru-RU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s</m:t>
                        </m:r>
                      </m:e>
                      <m:sub>
                        <m:r>
                          <a:rPr lang="ru-RU" i="1"/>
                          <m:t>𝑝</m:t>
                        </m:r>
                      </m:sub>
                    </m:sSub>
                    <m:r>
                      <a:rPr lang="ru-RU"/>
                      <m:t>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v</m:t>
                        </m:r>
                      </m:e>
                      <m:sub>
                        <m:r>
                          <a:rPr lang="ru-RU" i="1"/>
                          <m:t>𝑝</m:t>
                        </m:r>
                      </m:sub>
                    </m:sSub>
                    <m:r>
                      <a:rPr lang="ru-RU"/>
                      <m:t>)</m:t>
                    </m:r>
                  </m:oMath>
                </a14:m>
                <a:r>
                  <a:rPr lang="ru-RU" dirty="0"/>
                  <a:t>  и  </a:t>
                </a:r>
                <a14:m>
                  <m:oMath xmlns:m="http://schemas.openxmlformats.org/officeDocument/2006/math">
                    <m:r>
                      <a:rPr lang="ru-RU" b="1" i="1"/>
                      <m:t>𝐪</m:t>
                    </m:r>
                    <m:r>
                      <a:rPr lang="ru-RU" b="1"/>
                      <m:t>≜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s</m:t>
                            </m:r>
                          </m:e>
                          <m:sub>
                            <m:r>
                              <a:rPr lang="ru-RU" i="1"/>
                              <m:t>𝑞</m:t>
                            </m:r>
                          </m:sub>
                        </m:sSub>
                        <m:r>
                          <a:rPr lang="ru-RU"/>
                          <m:t>, 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v</m:t>
                            </m:r>
                          </m:e>
                          <m:sub>
                            <m:r>
                              <a:rPr lang="ru-RU" i="1"/>
                              <m:t>𝑞</m:t>
                            </m:r>
                          </m:sub>
                        </m:sSub>
                      </m:e>
                    </m:d>
                    <m:r>
                      <a:rPr lang="ru-RU" i="1"/>
                      <m:t>−</m:t>
                    </m:r>
                  </m:oMath>
                </a14:m>
                <a:r>
                  <a:rPr lang="ru-RU" dirty="0"/>
                  <a:t>  кватернионы 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ориентации и </a:t>
                </a:r>
                <a:r>
                  <a:rPr lang="ru-RU" dirty="0"/>
                  <a:t>перемещения</a:t>
                </a:r>
                <a:r>
                  <a:rPr lang="ru-RU" dirty="0" smtClean="0"/>
                  <a:t> 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2631988"/>
                <a:ext cx="7704545" cy="1528303"/>
              </a:xfrm>
              <a:prstGeom prst="rect">
                <a:avLst/>
              </a:prstGeom>
              <a:blipFill rotWithShape="0">
                <a:blip r:embed="rId2"/>
                <a:stretch>
                  <a:fillRect l="-1820" r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8626" y="864065"/>
            <a:ext cx="927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Простая иллюстрация того, как прямая задача кинематики применяется к роботу манипулятору с 3 степенями </a:t>
            </a:r>
            <a:r>
              <a:rPr lang="ru-RU" dirty="0" smtClean="0"/>
              <a:t>свободы.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95" y="1941276"/>
            <a:ext cx="8048368" cy="32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186417" y="544778"/>
            <a:ext cx="7880125" cy="357414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86417" y="4687329"/>
            <a:ext cx="7815106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Первоначальное положение манипулятора и бутылки (слева). Хотим достичь того, чтобы манипулятор схватил бутылку (средний). Нужно изменить положение бутылки с помощью захвата и поставить её на стол (справа).</a:t>
            </a:r>
          </a:p>
        </p:txBody>
      </p:sp>
    </p:spTree>
    <p:extLst>
      <p:ext uri="{BB962C8B-B14F-4D97-AF65-F5344CB8AC3E}">
        <p14:creationId xmlns:p14="http://schemas.microsoft.com/office/powerpoint/2010/main" val="32244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15684"/>
              </p:ext>
            </p:extLst>
          </p:nvPr>
        </p:nvGraphicFramePr>
        <p:xfrm>
          <a:off x="1353300" y="843823"/>
          <a:ext cx="9495932" cy="219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406"/>
                <a:gridCol w="2891482"/>
                <a:gridCol w="1458097"/>
                <a:gridCol w="1356947"/>
              </a:tblGrid>
              <a:tr h="39615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Представление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необходимо памяти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Умножения     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сложение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матрица однородного преобразования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64×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ДКЕМ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/>
                        <a:t>и с операторами Гамильтона 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64×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56+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преобразование оси-угла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43×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дуальные кватернионы с единичным модулем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40+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36998" y="3111790"/>
            <a:ext cx="572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Расходы для различных представлений </a:t>
            </a:r>
            <a:r>
              <a:rPr lang="ru-RU" dirty="0" smtClean="0"/>
              <a:t>преобразования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84265037"/>
              </p:ext>
            </p:extLst>
          </p:nvPr>
        </p:nvGraphicFramePr>
        <p:xfrm>
          <a:off x="3651411" y="156519"/>
          <a:ext cx="4858276" cy="54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69313" y="4001828"/>
                <a:ext cx="4289865" cy="16685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своей </a:t>
                </a: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ПЗК требуется: </a:t>
                </a:r>
                <a:endParaRPr lang="ru-R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13" y="4001828"/>
                <a:ext cx="4289865" cy="1668598"/>
              </a:xfrm>
              <a:prstGeom prst="rect">
                <a:avLst/>
              </a:prstGeom>
              <a:blipFill rotWithShape="0">
                <a:blip r:embed="rId7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936934" y="4001828"/>
                <a:ext cx="3898793" cy="15048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Якобиана требуется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16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 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num>
                            <m:den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34" y="4001828"/>
                <a:ext cx="3898793" cy="1504899"/>
              </a:xfrm>
              <a:prstGeom prst="rect">
                <a:avLst/>
              </a:prstGeom>
              <a:blipFill rotWithShape="0">
                <a:blip r:embed="rId8"/>
                <a:stretch>
                  <a:fillRect l="-1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27111" y="5626650"/>
                <a:ext cx="7947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операцй</a:t>
                </a:r>
                <a:r>
                  <a:rPr lang="ru-RU" dirty="0"/>
                  <a:t> </a:t>
                </a:r>
                <a:r>
                  <a:rPr lang="ru-RU" dirty="0" smtClean="0"/>
                  <a:t>умножения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</a:t>
                </a:r>
                <a:r>
                  <a:rPr lang="ru-RU" dirty="0" smtClean="0"/>
                  <a:t>сложения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блоков памяти с плавающей </a:t>
                </a:r>
                <a:r>
                  <a:rPr lang="ru-RU" dirty="0" smtClean="0"/>
                  <a:t>точкой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b="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/>
                  <a:t>n</a:t>
                </a:r>
                <a:r>
                  <a:rPr lang="ru-RU" dirty="0"/>
                  <a:t> </a:t>
                </a:r>
                <a:r>
                  <a:rPr lang="ru-RU" dirty="0" smtClean="0"/>
                  <a:t>— число степеней </a:t>
                </a:r>
                <a:r>
                  <a:rPr lang="ru-RU" dirty="0"/>
                  <a:t>свободы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11" y="5626650"/>
                <a:ext cx="7947368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61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94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109" y="395416"/>
            <a:ext cx="320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4A66AC"/>
                </a:solidFill>
              </a:rPr>
              <a:t>Список </a:t>
            </a:r>
            <a:r>
              <a:rPr lang="ru-RU" sz="2800" dirty="0" smtClean="0">
                <a:solidFill>
                  <a:srgbClr val="4A66AC"/>
                </a:solidFill>
              </a:rPr>
              <a:t>литературы</a:t>
            </a:r>
            <a:endParaRPr lang="ru-RU" sz="2800" dirty="0">
              <a:solidFill>
                <a:srgbClr val="4A66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6444" y="1243310"/>
            <a:ext cx="7684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].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://www.euclideanspace.com/maths/algebra</a:t>
            </a:r>
            <a:r>
              <a:rPr lang="en-US" u="sng" dirty="0" smtClean="0">
                <a:hlinkClick r:id="rId2"/>
              </a:rPr>
              <a:t>/</a:t>
            </a:r>
            <a:endParaRPr lang="ru-RU" u="sng" dirty="0" smtClean="0">
              <a:hlinkClick r:id="rId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 err="1" smtClean="0">
                <a:hlinkClick r:id="rId2"/>
              </a:rPr>
              <a:t>realNormedAlgebra</a:t>
            </a:r>
            <a:r>
              <a:rPr lang="en-US" u="sng" dirty="0" smtClean="0">
                <a:hlinkClick r:id="rId2"/>
              </a:rPr>
              <a:t>/quaternions/index.htm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“Доступно о кватернионах и их преимуществах”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 </a:t>
            </a:r>
            <a:r>
              <a:rPr lang="en-US" u="sng" dirty="0" smtClean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 err="1">
                <a:hlinkClick r:id="rId3"/>
              </a:rPr>
              <a:t>habr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r>
              <a:rPr lang="ru-RU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ru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post</a:t>
            </a:r>
            <a:r>
              <a:rPr lang="ru-RU" u="sng" dirty="0">
                <a:hlinkClick r:id="rId3"/>
              </a:rPr>
              <a:t>/426863/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“Кватернионы в программировании игр.”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</a:t>
            </a:r>
            <a:r>
              <a:rPr lang="ru-RU" dirty="0" smtClean="0"/>
              <a:t> </a:t>
            </a:r>
            <a:r>
              <a:rPr lang="en-US" u="sng" dirty="0">
                <a:hlinkClick r:id="rId4"/>
              </a:rPr>
              <a:t>http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>
                <a:hlinkClick r:id="rId4"/>
              </a:rPr>
              <a:t>wat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gamedev</a:t>
            </a:r>
            <a:r>
              <a:rPr lang="ru-RU" u="sng" dirty="0">
                <a:hlinkClick r:id="rId4"/>
              </a:rPr>
              <a:t>.</a:t>
            </a:r>
            <a:r>
              <a:rPr lang="en-US" u="sng" dirty="0" err="1">
                <a:hlinkClick r:id="rId4"/>
              </a:rPr>
              <a:t>ru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articles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quaternions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“Магия тензорной алгебры: Часть 12 — Параметры Родрига-Гамильтона в кинематике твердого тела</a:t>
            </a:r>
            <a:r>
              <a:rPr lang="ru-RU" dirty="0" smtClean="0"/>
              <a:t>”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[Электронный ресурс].</a:t>
            </a:r>
            <a:r>
              <a:rPr lang="ru-RU" dirty="0" smtClean="0"/>
              <a:t>  </a:t>
            </a:r>
            <a:r>
              <a:rPr lang="en-US" u="sng" dirty="0">
                <a:hlinkClick r:id="rId5"/>
              </a:rPr>
              <a:t>https</a:t>
            </a:r>
            <a:r>
              <a:rPr lang="ru-RU" u="sng" dirty="0">
                <a:hlinkClick r:id="rId5"/>
              </a:rPr>
              <a:t>://</a:t>
            </a:r>
            <a:r>
              <a:rPr lang="en-US" u="sng" dirty="0" err="1">
                <a:hlinkClick r:id="rId5"/>
              </a:rPr>
              <a:t>habr</a:t>
            </a:r>
            <a:r>
              <a:rPr lang="ru-RU" u="sng" dirty="0">
                <a:hlinkClick r:id="rId5"/>
              </a:rPr>
              <a:t>.</a:t>
            </a:r>
            <a:r>
              <a:rPr lang="en-US" u="sng" dirty="0">
                <a:hlinkClick r:id="rId5"/>
              </a:rPr>
              <a:t>com</a:t>
            </a:r>
            <a:r>
              <a:rPr lang="ru-RU" u="sng" dirty="0">
                <a:hlinkClick r:id="rId5"/>
              </a:rPr>
              <a:t>/</a:t>
            </a:r>
            <a:r>
              <a:rPr lang="en-US" u="sng" dirty="0" err="1">
                <a:hlinkClick r:id="rId5"/>
              </a:rPr>
              <a:t>ru</a:t>
            </a:r>
            <a:r>
              <a:rPr lang="ru-RU" u="sng" dirty="0">
                <a:hlinkClick r:id="rId5"/>
              </a:rPr>
              <a:t>/</a:t>
            </a:r>
            <a:r>
              <a:rPr lang="en-US" u="sng" dirty="0">
                <a:hlinkClick r:id="rId5"/>
              </a:rPr>
              <a:t>post</a:t>
            </a:r>
            <a:r>
              <a:rPr lang="ru-RU" u="sng" dirty="0">
                <a:hlinkClick r:id="rId5"/>
              </a:rPr>
              <a:t>/263533</a:t>
            </a:r>
            <a:r>
              <a:rPr lang="ru-RU" u="sng" dirty="0" smtClean="0">
                <a:hlinkClick r:id="rId5"/>
              </a:rPr>
              <a:t>/</a:t>
            </a:r>
            <a:endParaRPr lang="ru-RU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Robotics and Autonomous </a:t>
            </a:r>
            <a:r>
              <a:rPr lang="en-US" dirty="0" smtClean="0"/>
              <a:t>Systems</a:t>
            </a:r>
            <a:r>
              <a:rPr lang="ru-RU" dirty="0" smtClean="0"/>
              <a:t>: </a:t>
            </a:r>
            <a:r>
              <a:rPr lang="en-US" dirty="0"/>
              <a:t>Kinematic modeling and control of a robot arm using unit dual </a:t>
            </a:r>
            <a:r>
              <a:rPr lang="en-US" dirty="0" smtClean="0"/>
              <a:t>quaternions</a:t>
            </a:r>
            <a:r>
              <a:rPr lang="ru-RU" dirty="0" smtClean="0"/>
              <a:t> </a:t>
            </a:r>
            <a:r>
              <a:rPr lang="en-US" dirty="0"/>
              <a:t>[15 </a:t>
            </a:r>
            <a:r>
              <a:rPr lang="ru-RU" dirty="0" smtClean="0"/>
              <a:t>сентября</a:t>
            </a:r>
            <a:r>
              <a:rPr lang="en-US" dirty="0" smtClean="0"/>
              <a:t> </a:t>
            </a:r>
            <a:r>
              <a:rPr lang="en-US" dirty="0"/>
              <a:t>2015]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7592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4723</TotalTime>
  <Words>292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Ретро</vt:lpstr>
      <vt:lpstr>Презентация PowerPoint</vt:lpstr>
      <vt:lpstr>Презентация PowerPoint</vt:lpstr>
      <vt:lpstr>Что такое Кватернион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Мурад Абдулзагиров</dc:creator>
  <cp:lastModifiedBy>Мурад Абдулзагиров</cp:lastModifiedBy>
  <cp:revision>70</cp:revision>
  <dcterms:created xsi:type="dcterms:W3CDTF">2019-10-25T15:19:17Z</dcterms:created>
  <dcterms:modified xsi:type="dcterms:W3CDTF">2019-11-17T20:41:18Z</dcterms:modified>
</cp:coreProperties>
</file>