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74" r:id="rId2"/>
    <p:sldId id="256" r:id="rId3"/>
    <p:sldId id="257" r:id="rId4"/>
    <p:sldId id="258" r:id="rId5"/>
    <p:sldId id="259" r:id="rId6"/>
    <p:sldId id="260" r:id="rId7"/>
    <p:sldId id="275" r:id="rId8"/>
    <p:sldId id="261" r:id="rId9"/>
    <p:sldId id="276" r:id="rId10"/>
    <p:sldId id="262" r:id="rId11"/>
    <p:sldId id="277" r:id="rId12"/>
    <p:sldId id="263" r:id="rId13"/>
    <p:sldId id="264" r:id="rId14"/>
    <p:sldId id="265" r:id="rId15"/>
    <p:sldId id="269" r:id="rId16"/>
    <p:sldId id="266" r:id="rId17"/>
    <p:sldId id="267" r:id="rId18"/>
    <p:sldId id="268" r:id="rId19"/>
    <p:sldId id="270" r:id="rId20"/>
    <p:sldId id="271" r:id="rId21"/>
    <p:sldId id="272" r:id="rId22"/>
    <p:sldId id="278" r:id="rId23"/>
    <p:sldId id="279" r:id="rId24"/>
    <p:sldId id="280" r:id="rId25"/>
    <p:sldId id="281" r:id="rId26"/>
    <p:sldId id="282" r:id="rId27"/>
    <p:sldId id="283" r:id="rId28"/>
    <p:sldId id="273" r:id="rId2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608" autoAdjust="0"/>
    <p:restoredTop sz="92909" autoAdjust="0"/>
  </p:normalViewPr>
  <p:slideViewPr>
    <p:cSldViewPr>
      <p:cViewPr>
        <p:scale>
          <a:sx n="75" d="100"/>
          <a:sy n="75" d="100"/>
        </p:scale>
        <p:origin x="-1110" y="1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DED2B4-5FD9-4E78-B392-5C7C2D62E946}" type="datetimeFigureOut">
              <a:rPr lang="ru-RU" smtClean="0"/>
              <a:t>11.11.2018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207E24-92E2-42E8-B2CC-AC843A7D1F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35414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07E24-92E2-42E8-B2CC-AC843A7D1F3F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86368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07E24-92E2-42E8-B2CC-AC843A7D1F3F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86368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23BB6-388D-421C-B8F5-0042D843EEC6}" type="datetimeFigureOut">
              <a:rPr lang="ru-RU" smtClean="0"/>
              <a:t>11.11.2018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6090E-8685-4003-9F22-AA33819E69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3896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23BB6-388D-421C-B8F5-0042D843EEC6}" type="datetimeFigureOut">
              <a:rPr lang="ru-RU" smtClean="0"/>
              <a:t>11.11.2018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6090E-8685-4003-9F22-AA33819E69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5076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23BB6-388D-421C-B8F5-0042D843EEC6}" type="datetimeFigureOut">
              <a:rPr lang="ru-RU" smtClean="0"/>
              <a:t>11.11.2018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6090E-8685-4003-9F22-AA33819E69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7166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23BB6-388D-421C-B8F5-0042D843EEC6}" type="datetimeFigureOut">
              <a:rPr lang="ru-RU" smtClean="0"/>
              <a:t>11.11.2018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6090E-8685-4003-9F22-AA33819E69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0097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23BB6-388D-421C-B8F5-0042D843EEC6}" type="datetimeFigureOut">
              <a:rPr lang="ru-RU" smtClean="0"/>
              <a:t>11.11.2018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6090E-8685-4003-9F22-AA33819E69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5509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23BB6-388D-421C-B8F5-0042D843EEC6}" type="datetimeFigureOut">
              <a:rPr lang="ru-RU" smtClean="0"/>
              <a:t>11.11.2018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6090E-8685-4003-9F22-AA33819E69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4610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23BB6-388D-421C-B8F5-0042D843EEC6}" type="datetimeFigureOut">
              <a:rPr lang="ru-RU" smtClean="0"/>
              <a:t>11.11.2018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6090E-8685-4003-9F22-AA33819E69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7362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23BB6-388D-421C-B8F5-0042D843EEC6}" type="datetimeFigureOut">
              <a:rPr lang="ru-RU" smtClean="0"/>
              <a:t>11.11.2018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6090E-8685-4003-9F22-AA33819E69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1503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23BB6-388D-421C-B8F5-0042D843EEC6}" type="datetimeFigureOut">
              <a:rPr lang="ru-RU" smtClean="0"/>
              <a:t>11.11.2018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6090E-8685-4003-9F22-AA33819E69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9849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23BB6-388D-421C-B8F5-0042D843EEC6}" type="datetimeFigureOut">
              <a:rPr lang="ru-RU" smtClean="0"/>
              <a:t>11.11.2018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6090E-8685-4003-9F22-AA33819E69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690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23BB6-388D-421C-B8F5-0042D843EEC6}" type="datetimeFigureOut">
              <a:rPr lang="ru-RU" smtClean="0"/>
              <a:t>11.11.2018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6090E-8685-4003-9F22-AA33819E69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4280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123BB6-388D-421C-B8F5-0042D843EEC6}" type="datetimeFigureOut">
              <a:rPr lang="ru-RU" smtClean="0"/>
              <a:t>11.11.2018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6090E-8685-4003-9F22-AA33819E69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2613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858614" y="3212976"/>
            <a:ext cx="764386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Системы технического </a:t>
            </a:r>
          </a:p>
          <a:p>
            <a:pPr algn="ctr"/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зрения</a:t>
            </a:r>
          </a:p>
          <a:p>
            <a:pPr algn="ctr"/>
            <a:endParaRPr lang="ru-RU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ru-RU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Решение задач по системам технического зрения</a:t>
            </a:r>
          </a:p>
          <a:p>
            <a:pPr algn="ctr"/>
            <a:endParaRPr lang="ru-RU" sz="2800" dirty="0">
              <a:solidFill>
                <a:srgbClr val="333399"/>
              </a:solidFill>
              <a:latin typeface="Comic Sans MS" pitchFamily="66" charset="0"/>
              <a:cs typeface="Times New Roman" pitchFamily="18" charset="0"/>
            </a:endParaRPr>
          </a:p>
        </p:txBody>
      </p:sp>
      <p:pic>
        <p:nvPicPr>
          <p:cNvPr id="15" name="Рисунок 14" descr="СТАНКИН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63888" y="260648"/>
            <a:ext cx="2257726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491718" y="1724615"/>
            <a:ext cx="82916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Федеральное Г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осударственное Бюджетное Образовательное Учреждение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Высшего Образования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«Московский 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Государственный Технологический Университет «</a:t>
            </a:r>
            <a:r>
              <a:rPr lang="ru-RU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Станкин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87181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12876" y="68025"/>
            <a:ext cx="31563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Системы технического зрения</a:t>
            </a:r>
          </a:p>
          <a:p>
            <a:pPr algn="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МГТУ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Станкин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 descr="СТАНКИН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251210"/>
            <a:ext cx="1800200" cy="9455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2483768" y="3212976"/>
            <a:ext cx="4176464" cy="1656184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tx2">
                <a:alpha val="50000"/>
              </a:schemeClr>
            </a:outerShdw>
          </a:effectLst>
        </p:spPr>
        <p:txBody>
          <a:bodyPr lIns="92000" tIns="46000" rIns="92000" bIns="46000" anchor="ctr"/>
          <a:lstStyle/>
          <a:p>
            <a:pPr algn="ctr"/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2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x</a:t>
            </a:r>
            <a:r>
              <a:rPr lang="en-US" sz="22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/ f = B / z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где </a:t>
            </a:r>
          </a:p>
          <a:p>
            <a:pPr algn="ctr"/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 – 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глубина,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 – 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база, </a:t>
            </a:r>
          </a:p>
          <a:p>
            <a:pPr algn="ctr"/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2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ru-RU" sz="22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смещения проекций, </a:t>
            </a:r>
          </a:p>
          <a:p>
            <a:pPr algn="ctr"/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 – 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фокусное расстояние 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484784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Задача №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ru-RU" sz="4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ru-RU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Wingdings" pitchFamily="2" charset="2"/>
              <a:buChar char="ü"/>
            </a:pP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Пусть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 = 10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м,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2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x</a:t>
            </a:r>
            <a:r>
              <a:rPr lang="en-US" sz="22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мм,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 = 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0.5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м. Чему равно фокусное расстояние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мм?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3779912" y="5157192"/>
            <a:ext cx="1656184" cy="720080"/>
          </a:xfrm>
          <a:prstGeom prst="rect">
            <a:avLst/>
          </a:prstGeom>
          <a:solidFill>
            <a:srgbClr val="E6B9B8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tx2">
                <a:alpha val="50000"/>
              </a:schemeClr>
            </a:outerShdw>
          </a:effectLst>
        </p:spPr>
        <p:txBody>
          <a:bodyPr lIns="92000" tIns="46000" rIns="92000" bIns="46000" anchor="ctr"/>
          <a:lstStyle/>
          <a:p>
            <a:pPr algn="ctr"/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 =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? мм 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8938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12876" y="68025"/>
            <a:ext cx="31563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Системы технического зрения</a:t>
            </a:r>
          </a:p>
          <a:p>
            <a:pPr algn="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МГТУ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Станкин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 descr="СТАНКИН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251210"/>
            <a:ext cx="1800200" cy="9455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2483768" y="3212976"/>
            <a:ext cx="4176464" cy="1656184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tx2">
                <a:alpha val="50000"/>
              </a:schemeClr>
            </a:outerShdw>
          </a:effectLst>
        </p:spPr>
        <p:txBody>
          <a:bodyPr lIns="92000" tIns="46000" rIns="92000" bIns="46000" anchor="ctr"/>
          <a:lstStyle/>
          <a:p>
            <a:pPr algn="ctr"/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2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x</a:t>
            </a:r>
            <a:r>
              <a:rPr lang="en-US" sz="22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/ f = B / z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где </a:t>
            </a:r>
          </a:p>
          <a:p>
            <a:pPr algn="ctr"/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 – 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глубина,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 – 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база, </a:t>
            </a:r>
          </a:p>
          <a:p>
            <a:pPr algn="ctr"/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2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ru-RU" sz="22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смещения проекций, </a:t>
            </a:r>
          </a:p>
          <a:p>
            <a:pPr algn="ctr"/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 – 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фокусное расстояние 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484784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Задача №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ru-RU" sz="4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ru-RU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Wingdings" pitchFamily="2" charset="2"/>
              <a:buChar char="ü"/>
            </a:pP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Пусть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 = 10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м,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2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x</a:t>
            </a:r>
            <a:r>
              <a:rPr lang="en-US" sz="22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мм,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 = 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0.5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м. Чему равно фокусное расстояние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мм?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3779912" y="5157192"/>
            <a:ext cx="1656184" cy="720080"/>
          </a:xfrm>
          <a:prstGeom prst="rect">
            <a:avLst/>
          </a:prstGeom>
          <a:solidFill>
            <a:srgbClr val="E6B9B8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tx2">
                <a:alpha val="50000"/>
              </a:schemeClr>
            </a:outerShdw>
          </a:effectLst>
        </p:spPr>
        <p:txBody>
          <a:bodyPr lIns="92000" tIns="46000" rIns="92000" bIns="46000" anchor="ctr"/>
          <a:lstStyle/>
          <a:p>
            <a:pPr algn="ctr"/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 =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200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мм 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47525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12876" y="68025"/>
            <a:ext cx="31563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Системы технического зрения</a:t>
            </a:r>
          </a:p>
          <a:p>
            <a:pPr algn="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МГТУ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Станкин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 descr="СТАНКИН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251210"/>
            <a:ext cx="1800200" cy="9455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441926" y="1553771"/>
            <a:ext cx="84105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описания объектов по 4 признакам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1292" y="2541478"/>
            <a:ext cx="54088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Количество углов внешнего контура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4741456"/>
              </p:ext>
            </p:extLst>
          </p:nvPr>
        </p:nvGraphicFramePr>
        <p:xfrm>
          <a:off x="1187624" y="3645024"/>
          <a:ext cx="7200800" cy="20270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200"/>
                <a:gridCol w="1800200"/>
                <a:gridCol w="1800200"/>
                <a:gridCol w="1800200"/>
              </a:tblGrid>
              <a:tr h="165618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4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8" name="Изображения 2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367644" y="3789040"/>
            <a:ext cx="1503908" cy="1367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Изображения 4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3059832" y="3789040"/>
            <a:ext cx="1680839" cy="13388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Изображения 38"/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4844936" y="3805755"/>
            <a:ext cx="1671280" cy="1350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Изображения 43"/>
          <p:cNvPicPr>
            <a:picLocks noChangeAspect="1"/>
          </p:cNvPicPr>
          <p:nvPr/>
        </p:nvPicPr>
        <p:blipFill>
          <a:blip r:embed="rId6">
            <a:lum/>
            <a:alphaModFix/>
          </a:blip>
          <a:srcRect/>
          <a:stretch>
            <a:fillRect/>
          </a:stretch>
        </p:blipFill>
        <p:spPr>
          <a:xfrm>
            <a:off x="6732240" y="3805755"/>
            <a:ext cx="1506583" cy="132212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extBox 11"/>
          <p:cNvSpPr txBox="1"/>
          <p:nvPr/>
        </p:nvSpPr>
        <p:spPr>
          <a:xfrm>
            <a:off x="3902603" y="3029952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Пример: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48938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12876" y="68025"/>
            <a:ext cx="31563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Системы технического зрения</a:t>
            </a:r>
          </a:p>
          <a:p>
            <a:pPr algn="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МГТУ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Станкин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 descr="СТАНКИН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251210"/>
            <a:ext cx="1800200" cy="9455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9661242"/>
              </p:ext>
            </p:extLst>
          </p:nvPr>
        </p:nvGraphicFramePr>
        <p:xfrm>
          <a:off x="1075103" y="4450076"/>
          <a:ext cx="7200800" cy="20270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200"/>
                <a:gridCol w="1800200"/>
                <a:gridCol w="1800200"/>
                <a:gridCol w="1800200"/>
              </a:tblGrid>
              <a:tr h="165618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001001001001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0000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0000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Изображения 2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187624" y="4624336"/>
            <a:ext cx="1503908" cy="1367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Изображения 4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2970037" y="4624336"/>
            <a:ext cx="1680839" cy="133884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Изображения 38"/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4705352" y="4612251"/>
            <a:ext cx="1671280" cy="1350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Изображения 43"/>
          <p:cNvPicPr>
            <a:picLocks noChangeAspect="1"/>
          </p:cNvPicPr>
          <p:nvPr/>
        </p:nvPicPr>
        <p:blipFill>
          <a:blip r:embed="rId6">
            <a:lum/>
            <a:alphaModFix/>
          </a:blip>
          <a:srcRect/>
          <a:stretch>
            <a:fillRect/>
          </a:stretch>
        </p:blipFill>
        <p:spPr>
          <a:xfrm>
            <a:off x="6637740" y="4632693"/>
            <a:ext cx="1506583" cy="13221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/>
          <p:cNvSpPr txBox="1"/>
          <p:nvPr/>
        </p:nvSpPr>
        <p:spPr>
          <a:xfrm>
            <a:off x="441926" y="1553771"/>
            <a:ext cx="84105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описания объектов по 4 признакам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1292" y="2350223"/>
            <a:ext cx="7353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Последовательность выпуклых и вогнутых углов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135350" y="3933056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Пример: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1745680" y="3028994"/>
            <a:ext cx="58029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Описание ведётся от выбранной точки в двоичном виде:</a:t>
            </a:r>
          </a:p>
          <a:p>
            <a:pPr marL="285750" indent="-285750">
              <a:buFontTx/>
              <a:buChar char="-"/>
            </a:pPr>
            <a:r>
              <a:rPr lang="ru-RU" dirty="0" smtClean="0"/>
              <a:t>0, если угол выпуклый</a:t>
            </a:r>
          </a:p>
          <a:p>
            <a:pPr marL="285750" indent="-285750">
              <a:buFontTx/>
              <a:buChar char="-"/>
            </a:pPr>
            <a:r>
              <a:rPr lang="ru-RU" dirty="0" smtClean="0"/>
              <a:t>1, если угол вогнутый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48938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12876" y="68025"/>
            <a:ext cx="31563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Системы технического зрения</a:t>
            </a:r>
          </a:p>
          <a:p>
            <a:pPr algn="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МГТУ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Станкин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 descr="СТАНКИН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251210"/>
            <a:ext cx="1800200" cy="9455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040383"/>
              </p:ext>
            </p:extLst>
          </p:nvPr>
        </p:nvGraphicFramePr>
        <p:xfrm>
          <a:off x="1157908" y="4077072"/>
          <a:ext cx="7200800" cy="20270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200"/>
                <a:gridCol w="1800200"/>
                <a:gridCol w="1800200"/>
                <a:gridCol w="1800200"/>
              </a:tblGrid>
              <a:tr h="165618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Изображения 2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270429" y="4251332"/>
            <a:ext cx="1503908" cy="1367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Изображения 4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3052842" y="4251332"/>
            <a:ext cx="1680839" cy="133884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Изображения 38"/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4788157" y="4239247"/>
            <a:ext cx="1671280" cy="1350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Изображения 43"/>
          <p:cNvPicPr>
            <a:picLocks noChangeAspect="1"/>
          </p:cNvPicPr>
          <p:nvPr/>
        </p:nvPicPr>
        <p:blipFill>
          <a:blip r:embed="rId6">
            <a:lum/>
            <a:alphaModFix/>
          </a:blip>
          <a:srcRect/>
          <a:stretch>
            <a:fillRect/>
          </a:stretch>
        </p:blipFill>
        <p:spPr>
          <a:xfrm>
            <a:off x="6720545" y="4259689"/>
            <a:ext cx="1506583" cy="13221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/>
          <p:cNvSpPr txBox="1"/>
          <p:nvPr/>
        </p:nvSpPr>
        <p:spPr>
          <a:xfrm>
            <a:off x="441926" y="1553771"/>
            <a:ext cx="84105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описания объектов по 4 признакам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3568" y="2811888"/>
            <a:ext cx="7353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Количество внутренних контуров в объекте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118582" y="3563724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Пример: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48938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12876" y="68025"/>
            <a:ext cx="31563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Системы технического зрения</a:t>
            </a:r>
          </a:p>
          <a:p>
            <a:pPr algn="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МГТУ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Станкин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 descr="СТАНКИН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251210"/>
            <a:ext cx="1800200" cy="9455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3180209"/>
              </p:ext>
            </p:extLst>
          </p:nvPr>
        </p:nvGraphicFramePr>
        <p:xfrm>
          <a:off x="1157908" y="4077072"/>
          <a:ext cx="7200800" cy="20270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200"/>
                <a:gridCol w="1800200"/>
                <a:gridCol w="1800200"/>
                <a:gridCol w="1800200"/>
              </a:tblGrid>
              <a:tr h="165618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4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Изображения 2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270429" y="4251332"/>
            <a:ext cx="1503908" cy="1367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Изображения 4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3052842" y="4251332"/>
            <a:ext cx="1680839" cy="133884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Изображения 38"/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4788157" y="4239247"/>
            <a:ext cx="1671280" cy="1350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Изображения 43"/>
          <p:cNvPicPr>
            <a:picLocks noChangeAspect="1"/>
          </p:cNvPicPr>
          <p:nvPr/>
        </p:nvPicPr>
        <p:blipFill>
          <a:blip r:embed="rId6">
            <a:lum/>
            <a:alphaModFix/>
          </a:blip>
          <a:srcRect/>
          <a:stretch>
            <a:fillRect/>
          </a:stretch>
        </p:blipFill>
        <p:spPr>
          <a:xfrm>
            <a:off x="6720545" y="4259689"/>
            <a:ext cx="1506583" cy="13221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/>
          <p:cNvSpPr txBox="1"/>
          <p:nvPr/>
        </p:nvSpPr>
        <p:spPr>
          <a:xfrm>
            <a:off x="441926" y="1553771"/>
            <a:ext cx="84105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описания объектов по 4 признакам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3568" y="2811888"/>
            <a:ext cx="7353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Количество углов во всех внутренних контурах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118582" y="3563724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Пример: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052389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12876" y="68025"/>
            <a:ext cx="31563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Системы технического зрения</a:t>
            </a:r>
          </a:p>
          <a:p>
            <a:pPr algn="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МГТУ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Станкин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 descr="СТАНКИН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251210"/>
            <a:ext cx="1800200" cy="9455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9990334"/>
              </p:ext>
            </p:extLst>
          </p:nvPr>
        </p:nvGraphicFramePr>
        <p:xfrm>
          <a:off x="1157908" y="4077072"/>
          <a:ext cx="7200800" cy="2088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200"/>
                <a:gridCol w="1800200"/>
                <a:gridCol w="1800200"/>
                <a:gridCol w="1800200"/>
              </a:tblGrid>
              <a:tr h="464052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3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4</a:t>
                      </a:r>
                      <a:endParaRPr lang="ru-RU" dirty="0"/>
                    </a:p>
                  </a:txBody>
                  <a:tcPr anchor="ctr"/>
                </a:tc>
              </a:tr>
              <a:tr h="1624180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41926" y="1553771"/>
            <a:ext cx="84105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описания объектов по 4 признакам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3568" y="2811888"/>
            <a:ext cx="7353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Задание: описание объекты по 4 признакам: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Изображения 5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1320849" y="4646612"/>
            <a:ext cx="1492199" cy="1411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Изображения 6"/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3101668" y="4643013"/>
            <a:ext cx="1470332" cy="14155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Изображения 7"/>
          <p:cNvPicPr>
            <a:picLocks noChangeAspect="1"/>
          </p:cNvPicPr>
          <p:nvPr/>
        </p:nvPicPr>
        <p:blipFill>
          <a:blip r:embed="rId6">
            <a:lum/>
            <a:alphaModFix/>
          </a:blip>
          <a:srcRect/>
          <a:stretch>
            <a:fillRect/>
          </a:stretch>
        </p:blipFill>
        <p:spPr>
          <a:xfrm>
            <a:off x="5004048" y="4643013"/>
            <a:ext cx="1234440" cy="1405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Изображения 8"/>
          <p:cNvPicPr>
            <a:picLocks noChangeAspect="1"/>
          </p:cNvPicPr>
          <p:nvPr/>
        </p:nvPicPr>
        <p:blipFill>
          <a:blip r:embed="rId7">
            <a:lum/>
            <a:alphaModFix/>
          </a:blip>
          <a:srcRect/>
          <a:stretch>
            <a:fillRect/>
          </a:stretch>
        </p:blipFill>
        <p:spPr>
          <a:xfrm>
            <a:off x="6832444" y="4646612"/>
            <a:ext cx="1204200" cy="14155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974777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12876" y="68025"/>
            <a:ext cx="31563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Системы технического зрения</a:t>
            </a:r>
          </a:p>
          <a:p>
            <a:pPr algn="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МГТУ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Станкин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 descr="СТАНКИН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251210"/>
            <a:ext cx="1800200" cy="9455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1861326"/>
              </p:ext>
            </p:extLst>
          </p:nvPr>
        </p:nvGraphicFramePr>
        <p:xfrm>
          <a:off x="1157908" y="4077072"/>
          <a:ext cx="7200800" cy="2088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200"/>
                <a:gridCol w="1800200"/>
                <a:gridCol w="1800200"/>
                <a:gridCol w="1800200"/>
              </a:tblGrid>
              <a:tr h="464052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5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6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7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8</a:t>
                      </a:r>
                      <a:endParaRPr lang="ru-RU" dirty="0"/>
                    </a:p>
                  </a:txBody>
                  <a:tcPr anchor="ctr"/>
                </a:tc>
              </a:tr>
              <a:tr h="1624180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41926" y="1553771"/>
            <a:ext cx="84105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описания объектов по 4 признакам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3568" y="2811888"/>
            <a:ext cx="7353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Задание: описание объекты по 4 признакам: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Изображения 10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259632" y="4653136"/>
            <a:ext cx="1584176" cy="14026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Изображения 11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3059832" y="4653136"/>
            <a:ext cx="1587348" cy="14026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Изображения 13"/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4835276" y="4653136"/>
            <a:ext cx="1631514" cy="14026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Изображения 15"/>
          <p:cNvPicPr>
            <a:picLocks noChangeAspect="1"/>
          </p:cNvPicPr>
          <p:nvPr/>
        </p:nvPicPr>
        <p:blipFill>
          <a:blip r:embed="rId6">
            <a:lum/>
            <a:alphaModFix/>
          </a:blip>
          <a:srcRect/>
          <a:stretch>
            <a:fillRect/>
          </a:stretch>
        </p:blipFill>
        <p:spPr>
          <a:xfrm>
            <a:off x="6660232" y="4653136"/>
            <a:ext cx="1586060" cy="14026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974777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12876" y="68025"/>
            <a:ext cx="31563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Системы технического зрения</a:t>
            </a:r>
          </a:p>
          <a:p>
            <a:pPr algn="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МГТУ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Станкин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 descr="СТАНКИН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251210"/>
            <a:ext cx="1800200" cy="9455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6969130"/>
              </p:ext>
            </p:extLst>
          </p:nvPr>
        </p:nvGraphicFramePr>
        <p:xfrm>
          <a:off x="1157908" y="4077072"/>
          <a:ext cx="7200800" cy="2088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200"/>
                <a:gridCol w="1800200"/>
                <a:gridCol w="1800200"/>
                <a:gridCol w="1800200"/>
              </a:tblGrid>
              <a:tr h="464052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9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12</a:t>
                      </a:r>
                      <a:endParaRPr lang="ru-RU" dirty="0"/>
                    </a:p>
                  </a:txBody>
                  <a:tcPr anchor="ctr"/>
                </a:tc>
              </a:tr>
              <a:tr h="1624180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41926" y="1553771"/>
            <a:ext cx="84105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описания объектов по 4 признакам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3568" y="2811888"/>
            <a:ext cx="7353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Задание: описание объекты по 4 признакам: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Изображения 17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277743" y="4653136"/>
            <a:ext cx="1585585" cy="14026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Изображения 20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2991427" y="4653136"/>
            <a:ext cx="1697859" cy="14026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Изображения 22"/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4915061" y="4653136"/>
            <a:ext cx="1552977" cy="14026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Изображения 24"/>
          <p:cNvPicPr>
            <a:picLocks noChangeAspect="1"/>
          </p:cNvPicPr>
          <p:nvPr/>
        </p:nvPicPr>
        <p:blipFill>
          <a:blip r:embed="rId6">
            <a:lum/>
            <a:alphaModFix/>
          </a:blip>
          <a:srcRect/>
          <a:stretch>
            <a:fillRect/>
          </a:stretch>
        </p:blipFill>
        <p:spPr>
          <a:xfrm>
            <a:off x="6732240" y="4659671"/>
            <a:ext cx="1496675" cy="13961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974777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12876" y="68025"/>
            <a:ext cx="31563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Системы технического зрения</a:t>
            </a:r>
          </a:p>
          <a:p>
            <a:pPr algn="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МГТУ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Станкин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 descr="СТАНКИН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251210"/>
            <a:ext cx="1800200" cy="9455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6828491"/>
              </p:ext>
            </p:extLst>
          </p:nvPr>
        </p:nvGraphicFramePr>
        <p:xfrm>
          <a:off x="1157908" y="4077072"/>
          <a:ext cx="7200800" cy="2088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200"/>
                <a:gridCol w="1800200"/>
                <a:gridCol w="1800200"/>
                <a:gridCol w="1800200"/>
              </a:tblGrid>
              <a:tr h="464052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13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14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15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16</a:t>
                      </a:r>
                      <a:endParaRPr lang="ru-RU" dirty="0"/>
                    </a:p>
                  </a:txBody>
                  <a:tcPr anchor="ctr"/>
                </a:tc>
              </a:tr>
              <a:tr h="1624180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41926" y="1553771"/>
            <a:ext cx="84105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описания объектов по 4 признакам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3568" y="2811888"/>
            <a:ext cx="7353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Задание: описание объекты по 4 признакам: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Изображения 25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286811" y="4659671"/>
            <a:ext cx="1572700" cy="13961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Изображения 27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3072419" y="4659671"/>
            <a:ext cx="1593535" cy="13961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Изображения 29"/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4860032" y="4659671"/>
            <a:ext cx="1553242" cy="13961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Изображения 31"/>
          <p:cNvPicPr>
            <a:picLocks noChangeAspect="1"/>
          </p:cNvPicPr>
          <p:nvPr/>
        </p:nvPicPr>
        <p:blipFill>
          <a:blip r:embed="rId6">
            <a:lum/>
            <a:alphaModFix/>
          </a:blip>
          <a:srcRect/>
          <a:stretch>
            <a:fillRect/>
          </a:stretch>
        </p:blipFill>
        <p:spPr>
          <a:xfrm>
            <a:off x="6660232" y="4659671"/>
            <a:ext cx="1595750" cy="13961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77935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812876" y="68025"/>
            <a:ext cx="31563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Системы технического зрения</a:t>
            </a:r>
          </a:p>
          <a:p>
            <a:pPr algn="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МГТУ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Станкин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 descr="СТАНКИН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251210"/>
            <a:ext cx="1800200" cy="9455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5" name="Прямая соединительная линия 34"/>
          <p:cNvCxnSpPr>
            <a:stCxn id="40" idx="2"/>
          </p:cNvCxnSpPr>
          <p:nvPr/>
        </p:nvCxnSpPr>
        <p:spPr>
          <a:xfrm flipH="1" flipV="1">
            <a:off x="2988965" y="2957463"/>
            <a:ext cx="3744416" cy="935534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>
            <a:stCxn id="40" idx="6"/>
            <a:endCxn id="50" idx="3"/>
          </p:cNvCxnSpPr>
          <p:nvPr/>
        </p:nvCxnSpPr>
        <p:spPr>
          <a:xfrm flipH="1">
            <a:off x="2936740" y="3892997"/>
            <a:ext cx="3939516" cy="842601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/>
          <p:cNvCxnSpPr/>
          <p:nvPr/>
        </p:nvCxnSpPr>
        <p:spPr>
          <a:xfrm>
            <a:off x="2989285" y="3128535"/>
            <a:ext cx="2880320" cy="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/>
          <p:nvPr/>
        </p:nvCxnSpPr>
        <p:spPr>
          <a:xfrm>
            <a:off x="2988965" y="4568535"/>
            <a:ext cx="2880320" cy="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0" y="1517303"/>
            <a:ext cx="91440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Поиск глубины сцены </a:t>
            </a:r>
          </a:p>
        </p:txBody>
      </p:sp>
      <p:sp>
        <p:nvSpPr>
          <p:cNvPr id="40" name="Овал 39"/>
          <p:cNvSpPr/>
          <p:nvPr/>
        </p:nvSpPr>
        <p:spPr>
          <a:xfrm>
            <a:off x="6733381" y="3821559"/>
            <a:ext cx="142875" cy="142875"/>
          </a:xfrm>
          <a:prstGeom prst="ellipse">
            <a:avLst/>
          </a:prstGeom>
          <a:solidFill>
            <a:srgbClr val="006600"/>
          </a:solidFill>
          <a:ln>
            <a:solidFill>
              <a:srgbClr val="6600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1" name="Прямая соединительная линия 40"/>
          <p:cNvCxnSpPr/>
          <p:nvPr/>
        </p:nvCxnSpPr>
        <p:spPr>
          <a:xfrm>
            <a:off x="2988965" y="4109591"/>
            <a:ext cx="0" cy="9361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1"/>
          <p:cNvCxnSpPr/>
          <p:nvPr/>
        </p:nvCxnSpPr>
        <p:spPr>
          <a:xfrm>
            <a:off x="3709045" y="4109591"/>
            <a:ext cx="0" cy="3600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единительная линия 42"/>
          <p:cNvCxnSpPr/>
          <p:nvPr/>
        </p:nvCxnSpPr>
        <p:spPr>
          <a:xfrm>
            <a:off x="3709045" y="4685655"/>
            <a:ext cx="0" cy="3600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43"/>
          <p:cNvCxnSpPr/>
          <p:nvPr/>
        </p:nvCxnSpPr>
        <p:spPr>
          <a:xfrm>
            <a:off x="2988965" y="2669431"/>
            <a:ext cx="0" cy="9361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3709045" y="2669431"/>
            <a:ext cx="0" cy="3600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3709045" y="3245495"/>
            <a:ext cx="0" cy="3600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6"/>
          <p:cNvSpPr>
            <a:spLocks noChangeArrowheads="1"/>
          </p:cNvSpPr>
          <p:nvPr/>
        </p:nvSpPr>
        <p:spPr bwMode="auto">
          <a:xfrm>
            <a:off x="7055768" y="3677543"/>
            <a:ext cx="900608" cy="432048"/>
          </a:xfrm>
          <a:prstGeom prst="rect">
            <a:avLst/>
          </a:prstGeom>
          <a:solidFill>
            <a:srgbClr val="E6B9B8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tx2">
                <a:alpha val="50000"/>
              </a:schemeClr>
            </a:outerShdw>
          </a:effectLst>
        </p:spPr>
        <p:txBody>
          <a:bodyPr lIns="92000" tIns="46000" rIns="92000" bIns="46000" anchor="ctr"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Точка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Rectangle 6"/>
          <p:cNvSpPr>
            <a:spLocks noChangeArrowheads="1"/>
          </p:cNvSpPr>
          <p:nvPr/>
        </p:nvSpPr>
        <p:spPr bwMode="auto">
          <a:xfrm>
            <a:off x="2231232" y="4469631"/>
            <a:ext cx="540568" cy="432048"/>
          </a:xfrm>
          <a:prstGeom prst="rect">
            <a:avLst/>
          </a:prstGeom>
          <a:solidFill>
            <a:srgbClr val="00B0F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tx2">
                <a:alpha val="50000"/>
              </a:schemeClr>
            </a:outerShdw>
          </a:effectLst>
        </p:spPr>
        <p:txBody>
          <a:bodyPr lIns="92000" tIns="46000" rIns="92000" bIns="4600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Овал 48"/>
          <p:cNvSpPr/>
          <p:nvPr/>
        </p:nvSpPr>
        <p:spPr>
          <a:xfrm>
            <a:off x="2915816" y="2885455"/>
            <a:ext cx="142875" cy="142875"/>
          </a:xfrm>
          <a:prstGeom prst="ellipse">
            <a:avLst/>
          </a:prstGeom>
          <a:solidFill>
            <a:srgbClr val="FF0000"/>
          </a:solidFill>
          <a:ln>
            <a:solidFill>
              <a:srgbClr val="6600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Овал 49"/>
          <p:cNvSpPr/>
          <p:nvPr/>
        </p:nvSpPr>
        <p:spPr>
          <a:xfrm>
            <a:off x="2915816" y="4613647"/>
            <a:ext cx="142875" cy="142875"/>
          </a:xfrm>
          <a:prstGeom prst="ellipse">
            <a:avLst/>
          </a:prstGeom>
          <a:solidFill>
            <a:srgbClr val="000066"/>
          </a:solidFill>
          <a:ln>
            <a:solidFill>
              <a:srgbClr val="6600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Rectangle 6"/>
          <p:cNvSpPr>
            <a:spLocks noChangeArrowheads="1"/>
          </p:cNvSpPr>
          <p:nvPr/>
        </p:nvSpPr>
        <p:spPr bwMode="auto">
          <a:xfrm>
            <a:off x="3923928" y="2309391"/>
            <a:ext cx="2088232" cy="648072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tx2">
                <a:alpha val="50000"/>
              </a:schemeClr>
            </a:outerShdw>
          </a:effectLst>
        </p:spPr>
        <p:txBody>
          <a:bodyPr lIns="92000" tIns="46000" rIns="92000" bIns="46000" anchor="ctr"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Оптическая ось «левой» камеры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Rectangle 6"/>
          <p:cNvSpPr>
            <a:spLocks noChangeArrowheads="1"/>
          </p:cNvSpPr>
          <p:nvPr/>
        </p:nvSpPr>
        <p:spPr bwMode="auto">
          <a:xfrm>
            <a:off x="3923928" y="4757663"/>
            <a:ext cx="2232248" cy="648072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tx2">
                <a:alpha val="50000"/>
              </a:schemeClr>
            </a:outerShdw>
          </a:effectLst>
        </p:spPr>
        <p:txBody>
          <a:bodyPr lIns="92000" tIns="46000" rIns="92000" bIns="46000" anchor="ctr"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Оптическая ось «правой» камеры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3" name="Прямая со стрелкой 52"/>
          <p:cNvCxnSpPr/>
          <p:nvPr/>
        </p:nvCxnSpPr>
        <p:spPr>
          <a:xfrm>
            <a:off x="3419872" y="3128575"/>
            <a:ext cx="0" cy="1440160"/>
          </a:xfrm>
          <a:prstGeom prst="straightConnector1">
            <a:avLst/>
          </a:prstGeom>
          <a:ln w="19050">
            <a:solidFill>
              <a:srgbClr val="92D05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 стрелкой 53"/>
          <p:cNvCxnSpPr/>
          <p:nvPr/>
        </p:nvCxnSpPr>
        <p:spPr>
          <a:xfrm flipV="1">
            <a:off x="2771800" y="3893567"/>
            <a:ext cx="64807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/>
          <p:nvPr/>
        </p:nvCxnSpPr>
        <p:spPr>
          <a:xfrm>
            <a:off x="2987824" y="4901679"/>
            <a:ext cx="720080" cy="0"/>
          </a:xfrm>
          <a:prstGeom prst="straightConnector1">
            <a:avLst/>
          </a:prstGeom>
          <a:ln w="19050">
            <a:solidFill>
              <a:srgbClr val="92D05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 стрелкой 55"/>
          <p:cNvCxnSpPr/>
          <p:nvPr/>
        </p:nvCxnSpPr>
        <p:spPr>
          <a:xfrm flipV="1">
            <a:off x="3347864" y="4901679"/>
            <a:ext cx="0" cy="72008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6"/>
          <p:cNvSpPr>
            <a:spLocks noChangeArrowheads="1"/>
          </p:cNvSpPr>
          <p:nvPr/>
        </p:nvSpPr>
        <p:spPr bwMode="auto">
          <a:xfrm>
            <a:off x="2231232" y="2741439"/>
            <a:ext cx="540568" cy="432048"/>
          </a:xfrm>
          <a:prstGeom prst="rect">
            <a:avLst/>
          </a:prstGeom>
          <a:solidFill>
            <a:srgbClr val="00B0F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tx2">
                <a:alpha val="50000"/>
              </a:schemeClr>
            </a:outerShdw>
          </a:effectLst>
        </p:spPr>
        <p:txBody>
          <a:bodyPr lIns="92000" tIns="46000" rIns="92000" bIns="4600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Rectangle 6"/>
          <p:cNvSpPr>
            <a:spLocks noChangeArrowheads="1"/>
          </p:cNvSpPr>
          <p:nvPr/>
        </p:nvSpPr>
        <p:spPr bwMode="auto">
          <a:xfrm>
            <a:off x="2231232" y="3677543"/>
            <a:ext cx="540568" cy="43204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tx2">
                <a:alpha val="50000"/>
              </a:schemeClr>
            </a:outerShdw>
          </a:effectLst>
        </p:spPr>
        <p:txBody>
          <a:bodyPr lIns="92000" tIns="46000" rIns="92000" bIns="4600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Rectangle 6"/>
          <p:cNvSpPr>
            <a:spLocks noChangeArrowheads="1"/>
          </p:cNvSpPr>
          <p:nvPr/>
        </p:nvSpPr>
        <p:spPr bwMode="auto">
          <a:xfrm>
            <a:off x="3095328" y="5621759"/>
            <a:ext cx="540568" cy="43204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tx2">
                <a:alpha val="50000"/>
              </a:schemeClr>
            </a:outerShdw>
          </a:effectLst>
        </p:spPr>
        <p:txBody>
          <a:bodyPr lIns="92000" tIns="46000" rIns="92000" bIns="4600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0" name="Прямая со стрелкой 59"/>
          <p:cNvCxnSpPr/>
          <p:nvPr/>
        </p:nvCxnSpPr>
        <p:spPr>
          <a:xfrm flipH="1">
            <a:off x="3707904" y="3893567"/>
            <a:ext cx="3025478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5127998" y="3533527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50522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12876" y="68025"/>
            <a:ext cx="31563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Системы технического зрения</a:t>
            </a:r>
          </a:p>
          <a:p>
            <a:pPr algn="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МГТУ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Станкин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 descr="СТАНКИН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251210"/>
            <a:ext cx="1800200" cy="9455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6344046"/>
              </p:ext>
            </p:extLst>
          </p:nvPr>
        </p:nvGraphicFramePr>
        <p:xfrm>
          <a:off x="1157908" y="4077072"/>
          <a:ext cx="7200800" cy="2088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200"/>
                <a:gridCol w="1800200"/>
                <a:gridCol w="1800200"/>
                <a:gridCol w="1800200"/>
              </a:tblGrid>
              <a:tr h="464052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17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18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19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20</a:t>
                      </a:r>
                      <a:endParaRPr lang="ru-RU" dirty="0"/>
                    </a:p>
                  </a:txBody>
                  <a:tcPr anchor="ctr"/>
                </a:tc>
              </a:tr>
              <a:tr h="1624180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41926" y="1553771"/>
            <a:ext cx="84105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описания объектов по 4 признакам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3568" y="2811888"/>
            <a:ext cx="7353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Задание: описание объекты по 4 признакам: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Изображения 33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309198" y="4666089"/>
            <a:ext cx="1462602" cy="13784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Изображения 36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3059831" y="4659671"/>
            <a:ext cx="1635023" cy="1384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Изображения 37"/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4905905" y="4659671"/>
            <a:ext cx="1605756" cy="1384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Изображения 38"/>
          <p:cNvPicPr>
            <a:picLocks noChangeAspect="1"/>
          </p:cNvPicPr>
          <p:nvPr/>
        </p:nvPicPr>
        <p:blipFill>
          <a:blip r:embed="rId6">
            <a:lum/>
            <a:alphaModFix/>
          </a:blip>
          <a:srcRect/>
          <a:stretch>
            <a:fillRect/>
          </a:stretch>
        </p:blipFill>
        <p:spPr>
          <a:xfrm>
            <a:off x="6660231" y="4666089"/>
            <a:ext cx="1631805" cy="137840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779359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12876" y="68025"/>
            <a:ext cx="31563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Системы технического зрения</a:t>
            </a:r>
          </a:p>
          <a:p>
            <a:pPr algn="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МГТУ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Станкин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 descr="СТАНКИН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251210"/>
            <a:ext cx="1800200" cy="9455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2597815"/>
              </p:ext>
            </p:extLst>
          </p:nvPr>
        </p:nvGraphicFramePr>
        <p:xfrm>
          <a:off x="1157908" y="4077072"/>
          <a:ext cx="7200800" cy="2088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200"/>
                <a:gridCol w="1800200"/>
                <a:gridCol w="1800200"/>
                <a:gridCol w="1800200"/>
              </a:tblGrid>
              <a:tr h="464052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22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23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24</a:t>
                      </a:r>
                      <a:endParaRPr lang="ru-RU" dirty="0"/>
                    </a:p>
                  </a:txBody>
                  <a:tcPr anchor="ctr"/>
                </a:tc>
              </a:tr>
              <a:tr h="1624180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41926" y="1553771"/>
            <a:ext cx="84105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описания объектов по 4 признакам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3568" y="2811888"/>
            <a:ext cx="7353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Задание: описание объекты по 4 признакам: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Изображения 43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274284" y="4659671"/>
            <a:ext cx="1609134" cy="1384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Изображения 45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3059832" y="4659671"/>
            <a:ext cx="1615386" cy="1384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Изображения 47"/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4860031" y="4659671"/>
            <a:ext cx="1635023" cy="1384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Изображения 48"/>
          <p:cNvPicPr>
            <a:picLocks noChangeAspect="1"/>
          </p:cNvPicPr>
          <p:nvPr/>
        </p:nvPicPr>
        <p:blipFill>
          <a:blip r:embed="rId6">
            <a:lum/>
            <a:alphaModFix/>
          </a:blip>
          <a:srcRect/>
          <a:stretch>
            <a:fillRect/>
          </a:stretch>
        </p:blipFill>
        <p:spPr>
          <a:xfrm>
            <a:off x="6636567" y="4659670"/>
            <a:ext cx="1670891" cy="13848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779359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12876" y="68025"/>
            <a:ext cx="31563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Системы технического зрения</a:t>
            </a:r>
          </a:p>
          <a:p>
            <a:pPr algn="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МГТУ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Станкин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 descr="СТАНКИН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251210"/>
            <a:ext cx="1800200" cy="9455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8465809"/>
              </p:ext>
            </p:extLst>
          </p:nvPr>
        </p:nvGraphicFramePr>
        <p:xfrm>
          <a:off x="1046780" y="3068960"/>
          <a:ext cx="7200800" cy="35398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200"/>
                <a:gridCol w="1800200"/>
                <a:gridCol w="1800200"/>
                <a:gridCol w="1800200"/>
              </a:tblGrid>
              <a:tr h="464052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3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4</a:t>
                      </a:r>
                      <a:endParaRPr lang="ru-RU" dirty="0"/>
                    </a:p>
                  </a:txBody>
                  <a:tcPr anchor="ctr"/>
                </a:tc>
              </a:tr>
              <a:tr h="1624180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</a:tr>
              <a:tr h="371471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9525" marR="9525" marT="9525" marB="0" anchor="ctr"/>
                </a:tc>
              </a:tr>
              <a:tr h="3600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000100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000010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000110000110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001100001100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36004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</a:tr>
              <a:tr h="36004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41926" y="1553771"/>
            <a:ext cx="84105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описания объектов по 4 признакам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3568" y="2350223"/>
            <a:ext cx="7353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Задание: описание объекты по 4 признакам: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Изображения 5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1209721" y="3644220"/>
            <a:ext cx="1492199" cy="1411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Изображения 6"/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2990540" y="3640621"/>
            <a:ext cx="1470332" cy="14155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Изображения 7"/>
          <p:cNvPicPr>
            <a:picLocks noChangeAspect="1"/>
          </p:cNvPicPr>
          <p:nvPr/>
        </p:nvPicPr>
        <p:blipFill>
          <a:blip r:embed="rId6">
            <a:lum/>
            <a:alphaModFix/>
          </a:blip>
          <a:srcRect/>
          <a:stretch>
            <a:fillRect/>
          </a:stretch>
        </p:blipFill>
        <p:spPr>
          <a:xfrm>
            <a:off x="4892920" y="3640621"/>
            <a:ext cx="1234440" cy="1405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Изображения 8"/>
          <p:cNvPicPr>
            <a:picLocks noChangeAspect="1"/>
          </p:cNvPicPr>
          <p:nvPr/>
        </p:nvPicPr>
        <p:blipFill>
          <a:blip r:embed="rId7">
            <a:lum/>
            <a:alphaModFix/>
          </a:blip>
          <a:srcRect/>
          <a:stretch>
            <a:fillRect/>
          </a:stretch>
        </p:blipFill>
        <p:spPr>
          <a:xfrm>
            <a:off x="6721316" y="3644220"/>
            <a:ext cx="1204200" cy="14155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874451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Таблица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0089851"/>
              </p:ext>
            </p:extLst>
          </p:nvPr>
        </p:nvGraphicFramePr>
        <p:xfrm>
          <a:off x="1068570" y="2927907"/>
          <a:ext cx="7200800" cy="37379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200"/>
                <a:gridCol w="1800200"/>
                <a:gridCol w="1800200"/>
                <a:gridCol w="1800200"/>
              </a:tblGrid>
              <a:tr h="46405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ru-RU" dirty="0"/>
                    </a:p>
                  </a:txBody>
                  <a:tcPr anchor="ctr"/>
                </a:tc>
              </a:tr>
              <a:tr h="1624180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</a:tr>
              <a:tr h="37147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</a:t>
                      </a:r>
                    </a:p>
                  </a:txBody>
                  <a:tcPr marL="9525" marR="9525" marT="9525" marB="0" anchor="ctr"/>
                </a:tc>
              </a:tr>
              <a:tr h="3600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0001100110011000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00011001100001100110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00100110010010011001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0001001100110010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36004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</a:tr>
              <a:tr h="36004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5812876" y="68025"/>
            <a:ext cx="31563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Системы технического зрения</a:t>
            </a:r>
          </a:p>
          <a:p>
            <a:pPr algn="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МГТУ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Станкин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 descr="СТАНКИН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251210"/>
            <a:ext cx="1800200" cy="9455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441926" y="1553771"/>
            <a:ext cx="84105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описания объектов по 4 признакам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47610" y="2330011"/>
            <a:ext cx="7353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Задание: описание объекты по 4 признакам: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Изображения 10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148504" y="3501008"/>
            <a:ext cx="1584176" cy="14026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Изображения 11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2948704" y="3501008"/>
            <a:ext cx="1587348" cy="14026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Изображения 13"/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4724148" y="3501008"/>
            <a:ext cx="1631514" cy="14026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Изображения 15"/>
          <p:cNvPicPr>
            <a:picLocks noChangeAspect="1"/>
          </p:cNvPicPr>
          <p:nvPr/>
        </p:nvPicPr>
        <p:blipFill>
          <a:blip r:embed="rId6">
            <a:lum/>
            <a:alphaModFix/>
          </a:blip>
          <a:srcRect/>
          <a:stretch>
            <a:fillRect/>
          </a:stretch>
        </p:blipFill>
        <p:spPr>
          <a:xfrm>
            <a:off x="6549104" y="3501008"/>
            <a:ext cx="1586060" cy="14026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884250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Таблица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6921661"/>
              </p:ext>
            </p:extLst>
          </p:nvPr>
        </p:nvGraphicFramePr>
        <p:xfrm>
          <a:off x="1208721" y="2852936"/>
          <a:ext cx="7200800" cy="35398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200"/>
                <a:gridCol w="1800200"/>
                <a:gridCol w="1800200"/>
                <a:gridCol w="1800200"/>
              </a:tblGrid>
              <a:tr h="46405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ru-RU" dirty="0"/>
                    </a:p>
                  </a:txBody>
                  <a:tcPr anchor="ctr"/>
                </a:tc>
              </a:tr>
              <a:tr h="1624180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</a:tr>
              <a:tr h="37147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</a:tr>
              <a:tr h="3600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000010011001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001100110000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00001001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01001000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36004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</a:tr>
              <a:tr h="36004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5812876" y="68025"/>
            <a:ext cx="31563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Системы технического зрения</a:t>
            </a:r>
          </a:p>
          <a:p>
            <a:pPr algn="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МГТУ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Станкин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 descr="СТАНКИН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251210"/>
            <a:ext cx="1800200" cy="9455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441926" y="1553771"/>
            <a:ext cx="84105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описания объектов по 4 признакам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3568" y="2256090"/>
            <a:ext cx="7353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Задание: описание объекты по 4 признакам: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Изображения 17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322508" y="3382272"/>
            <a:ext cx="1585585" cy="14026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Изображения 20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3148181" y="3379004"/>
            <a:ext cx="1567836" cy="14026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Изображения 22"/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4846038" y="3382272"/>
            <a:ext cx="1670178" cy="14026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Изображения 24"/>
          <p:cNvPicPr>
            <a:picLocks noChangeAspect="1"/>
          </p:cNvPicPr>
          <p:nvPr/>
        </p:nvPicPr>
        <p:blipFill>
          <a:blip r:embed="rId6">
            <a:lum/>
            <a:alphaModFix/>
          </a:blip>
          <a:srcRect/>
          <a:stretch>
            <a:fillRect/>
          </a:stretch>
        </p:blipFill>
        <p:spPr>
          <a:xfrm>
            <a:off x="6726350" y="3385539"/>
            <a:ext cx="1496675" cy="13961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601787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Таблица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2684843"/>
              </p:ext>
            </p:extLst>
          </p:nvPr>
        </p:nvGraphicFramePr>
        <p:xfrm>
          <a:off x="1046780" y="2931174"/>
          <a:ext cx="7200800" cy="35398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200"/>
                <a:gridCol w="1800200"/>
                <a:gridCol w="1800200"/>
                <a:gridCol w="1800200"/>
              </a:tblGrid>
              <a:tr h="46405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</a:t>
                      </a:r>
                      <a:endParaRPr lang="ru-RU" dirty="0"/>
                    </a:p>
                  </a:txBody>
                  <a:tcPr anchor="ctr"/>
                </a:tc>
              </a:tr>
              <a:tr h="1624180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</a:tr>
              <a:tr h="37147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</a:tr>
              <a:tr h="3600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00000110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000000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0000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0000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36004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</a:tr>
              <a:tr h="36004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5812876" y="68025"/>
            <a:ext cx="31563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Системы технического зрения</a:t>
            </a:r>
          </a:p>
          <a:p>
            <a:pPr algn="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МГТУ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Станкин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 descr="СТАНКИН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251210"/>
            <a:ext cx="1800200" cy="9455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441926" y="1553771"/>
            <a:ext cx="84105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описания объектов по 4 признакам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3568" y="2350223"/>
            <a:ext cx="7353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Задание: описание объекты по 4 признакам: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Изображения 25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187624" y="3484362"/>
            <a:ext cx="1572700" cy="13961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Изображения 27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2975903" y="3501007"/>
            <a:ext cx="1593535" cy="13961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Изображения 29"/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4748904" y="3501006"/>
            <a:ext cx="1553242" cy="13961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Изображения 31"/>
          <p:cNvPicPr>
            <a:picLocks noChangeAspect="1"/>
          </p:cNvPicPr>
          <p:nvPr/>
        </p:nvPicPr>
        <p:blipFill>
          <a:blip r:embed="rId6">
            <a:lum/>
            <a:alphaModFix/>
          </a:blip>
          <a:srcRect/>
          <a:stretch>
            <a:fillRect/>
          </a:stretch>
        </p:blipFill>
        <p:spPr>
          <a:xfrm>
            <a:off x="6521124" y="3501008"/>
            <a:ext cx="1595750" cy="13961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204766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Таблица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0634403"/>
              </p:ext>
            </p:extLst>
          </p:nvPr>
        </p:nvGraphicFramePr>
        <p:xfrm>
          <a:off x="1078439" y="2924944"/>
          <a:ext cx="7200800" cy="35398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200"/>
                <a:gridCol w="1800200"/>
                <a:gridCol w="1800200"/>
                <a:gridCol w="1800200"/>
              </a:tblGrid>
              <a:tr h="46405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17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</a:t>
                      </a:r>
                      <a:endParaRPr lang="ru-RU" dirty="0"/>
                    </a:p>
                  </a:txBody>
                  <a:tcPr anchor="ctr"/>
                </a:tc>
              </a:tr>
              <a:tr h="1624180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</a:tr>
              <a:tr h="37147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</a:tr>
              <a:tr h="3600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000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0000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36004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</a:tr>
              <a:tr h="36004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5812876" y="68025"/>
            <a:ext cx="31563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Системы технического зрения</a:t>
            </a:r>
          </a:p>
          <a:p>
            <a:pPr algn="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МГТУ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Станкин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 descr="СТАНКИН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251210"/>
            <a:ext cx="1800200" cy="9455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441926" y="1553771"/>
            <a:ext cx="84105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описания объектов по 4 признакам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3072" y="2355411"/>
            <a:ext cx="7353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Задание: описание объекты по 4 признакам: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Изображения 33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232998" y="3544798"/>
            <a:ext cx="1462602" cy="13784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Изображения 36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2981334" y="3544798"/>
            <a:ext cx="1635023" cy="1384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Изображения 37"/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4831068" y="3538177"/>
            <a:ext cx="1478494" cy="12750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Изображения 38"/>
          <p:cNvPicPr>
            <a:picLocks noChangeAspect="1"/>
          </p:cNvPicPr>
          <p:nvPr/>
        </p:nvPicPr>
        <p:blipFill>
          <a:blip r:embed="rId6">
            <a:lum/>
            <a:alphaModFix/>
          </a:blip>
          <a:srcRect/>
          <a:stretch>
            <a:fillRect/>
          </a:stretch>
        </p:blipFill>
        <p:spPr>
          <a:xfrm>
            <a:off x="6597593" y="3548337"/>
            <a:ext cx="1512169" cy="137840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945563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Таблица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8801573"/>
              </p:ext>
            </p:extLst>
          </p:nvPr>
        </p:nvGraphicFramePr>
        <p:xfrm>
          <a:off x="1215574" y="2997526"/>
          <a:ext cx="7200800" cy="35398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200"/>
                <a:gridCol w="1800200"/>
                <a:gridCol w="1800200"/>
                <a:gridCol w="1800200"/>
              </a:tblGrid>
              <a:tr h="46405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22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23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24</a:t>
                      </a:r>
                      <a:endParaRPr lang="ru-RU" dirty="0"/>
                    </a:p>
                  </a:txBody>
                  <a:tcPr anchor="ctr"/>
                </a:tc>
              </a:tr>
              <a:tr h="1624180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</a:tr>
              <a:tr h="37147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</a:tr>
              <a:tr h="3600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0000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0110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000000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36004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</a:tr>
              <a:tr h="36004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5812876" y="68025"/>
            <a:ext cx="31563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Системы технического зрения</a:t>
            </a:r>
          </a:p>
          <a:p>
            <a:pPr algn="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МГТУ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Станкин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 descr="СТАНКИН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251210"/>
            <a:ext cx="1800200" cy="9455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441926" y="1553771"/>
            <a:ext cx="84105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описания объектов по 4 признакам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52753" y="2350223"/>
            <a:ext cx="7353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Задание: описание объекты по 4 признакам: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Изображения 43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357736" y="3573016"/>
            <a:ext cx="1609134" cy="1384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Изображения 45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3057029" y="3573016"/>
            <a:ext cx="1615386" cy="1384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Изображения 47"/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4915006" y="3615956"/>
            <a:ext cx="1635023" cy="1384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Изображения 48"/>
          <p:cNvPicPr>
            <a:picLocks noChangeAspect="1"/>
          </p:cNvPicPr>
          <p:nvPr/>
        </p:nvPicPr>
        <p:blipFill>
          <a:blip r:embed="rId6">
            <a:lum/>
            <a:alphaModFix/>
          </a:blip>
          <a:srcRect/>
          <a:stretch>
            <a:fillRect/>
          </a:stretch>
        </p:blipFill>
        <p:spPr>
          <a:xfrm>
            <a:off x="6660232" y="3615956"/>
            <a:ext cx="1670891" cy="13848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380800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12876" y="68025"/>
            <a:ext cx="31563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Системы технического зрения</a:t>
            </a:r>
          </a:p>
          <a:p>
            <a:pPr algn="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МГТУ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Станкин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 descr="СТАНКИН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251210"/>
            <a:ext cx="1800200" cy="9455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Прямоугольник 3"/>
          <p:cNvSpPr/>
          <p:nvPr/>
        </p:nvSpPr>
        <p:spPr>
          <a:xfrm>
            <a:off x="644689" y="3138686"/>
            <a:ext cx="8127546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ru-RU" sz="6600" b="1" dirty="0" smtClean="0">
                <a:ln/>
              </a:rPr>
              <a:t>Спасибо за внимание</a:t>
            </a:r>
            <a:endParaRPr lang="ru-RU" sz="6600" b="1" cap="none" spc="0" dirty="0">
              <a:ln/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77935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12876" y="68025"/>
            <a:ext cx="31563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Системы технического зрения</a:t>
            </a:r>
          </a:p>
          <a:p>
            <a:pPr algn="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МГТУ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Станкин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 descr="СТАНКИН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251210"/>
            <a:ext cx="1800200" cy="9455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" name="Прямая соединительная линия 3"/>
          <p:cNvCxnSpPr>
            <a:stCxn id="9" idx="2"/>
          </p:cNvCxnSpPr>
          <p:nvPr/>
        </p:nvCxnSpPr>
        <p:spPr>
          <a:xfrm flipH="1" flipV="1">
            <a:off x="2916580" y="2870374"/>
            <a:ext cx="3744416" cy="935534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Прямая соединительная линия 4"/>
          <p:cNvCxnSpPr>
            <a:stCxn id="9" idx="6"/>
            <a:endCxn id="19" idx="3"/>
          </p:cNvCxnSpPr>
          <p:nvPr/>
        </p:nvCxnSpPr>
        <p:spPr>
          <a:xfrm flipH="1">
            <a:off x="2864355" y="3805908"/>
            <a:ext cx="3939516" cy="842601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 стрелкой 5"/>
          <p:cNvCxnSpPr/>
          <p:nvPr/>
        </p:nvCxnSpPr>
        <p:spPr>
          <a:xfrm>
            <a:off x="2916900" y="3041446"/>
            <a:ext cx="2880320" cy="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 стрелкой 6"/>
          <p:cNvCxnSpPr/>
          <p:nvPr/>
        </p:nvCxnSpPr>
        <p:spPr>
          <a:xfrm>
            <a:off x="2916580" y="4481446"/>
            <a:ext cx="2880320" cy="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-72385" y="1430214"/>
            <a:ext cx="91440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Поиск глубины </a:t>
            </a:r>
            <a:r>
              <a:rPr lang="ru-RU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сцены</a:t>
            </a:r>
            <a:endParaRPr lang="ru-RU" sz="3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6660996" y="3734470"/>
            <a:ext cx="142875" cy="142875"/>
          </a:xfrm>
          <a:prstGeom prst="ellipse">
            <a:avLst/>
          </a:prstGeom>
          <a:solidFill>
            <a:srgbClr val="006600"/>
          </a:solidFill>
          <a:ln>
            <a:solidFill>
              <a:srgbClr val="6600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2916580" y="4022502"/>
            <a:ext cx="0" cy="9361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/>
          <p:nvPr/>
        </p:nvCxnSpPr>
        <p:spPr>
          <a:xfrm>
            <a:off x="3636660" y="4022502"/>
            <a:ext cx="0" cy="3600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>
            <a:off x="3636660" y="4598566"/>
            <a:ext cx="0" cy="3600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2916580" y="2582342"/>
            <a:ext cx="0" cy="9361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3636660" y="2582342"/>
            <a:ext cx="0" cy="3600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3636660" y="3158406"/>
            <a:ext cx="0" cy="3600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6983383" y="3590454"/>
            <a:ext cx="900608" cy="432048"/>
          </a:xfrm>
          <a:prstGeom prst="rect">
            <a:avLst/>
          </a:prstGeom>
          <a:solidFill>
            <a:srgbClr val="E6B9B8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tx2">
                <a:alpha val="50000"/>
              </a:schemeClr>
            </a:outerShdw>
          </a:effectLst>
        </p:spPr>
        <p:txBody>
          <a:bodyPr lIns="92000" tIns="46000" rIns="92000" bIns="46000" anchor="ctr"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Точка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2158847" y="4382542"/>
            <a:ext cx="540568" cy="432048"/>
          </a:xfrm>
          <a:prstGeom prst="rect">
            <a:avLst/>
          </a:prstGeom>
          <a:solidFill>
            <a:srgbClr val="00B0F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tx2">
                <a:alpha val="50000"/>
              </a:schemeClr>
            </a:outerShdw>
          </a:effectLst>
        </p:spPr>
        <p:txBody>
          <a:bodyPr lIns="92000" tIns="46000" rIns="92000" bIns="4600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Овал 17"/>
          <p:cNvSpPr/>
          <p:nvPr/>
        </p:nvSpPr>
        <p:spPr>
          <a:xfrm>
            <a:off x="2843431" y="2798366"/>
            <a:ext cx="142875" cy="142875"/>
          </a:xfrm>
          <a:prstGeom prst="ellipse">
            <a:avLst/>
          </a:prstGeom>
          <a:solidFill>
            <a:srgbClr val="FF0000"/>
          </a:solidFill>
          <a:ln>
            <a:solidFill>
              <a:srgbClr val="6600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Овал 18"/>
          <p:cNvSpPr/>
          <p:nvPr/>
        </p:nvSpPr>
        <p:spPr>
          <a:xfrm>
            <a:off x="2843431" y="4526558"/>
            <a:ext cx="142875" cy="142875"/>
          </a:xfrm>
          <a:prstGeom prst="ellipse">
            <a:avLst/>
          </a:prstGeom>
          <a:solidFill>
            <a:srgbClr val="000066"/>
          </a:solidFill>
          <a:ln>
            <a:solidFill>
              <a:srgbClr val="6600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6"/>
          <p:cNvSpPr>
            <a:spLocks noChangeArrowheads="1"/>
          </p:cNvSpPr>
          <p:nvPr/>
        </p:nvSpPr>
        <p:spPr bwMode="auto">
          <a:xfrm>
            <a:off x="3851543" y="2222302"/>
            <a:ext cx="2088232" cy="648072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tx2">
                <a:alpha val="50000"/>
              </a:schemeClr>
            </a:outerShdw>
          </a:effectLst>
        </p:spPr>
        <p:txBody>
          <a:bodyPr lIns="92000" tIns="46000" rIns="92000" bIns="46000" anchor="ctr"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Оптическая ось «левой» камеры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 6"/>
          <p:cNvSpPr>
            <a:spLocks noChangeArrowheads="1"/>
          </p:cNvSpPr>
          <p:nvPr/>
        </p:nvSpPr>
        <p:spPr bwMode="auto">
          <a:xfrm>
            <a:off x="3851542" y="4670574"/>
            <a:ext cx="2230787" cy="648072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tx2">
                <a:alpha val="50000"/>
              </a:schemeClr>
            </a:outerShdw>
          </a:effectLst>
        </p:spPr>
        <p:txBody>
          <a:bodyPr lIns="92000" tIns="46000" rIns="92000" bIns="46000" anchor="ctr"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Оптическая ось «правой» камеры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" name="Прямая со стрелкой 21"/>
          <p:cNvCxnSpPr/>
          <p:nvPr/>
        </p:nvCxnSpPr>
        <p:spPr>
          <a:xfrm>
            <a:off x="3347487" y="3041486"/>
            <a:ext cx="0" cy="1440160"/>
          </a:xfrm>
          <a:prstGeom prst="straightConnector1">
            <a:avLst/>
          </a:prstGeom>
          <a:ln w="19050">
            <a:solidFill>
              <a:srgbClr val="92D05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/>
          <p:nvPr/>
        </p:nvCxnSpPr>
        <p:spPr>
          <a:xfrm flipV="1">
            <a:off x="2699415" y="3806478"/>
            <a:ext cx="64807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/>
          <p:nvPr/>
        </p:nvCxnSpPr>
        <p:spPr>
          <a:xfrm>
            <a:off x="2915439" y="4814590"/>
            <a:ext cx="720080" cy="0"/>
          </a:xfrm>
          <a:prstGeom prst="straightConnector1">
            <a:avLst/>
          </a:prstGeom>
          <a:ln w="19050">
            <a:solidFill>
              <a:srgbClr val="92D05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/>
          <p:nvPr/>
        </p:nvCxnSpPr>
        <p:spPr>
          <a:xfrm flipV="1">
            <a:off x="3275479" y="4814590"/>
            <a:ext cx="0" cy="72008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6"/>
          <p:cNvSpPr>
            <a:spLocks noChangeArrowheads="1"/>
          </p:cNvSpPr>
          <p:nvPr/>
        </p:nvSpPr>
        <p:spPr bwMode="auto">
          <a:xfrm>
            <a:off x="2158847" y="2654350"/>
            <a:ext cx="540568" cy="432048"/>
          </a:xfrm>
          <a:prstGeom prst="rect">
            <a:avLst/>
          </a:prstGeom>
          <a:solidFill>
            <a:srgbClr val="00B0F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tx2">
                <a:alpha val="50000"/>
              </a:schemeClr>
            </a:outerShdw>
          </a:effectLst>
        </p:spPr>
        <p:txBody>
          <a:bodyPr lIns="92000" tIns="46000" rIns="92000" bIns="4600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Rectangle 6"/>
          <p:cNvSpPr>
            <a:spLocks noChangeArrowheads="1"/>
          </p:cNvSpPr>
          <p:nvPr/>
        </p:nvSpPr>
        <p:spPr bwMode="auto">
          <a:xfrm>
            <a:off x="2158847" y="3590454"/>
            <a:ext cx="540568" cy="43204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tx2">
                <a:alpha val="50000"/>
              </a:schemeClr>
            </a:outerShdw>
          </a:effectLst>
        </p:spPr>
        <p:txBody>
          <a:bodyPr lIns="92000" tIns="46000" rIns="92000" bIns="4600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Rectangle 6"/>
          <p:cNvSpPr>
            <a:spLocks noChangeArrowheads="1"/>
          </p:cNvSpPr>
          <p:nvPr/>
        </p:nvSpPr>
        <p:spPr bwMode="auto">
          <a:xfrm>
            <a:off x="3022943" y="5534670"/>
            <a:ext cx="540568" cy="43204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tx2">
                <a:alpha val="50000"/>
              </a:schemeClr>
            </a:outerShdw>
          </a:effectLst>
        </p:spPr>
        <p:txBody>
          <a:bodyPr lIns="92000" tIns="46000" rIns="92000" bIns="4600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9" name="Прямая со стрелкой 28"/>
          <p:cNvCxnSpPr/>
          <p:nvPr/>
        </p:nvCxnSpPr>
        <p:spPr>
          <a:xfrm flipH="1">
            <a:off x="3635519" y="3806478"/>
            <a:ext cx="3025478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055613" y="3446438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Полилиния 30"/>
          <p:cNvSpPr/>
          <p:nvPr/>
        </p:nvSpPr>
        <p:spPr>
          <a:xfrm>
            <a:off x="3641659" y="3041494"/>
            <a:ext cx="3059289" cy="1444978"/>
          </a:xfrm>
          <a:custGeom>
            <a:avLst/>
            <a:gdLst>
              <a:gd name="connsiteX0" fmla="*/ 0 w 3059289"/>
              <a:gd name="connsiteY0" fmla="*/ 0 h 1444978"/>
              <a:gd name="connsiteX1" fmla="*/ 3059289 w 3059289"/>
              <a:gd name="connsiteY1" fmla="*/ 778934 h 1444978"/>
              <a:gd name="connsiteX2" fmla="*/ 0 w 3059289"/>
              <a:gd name="connsiteY2" fmla="*/ 1444978 h 1444978"/>
              <a:gd name="connsiteX3" fmla="*/ 0 w 3059289"/>
              <a:gd name="connsiteY3" fmla="*/ 0 h 1444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59289" h="1444978">
                <a:moveTo>
                  <a:pt x="0" y="0"/>
                </a:moveTo>
                <a:lnTo>
                  <a:pt x="3059289" y="778934"/>
                </a:lnTo>
                <a:lnTo>
                  <a:pt x="0" y="1444978"/>
                </a:lnTo>
                <a:lnTo>
                  <a:pt x="0" y="0"/>
                </a:lnTo>
                <a:close/>
              </a:path>
            </a:pathLst>
          </a:custGeom>
          <a:solidFill>
            <a:srgbClr val="92D050">
              <a:alpha val="7098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893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12876" y="68025"/>
            <a:ext cx="31563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Системы технического зрения</a:t>
            </a:r>
          </a:p>
          <a:p>
            <a:pPr algn="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МГТУ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Станкин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 descr="СТАНКИН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251210"/>
            <a:ext cx="1800200" cy="9455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" name="Прямая соединительная линия 3"/>
          <p:cNvCxnSpPr>
            <a:stCxn id="9" idx="2"/>
          </p:cNvCxnSpPr>
          <p:nvPr/>
        </p:nvCxnSpPr>
        <p:spPr>
          <a:xfrm flipH="1" flipV="1">
            <a:off x="2963317" y="2682032"/>
            <a:ext cx="3744416" cy="935534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Прямая соединительная линия 4"/>
          <p:cNvCxnSpPr>
            <a:stCxn id="9" idx="6"/>
            <a:endCxn id="20" idx="3"/>
          </p:cNvCxnSpPr>
          <p:nvPr/>
        </p:nvCxnSpPr>
        <p:spPr>
          <a:xfrm flipH="1">
            <a:off x="2911092" y="3617566"/>
            <a:ext cx="3939516" cy="842601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 стрелкой 5"/>
          <p:cNvCxnSpPr/>
          <p:nvPr/>
        </p:nvCxnSpPr>
        <p:spPr>
          <a:xfrm>
            <a:off x="2963637" y="2853104"/>
            <a:ext cx="2880320" cy="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 стрелкой 6"/>
          <p:cNvCxnSpPr/>
          <p:nvPr/>
        </p:nvCxnSpPr>
        <p:spPr>
          <a:xfrm>
            <a:off x="2963317" y="4293104"/>
            <a:ext cx="2880320" cy="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-25648" y="1241872"/>
            <a:ext cx="91440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Поиск глубины </a:t>
            </a:r>
            <a:r>
              <a:rPr lang="ru-RU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сцены</a:t>
            </a:r>
            <a:endParaRPr lang="ru-RU" sz="3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6707733" y="3546128"/>
            <a:ext cx="142875" cy="142875"/>
          </a:xfrm>
          <a:prstGeom prst="ellipse">
            <a:avLst/>
          </a:prstGeom>
          <a:solidFill>
            <a:srgbClr val="006600"/>
          </a:solidFill>
          <a:ln>
            <a:solidFill>
              <a:srgbClr val="6600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2963317" y="3834160"/>
            <a:ext cx="0" cy="9361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/>
          <p:nvPr/>
        </p:nvCxnSpPr>
        <p:spPr>
          <a:xfrm>
            <a:off x="3683397" y="3834160"/>
            <a:ext cx="0" cy="3600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>
            <a:off x="3683397" y="4410224"/>
            <a:ext cx="0" cy="3600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2963317" y="2394000"/>
            <a:ext cx="0" cy="9361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3683397" y="2394000"/>
            <a:ext cx="0" cy="3600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3683397" y="2970064"/>
            <a:ext cx="0" cy="3600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7030120" y="3402112"/>
            <a:ext cx="900608" cy="432048"/>
          </a:xfrm>
          <a:prstGeom prst="rect">
            <a:avLst/>
          </a:prstGeom>
          <a:solidFill>
            <a:srgbClr val="E6B9B8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tx2">
                <a:alpha val="50000"/>
              </a:schemeClr>
            </a:outerShdw>
          </a:effectLst>
        </p:spPr>
        <p:txBody>
          <a:bodyPr lIns="92000" tIns="46000" rIns="92000" bIns="46000" anchor="ctr"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Точка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6"/>
          <p:cNvSpPr>
            <a:spLocks noChangeArrowheads="1"/>
          </p:cNvSpPr>
          <p:nvPr/>
        </p:nvSpPr>
        <p:spPr bwMode="auto">
          <a:xfrm>
            <a:off x="2205584" y="4194200"/>
            <a:ext cx="540568" cy="432048"/>
          </a:xfrm>
          <a:prstGeom prst="rect">
            <a:avLst/>
          </a:prstGeom>
          <a:solidFill>
            <a:srgbClr val="00B0F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tx2">
                <a:alpha val="50000"/>
              </a:schemeClr>
            </a:outerShdw>
          </a:effectLst>
        </p:spPr>
        <p:txBody>
          <a:bodyPr lIns="92000" tIns="46000" rIns="92000" bIns="4600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Овал 18"/>
          <p:cNvSpPr/>
          <p:nvPr/>
        </p:nvSpPr>
        <p:spPr>
          <a:xfrm>
            <a:off x="2890168" y="2610024"/>
            <a:ext cx="142875" cy="142875"/>
          </a:xfrm>
          <a:prstGeom prst="ellipse">
            <a:avLst/>
          </a:prstGeom>
          <a:solidFill>
            <a:srgbClr val="FF0000"/>
          </a:solidFill>
          <a:ln>
            <a:solidFill>
              <a:srgbClr val="6600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Овал 19"/>
          <p:cNvSpPr/>
          <p:nvPr/>
        </p:nvSpPr>
        <p:spPr>
          <a:xfrm>
            <a:off x="2890168" y="4338216"/>
            <a:ext cx="142875" cy="142875"/>
          </a:xfrm>
          <a:prstGeom prst="ellipse">
            <a:avLst/>
          </a:prstGeom>
          <a:solidFill>
            <a:srgbClr val="000066"/>
          </a:solidFill>
          <a:ln>
            <a:solidFill>
              <a:srgbClr val="6600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 6"/>
          <p:cNvSpPr>
            <a:spLocks noChangeArrowheads="1"/>
          </p:cNvSpPr>
          <p:nvPr/>
        </p:nvSpPr>
        <p:spPr bwMode="auto">
          <a:xfrm>
            <a:off x="3898280" y="2033960"/>
            <a:ext cx="2088232" cy="648072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tx2">
                <a:alpha val="50000"/>
              </a:schemeClr>
            </a:outerShdw>
          </a:effectLst>
        </p:spPr>
        <p:txBody>
          <a:bodyPr lIns="92000" tIns="46000" rIns="92000" bIns="46000" anchor="ctr"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Оптическая ось «левой» камеры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 6"/>
          <p:cNvSpPr>
            <a:spLocks noChangeArrowheads="1"/>
          </p:cNvSpPr>
          <p:nvPr/>
        </p:nvSpPr>
        <p:spPr bwMode="auto">
          <a:xfrm>
            <a:off x="3898280" y="4482232"/>
            <a:ext cx="2257896" cy="648072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tx2">
                <a:alpha val="50000"/>
              </a:schemeClr>
            </a:outerShdw>
          </a:effectLst>
        </p:spPr>
        <p:txBody>
          <a:bodyPr lIns="92000" tIns="46000" rIns="92000" bIns="46000" anchor="ctr"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Оптическая ось «правой» камеры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" name="Прямая со стрелкой 22"/>
          <p:cNvCxnSpPr/>
          <p:nvPr/>
        </p:nvCxnSpPr>
        <p:spPr>
          <a:xfrm>
            <a:off x="3394224" y="2853144"/>
            <a:ext cx="0" cy="1440160"/>
          </a:xfrm>
          <a:prstGeom prst="straightConnector1">
            <a:avLst/>
          </a:prstGeom>
          <a:ln w="19050">
            <a:solidFill>
              <a:srgbClr val="92D05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/>
          <p:nvPr/>
        </p:nvCxnSpPr>
        <p:spPr>
          <a:xfrm flipV="1">
            <a:off x="2746152" y="3618136"/>
            <a:ext cx="64807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/>
          <p:nvPr/>
        </p:nvCxnSpPr>
        <p:spPr>
          <a:xfrm>
            <a:off x="2962176" y="4626248"/>
            <a:ext cx="720080" cy="0"/>
          </a:xfrm>
          <a:prstGeom prst="straightConnector1">
            <a:avLst/>
          </a:prstGeom>
          <a:ln w="19050">
            <a:solidFill>
              <a:srgbClr val="92D05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 flipV="1">
            <a:off x="3322216" y="4626248"/>
            <a:ext cx="0" cy="72008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6"/>
          <p:cNvSpPr>
            <a:spLocks noChangeArrowheads="1"/>
          </p:cNvSpPr>
          <p:nvPr/>
        </p:nvSpPr>
        <p:spPr bwMode="auto">
          <a:xfrm>
            <a:off x="2205584" y="2466008"/>
            <a:ext cx="540568" cy="432048"/>
          </a:xfrm>
          <a:prstGeom prst="rect">
            <a:avLst/>
          </a:prstGeom>
          <a:solidFill>
            <a:srgbClr val="00B0F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tx2">
                <a:alpha val="50000"/>
              </a:schemeClr>
            </a:outerShdw>
          </a:effectLst>
        </p:spPr>
        <p:txBody>
          <a:bodyPr lIns="92000" tIns="46000" rIns="92000" bIns="4600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Rectangle 6"/>
          <p:cNvSpPr>
            <a:spLocks noChangeArrowheads="1"/>
          </p:cNvSpPr>
          <p:nvPr/>
        </p:nvSpPr>
        <p:spPr bwMode="auto">
          <a:xfrm>
            <a:off x="2205584" y="3402112"/>
            <a:ext cx="540568" cy="43204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tx2">
                <a:alpha val="50000"/>
              </a:schemeClr>
            </a:outerShdw>
          </a:effectLst>
        </p:spPr>
        <p:txBody>
          <a:bodyPr lIns="92000" tIns="46000" rIns="92000" bIns="4600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Rectangle 6"/>
          <p:cNvSpPr>
            <a:spLocks noChangeArrowheads="1"/>
          </p:cNvSpPr>
          <p:nvPr/>
        </p:nvSpPr>
        <p:spPr bwMode="auto">
          <a:xfrm>
            <a:off x="3069680" y="5346328"/>
            <a:ext cx="540568" cy="43204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tx2">
                <a:alpha val="50000"/>
              </a:schemeClr>
            </a:outerShdw>
          </a:effectLst>
        </p:spPr>
        <p:txBody>
          <a:bodyPr lIns="92000" tIns="46000" rIns="92000" bIns="4600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0" name="Прямая со стрелкой 29"/>
          <p:cNvCxnSpPr/>
          <p:nvPr/>
        </p:nvCxnSpPr>
        <p:spPr>
          <a:xfrm flipH="1">
            <a:off x="3682256" y="3618136"/>
            <a:ext cx="3025478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102350" y="3258096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Полилиния 31"/>
          <p:cNvSpPr/>
          <p:nvPr/>
        </p:nvSpPr>
        <p:spPr>
          <a:xfrm>
            <a:off x="3688396" y="2853152"/>
            <a:ext cx="3059289" cy="1444978"/>
          </a:xfrm>
          <a:custGeom>
            <a:avLst/>
            <a:gdLst>
              <a:gd name="connsiteX0" fmla="*/ 0 w 3059289"/>
              <a:gd name="connsiteY0" fmla="*/ 0 h 1444978"/>
              <a:gd name="connsiteX1" fmla="*/ 3059289 w 3059289"/>
              <a:gd name="connsiteY1" fmla="*/ 778934 h 1444978"/>
              <a:gd name="connsiteX2" fmla="*/ 0 w 3059289"/>
              <a:gd name="connsiteY2" fmla="*/ 1444978 h 1444978"/>
              <a:gd name="connsiteX3" fmla="*/ 0 w 3059289"/>
              <a:gd name="connsiteY3" fmla="*/ 0 h 1444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59289" h="1444978">
                <a:moveTo>
                  <a:pt x="0" y="0"/>
                </a:moveTo>
                <a:lnTo>
                  <a:pt x="3059289" y="778934"/>
                </a:lnTo>
                <a:lnTo>
                  <a:pt x="0" y="1444978"/>
                </a:lnTo>
                <a:lnTo>
                  <a:pt x="0" y="0"/>
                </a:lnTo>
                <a:close/>
              </a:path>
            </a:pathLst>
          </a:custGeom>
          <a:solidFill>
            <a:srgbClr val="92D050">
              <a:alpha val="69804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Полилиния 32"/>
          <p:cNvSpPr/>
          <p:nvPr/>
        </p:nvSpPr>
        <p:spPr>
          <a:xfrm>
            <a:off x="2965908" y="4284263"/>
            <a:ext cx="711200" cy="158045"/>
          </a:xfrm>
          <a:custGeom>
            <a:avLst/>
            <a:gdLst>
              <a:gd name="connsiteX0" fmla="*/ 0 w 711200"/>
              <a:gd name="connsiteY0" fmla="*/ 0 h 158045"/>
              <a:gd name="connsiteX1" fmla="*/ 711200 w 711200"/>
              <a:gd name="connsiteY1" fmla="*/ 11289 h 158045"/>
              <a:gd name="connsiteX2" fmla="*/ 0 w 711200"/>
              <a:gd name="connsiteY2" fmla="*/ 158045 h 158045"/>
              <a:gd name="connsiteX3" fmla="*/ 0 w 711200"/>
              <a:gd name="connsiteY3" fmla="*/ 0 h 158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1200" h="158045">
                <a:moveTo>
                  <a:pt x="0" y="0"/>
                </a:moveTo>
                <a:lnTo>
                  <a:pt x="711200" y="11289"/>
                </a:lnTo>
                <a:lnTo>
                  <a:pt x="0" y="158045"/>
                </a:lnTo>
                <a:lnTo>
                  <a:pt x="0" y="0"/>
                </a:lnTo>
                <a:close/>
              </a:path>
            </a:pathLst>
          </a:custGeom>
          <a:solidFill>
            <a:srgbClr val="00B0F0">
              <a:alpha val="69804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Полилиния 33"/>
          <p:cNvSpPr/>
          <p:nvPr/>
        </p:nvSpPr>
        <p:spPr>
          <a:xfrm>
            <a:off x="2965202" y="2676302"/>
            <a:ext cx="711200" cy="177800"/>
          </a:xfrm>
          <a:custGeom>
            <a:avLst/>
            <a:gdLst>
              <a:gd name="connsiteX0" fmla="*/ 0 w 711200"/>
              <a:gd name="connsiteY0" fmla="*/ 177800 h 177800"/>
              <a:gd name="connsiteX1" fmla="*/ 0 w 711200"/>
              <a:gd name="connsiteY1" fmla="*/ 0 h 177800"/>
              <a:gd name="connsiteX2" fmla="*/ 711200 w 711200"/>
              <a:gd name="connsiteY2" fmla="*/ 171450 h 177800"/>
              <a:gd name="connsiteX3" fmla="*/ 0 w 711200"/>
              <a:gd name="connsiteY3" fmla="*/ 177800 h 17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1200" h="177800">
                <a:moveTo>
                  <a:pt x="0" y="177800"/>
                </a:moveTo>
                <a:lnTo>
                  <a:pt x="0" y="0"/>
                </a:lnTo>
                <a:lnTo>
                  <a:pt x="711200" y="171450"/>
                </a:lnTo>
                <a:lnTo>
                  <a:pt x="0" y="177800"/>
                </a:lnTo>
                <a:close/>
              </a:path>
            </a:pathLst>
          </a:custGeom>
          <a:solidFill>
            <a:srgbClr val="00B0F0">
              <a:alpha val="69804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893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12876" y="68025"/>
            <a:ext cx="31563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Системы технического зрения</a:t>
            </a:r>
          </a:p>
          <a:p>
            <a:pPr algn="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МГТУ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Станкин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 descr="СТАНКИН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251210"/>
            <a:ext cx="1800200" cy="9455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" name="Прямая соединительная линия 3"/>
          <p:cNvCxnSpPr>
            <a:stCxn id="9" idx="2"/>
          </p:cNvCxnSpPr>
          <p:nvPr/>
        </p:nvCxnSpPr>
        <p:spPr>
          <a:xfrm flipH="1" flipV="1">
            <a:off x="2988965" y="2676376"/>
            <a:ext cx="3744416" cy="935534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Прямая соединительная линия 4"/>
          <p:cNvCxnSpPr>
            <a:stCxn id="9" idx="6"/>
            <a:endCxn id="20" idx="3"/>
          </p:cNvCxnSpPr>
          <p:nvPr/>
        </p:nvCxnSpPr>
        <p:spPr>
          <a:xfrm flipH="1">
            <a:off x="2936740" y="3611910"/>
            <a:ext cx="3939516" cy="842601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 стрелкой 5"/>
          <p:cNvCxnSpPr/>
          <p:nvPr/>
        </p:nvCxnSpPr>
        <p:spPr>
          <a:xfrm>
            <a:off x="2989285" y="2847448"/>
            <a:ext cx="2880320" cy="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 стрелкой 6"/>
          <p:cNvCxnSpPr/>
          <p:nvPr/>
        </p:nvCxnSpPr>
        <p:spPr>
          <a:xfrm>
            <a:off x="2988965" y="4287448"/>
            <a:ext cx="2880320" cy="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0" y="1236216"/>
            <a:ext cx="91440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Поиск глубины сцены (формула)</a:t>
            </a:r>
          </a:p>
        </p:txBody>
      </p:sp>
      <p:sp>
        <p:nvSpPr>
          <p:cNvPr id="9" name="Овал 8"/>
          <p:cNvSpPr/>
          <p:nvPr/>
        </p:nvSpPr>
        <p:spPr>
          <a:xfrm>
            <a:off x="6733381" y="3540472"/>
            <a:ext cx="142875" cy="142875"/>
          </a:xfrm>
          <a:prstGeom prst="ellipse">
            <a:avLst/>
          </a:prstGeom>
          <a:solidFill>
            <a:srgbClr val="006600"/>
          </a:solidFill>
          <a:ln>
            <a:solidFill>
              <a:srgbClr val="6600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2988965" y="3828504"/>
            <a:ext cx="0" cy="9361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/>
          <p:nvPr/>
        </p:nvCxnSpPr>
        <p:spPr>
          <a:xfrm>
            <a:off x="3709045" y="3828504"/>
            <a:ext cx="0" cy="3600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>
            <a:off x="3709045" y="4404568"/>
            <a:ext cx="0" cy="3600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2988965" y="2388344"/>
            <a:ext cx="0" cy="9361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3709045" y="2388344"/>
            <a:ext cx="0" cy="3600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3709045" y="2964408"/>
            <a:ext cx="0" cy="3600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5004048" y="5412680"/>
            <a:ext cx="3744416" cy="79208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tx2">
                <a:alpha val="50000"/>
              </a:schemeClr>
            </a:outerShdw>
          </a:effectLst>
        </p:spPr>
        <p:txBody>
          <a:bodyPr lIns="92000" tIns="46000" rIns="92000" bIns="46000" anchor="ctr"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x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/ f = B / z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где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 –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искомая глубина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7055768" y="3396456"/>
            <a:ext cx="900608" cy="432048"/>
          </a:xfrm>
          <a:prstGeom prst="rect">
            <a:avLst/>
          </a:prstGeom>
          <a:solidFill>
            <a:srgbClr val="E6B9B8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tx2">
                <a:alpha val="50000"/>
              </a:schemeClr>
            </a:outerShdw>
          </a:effectLst>
        </p:spPr>
        <p:txBody>
          <a:bodyPr lIns="92000" tIns="46000" rIns="92000" bIns="46000" anchor="ctr"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Точка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6"/>
          <p:cNvSpPr>
            <a:spLocks noChangeArrowheads="1"/>
          </p:cNvSpPr>
          <p:nvPr/>
        </p:nvSpPr>
        <p:spPr bwMode="auto">
          <a:xfrm>
            <a:off x="2231232" y="4188544"/>
            <a:ext cx="540568" cy="432048"/>
          </a:xfrm>
          <a:prstGeom prst="rect">
            <a:avLst/>
          </a:prstGeom>
          <a:solidFill>
            <a:srgbClr val="00B0F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tx2">
                <a:alpha val="50000"/>
              </a:schemeClr>
            </a:outerShdw>
          </a:effectLst>
        </p:spPr>
        <p:txBody>
          <a:bodyPr lIns="92000" tIns="46000" rIns="92000" bIns="4600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Овал 18"/>
          <p:cNvSpPr/>
          <p:nvPr/>
        </p:nvSpPr>
        <p:spPr>
          <a:xfrm>
            <a:off x="2915816" y="2604368"/>
            <a:ext cx="142875" cy="142875"/>
          </a:xfrm>
          <a:prstGeom prst="ellipse">
            <a:avLst/>
          </a:prstGeom>
          <a:solidFill>
            <a:srgbClr val="FF0000"/>
          </a:solidFill>
          <a:ln>
            <a:solidFill>
              <a:srgbClr val="6600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Овал 19"/>
          <p:cNvSpPr/>
          <p:nvPr/>
        </p:nvSpPr>
        <p:spPr>
          <a:xfrm>
            <a:off x="2915816" y="4332560"/>
            <a:ext cx="142875" cy="142875"/>
          </a:xfrm>
          <a:prstGeom prst="ellipse">
            <a:avLst/>
          </a:prstGeom>
          <a:solidFill>
            <a:srgbClr val="000066"/>
          </a:solidFill>
          <a:ln>
            <a:solidFill>
              <a:srgbClr val="6600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 6"/>
          <p:cNvSpPr>
            <a:spLocks noChangeArrowheads="1"/>
          </p:cNvSpPr>
          <p:nvPr/>
        </p:nvSpPr>
        <p:spPr bwMode="auto">
          <a:xfrm>
            <a:off x="3923928" y="2028304"/>
            <a:ext cx="2088232" cy="648072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tx2">
                <a:alpha val="50000"/>
              </a:schemeClr>
            </a:outerShdw>
          </a:effectLst>
        </p:spPr>
        <p:txBody>
          <a:bodyPr lIns="92000" tIns="46000" rIns="92000" bIns="46000" anchor="ctr"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Оптическая ось «левой» камеры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 6"/>
          <p:cNvSpPr>
            <a:spLocks noChangeArrowheads="1"/>
          </p:cNvSpPr>
          <p:nvPr/>
        </p:nvSpPr>
        <p:spPr bwMode="auto">
          <a:xfrm>
            <a:off x="3923928" y="4476576"/>
            <a:ext cx="2232248" cy="648072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tx2">
                <a:alpha val="50000"/>
              </a:schemeClr>
            </a:outerShdw>
          </a:effectLst>
        </p:spPr>
        <p:txBody>
          <a:bodyPr lIns="92000" tIns="46000" rIns="92000" bIns="46000" anchor="ctr"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Оптическая ось «правой» камеры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" name="Прямая со стрелкой 22"/>
          <p:cNvCxnSpPr/>
          <p:nvPr/>
        </p:nvCxnSpPr>
        <p:spPr>
          <a:xfrm>
            <a:off x="3419872" y="2847488"/>
            <a:ext cx="0" cy="1440160"/>
          </a:xfrm>
          <a:prstGeom prst="straightConnector1">
            <a:avLst/>
          </a:prstGeom>
          <a:ln w="19050">
            <a:solidFill>
              <a:srgbClr val="92D05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/>
          <p:nvPr/>
        </p:nvCxnSpPr>
        <p:spPr>
          <a:xfrm flipV="1">
            <a:off x="2771800" y="3612480"/>
            <a:ext cx="64807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/>
          <p:nvPr/>
        </p:nvCxnSpPr>
        <p:spPr>
          <a:xfrm>
            <a:off x="2987824" y="4620592"/>
            <a:ext cx="720080" cy="0"/>
          </a:xfrm>
          <a:prstGeom prst="straightConnector1">
            <a:avLst/>
          </a:prstGeom>
          <a:ln w="19050">
            <a:solidFill>
              <a:srgbClr val="92D05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 flipV="1">
            <a:off x="3347864" y="4620592"/>
            <a:ext cx="0" cy="72008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6"/>
          <p:cNvSpPr>
            <a:spLocks noChangeArrowheads="1"/>
          </p:cNvSpPr>
          <p:nvPr/>
        </p:nvSpPr>
        <p:spPr bwMode="auto">
          <a:xfrm>
            <a:off x="2231232" y="2460352"/>
            <a:ext cx="540568" cy="432048"/>
          </a:xfrm>
          <a:prstGeom prst="rect">
            <a:avLst/>
          </a:prstGeom>
          <a:solidFill>
            <a:srgbClr val="00B0F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tx2">
                <a:alpha val="50000"/>
              </a:schemeClr>
            </a:outerShdw>
          </a:effectLst>
        </p:spPr>
        <p:txBody>
          <a:bodyPr lIns="92000" tIns="46000" rIns="92000" bIns="4600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Rectangle 6"/>
          <p:cNvSpPr>
            <a:spLocks noChangeArrowheads="1"/>
          </p:cNvSpPr>
          <p:nvPr/>
        </p:nvSpPr>
        <p:spPr bwMode="auto">
          <a:xfrm>
            <a:off x="2231232" y="3396456"/>
            <a:ext cx="540568" cy="43204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tx2">
                <a:alpha val="50000"/>
              </a:schemeClr>
            </a:outerShdw>
          </a:effectLst>
        </p:spPr>
        <p:txBody>
          <a:bodyPr lIns="92000" tIns="46000" rIns="92000" bIns="4600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9" name="Прямая со стрелкой 28"/>
          <p:cNvCxnSpPr/>
          <p:nvPr/>
        </p:nvCxnSpPr>
        <p:spPr>
          <a:xfrm flipH="1">
            <a:off x="3707904" y="3612480"/>
            <a:ext cx="3025478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127998" y="3252440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Полилиния 30"/>
          <p:cNvSpPr/>
          <p:nvPr/>
        </p:nvSpPr>
        <p:spPr>
          <a:xfrm>
            <a:off x="3714044" y="2847496"/>
            <a:ext cx="3059289" cy="1444978"/>
          </a:xfrm>
          <a:custGeom>
            <a:avLst/>
            <a:gdLst>
              <a:gd name="connsiteX0" fmla="*/ 0 w 3059289"/>
              <a:gd name="connsiteY0" fmla="*/ 0 h 1444978"/>
              <a:gd name="connsiteX1" fmla="*/ 3059289 w 3059289"/>
              <a:gd name="connsiteY1" fmla="*/ 778934 h 1444978"/>
              <a:gd name="connsiteX2" fmla="*/ 0 w 3059289"/>
              <a:gd name="connsiteY2" fmla="*/ 1444978 h 1444978"/>
              <a:gd name="connsiteX3" fmla="*/ 0 w 3059289"/>
              <a:gd name="connsiteY3" fmla="*/ 0 h 1444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59289" h="1444978">
                <a:moveTo>
                  <a:pt x="0" y="0"/>
                </a:moveTo>
                <a:lnTo>
                  <a:pt x="3059289" y="778934"/>
                </a:lnTo>
                <a:lnTo>
                  <a:pt x="0" y="1444978"/>
                </a:lnTo>
                <a:lnTo>
                  <a:pt x="0" y="0"/>
                </a:lnTo>
                <a:close/>
              </a:path>
            </a:pathLst>
          </a:custGeom>
          <a:solidFill>
            <a:srgbClr val="92D050">
              <a:alpha val="69804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Полилиния 31"/>
          <p:cNvSpPr/>
          <p:nvPr/>
        </p:nvSpPr>
        <p:spPr>
          <a:xfrm>
            <a:off x="2991556" y="3598451"/>
            <a:ext cx="711200" cy="158045"/>
          </a:xfrm>
          <a:custGeom>
            <a:avLst/>
            <a:gdLst>
              <a:gd name="connsiteX0" fmla="*/ 0 w 711200"/>
              <a:gd name="connsiteY0" fmla="*/ 0 h 158045"/>
              <a:gd name="connsiteX1" fmla="*/ 711200 w 711200"/>
              <a:gd name="connsiteY1" fmla="*/ 11289 h 158045"/>
              <a:gd name="connsiteX2" fmla="*/ 0 w 711200"/>
              <a:gd name="connsiteY2" fmla="*/ 158045 h 158045"/>
              <a:gd name="connsiteX3" fmla="*/ 0 w 711200"/>
              <a:gd name="connsiteY3" fmla="*/ 0 h 158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1200" h="158045">
                <a:moveTo>
                  <a:pt x="0" y="0"/>
                </a:moveTo>
                <a:lnTo>
                  <a:pt x="711200" y="11289"/>
                </a:lnTo>
                <a:lnTo>
                  <a:pt x="0" y="158045"/>
                </a:lnTo>
                <a:lnTo>
                  <a:pt x="0" y="0"/>
                </a:lnTo>
                <a:close/>
              </a:path>
            </a:pathLst>
          </a:custGeom>
          <a:solidFill>
            <a:srgbClr val="00B0F0">
              <a:alpha val="69804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Полилиния 32"/>
          <p:cNvSpPr/>
          <p:nvPr/>
        </p:nvSpPr>
        <p:spPr>
          <a:xfrm>
            <a:off x="2990850" y="3434680"/>
            <a:ext cx="711200" cy="177800"/>
          </a:xfrm>
          <a:custGeom>
            <a:avLst/>
            <a:gdLst>
              <a:gd name="connsiteX0" fmla="*/ 0 w 711200"/>
              <a:gd name="connsiteY0" fmla="*/ 177800 h 177800"/>
              <a:gd name="connsiteX1" fmla="*/ 0 w 711200"/>
              <a:gd name="connsiteY1" fmla="*/ 0 h 177800"/>
              <a:gd name="connsiteX2" fmla="*/ 711200 w 711200"/>
              <a:gd name="connsiteY2" fmla="*/ 171450 h 177800"/>
              <a:gd name="connsiteX3" fmla="*/ 0 w 711200"/>
              <a:gd name="connsiteY3" fmla="*/ 177800 h 17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1200" h="177800">
                <a:moveTo>
                  <a:pt x="0" y="177800"/>
                </a:moveTo>
                <a:lnTo>
                  <a:pt x="0" y="0"/>
                </a:lnTo>
                <a:lnTo>
                  <a:pt x="711200" y="171450"/>
                </a:lnTo>
                <a:lnTo>
                  <a:pt x="0" y="177800"/>
                </a:lnTo>
                <a:close/>
              </a:path>
            </a:pathLst>
          </a:custGeom>
          <a:solidFill>
            <a:srgbClr val="00B0F0">
              <a:alpha val="69804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893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12876" y="68025"/>
            <a:ext cx="31563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Системы технического зрения</a:t>
            </a:r>
          </a:p>
          <a:p>
            <a:pPr algn="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МГТУ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Станкин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 descr="СТАНКИН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251210"/>
            <a:ext cx="1800200" cy="9455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12452" y="1594654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Задача №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ru-RU" sz="4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ru-RU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Wingdings" pitchFamily="2" charset="2"/>
              <a:buChar char="ü"/>
            </a:pP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Пусть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ru-RU" sz="22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- 1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мм,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ru-RU" sz="22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мм,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 = 8 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мм,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 = 20 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см. Чему равна глубина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в см?</a:t>
            </a: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2496220" y="3322846"/>
            <a:ext cx="4176464" cy="1656184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tx2">
                <a:alpha val="50000"/>
              </a:schemeClr>
            </a:outerShdw>
          </a:effectLst>
        </p:spPr>
        <p:txBody>
          <a:bodyPr lIns="92000" tIns="46000" rIns="92000" bIns="46000" anchor="ctr"/>
          <a:lstStyle/>
          <a:p>
            <a:pPr algn="ctr"/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2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x</a:t>
            </a:r>
            <a:r>
              <a:rPr lang="en-US" sz="22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/ f = B / z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где </a:t>
            </a:r>
          </a:p>
          <a:p>
            <a:pPr algn="ctr"/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 – 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глубина,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 – 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база, </a:t>
            </a:r>
          </a:p>
          <a:p>
            <a:pPr algn="ctr"/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2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ru-RU" sz="22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смещения проекций, </a:t>
            </a:r>
          </a:p>
          <a:p>
            <a:pPr algn="ctr"/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 – 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фокусное расстояние 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3792364" y="5267062"/>
            <a:ext cx="1512168" cy="720080"/>
          </a:xfrm>
          <a:prstGeom prst="rect">
            <a:avLst/>
          </a:prstGeom>
          <a:solidFill>
            <a:srgbClr val="E6B9B8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tx2">
                <a:alpha val="50000"/>
              </a:schemeClr>
            </a:outerShdw>
          </a:effectLst>
        </p:spPr>
        <p:txBody>
          <a:bodyPr lIns="92000" tIns="46000" rIns="92000" bIns="46000" anchor="ctr"/>
          <a:lstStyle/>
          <a:p>
            <a:pPr algn="ctr"/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 =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? см 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893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12876" y="68025"/>
            <a:ext cx="31563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Системы технического зрения</a:t>
            </a:r>
          </a:p>
          <a:p>
            <a:pPr algn="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МГТУ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Станкин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 descr="СТАНКИН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251210"/>
            <a:ext cx="1800200" cy="9455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12452" y="1594654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Задача №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ru-RU" sz="4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ru-RU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Wingdings" pitchFamily="2" charset="2"/>
              <a:buChar char="ü"/>
            </a:pP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Пусть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ru-RU" sz="22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- 1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мм,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ru-RU" sz="22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мм,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 = 8 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мм,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 = 20 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см. Чему равна глубина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в см?</a:t>
            </a: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2496220" y="3322846"/>
            <a:ext cx="4176464" cy="1656184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tx2">
                <a:alpha val="50000"/>
              </a:schemeClr>
            </a:outerShdw>
          </a:effectLst>
        </p:spPr>
        <p:txBody>
          <a:bodyPr lIns="92000" tIns="46000" rIns="92000" bIns="46000" anchor="ctr"/>
          <a:lstStyle/>
          <a:p>
            <a:pPr algn="ctr"/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2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x</a:t>
            </a:r>
            <a:r>
              <a:rPr lang="en-US" sz="22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/ f = B / z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где </a:t>
            </a:r>
          </a:p>
          <a:p>
            <a:pPr algn="ctr"/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 – 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глубина,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 – 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база, </a:t>
            </a:r>
          </a:p>
          <a:p>
            <a:pPr algn="ctr"/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2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ru-RU" sz="22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смещения проекций, </a:t>
            </a:r>
          </a:p>
          <a:p>
            <a:pPr algn="ctr"/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 – 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фокусное расстояние 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3792364" y="5267062"/>
            <a:ext cx="1512168" cy="720080"/>
          </a:xfrm>
          <a:prstGeom prst="rect">
            <a:avLst/>
          </a:prstGeom>
          <a:solidFill>
            <a:srgbClr val="E6B9B8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tx2">
                <a:alpha val="50000"/>
              </a:schemeClr>
            </a:outerShdw>
          </a:effectLst>
        </p:spPr>
        <p:txBody>
          <a:bodyPr lIns="92000" tIns="46000" rIns="92000" bIns="46000" anchor="ctr"/>
          <a:lstStyle/>
          <a:p>
            <a:pPr algn="ctr"/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 =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40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см 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79389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12876" y="68025"/>
            <a:ext cx="31563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Системы технического зрения</a:t>
            </a:r>
          </a:p>
          <a:p>
            <a:pPr algn="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МГТУ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Станкин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 descr="СТАНКИН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251210"/>
            <a:ext cx="1800200" cy="9455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0" y="1452265"/>
            <a:ext cx="914400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Задача №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ru-RU" sz="4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ru-RU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Wingdings" pitchFamily="2" charset="2"/>
              <a:buChar char="ü"/>
            </a:pP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Пусть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 = 10 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м,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 = 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мм,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 = 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м. Чему равна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2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x</a:t>
            </a:r>
            <a:r>
              <a:rPr lang="en-US" sz="22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в мм?</a:t>
            </a: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2483768" y="3180457"/>
            <a:ext cx="4176464" cy="1656184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tx2">
                <a:alpha val="50000"/>
              </a:schemeClr>
            </a:outerShdw>
          </a:effectLst>
        </p:spPr>
        <p:txBody>
          <a:bodyPr lIns="92000" tIns="46000" rIns="92000" bIns="46000" anchor="ctr"/>
          <a:lstStyle/>
          <a:p>
            <a:pPr algn="ctr"/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2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x</a:t>
            </a:r>
            <a:r>
              <a:rPr lang="en-US" sz="22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/ f = B / z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где </a:t>
            </a:r>
          </a:p>
          <a:p>
            <a:pPr algn="ctr"/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 – 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глубина,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 – 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база, </a:t>
            </a:r>
          </a:p>
          <a:p>
            <a:pPr algn="ctr"/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2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ru-RU" sz="22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смещения проекций, </a:t>
            </a:r>
          </a:p>
          <a:p>
            <a:pPr algn="ctr"/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 – 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фокусное расстояние 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3347864" y="5124673"/>
            <a:ext cx="2448272" cy="720080"/>
          </a:xfrm>
          <a:prstGeom prst="rect">
            <a:avLst/>
          </a:prstGeom>
          <a:solidFill>
            <a:srgbClr val="E6B9B8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tx2">
                <a:alpha val="50000"/>
              </a:schemeClr>
            </a:outerShdw>
          </a:effectLst>
        </p:spPr>
        <p:txBody>
          <a:bodyPr lIns="92000" tIns="46000" rIns="92000" bIns="46000" anchor="ctr"/>
          <a:lstStyle/>
          <a:p>
            <a:pPr algn="ctr"/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2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x</a:t>
            </a:r>
            <a:r>
              <a:rPr lang="en-US" sz="22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? мм 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893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12876" y="68025"/>
            <a:ext cx="31563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Системы технического зрения</a:t>
            </a:r>
          </a:p>
          <a:p>
            <a:pPr algn="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МГТУ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Станкин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 descr="СТАНКИН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251210"/>
            <a:ext cx="1800200" cy="9455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0" y="1452265"/>
            <a:ext cx="914400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Задача №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ru-RU" sz="4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ru-RU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Wingdings" pitchFamily="2" charset="2"/>
              <a:buChar char="ü"/>
            </a:pP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Пусть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 = 10 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м,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 = 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мм,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 = 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м. Чему равна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2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x</a:t>
            </a:r>
            <a:r>
              <a:rPr lang="en-US" sz="22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в мм?</a:t>
            </a: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2483768" y="3180457"/>
            <a:ext cx="4176464" cy="1656184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tx2">
                <a:alpha val="50000"/>
              </a:schemeClr>
            </a:outerShdw>
          </a:effectLst>
        </p:spPr>
        <p:txBody>
          <a:bodyPr lIns="92000" tIns="46000" rIns="92000" bIns="46000" anchor="ctr"/>
          <a:lstStyle/>
          <a:p>
            <a:pPr algn="ctr"/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2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x</a:t>
            </a:r>
            <a:r>
              <a:rPr lang="en-US" sz="22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/ f = B / z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где </a:t>
            </a:r>
          </a:p>
          <a:p>
            <a:pPr algn="ctr"/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 – 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глубина,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 – 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база, </a:t>
            </a:r>
          </a:p>
          <a:p>
            <a:pPr algn="ctr"/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2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ru-RU" sz="22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смещения проекций, </a:t>
            </a:r>
          </a:p>
          <a:p>
            <a:pPr algn="ctr"/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 – 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фокусное расстояние 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3347864" y="5124673"/>
            <a:ext cx="2448272" cy="720080"/>
          </a:xfrm>
          <a:prstGeom prst="rect">
            <a:avLst/>
          </a:prstGeom>
          <a:solidFill>
            <a:srgbClr val="E6B9B8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tx2">
                <a:alpha val="50000"/>
              </a:schemeClr>
            </a:outerShdw>
          </a:effectLst>
        </p:spPr>
        <p:txBody>
          <a:bodyPr lIns="92000" tIns="46000" rIns="92000" bIns="46000" anchor="ctr"/>
          <a:lstStyle/>
          <a:p>
            <a:pPr algn="ctr"/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2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x</a:t>
            </a:r>
            <a:r>
              <a:rPr lang="en-US" sz="22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мм 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408214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1083</Words>
  <Application>Microsoft Office PowerPoint</Application>
  <PresentationFormat>Экран (4:3)</PresentationFormat>
  <Paragraphs>347</Paragraphs>
  <Slides>28</Slides>
  <Notes>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28</vt:i4>
      </vt:variant>
    </vt:vector>
  </HeadingPairs>
  <TitlesOfParts>
    <vt:vector size="29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Заворыкин Никита</dc:creator>
  <cp:lastModifiedBy>Заворыкин Никита</cp:lastModifiedBy>
  <cp:revision>13</cp:revision>
  <dcterms:created xsi:type="dcterms:W3CDTF">2018-10-26T19:23:50Z</dcterms:created>
  <dcterms:modified xsi:type="dcterms:W3CDTF">2018-11-11T15:17:51Z</dcterms:modified>
</cp:coreProperties>
</file>