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0"/>
  </p:notesMasterIdLst>
  <p:sldIdLst>
    <p:sldId id="256" r:id="rId2"/>
    <p:sldId id="265" r:id="rId3"/>
    <p:sldId id="299" r:id="rId4"/>
    <p:sldId id="297" r:id="rId5"/>
    <p:sldId id="270" r:id="rId6"/>
    <p:sldId id="291" r:id="rId7"/>
    <p:sldId id="292" r:id="rId8"/>
    <p:sldId id="294" r:id="rId9"/>
    <p:sldId id="300" r:id="rId10"/>
    <p:sldId id="295" r:id="rId11"/>
    <p:sldId id="296" r:id="rId12"/>
    <p:sldId id="301" r:id="rId13"/>
    <p:sldId id="303" r:id="rId14"/>
    <p:sldId id="304" r:id="rId15"/>
    <p:sldId id="298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62" r:id="rId26"/>
    <p:sldId id="266" r:id="rId27"/>
    <p:sldId id="280" r:id="rId28"/>
    <p:sldId id="293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21" autoAdjust="0"/>
    <p:restoredTop sz="94660"/>
  </p:normalViewPr>
  <p:slideViewPr>
    <p:cSldViewPr>
      <p:cViewPr>
        <p:scale>
          <a:sx n="56" d="100"/>
          <a:sy n="56" d="100"/>
        </p:scale>
        <p:origin x="-13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D03A-B3CC-440B-9A32-59535EA82031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735C-E4C7-49F6-913D-27580EDF7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07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C735C-E4C7-49F6-913D-27580EDF78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8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0"/>
            <a:ext cx="7772400" cy="1220161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Palatino Linotype" pitchFamily="18" charset="0"/>
              </a:rPr>
              <a:t>Attendance Manager App</a:t>
            </a:r>
            <a:endParaRPr lang="en-US" u="sng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447800"/>
            <a:ext cx="2971800" cy="762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  <a:latin typeface="Palatino Linotype" pitchFamily="18" charset="0"/>
              </a:rPr>
              <a:t>Murad Ali Khan </a:t>
            </a:r>
          </a:p>
          <a:p>
            <a:endParaRPr lang="en-US" sz="3600" b="1" u="sng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3600" b="1" u="sng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3600" b="1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733800"/>
            <a:ext cx="70104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600" b="1" i="0" u="sng" strike="noStrike" kern="1200" cap="all" spc="2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Mr.syed zulqarnain</a:t>
            </a:r>
            <a:r>
              <a:rPr kumimoji="0" lang="en-US" sz="3600" b="1" i="0" u="sng" strike="noStrike" kern="1200" cap="all" spc="25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shah</a:t>
            </a: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43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Palatino Linotype" pitchFamily="18" charset="0"/>
              </a:rPr>
              <a:t>COMSC-F20-017</a:t>
            </a:r>
            <a:endParaRPr lang="en-US" sz="2800" b="1" u="sng" dirty="0">
              <a:latin typeface="Palatino Linotyp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2819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Palatino Linotype" pitchFamily="18" charset="0"/>
              </a:rPr>
              <a:t>      207719</a:t>
            </a:r>
            <a:endParaRPr lang="en-US" sz="2800" b="1" u="sng" dirty="0">
              <a:latin typeface="Palatino Linotyp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3505200"/>
            <a:ext cx="47244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100" b="1" u="sng" cap="all" spc="250" dirty="0" smtClean="0">
                <a:latin typeface="Palatino Linotype" pitchFamily="18" charset="0"/>
              </a:rPr>
              <a:t>Supervised-by</a:t>
            </a:r>
          </a:p>
          <a:p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400" b="1" u="sng" dirty="0" smtClean="0">
                <a:latin typeface="Palatino Linotype" pitchFamily="18" charset="0"/>
              </a:rPr>
              <a:t>Admin Module</a:t>
            </a:r>
            <a:endParaRPr lang="en-US" sz="4400" b="1" u="sng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 Features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</a:t>
            </a:r>
          </a:p>
          <a:p>
            <a:r>
              <a:rPr lang="en-US" sz="3600" b="1" u="sng" dirty="0" smtClean="0">
                <a:latin typeface="Palatino Linotype" pitchFamily="18" charset="0"/>
              </a:rPr>
              <a:t>Dynamic Dashboard:</a:t>
            </a:r>
          </a:p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                </a:t>
            </a:r>
            <a:r>
              <a:rPr lang="en-US" dirty="0" smtClean="0">
                <a:latin typeface="Palatino Linotype" pitchFamily="18" charset="0"/>
              </a:rPr>
              <a:t> visual representation</a:t>
            </a:r>
          </a:p>
          <a:p>
            <a:pPr marL="0" indent="0">
              <a:buNone/>
            </a:pPr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Class </a:t>
            </a:r>
            <a:r>
              <a:rPr lang="en-US" sz="3600" b="1" u="sng" dirty="0">
                <a:latin typeface="Palatino Linotype" pitchFamily="18" charset="0"/>
              </a:rPr>
              <a:t>Management</a:t>
            </a:r>
            <a:r>
              <a:rPr lang="en-US" sz="3600" b="1" u="sng" dirty="0" smtClean="0">
                <a:latin typeface="Palatino Linotype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                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Create, edit, and manage classes, assigning students and teachers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Teacher Management: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  Approve, manage, and view teacher information and access.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Student Management: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 Manage, and view student information.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Attendance Management:</a:t>
            </a:r>
            <a:r>
              <a:rPr lang="en-US" sz="3600" u="sng" dirty="0" smtClean="0">
                <a:latin typeface="Palatino Linotype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View and manage attendance data for all students across all subjects.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b="1" dirty="0" smtClean="0">
                <a:latin typeface="Palatino Linotype" pitchFamily="18" charset="0"/>
              </a:rPr>
              <a:t>View Reports:</a:t>
            </a:r>
          </a:p>
          <a:p>
            <a:r>
              <a:rPr lang="en-US" dirty="0" smtClean="0">
                <a:latin typeface="Palatino Linotype" pitchFamily="18" charset="0"/>
              </a:rPr>
              <a:t>1=Teachers      2=subject      3=attendance           4=student</a:t>
            </a:r>
          </a:p>
          <a:p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048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View Reports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Palatino Linotype" pitchFamily="18" charset="0"/>
              </a:rPr>
              <a:t>Teachers:</a:t>
            </a:r>
          </a:p>
          <a:p>
            <a:r>
              <a:rPr lang="en-US" sz="2000" dirty="0" smtClean="0">
                <a:latin typeface="Palatino Linotype" pitchFamily="18" charset="0"/>
              </a:rPr>
              <a:t>Admin can view which subjects are assigned to each teacher.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classes taken by each teacher.</a:t>
            </a:r>
          </a:p>
          <a:p>
            <a:r>
              <a:rPr lang="en-US" sz="2000" dirty="0" smtClean="0">
                <a:latin typeface="Palatino Linotype" pitchFamily="18" charset="0"/>
              </a:rPr>
              <a:t>Includes the percentage of class attendance managed by each teach</a:t>
            </a:r>
          </a:p>
          <a:p>
            <a:endParaRPr lang="en-US" sz="2000" dirty="0" smtClean="0">
              <a:latin typeface="Palatino Linotype" pitchFamily="18" charset="0"/>
            </a:endParaRPr>
          </a:p>
          <a:p>
            <a:r>
              <a:rPr lang="en-US" sz="2400" b="1" u="sng" dirty="0" smtClean="0">
                <a:latin typeface="Palatino Linotype" pitchFamily="18" charset="0"/>
              </a:rPr>
              <a:t>Subject:</a:t>
            </a:r>
          </a:p>
          <a:p>
            <a:r>
              <a:rPr lang="en-US" sz="2000" dirty="0" smtClean="0">
                <a:latin typeface="Palatino Linotype" pitchFamily="18" charset="0"/>
              </a:rPr>
              <a:t>Display the attendance performance of all students in each subjects.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number of presents, leaves, and absences for students.</a:t>
            </a:r>
          </a:p>
          <a:p>
            <a:r>
              <a:rPr lang="en-US" sz="2000" dirty="0" smtClean="0"/>
              <a:t>Includes the overall attendance percentage for each subject.</a:t>
            </a:r>
          </a:p>
          <a:p>
            <a:endParaRPr lang="en-US" sz="20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View Reports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Palatino Linotype" pitchFamily="18" charset="0"/>
              </a:rPr>
              <a:t>Attendance:</a:t>
            </a:r>
          </a:p>
          <a:p>
            <a:r>
              <a:rPr lang="en-US" sz="2000" dirty="0" smtClean="0">
                <a:latin typeface="Palatino Linotype" pitchFamily="18" charset="0"/>
              </a:rPr>
              <a:t>Contains a table with all attendance records of students.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attendance percentage for each student.</a:t>
            </a:r>
          </a:p>
          <a:p>
            <a:endParaRPr lang="en-US" sz="2000" dirty="0" smtClean="0">
              <a:latin typeface="Palatino Linotype" pitchFamily="18" charset="0"/>
            </a:endParaRPr>
          </a:p>
          <a:p>
            <a:r>
              <a:rPr lang="en-US" sz="2400" b="1" u="sng" dirty="0" smtClean="0">
                <a:latin typeface="Palatino Linotype" pitchFamily="18" charset="0"/>
              </a:rPr>
              <a:t>Student:</a:t>
            </a:r>
          </a:p>
          <a:p>
            <a:r>
              <a:rPr lang="en-US" sz="2000" dirty="0" smtClean="0">
                <a:latin typeface="Palatino Linotype" pitchFamily="18" charset="0"/>
              </a:rPr>
              <a:t>Lists how many subjects a student is enrolled in.</a:t>
            </a:r>
          </a:p>
          <a:p>
            <a:r>
              <a:rPr lang="en-US" sz="2000" dirty="0" smtClean="0">
                <a:latin typeface="Palatino Linotype" pitchFamily="18" charset="0"/>
              </a:rPr>
              <a:t>Displays the attendance percentage for each subject the student is enrolled in.</a:t>
            </a:r>
          </a:p>
          <a:p>
            <a:endParaRPr lang="en-US" sz="2400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Palatino Linotype" pitchFamily="18" charset="0"/>
              </a:rPr>
              <a:t>Entity Relation Diagram</a:t>
            </a:r>
            <a:endParaRPr lang="en-US" sz="4400" b="1" u="sng" dirty="0">
              <a:latin typeface="Palatino Linotype" pitchFamily="18" charset="0"/>
            </a:endParaRPr>
          </a:p>
        </p:txBody>
      </p:sp>
      <p:pic>
        <p:nvPicPr>
          <p:cNvPr id="4" name="Picture 3" descr="FINAL erd for fyp_2024-05-25T10_38_44.738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762000"/>
            <a:ext cx="12115800" cy="6345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Screens Out Put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300" b="1" u="sng" dirty="0" smtClean="0">
                <a:latin typeface="Palatino Linotype" pitchFamily="18" charset="0"/>
              </a:rPr>
              <a:t>Screens Out Put</a:t>
            </a:r>
            <a:endParaRPr lang="en-US" sz="4300" b="1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Palatino Linotype" pitchFamily="18" charset="0"/>
              </a:rPr>
              <a:t>Login Section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13" name="Content Placeholder 12" descr="Screenshot_171138840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2670968" cy="5341937"/>
          </a:xfrm>
        </p:spPr>
      </p:pic>
      <p:pic>
        <p:nvPicPr>
          <p:cNvPr id="14" name="Content Placeholder 13" descr="Screenshot_1711388406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257800" y="1371600"/>
            <a:ext cx="2667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Palatino Linotype" pitchFamily="18" charset="0"/>
              </a:rPr>
              <a:t>Create An Account Section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8" name="Content Placeholder 7" descr="Screenshot_1711388414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142999"/>
            <a:ext cx="2667000" cy="5334001"/>
          </a:xfrm>
          <a:prstGeom prst="rect">
            <a:avLst/>
          </a:prstGeom>
        </p:spPr>
      </p:pic>
      <p:pic>
        <p:nvPicPr>
          <p:cNvPr id="7" name="Picture 6" descr="Screenshot_17113884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143000"/>
            <a:ext cx="2667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Create a Class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11" name="Picture 10" descr="Screenshot_17113886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667000" cy="5334000"/>
          </a:xfrm>
          <a:prstGeom prst="rect">
            <a:avLst/>
          </a:prstGeom>
        </p:spPr>
      </p:pic>
      <p:pic>
        <p:nvPicPr>
          <p:cNvPr id="12" name="Picture 11" descr="Screenshot_17113886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1371600"/>
            <a:ext cx="2667000" cy="5334000"/>
          </a:xfrm>
          <a:prstGeom prst="rect">
            <a:avLst/>
          </a:prstGeom>
        </p:spPr>
      </p:pic>
      <p:pic>
        <p:nvPicPr>
          <p:cNvPr id="13" name="Picture 12" descr="Screenshot_17113886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0" y="1295400"/>
            <a:ext cx="2705100" cy="5410200"/>
          </a:xfrm>
          <a:prstGeom prst="rect">
            <a:avLst/>
          </a:prstGeom>
        </p:spPr>
      </p:pic>
      <p:pic>
        <p:nvPicPr>
          <p:cNvPr id="7" name="Picture 6" descr="Screenshot_17165727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1295400"/>
            <a:ext cx="27813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Imports Students In Class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10" name="Picture 9" descr="Screenshot_17113887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667000" cy="5410200"/>
          </a:xfrm>
          <a:prstGeom prst="rect">
            <a:avLst/>
          </a:prstGeom>
        </p:spPr>
      </p:pic>
      <p:pic>
        <p:nvPicPr>
          <p:cNvPr id="11" name="Picture 10" descr="Screenshot_17113887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295400"/>
            <a:ext cx="2667000" cy="5410200"/>
          </a:xfrm>
          <a:prstGeom prst="rect">
            <a:avLst/>
          </a:prstGeom>
        </p:spPr>
      </p:pic>
      <p:pic>
        <p:nvPicPr>
          <p:cNvPr id="12" name="Picture 11" descr="Screenshot_17113887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371600"/>
            <a:ext cx="2667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286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APP INTRODUCTION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>
                <a:latin typeface="Palatino Linotype" pitchFamily="18" charset="0"/>
              </a:rPr>
              <a:t>Welcome To Our Attendance Manager App </a:t>
            </a:r>
          </a:p>
          <a:p>
            <a:pPr>
              <a:buNone/>
            </a:pPr>
            <a:r>
              <a:rPr lang="en-US" sz="2800" b="1" u="sng" dirty="0" smtClean="0">
                <a:latin typeface="Palatino Linotype" pitchFamily="18" charset="0"/>
              </a:rPr>
              <a:t>Design To :</a:t>
            </a:r>
          </a:p>
          <a:p>
            <a:pPr>
              <a:buNone/>
            </a:pPr>
            <a:endParaRPr lang="en-US" sz="2800" b="1" u="sng" dirty="0" smtClean="0">
              <a:latin typeface="Palatino Linotype" pitchFamily="18" charset="0"/>
            </a:endParaRPr>
          </a:p>
          <a:p>
            <a:r>
              <a:rPr lang="en-US" sz="2800" dirty="0" smtClean="0">
                <a:latin typeface="Palatino Linotype" pitchFamily="18" charset="0"/>
              </a:rPr>
              <a:t> Easy attendance tracking for teachers.</a:t>
            </a:r>
          </a:p>
          <a:p>
            <a:r>
              <a:rPr lang="en-US" sz="2800" dirty="0" smtClean="0">
                <a:latin typeface="Palatino Linotype" pitchFamily="18" charset="0"/>
              </a:rPr>
              <a:t> Say goodbye to paper attendance.</a:t>
            </a:r>
          </a:p>
          <a:p>
            <a:r>
              <a:rPr lang="en-US" sz="2800" dirty="0" smtClean="0">
                <a:latin typeface="Palatino Linotype" pitchFamily="18" charset="0"/>
              </a:rPr>
              <a:t> Keep records safe and sound.</a:t>
            </a:r>
          </a:p>
          <a:p>
            <a:r>
              <a:rPr lang="en-US" sz="2800" dirty="0" smtClean="0">
                <a:latin typeface="Palatino Linotype" pitchFamily="18" charset="0"/>
              </a:rPr>
              <a:t>Say goodbye to traditional methods.</a:t>
            </a:r>
            <a:endParaRPr lang="en-US" sz="28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latin typeface="Palatino Linotype" pitchFamily="18" charset="0"/>
              </a:rPr>
              <a:t>Import Student In Class</a:t>
            </a:r>
            <a:endParaRPr lang="en-US" sz="4300" u="sng" dirty="0">
              <a:latin typeface="Palatino Linotype" pitchFamily="18" charset="0"/>
            </a:endParaRPr>
          </a:p>
        </p:txBody>
      </p:sp>
      <p:pic>
        <p:nvPicPr>
          <p:cNvPr id="7" name="Picture 6" descr="Screenshot_17113889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371600"/>
            <a:ext cx="2667000" cy="5334000"/>
          </a:xfrm>
          <a:prstGeom prst="rect">
            <a:avLst/>
          </a:prstGeom>
        </p:spPr>
      </p:pic>
      <p:pic>
        <p:nvPicPr>
          <p:cNvPr id="8" name="Picture 7" descr="Screenshot_17113889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0" y="1371600"/>
            <a:ext cx="2667000" cy="5334000"/>
          </a:xfrm>
          <a:prstGeom prst="rect">
            <a:avLst/>
          </a:prstGeom>
        </p:spPr>
      </p:pic>
      <p:pic>
        <p:nvPicPr>
          <p:cNvPr id="10" name="Picture 9" descr="Screenshot_171138875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371600"/>
            <a:ext cx="2667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latin typeface="Palatino Linotype" pitchFamily="18" charset="0"/>
              </a:rPr>
              <a:t>Class Overview</a:t>
            </a:r>
            <a:endParaRPr lang="en-US" sz="4300" u="sng" dirty="0">
              <a:latin typeface="Palatino Linotype" pitchFamily="18" charset="0"/>
            </a:endParaRPr>
          </a:p>
        </p:txBody>
      </p:sp>
      <p:pic>
        <p:nvPicPr>
          <p:cNvPr id="7" name="Picture 6" descr="Screenshot_17113889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705100" cy="5410200"/>
          </a:xfrm>
          <a:prstGeom prst="rect">
            <a:avLst/>
          </a:prstGeom>
        </p:spPr>
      </p:pic>
      <p:pic>
        <p:nvPicPr>
          <p:cNvPr id="8" name="Picture 7" descr="Screenshot_17113887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1295400"/>
            <a:ext cx="2705100" cy="5410200"/>
          </a:xfrm>
          <a:prstGeom prst="rect">
            <a:avLst/>
          </a:prstGeom>
        </p:spPr>
      </p:pic>
      <p:pic>
        <p:nvPicPr>
          <p:cNvPr id="9" name="Picture 8" descr="Screenshot_17113887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1295400"/>
            <a:ext cx="27051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Palatino Linotype" pitchFamily="18" charset="0"/>
              </a:rPr>
              <a:t>Save Student Attendance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7" name="Picture 6" descr="Screenshot_17113888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2628900" cy="5334000"/>
          </a:xfrm>
          <a:prstGeom prst="rect">
            <a:avLst/>
          </a:prstGeom>
        </p:spPr>
      </p:pic>
      <p:pic>
        <p:nvPicPr>
          <p:cNvPr id="8" name="Picture 7" descr="Screenshot_17113888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371600"/>
            <a:ext cx="2628900" cy="5334000"/>
          </a:xfrm>
          <a:prstGeom prst="rect">
            <a:avLst/>
          </a:prstGeom>
        </p:spPr>
      </p:pic>
      <p:pic>
        <p:nvPicPr>
          <p:cNvPr id="9" name="Picture 8" descr="Screenshot_171139076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371600"/>
            <a:ext cx="2667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Palatino Linotype" pitchFamily="18" charset="0"/>
              </a:rPr>
              <a:t>Student Attendance States+ Edit Profile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7" name="Picture 6" descr="Screenshot_17113888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2667000" cy="5334000"/>
          </a:xfrm>
          <a:prstGeom prst="rect">
            <a:avLst/>
          </a:prstGeom>
        </p:spPr>
      </p:pic>
      <p:pic>
        <p:nvPicPr>
          <p:cNvPr id="8" name="Picture 7" descr="Screenshot_17113888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371600"/>
            <a:ext cx="2667000" cy="5334000"/>
          </a:xfrm>
          <a:prstGeom prst="rect">
            <a:avLst/>
          </a:prstGeom>
        </p:spPr>
      </p:pic>
      <p:pic>
        <p:nvPicPr>
          <p:cNvPr id="9" name="Picture 8" descr="Screenshot_17113888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371600"/>
            <a:ext cx="2667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Palatino Linotype" pitchFamily="18" charset="0"/>
              </a:rPr>
              <a:t>Edit Attendance+ Attendance History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11" name="Picture 10" descr="Screenshot_17113888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705100" cy="5410200"/>
          </a:xfrm>
          <a:prstGeom prst="rect">
            <a:avLst/>
          </a:prstGeom>
        </p:spPr>
      </p:pic>
      <p:pic>
        <p:nvPicPr>
          <p:cNvPr id="12" name="Picture 11" descr="Screenshot_17113888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2300" y="1295400"/>
            <a:ext cx="2705100" cy="5410200"/>
          </a:xfrm>
          <a:prstGeom prst="rect">
            <a:avLst/>
          </a:prstGeom>
        </p:spPr>
      </p:pic>
      <p:pic>
        <p:nvPicPr>
          <p:cNvPr id="13" name="Picture 12" descr="Screenshot_171138886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0300" y="1295400"/>
            <a:ext cx="27051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315200" cy="8683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Export Excel File</a:t>
            </a:r>
            <a:endParaRPr lang="en-US" b="1" u="sng" dirty="0">
              <a:latin typeface="Palatino Linotype" pitchFamily="18" charset="0"/>
            </a:endParaRPr>
          </a:p>
        </p:txBody>
      </p:sp>
      <p:pic>
        <p:nvPicPr>
          <p:cNvPr id="14" name="Picture 13" descr="WhatsApp Image 2024-03-25 at 11.31.3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200"/>
            <a:ext cx="3048000" cy="5420112"/>
          </a:xfrm>
          <a:prstGeom prst="rect">
            <a:avLst/>
          </a:prstGeom>
        </p:spPr>
      </p:pic>
      <p:pic>
        <p:nvPicPr>
          <p:cNvPr id="7" name="Picture 6" descr="WhatsApp Image 2024-03-25 at 11.34.5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9200"/>
            <a:ext cx="3073336" cy="542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Attendance Records Exported to Excel Sheet</a:t>
            </a:r>
            <a:endParaRPr lang="en-US" b="1" u="sng" dirty="0">
              <a:latin typeface="Palatino Linotype" pitchFamily="18" charset="0"/>
            </a:endParaRPr>
          </a:p>
        </p:txBody>
      </p:sp>
      <p:pic>
        <p:nvPicPr>
          <p:cNvPr id="3" name="Picture 2" descr="sss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7848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Palatino Linotype" pitchFamily="18" charset="0"/>
              </a:rPr>
              <a:t>EDIT CLASS + </a:t>
            </a:r>
            <a:r>
              <a:rPr lang="en-US" sz="3600" b="1" u="sng" dirty="0" err="1" smtClean="0">
                <a:latin typeface="Palatino Linotype" pitchFamily="18" charset="0"/>
              </a:rPr>
              <a:t>DELETE+Teacher</a:t>
            </a:r>
            <a:r>
              <a:rPr lang="en-US" sz="3600" b="1" u="sng" dirty="0" smtClean="0">
                <a:latin typeface="Palatino Linotype" pitchFamily="18" charset="0"/>
              </a:rPr>
              <a:t> Profile(P)</a:t>
            </a:r>
            <a:endParaRPr lang="en-US" sz="3600" b="1" u="sng" dirty="0">
              <a:latin typeface="Palatino Linotype" pitchFamily="18" charset="0"/>
            </a:endParaRPr>
          </a:p>
        </p:txBody>
      </p:sp>
      <p:pic>
        <p:nvPicPr>
          <p:cNvPr id="8" name="Picture 7" descr="Screenshot_17113891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295400"/>
            <a:ext cx="2667000" cy="5410200"/>
          </a:xfrm>
          <a:prstGeom prst="rect">
            <a:avLst/>
          </a:prstGeom>
        </p:spPr>
      </p:pic>
      <p:pic>
        <p:nvPicPr>
          <p:cNvPr id="9" name="Picture 8" descr="Screenshot_17113891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295400"/>
            <a:ext cx="2667000" cy="5410200"/>
          </a:xfrm>
          <a:prstGeom prst="rect">
            <a:avLst/>
          </a:prstGeom>
        </p:spPr>
      </p:pic>
      <p:pic>
        <p:nvPicPr>
          <p:cNvPr id="10" name="Picture 9" descr="Screenshot_171138913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0" y="1295400"/>
            <a:ext cx="2705100" cy="5410200"/>
          </a:xfrm>
          <a:prstGeom prst="rect">
            <a:avLst/>
          </a:prstGeom>
        </p:spPr>
      </p:pic>
      <p:pic>
        <p:nvPicPr>
          <p:cNvPr id="6" name="Picture 5" descr="Screenshot_17165724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1295400"/>
            <a:ext cx="27051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8613648" cy="468172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400" b="1" u="sng" dirty="0" smtClean="0">
                <a:latin typeface="Palatino Linotype" pitchFamily="18" charset="0"/>
              </a:rPr>
              <a:t>Admin Module</a:t>
            </a:r>
            <a:endParaRPr lang="en-US" sz="4400" b="1" u="sng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Palatino Linotype" pitchFamily="18" charset="0"/>
              </a:rPr>
              <a:t>Problem Statement</a:t>
            </a:r>
            <a:endParaRPr lang="en-US" sz="4000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Teachers </a:t>
            </a:r>
            <a:r>
              <a:rPr lang="en-US" sz="1900" dirty="0">
                <a:latin typeface="Palatino Linotype" pitchFamily="18" charset="0"/>
              </a:rPr>
              <a:t>face the challenge of manually taking attendance, which is time-consuming and prone to errors, especially when calculating percentages manually. </a:t>
            </a: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Additionally</a:t>
            </a:r>
            <a:r>
              <a:rPr lang="en-US" sz="1900" dirty="0">
                <a:latin typeface="Palatino Linotype" pitchFamily="18" charset="0"/>
              </a:rPr>
              <a:t>, paper-based systems are outdated, inefficient, and risk losing or misplacing records. </a:t>
            </a: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endParaRPr lang="en-US" sz="1900" dirty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Therefore</a:t>
            </a:r>
            <a:r>
              <a:rPr lang="en-US" sz="1900" dirty="0">
                <a:latin typeface="Palatino Linotype" pitchFamily="18" charset="0"/>
              </a:rPr>
              <a:t>, </a:t>
            </a:r>
            <a:r>
              <a:rPr lang="en-US" sz="1900" dirty="0" smtClean="0">
                <a:latin typeface="Palatino Linotype" pitchFamily="18" charset="0"/>
              </a:rPr>
              <a:t>need </a:t>
            </a:r>
            <a:r>
              <a:rPr lang="en-US" sz="1900" dirty="0">
                <a:latin typeface="Palatino Linotype" pitchFamily="18" charset="0"/>
              </a:rPr>
              <a:t>for a digital solution that streamlines attendance tracking, automates percentage calculations, and ensures the security and accessibility of attendance records.</a:t>
            </a:r>
          </a:p>
        </p:txBody>
      </p:sp>
    </p:spTree>
    <p:extLst>
      <p:ext uri="{BB962C8B-B14F-4D97-AF65-F5344CB8AC3E}">
        <p14:creationId xmlns:p14="http://schemas.microsoft.com/office/powerpoint/2010/main" xmlns="" val="21825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Today Student Attendance States</a:t>
            </a:r>
            <a:endParaRPr lang="en-US" b="1" u="sng" dirty="0">
              <a:latin typeface="Palatino Linotype" pitchFamily="18" charset="0"/>
            </a:endParaRP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6800"/>
            <a:ext cx="470532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fac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91830" cy="68580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;as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23977" cy="67056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c_re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t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14129" cy="68580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ttn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75309" cy="67056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ttn_report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27498" cy="67056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td+report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57933" cy="68580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------------</a:t>
            </a:r>
            <a:r>
              <a:rPr lang="en-US" b="1" u="sng" dirty="0" smtClean="0">
                <a:latin typeface="Palatino Linotype" pitchFamily="18" charset="0"/>
              </a:rPr>
              <a:t>END</a:t>
            </a:r>
            <a:r>
              <a:rPr lang="en-US" b="1" dirty="0" smtClean="0">
                <a:latin typeface="Palatino Linotype" pitchFamily="18" charset="0"/>
              </a:rPr>
              <a:t> -----------------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8392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5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5400" b="1" u="sng" dirty="0" smtClean="0">
                <a:solidFill>
                  <a:schemeClr val="accent1"/>
                </a:solidFill>
                <a:latin typeface="Palatino Linotype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Existing System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latin typeface="Palatino Linotype" pitchFamily="18" charset="0"/>
              </a:rPr>
              <a:t>Manual Paper-Based Systems:</a:t>
            </a:r>
          </a:p>
          <a:p>
            <a:r>
              <a:rPr lang="en-US" sz="1900" dirty="0" smtClean="0">
                <a:latin typeface="Palatino Linotype" pitchFamily="18" charset="0"/>
              </a:rPr>
              <a:t>Time-consuming, </a:t>
            </a:r>
          </a:p>
          <a:p>
            <a:r>
              <a:rPr lang="en-US" sz="1900" dirty="0" smtClean="0">
                <a:latin typeface="Palatino Linotype" pitchFamily="18" charset="0"/>
              </a:rPr>
              <a:t>Prone to errors, </a:t>
            </a:r>
          </a:p>
          <a:p>
            <a:r>
              <a:rPr lang="en-US" sz="1900" dirty="0" smtClean="0">
                <a:latin typeface="Palatino Linotype" pitchFamily="18" charset="0"/>
              </a:rPr>
              <a:t>Limited accessibility,</a:t>
            </a:r>
          </a:p>
          <a:p>
            <a:r>
              <a:rPr lang="en-US" sz="1900" dirty="0" smtClean="0">
                <a:latin typeface="Palatino Linotype" pitchFamily="18" charset="0"/>
              </a:rPr>
              <a:t>High security risks,</a:t>
            </a:r>
          </a:p>
          <a:p>
            <a:r>
              <a:rPr lang="en-US" sz="1900" dirty="0" smtClean="0">
                <a:latin typeface="Palatino Linotype" pitchFamily="18" charset="0"/>
              </a:rPr>
              <a:t>Storage challenges. </a:t>
            </a:r>
          </a:p>
          <a:p>
            <a:endParaRPr lang="en-US" sz="1900" b="1" dirty="0" smtClean="0"/>
          </a:p>
          <a:p>
            <a:pPr>
              <a:lnSpc>
                <a:spcPct val="120000"/>
              </a:lnSpc>
            </a:pPr>
            <a:r>
              <a:rPr lang="en-US" sz="2100" b="1" u="sng" dirty="0" smtClean="0">
                <a:latin typeface="Palatino Linotype" pitchFamily="18" charset="0"/>
              </a:rPr>
              <a:t>Barcode Scanners:</a:t>
            </a:r>
            <a:endParaRPr lang="en-US" sz="2100" u="sng" dirty="0" smtClean="0">
              <a:latin typeface="Palatino Linotype" pitchFamily="18" charset="0"/>
            </a:endParaRPr>
          </a:p>
          <a:p>
            <a:r>
              <a:rPr lang="en-US" sz="1900" dirty="0" smtClean="0">
                <a:latin typeface="Palatino Linotype" pitchFamily="18" charset="0"/>
              </a:rPr>
              <a:t>Time-consuming for processing multiple IDs and can be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 expensive to implement.</a:t>
            </a:r>
          </a:p>
          <a:p>
            <a:pPr>
              <a:buNone/>
            </a:pPr>
            <a:endParaRPr lang="en-US" sz="1900" dirty="0" smtClean="0"/>
          </a:p>
          <a:p>
            <a:r>
              <a:rPr lang="en-US" sz="2100" b="1" u="sng" dirty="0" smtClean="0">
                <a:latin typeface="Palatino Linotype" pitchFamily="18" charset="0"/>
              </a:rPr>
              <a:t> </a:t>
            </a:r>
            <a:r>
              <a:rPr lang="en-US" sz="2300" b="1" u="sng" dirty="0" smtClean="0">
                <a:latin typeface="Palatino Linotype" pitchFamily="18" charset="0"/>
              </a:rPr>
              <a:t>Biometrics: </a:t>
            </a:r>
          </a:p>
          <a:p>
            <a:r>
              <a:rPr lang="en-US" sz="1900" dirty="0" smtClean="0">
                <a:latin typeface="Palatino Linotype" pitchFamily="18" charset="0"/>
              </a:rPr>
              <a:t>More secure than barcodes (fingerprint, facial recognition), technical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limitations (scanners can be expensive and require specific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conditions).</a:t>
            </a:r>
            <a:endParaRPr lang="en-US" sz="19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Technologies Used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 smtClean="0">
                <a:latin typeface="Palatino Linotype" pitchFamily="18" charset="0"/>
              </a:rPr>
              <a:t>F</a:t>
            </a:r>
            <a:r>
              <a:rPr lang="en-US" sz="2600" b="1" u="sng" dirty="0" smtClean="0">
                <a:latin typeface="Palatino Linotype" pitchFamily="18" charset="0"/>
              </a:rPr>
              <a:t>lutter for web and app development:</a:t>
            </a:r>
          </a:p>
          <a:p>
            <a:r>
              <a:rPr lang="en-US" sz="2400" dirty="0" smtClean="0">
                <a:latin typeface="Palatino Linotype" pitchFamily="18" charset="0"/>
              </a:rPr>
              <a:t>Flutter(UI).</a:t>
            </a:r>
          </a:p>
          <a:p>
            <a:r>
              <a:rPr lang="en-US" sz="2400" dirty="0" smtClean="0">
                <a:latin typeface="Palatino Linotype" pitchFamily="18" charset="0"/>
              </a:rPr>
              <a:t>Dart.</a:t>
            </a:r>
          </a:p>
          <a:p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500" b="1" u="sng" dirty="0" smtClean="0">
                <a:latin typeface="Palatino Linotype" pitchFamily="18" charset="0"/>
              </a:rPr>
              <a:t>Firebase for backend services:</a:t>
            </a:r>
          </a:p>
          <a:p>
            <a:r>
              <a:rPr lang="en-US" sz="2400" dirty="0" smtClean="0">
                <a:latin typeface="Palatino Linotype" pitchFamily="18" charset="0"/>
              </a:rPr>
              <a:t>Fire-Store(Database).</a:t>
            </a:r>
          </a:p>
          <a:p>
            <a:r>
              <a:rPr lang="en-US" sz="2400" dirty="0" smtClean="0">
                <a:latin typeface="Palatino Linotype" pitchFamily="18" charset="0"/>
              </a:rPr>
              <a:t>Authentication.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500" b="1" u="sng" dirty="0" smtClean="0">
                <a:latin typeface="Palatino Linotype" pitchFamily="18" charset="0"/>
              </a:rPr>
              <a:t>State-Management:</a:t>
            </a:r>
          </a:p>
          <a:p>
            <a:r>
              <a:rPr lang="en-US" sz="2400" dirty="0" smtClean="0">
                <a:latin typeface="Palatino Linotype" pitchFamily="18" charset="0"/>
              </a:rPr>
              <a:t>Provider</a:t>
            </a:r>
          </a:p>
          <a:p>
            <a:r>
              <a:rPr lang="en-US" sz="2400" dirty="0" smtClean="0">
                <a:latin typeface="Palatino Linotype" pitchFamily="18" charset="0"/>
              </a:rPr>
              <a:t>Various plugins for enhanced functionality.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Attendance Manager App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498080" cy="4800600"/>
          </a:xfrm>
        </p:spPr>
        <p:txBody>
          <a:bodyPr/>
          <a:lstStyle/>
          <a:p>
            <a:r>
              <a:rPr lang="en-US" sz="3100" b="1" u="sng" dirty="0" smtClean="0">
                <a:latin typeface="Palatino Linotype" pitchFamily="18" charset="0"/>
              </a:rPr>
              <a:t>Two Modules: </a:t>
            </a:r>
            <a:endParaRPr lang="en-US" dirty="0" smtClean="0"/>
          </a:p>
          <a:p>
            <a:pPr marL="742950" indent="-742950">
              <a:buNone/>
            </a:pPr>
            <a:r>
              <a:rPr lang="en-US" sz="2600" b="1" u="sng" dirty="0" smtClean="0">
                <a:latin typeface="Palatino Linotype" pitchFamily="18" charset="0"/>
              </a:rPr>
              <a:t>1- Teacher.</a:t>
            </a:r>
          </a:p>
          <a:p>
            <a:pPr marL="742950" indent="-742950">
              <a:buNone/>
            </a:pPr>
            <a:r>
              <a:rPr lang="en-US" sz="2400" dirty="0" smtClean="0">
                <a:latin typeface="Palatino Linotype" pitchFamily="18" charset="0"/>
              </a:rPr>
              <a:t>            Mobile App.</a:t>
            </a:r>
          </a:p>
          <a:p>
            <a:pPr marL="742950" indent="-742950">
              <a:buNone/>
            </a:pPr>
            <a:r>
              <a:rPr lang="en-US" sz="2600" b="1" u="sng" dirty="0" smtClean="0">
                <a:latin typeface="Palatino Linotype" pitchFamily="18" charset="0"/>
              </a:rPr>
              <a:t>2- Admin.</a:t>
            </a:r>
          </a:p>
          <a:p>
            <a:pPr marL="742950" indent="-742950">
              <a:buNone/>
            </a:pPr>
            <a:r>
              <a:rPr lang="en-US" sz="2600" dirty="0" smtClean="0">
                <a:latin typeface="Palatino Linotype" pitchFamily="18" charset="0"/>
              </a:rPr>
              <a:t>          </a:t>
            </a:r>
            <a:r>
              <a:rPr lang="en-US" sz="2400" dirty="0" smtClean="0">
                <a:latin typeface="Palatino Linotype" pitchFamily="18" charset="0"/>
              </a:rPr>
              <a:t>Web App.</a:t>
            </a:r>
            <a:endParaRPr lang="en-US" sz="2600" dirty="0" smtClean="0">
              <a:latin typeface="Palatino Linotyp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u="sng" dirty="0" smtClean="0">
                <a:latin typeface="Palatino Linotype" pitchFamily="18" charset="0"/>
              </a:rPr>
              <a:t> </a:t>
            </a:r>
          </a:p>
          <a:p>
            <a:pPr algn="ctr">
              <a:buNone/>
            </a:pPr>
            <a:endParaRPr lang="en-US" sz="48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800" b="1" u="sng" dirty="0" smtClean="0">
                <a:latin typeface="Palatino Linotype" pitchFamily="18" charset="0"/>
              </a:rPr>
              <a:t>TEACHER MODULE</a:t>
            </a:r>
            <a:endParaRPr lang="en-US" sz="4800" b="1" u="sng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 Features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b="1" u="sng" dirty="0" smtClean="0">
                <a:latin typeface="Palatino Linotype" pitchFamily="18" charset="0"/>
              </a:rPr>
              <a:t>Sign Up: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        </a:t>
            </a:r>
            <a:r>
              <a:rPr lang="en-US" sz="2400" dirty="0" smtClean="0">
                <a:latin typeface="Palatino Linotype" pitchFamily="18" charset="0"/>
              </a:rPr>
              <a:t>Create a new account.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Login: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     </a:t>
            </a:r>
            <a:r>
              <a:rPr lang="en-US" sz="2400" dirty="0" smtClean="0">
                <a:latin typeface="Palatino Linotype" pitchFamily="18" charset="0"/>
              </a:rPr>
              <a:t>Access your existing account</a:t>
            </a:r>
            <a:r>
              <a:rPr lang="en-US" sz="2800" dirty="0" smtClean="0">
                <a:latin typeface="Palatino Linotype" pitchFamily="18" charset="0"/>
              </a:rPr>
              <a:t>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Create/Register Subject: 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                     Add a new subject to your account.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Add Students to Subjects: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                 Enroll students in the desired subjects.</a:t>
            </a:r>
          </a:p>
          <a:p>
            <a:endParaRPr lang="en-US" sz="2800" b="1" dirty="0" smtClean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Take Attendance: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</a:t>
            </a:r>
            <a:r>
              <a:rPr lang="en-US" sz="2800" dirty="0" smtClean="0">
                <a:latin typeface="Palatino Linotype" pitchFamily="18" charset="0"/>
              </a:rPr>
              <a:t>Mark students present or absent for specific          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dates and times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Export Attendance to Excel Sheet: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</a:t>
            </a:r>
            <a:r>
              <a:rPr lang="en-US" sz="2900" dirty="0" smtClean="0">
                <a:latin typeface="Palatino Linotype" pitchFamily="18" charset="0"/>
              </a:rPr>
              <a:t>Download attendance data as a spreadsheet</a:t>
            </a:r>
            <a:r>
              <a:rPr lang="en-US" sz="2900" dirty="0" smtClean="0">
                <a:latin typeface="Palatino Linotype" pitchFamily="18" charset="0"/>
              </a:rPr>
              <a:t>.</a:t>
            </a: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Manage Profiles,</a:t>
            </a:r>
          </a:p>
          <a:p>
            <a:r>
              <a:rPr lang="en-US" dirty="0" smtClean="0">
                <a:latin typeface="Palatino Linotype" pitchFamily="18" charset="0"/>
              </a:rPr>
              <a:t> Subjects ,</a:t>
            </a:r>
          </a:p>
          <a:p>
            <a:r>
              <a:rPr lang="en-US" dirty="0" smtClean="0">
                <a:latin typeface="Palatino Linotype" pitchFamily="18" charset="0"/>
              </a:rPr>
              <a:t>Students,</a:t>
            </a:r>
          </a:p>
          <a:p>
            <a:r>
              <a:rPr lang="en-US" dirty="0" smtClean="0">
                <a:latin typeface="Palatino Linotype" pitchFamily="18" charset="0"/>
              </a:rPr>
              <a:t> Attendance</a:t>
            </a:r>
            <a:r>
              <a:rPr lang="en-US" b="1" dirty="0" smtClean="0">
                <a:latin typeface="Palatino Linotype" pitchFamily="18" charset="0"/>
              </a:rPr>
              <a:t>.</a:t>
            </a:r>
            <a:endParaRPr lang="en-US" dirty="0" smtClean="0">
              <a:latin typeface="Palatino Linotype" pitchFamily="18" charset="0"/>
            </a:endParaRP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View </a:t>
            </a:r>
            <a:r>
              <a:rPr lang="en-US" sz="3600" b="1" u="sng" dirty="0" smtClean="0">
                <a:latin typeface="Palatino Linotype" pitchFamily="18" charset="0"/>
              </a:rPr>
              <a:t>Specific Student Details:</a:t>
            </a:r>
          </a:p>
          <a:p>
            <a:pPr>
              <a:buNone/>
            </a:pPr>
            <a:r>
              <a:rPr lang="en-US" sz="2900" dirty="0" smtClean="0">
                <a:latin typeface="Palatino Linotype" pitchFamily="18" charset="0"/>
              </a:rPr>
              <a:t>           Access detailed information about a particular student</a:t>
            </a:r>
          </a:p>
          <a:p>
            <a:pPr>
              <a:buNone/>
            </a:pPr>
            <a:r>
              <a:rPr lang="en-US" sz="2900" dirty="0" smtClean="0">
                <a:latin typeface="Palatino Linotype" pitchFamily="18" charset="0"/>
              </a:rPr>
              <a:t>           within a specific subject</a:t>
            </a:r>
            <a:r>
              <a:rPr lang="en-US" sz="2900" dirty="0" smtClean="0">
                <a:latin typeface="Palatino Linotype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550</TotalTime>
  <Words>618</Words>
  <Application>Microsoft Office PowerPoint</Application>
  <PresentationFormat>On-screen Show (4:3)</PresentationFormat>
  <Paragraphs>158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Attendance Manager App</vt:lpstr>
      <vt:lpstr>APP INTRODUCTION</vt:lpstr>
      <vt:lpstr>Problem Statement</vt:lpstr>
      <vt:lpstr>Existing System</vt:lpstr>
      <vt:lpstr>Technologies Used</vt:lpstr>
      <vt:lpstr>Attendance Manager App Module</vt:lpstr>
      <vt:lpstr>Teacher Module</vt:lpstr>
      <vt:lpstr>Teacher Module Features</vt:lpstr>
      <vt:lpstr>Teacher Module Features</vt:lpstr>
      <vt:lpstr>Admin Module</vt:lpstr>
      <vt:lpstr>Admin Module Features</vt:lpstr>
      <vt:lpstr>View Reports</vt:lpstr>
      <vt:lpstr>View Reports</vt:lpstr>
      <vt:lpstr>Slide 14</vt:lpstr>
      <vt:lpstr>Screens Out Put</vt:lpstr>
      <vt:lpstr>Login Section</vt:lpstr>
      <vt:lpstr>Create An Account Section</vt:lpstr>
      <vt:lpstr>Create a Class</vt:lpstr>
      <vt:lpstr>Imports Students In Class</vt:lpstr>
      <vt:lpstr>Import Student In Class</vt:lpstr>
      <vt:lpstr>Class Overview</vt:lpstr>
      <vt:lpstr>Save Student Attendance</vt:lpstr>
      <vt:lpstr>Student Attendance States+ Edit Profile</vt:lpstr>
      <vt:lpstr>Edit Attendance+ Attendance History</vt:lpstr>
      <vt:lpstr>Export Excel File</vt:lpstr>
      <vt:lpstr>Attendance Records Exported to Excel Sheet</vt:lpstr>
      <vt:lpstr>EDIT CLASS + DELETE+Teacher Profile(P)</vt:lpstr>
      <vt:lpstr>Admin Module</vt:lpstr>
      <vt:lpstr>Slide 29</vt:lpstr>
      <vt:lpstr>Today Student Attendance States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------------END -----------------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PIKACHU</dc:creator>
  <cp:lastModifiedBy>Windows User</cp:lastModifiedBy>
  <cp:revision>76</cp:revision>
  <dcterms:created xsi:type="dcterms:W3CDTF">2006-08-16T00:00:00Z</dcterms:created>
  <dcterms:modified xsi:type="dcterms:W3CDTF">2024-05-26T16:54:50Z</dcterms:modified>
</cp:coreProperties>
</file>