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7"/>
  </p:notesMasterIdLst>
  <p:sldIdLst>
    <p:sldId id="256" r:id="rId2"/>
    <p:sldId id="265" r:id="rId3"/>
    <p:sldId id="299" r:id="rId4"/>
    <p:sldId id="297" r:id="rId5"/>
    <p:sldId id="270" r:id="rId6"/>
    <p:sldId id="291" r:id="rId7"/>
    <p:sldId id="292" r:id="rId8"/>
    <p:sldId id="294" r:id="rId9"/>
    <p:sldId id="300" r:id="rId10"/>
    <p:sldId id="295" r:id="rId11"/>
    <p:sldId id="296" r:id="rId12"/>
    <p:sldId id="301" r:id="rId13"/>
    <p:sldId id="303" r:id="rId14"/>
    <p:sldId id="304" r:id="rId15"/>
    <p:sldId id="298" r:id="rId16"/>
    <p:sldId id="257" r:id="rId17"/>
    <p:sldId id="273" r:id="rId18"/>
    <p:sldId id="305" r:id="rId19"/>
    <p:sldId id="274" r:id="rId20"/>
    <p:sldId id="276" r:id="rId21"/>
    <p:sldId id="277" r:id="rId22"/>
    <p:sldId id="279" r:id="rId23"/>
    <p:sldId id="278" r:id="rId24"/>
    <p:sldId id="306" r:id="rId25"/>
    <p:sldId id="293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21" autoAdjust="0"/>
    <p:restoredTop sz="94660"/>
  </p:normalViewPr>
  <p:slideViewPr>
    <p:cSldViewPr>
      <p:cViewPr>
        <p:scale>
          <a:sx n="56" d="100"/>
          <a:sy n="56" d="100"/>
        </p:scale>
        <p:origin x="-138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D03A-B3CC-440B-9A32-59535EA82031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C735C-E4C7-49F6-913D-27580EDF7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07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C735C-E4C7-49F6-913D-27580EDF78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89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0"/>
            <a:ext cx="7772400" cy="1220161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Palatino Linotype" pitchFamily="18" charset="0"/>
              </a:rPr>
              <a:t>Attendance Manager App</a:t>
            </a:r>
            <a:endParaRPr lang="en-US" u="sng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447800"/>
            <a:ext cx="2971800" cy="762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  <a:latin typeface="Palatino Linotype" pitchFamily="18" charset="0"/>
              </a:rPr>
              <a:t>Murad Ali Khan </a:t>
            </a:r>
          </a:p>
          <a:p>
            <a:endParaRPr lang="en-US" sz="3600" b="1" u="sng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3600" b="1" u="sng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3600" b="1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733800"/>
            <a:ext cx="7010400" cy="1066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600" b="1" i="0" u="sng" strike="noStrike" kern="1200" cap="all" spc="2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600" b="1" i="0" u="sng" strike="noStrike" kern="1200" cap="all" spc="25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syed</a:t>
            </a:r>
            <a:r>
              <a:rPr kumimoji="0" lang="en-US" sz="3600" b="1" i="0" u="sng" strike="noStrike" kern="1200" cap="all" spc="2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zulqarnain</a:t>
            </a:r>
            <a:r>
              <a:rPr kumimoji="0" lang="en-US" sz="3600" b="1" i="0" u="sng" strike="noStrike" kern="1200" cap="all" spc="25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shah</a:t>
            </a:r>
            <a:endParaRPr kumimoji="0" lang="en-US" sz="3600" b="1" i="0" u="sng" strike="noStrike" kern="1200" cap="all" spc="2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600" b="1" i="0" u="sng" strike="noStrike" kern="1200" cap="all" spc="2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600" b="1" i="0" u="sng" strike="noStrike" kern="1200" cap="all" spc="2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600" b="1" i="0" u="sng" strike="noStrike" kern="1200" cap="all" spc="2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243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2133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Palatino Linotype" pitchFamily="18" charset="0"/>
              </a:rPr>
              <a:t>COMSC-F20-017</a:t>
            </a:r>
            <a:endParaRPr lang="en-US" sz="2800" b="1" u="sng" dirty="0">
              <a:latin typeface="Palatino Linotyp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2819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Palatino Linotype" pitchFamily="18" charset="0"/>
              </a:rPr>
              <a:t>      207719</a:t>
            </a:r>
            <a:endParaRPr lang="en-US" sz="2800" b="1" u="sng" dirty="0">
              <a:latin typeface="Palatino Linotyp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3505200"/>
            <a:ext cx="47244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100" b="1" u="sng" cap="all" spc="250" dirty="0" smtClean="0">
                <a:latin typeface="Palatino Linotype" pitchFamily="18" charset="0"/>
              </a:rPr>
              <a:t>Supervised-by</a:t>
            </a:r>
          </a:p>
          <a:p>
            <a:endParaRPr 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Admin Module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4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4400" b="1" u="sng" dirty="0" smtClean="0">
                <a:latin typeface="Palatino Linotype" pitchFamily="18" charset="0"/>
              </a:rPr>
              <a:t>Admin Module</a:t>
            </a:r>
            <a:endParaRPr lang="en-US" sz="4400" b="1" u="sng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Admin Module Features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 </a:t>
            </a:r>
          </a:p>
          <a:p>
            <a:r>
              <a:rPr lang="en-US" sz="3600" b="1" u="sng" dirty="0" smtClean="0">
                <a:latin typeface="Palatino Linotype" pitchFamily="18" charset="0"/>
              </a:rPr>
              <a:t>Dynamic Dashboard:</a:t>
            </a:r>
          </a:p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                 </a:t>
            </a:r>
            <a:r>
              <a:rPr lang="en-US" dirty="0" smtClean="0">
                <a:latin typeface="Palatino Linotype" pitchFamily="18" charset="0"/>
              </a:rPr>
              <a:t> visual representation</a:t>
            </a:r>
          </a:p>
          <a:p>
            <a:pPr marL="0" indent="0">
              <a:buNone/>
            </a:pPr>
            <a:endParaRPr lang="en-US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Class </a:t>
            </a:r>
            <a:r>
              <a:rPr lang="en-US" sz="3600" b="1" u="sng" dirty="0">
                <a:latin typeface="Palatino Linotype" pitchFamily="18" charset="0"/>
              </a:rPr>
              <a:t>Management</a:t>
            </a:r>
            <a:r>
              <a:rPr lang="en-US" sz="3600" b="1" u="sng" dirty="0" smtClean="0">
                <a:latin typeface="Palatino Linotype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Palatino Linotype" pitchFamily="18" charset="0"/>
              </a:rPr>
              <a:t>                 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Create, edit, and manage classes, assigning students and teachers</a:t>
            </a:r>
            <a:r>
              <a:rPr lang="en-US" dirty="0" smtClean="0">
                <a:latin typeface="Palatino Linotype" pitchFamily="18" charset="0"/>
              </a:rPr>
              <a:t>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Teacher Management: 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        Approve, manage, and view teacher information and access.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Student Management: 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       Manage, and view student information.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Attendance Management:</a:t>
            </a:r>
            <a:r>
              <a:rPr lang="en-US" sz="3600" u="sng" dirty="0" smtClean="0">
                <a:latin typeface="Palatino Linotype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      View and manage attendance data for all students across all subjects.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b="1" dirty="0" smtClean="0">
                <a:latin typeface="Palatino Linotype" pitchFamily="18" charset="0"/>
              </a:rPr>
              <a:t>View Reports:</a:t>
            </a:r>
          </a:p>
          <a:p>
            <a:r>
              <a:rPr lang="en-US" dirty="0" smtClean="0">
                <a:latin typeface="Palatino Linotype" pitchFamily="18" charset="0"/>
              </a:rPr>
              <a:t>1=Teachers      2=subject      3=attendance           4=student</a:t>
            </a:r>
          </a:p>
          <a:p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04800"/>
            <a:ext cx="7498080" cy="1143000"/>
          </a:xfrm>
        </p:spPr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View Reports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Palatino Linotype" pitchFamily="18" charset="0"/>
              </a:rPr>
              <a:t>Teachers:</a:t>
            </a:r>
          </a:p>
          <a:p>
            <a:r>
              <a:rPr lang="en-US" sz="2000" dirty="0" smtClean="0">
                <a:latin typeface="Palatino Linotype" pitchFamily="18" charset="0"/>
              </a:rPr>
              <a:t>Admin can view which subjects are assigned to each teacher.</a:t>
            </a:r>
          </a:p>
          <a:p>
            <a:r>
              <a:rPr lang="en-US" sz="2000" dirty="0" smtClean="0">
                <a:latin typeface="Palatino Linotype" pitchFamily="18" charset="0"/>
              </a:rPr>
              <a:t>Shows the classes taken by each teacher.</a:t>
            </a:r>
          </a:p>
          <a:p>
            <a:r>
              <a:rPr lang="en-US" sz="2000" dirty="0" smtClean="0">
                <a:latin typeface="Palatino Linotype" pitchFamily="18" charset="0"/>
              </a:rPr>
              <a:t>Includes the percentage of class attendance managed by each teach</a:t>
            </a:r>
          </a:p>
          <a:p>
            <a:endParaRPr lang="en-US" sz="2000" dirty="0" smtClean="0">
              <a:latin typeface="Palatino Linotype" pitchFamily="18" charset="0"/>
            </a:endParaRPr>
          </a:p>
          <a:p>
            <a:r>
              <a:rPr lang="en-US" sz="2400" b="1" u="sng" dirty="0" smtClean="0">
                <a:latin typeface="Palatino Linotype" pitchFamily="18" charset="0"/>
              </a:rPr>
              <a:t>Subject:</a:t>
            </a:r>
          </a:p>
          <a:p>
            <a:r>
              <a:rPr lang="en-US" sz="2000" dirty="0" smtClean="0">
                <a:latin typeface="Palatino Linotype" pitchFamily="18" charset="0"/>
              </a:rPr>
              <a:t>Display the attendance performance of all students in each subjects.</a:t>
            </a:r>
          </a:p>
          <a:p>
            <a:r>
              <a:rPr lang="en-US" sz="2000" dirty="0" smtClean="0">
                <a:latin typeface="Palatino Linotype" pitchFamily="18" charset="0"/>
              </a:rPr>
              <a:t>Shows the number of presents, leaves, and absences for students.</a:t>
            </a:r>
          </a:p>
          <a:p>
            <a:r>
              <a:rPr lang="en-US" sz="2000" dirty="0" smtClean="0"/>
              <a:t>Includes the overall attendance percentage for each subject.</a:t>
            </a:r>
          </a:p>
          <a:p>
            <a:endParaRPr lang="en-US" sz="20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98080" cy="1143000"/>
          </a:xfrm>
        </p:spPr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View Reports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Palatino Linotype" pitchFamily="18" charset="0"/>
              </a:rPr>
              <a:t>Attendance:</a:t>
            </a:r>
          </a:p>
          <a:p>
            <a:r>
              <a:rPr lang="en-US" sz="2000" dirty="0" smtClean="0">
                <a:latin typeface="Palatino Linotype" pitchFamily="18" charset="0"/>
              </a:rPr>
              <a:t>Contains a table with all attendance records of students.</a:t>
            </a:r>
          </a:p>
          <a:p>
            <a:r>
              <a:rPr lang="en-US" sz="2000" dirty="0" smtClean="0">
                <a:latin typeface="Palatino Linotype" pitchFamily="18" charset="0"/>
              </a:rPr>
              <a:t>Shows the attendance percentage for each student.</a:t>
            </a:r>
          </a:p>
          <a:p>
            <a:endParaRPr lang="en-US" sz="2000" dirty="0" smtClean="0">
              <a:latin typeface="Palatino Linotype" pitchFamily="18" charset="0"/>
            </a:endParaRPr>
          </a:p>
          <a:p>
            <a:r>
              <a:rPr lang="en-US" sz="2400" b="1" u="sng" dirty="0" smtClean="0">
                <a:latin typeface="Palatino Linotype" pitchFamily="18" charset="0"/>
              </a:rPr>
              <a:t>Student:</a:t>
            </a:r>
          </a:p>
          <a:p>
            <a:r>
              <a:rPr lang="en-US" sz="2000" dirty="0" smtClean="0">
                <a:latin typeface="Palatino Linotype" pitchFamily="18" charset="0"/>
              </a:rPr>
              <a:t>Lists how many subjects a student is enrolled in.</a:t>
            </a:r>
          </a:p>
          <a:p>
            <a:r>
              <a:rPr lang="en-US" sz="2000" dirty="0" smtClean="0">
                <a:latin typeface="Palatino Linotype" pitchFamily="18" charset="0"/>
              </a:rPr>
              <a:t>Displays the attendance percentage for each subject the student is enrolled in.</a:t>
            </a:r>
          </a:p>
          <a:p>
            <a:endParaRPr lang="en-US" sz="2400" u="sng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Palatino Linotype" pitchFamily="18" charset="0"/>
              </a:rPr>
              <a:t>Entity Relation Diagram</a:t>
            </a:r>
            <a:endParaRPr lang="en-US" sz="4400" b="1" u="sng" dirty="0">
              <a:latin typeface="Palatino Linotype" pitchFamily="18" charset="0"/>
            </a:endParaRPr>
          </a:p>
        </p:txBody>
      </p:sp>
      <p:pic>
        <p:nvPicPr>
          <p:cNvPr id="4" name="Picture 3" descr="FINAL erd for fyp_2024-05-25T10_38_44.738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762000"/>
            <a:ext cx="12115800" cy="6345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Output Screens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3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43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43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4300" b="1" u="sng" dirty="0" smtClean="0">
                <a:latin typeface="Palatino Linotype" pitchFamily="18" charset="0"/>
              </a:rPr>
              <a:t>Teacher Module</a:t>
            </a:r>
            <a:endParaRPr lang="en-US" sz="4300" b="1" u="sng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Palatino Linotype" pitchFamily="18" charset="0"/>
              </a:rPr>
              <a:t>Auth </a:t>
            </a:r>
            <a:r>
              <a:rPr lang="en-US" u="sng" dirty="0" smtClean="0">
                <a:latin typeface="Palatino Linotype" pitchFamily="18" charset="0"/>
              </a:rPr>
              <a:t>Section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8" name="Picture 7" descr="a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400" y="652462"/>
            <a:ext cx="12522200" cy="7043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Home Page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9" name="Picture 8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134" y="457200"/>
            <a:ext cx="12462934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88720"/>
          </a:xfrm>
        </p:spPr>
        <p:txBody>
          <a:bodyPr/>
          <a:lstStyle/>
          <a:p>
            <a:r>
              <a:rPr lang="en-US" sz="4300" dirty="0" smtClean="0">
                <a:latin typeface="Palatino Linotype" pitchFamily="18" charset="0"/>
              </a:rPr>
              <a:t>Register New Subject</a:t>
            </a:r>
            <a:endParaRPr lang="en-US" sz="4300" dirty="0">
              <a:latin typeface="Palatino Linotype" pitchFamily="18" charset="0"/>
            </a:endParaRPr>
          </a:p>
        </p:txBody>
      </p:sp>
      <p:pic>
        <p:nvPicPr>
          <p:cNvPr id="8" name="Picture 7" descr="reg 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0667" y="228600"/>
            <a:ext cx="13953067" cy="784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Imports Students In </a:t>
            </a:r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Subject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8" name="Picture 7" descr="add stud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733" y="1066800"/>
            <a:ext cx="10329333" cy="581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28600"/>
            <a:ext cx="7498080" cy="1143000"/>
          </a:xfrm>
        </p:spPr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APP INTRODUCTION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u="sng" dirty="0" smtClean="0">
                <a:latin typeface="Palatino Linotype" pitchFamily="18" charset="0"/>
              </a:rPr>
              <a:t>Welcome To Our Attendance Manager App </a:t>
            </a:r>
          </a:p>
          <a:p>
            <a:pPr>
              <a:buNone/>
            </a:pPr>
            <a:r>
              <a:rPr lang="en-US" sz="2800" b="1" u="sng" dirty="0" smtClean="0">
                <a:latin typeface="Palatino Linotype" pitchFamily="18" charset="0"/>
              </a:rPr>
              <a:t>Design To :</a:t>
            </a:r>
          </a:p>
          <a:p>
            <a:pPr>
              <a:buNone/>
            </a:pPr>
            <a:endParaRPr lang="en-US" sz="2800" b="1" u="sng" dirty="0" smtClean="0">
              <a:latin typeface="Palatino Linotype" pitchFamily="18" charset="0"/>
            </a:endParaRPr>
          </a:p>
          <a:p>
            <a:r>
              <a:rPr lang="en-US" sz="2800" dirty="0" smtClean="0">
                <a:latin typeface="Palatino Linotype" pitchFamily="18" charset="0"/>
              </a:rPr>
              <a:t> Easy attendance tracking for teachers.</a:t>
            </a:r>
          </a:p>
          <a:p>
            <a:r>
              <a:rPr lang="en-US" sz="2800" dirty="0" smtClean="0">
                <a:latin typeface="Palatino Linotype" pitchFamily="18" charset="0"/>
              </a:rPr>
              <a:t> Say goodbye to paper attendance.</a:t>
            </a:r>
          </a:p>
          <a:p>
            <a:r>
              <a:rPr lang="en-US" sz="2800" dirty="0" smtClean="0">
                <a:latin typeface="Palatino Linotype" pitchFamily="18" charset="0"/>
              </a:rPr>
              <a:t> Keep records safe and sound.</a:t>
            </a:r>
          </a:p>
          <a:p>
            <a:r>
              <a:rPr lang="en-US" sz="2800" dirty="0" smtClean="0">
                <a:latin typeface="Palatino Linotype" pitchFamily="18" charset="0"/>
              </a:rPr>
              <a:t>Say goodbye to traditional methods.</a:t>
            </a:r>
            <a:endParaRPr lang="en-US" sz="28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u="sng" dirty="0" smtClean="0">
                <a:latin typeface="Palatino Linotype" pitchFamily="18" charset="0"/>
              </a:rPr>
              <a:t>Student Tab</a:t>
            </a:r>
            <a:r>
              <a:rPr lang="en-US" sz="4300" u="sng" dirty="0" smtClean="0">
                <a:latin typeface="Palatino Linotype" pitchFamily="18" charset="0"/>
              </a:rPr>
              <a:t> </a:t>
            </a:r>
            <a:r>
              <a:rPr lang="en-US" sz="4300" u="sng" dirty="0" smtClean="0">
                <a:latin typeface="Palatino Linotype" pitchFamily="18" charset="0"/>
              </a:rPr>
              <a:t>Overview</a:t>
            </a:r>
            <a:endParaRPr lang="en-US" sz="4300" u="sng" dirty="0">
              <a:latin typeface="Palatino Linotype" pitchFamily="18" charset="0"/>
            </a:endParaRPr>
          </a:p>
        </p:txBody>
      </p:sp>
      <p:pic>
        <p:nvPicPr>
          <p:cNvPr id="10" name="Picture 9" descr="std tab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065" y="1209676"/>
            <a:ext cx="10447865" cy="5876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Palatino Linotype" pitchFamily="18" charset="0"/>
              </a:rPr>
              <a:t>Attendance Tab Overview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10" name="Picture 9" descr="attendance t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143000"/>
            <a:ext cx="105664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Palatino Linotype" pitchFamily="18" charset="0"/>
              </a:rPr>
              <a:t>History Tab Overview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10" name="Picture 9" descr="histroy t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0400" y="395287"/>
            <a:ext cx="12979400" cy="7300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Palatino Linotype" pitchFamily="18" charset="0"/>
              </a:rPr>
              <a:t>Exported Attendance Sheet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7" name="Picture 6" descr="exported she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0200" y="762000"/>
            <a:ext cx="11921066" cy="670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Palatino Linotype" pitchFamily="18" charset="0"/>
              </a:rPr>
              <a:t>Attendance Records Exported to Excel Sheet</a:t>
            </a:r>
            <a:endParaRPr lang="en-US" u="sng" dirty="0">
              <a:latin typeface="Palatino Linotype" pitchFamily="18" charset="0"/>
            </a:endParaRPr>
          </a:p>
        </p:txBody>
      </p:sp>
      <p:pic>
        <p:nvPicPr>
          <p:cNvPr id="4" name="Picture 3" descr="ssss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1543235"/>
            <a:ext cx="9123680" cy="5314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Admin Module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8613648" cy="468172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4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4400" b="1" u="sng" dirty="0" smtClean="0">
                <a:latin typeface="Palatino Linotype" pitchFamily="18" charset="0"/>
              </a:rPr>
              <a:t>Admin Module</a:t>
            </a:r>
            <a:endParaRPr lang="en-US" sz="4400" b="1" u="sng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Today Student Attendance States</a:t>
            </a:r>
            <a:endParaRPr lang="en-US" b="1" u="sng" dirty="0">
              <a:latin typeface="Palatino Linotype" pitchFamily="18" charset="0"/>
            </a:endParaRP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66800"/>
            <a:ext cx="4705328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fac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9183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;as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23977" cy="670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Palatino Linotype" pitchFamily="18" charset="0"/>
              </a:rPr>
              <a:t>Problem Statement</a:t>
            </a:r>
            <a:endParaRPr lang="en-US" sz="4000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9808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</a:pPr>
            <a:r>
              <a:rPr lang="en-US" sz="1900" dirty="0" smtClean="0">
                <a:latin typeface="Palatino Linotype" pitchFamily="18" charset="0"/>
              </a:rPr>
              <a:t> Teachers </a:t>
            </a:r>
            <a:r>
              <a:rPr lang="en-US" sz="1900" dirty="0">
                <a:latin typeface="Palatino Linotype" pitchFamily="18" charset="0"/>
              </a:rPr>
              <a:t>face the challenge of manually taking attendance, which is time-consuming and prone to errors, especially when calculating percentages manually. </a:t>
            </a:r>
            <a:endParaRPr lang="en-US" sz="1900" dirty="0" smtClean="0">
              <a:latin typeface="Palatino Linotype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900" dirty="0" smtClean="0">
              <a:latin typeface="Palatino Linotype" pitchFamily="18" charset="0"/>
            </a:endParaRPr>
          </a:p>
          <a:p>
            <a:pPr marL="0" indent="0">
              <a:lnSpc>
                <a:spcPct val="170000"/>
              </a:lnSpc>
            </a:pPr>
            <a:r>
              <a:rPr lang="en-US" sz="1900" dirty="0" smtClean="0">
                <a:latin typeface="Palatino Linotype" pitchFamily="18" charset="0"/>
              </a:rPr>
              <a:t> Additionally</a:t>
            </a:r>
            <a:r>
              <a:rPr lang="en-US" sz="1900" dirty="0">
                <a:latin typeface="Palatino Linotype" pitchFamily="18" charset="0"/>
              </a:rPr>
              <a:t>, paper-based systems are outdated, inefficient, and risk losing or misplacing records. </a:t>
            </a:r>
            <a:endParaRPr lang="en-US" sz="1900" dirty="0" smtClean="0">
              <a:latin typeface="Palatino Linotype" pitchFamily="18" charset="0"/>
            </a:endParaRPr>
          </a:p>
          <a:p>
            <a:pPr marL="0" indent="0">
              <a:lnSpc>
                <a:spcPct val="170000"/>
              </a:lnSpc>
            </a:pPr>
            <a:endParaRPr lang="en-US" sz="1900" dirty="0">
              <a:latin typeface="Palatino Linotype" pitchFamily="18" charset="0"/>
            </a:endParaRPr>
          </a:p>
          <a:p>
            <a:pPr marL="0" indent="0">
              <a:lnSpc>
                <a:spcPct val="170000"/>
              </a:lnSpc>
            </a:pPr>
            <a:r>
              <a:rPr lang="en-US" sz="1900" dirty="0" smtClean="0">
                <a:latin typeface="Palatino Linotype" pitchFamily="18" charset="0"/>
              </a:rPr>
              <a:t> Therefore</a:t>
            </a:r>
            <a:r>
              <a:rPr lang="en-US" sz="1900" dirty="0">
                <a:latin typeface="Palatino Linotype" pitchFamily="18" charset="0"/>
              </a:rPr>
              <a:t>, </a:t>
            </a:r>
            <a:r>
              <a:rPr lang="en-US" sz="1900" dirty="0" smtClean="0">
                <a:latin typeface="Palatino Linotype" pitchFamily="18" charset="0"/>
              </a:rPr>
              <a:t>need </a:t>
            </a:r>
            <a:r>
              <a:rPr lang="en-US" sz="1900" dirty="0">
                <a:latin typeface="Palatino Linotype" pitchFamily="18" charset="0"/>
              </a:rPr>
              <a:t>for a digital solution that streamlines attendance tracking, automates percentage calculations, and ensures the security and accessibility of attendance records.</a:t>
            </a:r>
          </a:p>
        </p:txBody>
      </p:sp>
    </p:spTree>
    <p:extLst>
      <p:ext uri="{BB962C8B-B14F-4D97-AF65-F5344CB8AC3E}">
        <p14:creationId xmlns:p14="http://schemas.microsoft.com/office/powerpoint/2010/main" xmlns="" val="21825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c_rep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t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1412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ttn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75309" cy="670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ttn_report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27498" cy="670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td+report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57933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alatino Linotype" pitchFamily="18" charset="0"/>
              </a:rPr>
              <a:t>------------</a:t>
            </a:r>
            <a:r>
              <a:rPr lang="en-US" b="1" u="sng" dirty="0" smtClean="0">
                <a:latin typeface="Palatino Linotype" pitchFamily="18" charset="0"/>
              </a:rPr>
              <a:t>END</a:t>
            </a:r>
            <a:r>
              <a:rPr lang="en-US" b="1" dirty="0" smtClean="0">
                <a:latin typeface="Palatino Linotype" pitchFamily="18" charset="0"/>
              </a:rPr>
              <a:t> -----------------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8392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endParaRPr lang="en-US" sz="54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5400" b="1" u="sng" dirty="0" smtClean="0">
                <a:solidFill>
                  <a:schemeClr val="accent1"/>
                </a:solidFill>
                <a:latin typeface="Palatino Linotype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498080" cy="1143000"/>
          </a:xfrm>
        </p:spPr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Existing System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latin typeface="Palatino Linotype" pitchFamily="18" charset="0"/>
              </a:rPr>
              <a:t>Manual Paper-Based Systems:</a:t>
            </a:r>
          </a:p>
          <a:p>
            <a:r>
              <a:rPr lang="en-US" sz="1900" dirty="0" smtClean="0">
                <a:latin typeface="Palatino Linotype" pitchFamily="18" charset="0"/>
              </a:rPr>
              <a:t>Time-consuming, </a:t>
            </a:r>
          </a:p>
          <a:p>
            <a:r>
              <a:rPr lang="en-US" sz="1900" dirty="0" smtClean="0">
                <a:latin typeface="Palatino Linotype" pitchFamily="18" charset="0"/>
              </a:rPr>
              <a:t>Prone to errors, </a:t>
            </a:r>
          </a:p>
          <a:p>
            <a:r>
              <a:rPr lang="en-US" sz="1900" dirty="0" smtClean="0">
                <a:latin typeface="Palatino Linotype" pitchFamily="18" charset="0"/>
              </a:rPr>
              <a:t>Limited accessibility,</a:t>
            </a:r>
          </a:p>
          <a:p>
            <a:r>
              <a:rPr lang="en-US" sz="1900" dirty="0" smtClean="0">
                <a:latin typeface="Palatino Linotype" pitchFamily="18" charset="0"/>
              </a:rPr>
              <a:t>High security risks,</a:t>
            </a:r>
          </a:p>
          <a:p>
            <a:r>
              <a:rPr lang="en-US" sz="1900" dirty="0" smtClean="0">
                <a:latin typeface="Palatino Linotype" pitchFamily="18" charset="0"/>
              </a:rPr>
              <a:t>Storage challenges. </a:t>
            </a:r>
          </a:p>
          <a:p>
            <a:endParaRPr lang="en-US" sz="1900" b="1" dirty="0" smtClean="0"/>
          </a:p>
          <a:p>
            <a:pPr>
              <a:lnSpc>
                <a:spcPct val="120000"/>
              </a:lnSpc>
            </a:pPr>
            <a:r>
              <a:rPr lang="en-US" sz="2100" b="1" u="sng" dirty="0" smtClean="0">
                <a:latin typeface="Palatino Linotype" pitchFamily="18" charset="0"/>
              </a:rPr>
              <a:t>Barcode Scanners:</a:t>
            </a:r>
            <a:endParaRPr lang="en-US" sz="2100" u="sng" dirty="0" smtClean="0">
              <a:latin typeface="Palatino Linotype" pitchFamily="18" charset="0"/>
            </a:endParaRPr>
          </a:p>
          <a:p>
            <a:r>
              <a:rPr lang="en-US" sz="1900" dirty="0" smtClean="0">
                <a:latin typeface="Palatino Linotype" pitchFamily="18" charset="0"/>
              </a:rPr>
              <a:t>Time-consuming for processing multiple IDs and can be </a:t>
            </a:r>
          </a:p>
          <a:p>
            <a:pPr>
              <a:buNone/>
            </a:pPr>
            <a:r>
              <a:rPr lang="en-US" sz="1900" dirty="0" smtClean="0">
                <a:latin typeface="Palatino Linotype" pitchFamily="18" charset="0"/>
              </a:rPr>
              <a:t>      expensive to implement.</a:t>
            </a:r>
          </a:p>
          <a:p>
            <a:pPr>
              <a:buNone/>
            </a:pPr>
            <a:endParaRPr lang="en-US" sz="1900" dirty="0" smtClean="0"/>
          </a:p>
          <a:p>
            <a:r>
              <a:rPr lang="en-US" sz="2100" b="1" u="sng" dirty="0" smtClean="0">
                <a:latin typeface="Palatino Linotype" pitchFamily="18" charset="0"/>
              </a:rPr>
              <a:t> </a:t>
            </a:r>
            <a:r>
              <a:rPr lang="en-US" sz="2300" b="1" u="sng" dirty="0" smtClean="0">
                <a:latin typeface="Palatino Linotype" pitchFamily="18" charset="0"/>
              </a:rPr>
              <a:t>Biometrics: </a:t>
            </a:r>
          </a:p>
          <a:p>
            <a:r>
              <a:rPr lang="en-US" sz="1900" dirty="0" smtClean="0">
                <a:latin typeface="Palatino Linotype" pitchFamily="18" charset="0"/>
              </a:rPr>
              <a:t>More secure than barcodes (fingerprint, facial recognition), technical </a:t>
            </a:r>
          </a:p>
          <a:p>
            <a:pPr>
              <a:buNone/>
            </a:pPr>
            <a:r>
              <a:rPr lang="en-US" sz="1900" dirty="0" smtClean="0">
                <a:latin typeface="Palatino Linotype" pitchFamily="18" charset="0"/>
              </a:rPr>
              <a:t>     limitations (scanners can be expensive and require specific </a:t>
            </a:r>
          </a:p>
          <a:p>
            <a:pPr>
              <a:buNone/>
            </a:pPr>
            <a:r>
              <a:rPr lang="en-US" sz="1900" dirty="0" smtClean="0">
                <a:latin typeface="Palatino Linotype" pitchFamily="18" charset="0"/>
              </a:rPr>
              <a:t>     conditions).</a:t>
            </a:r>
            <a:endParaRPr lang="en-US" sz="19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Technologies Used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808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 smtClean="0">
                <a:latin typeface="Palatino Linotype" pitchFamily="18" charset="0"/>
              </a:rPr>
              <a:t>F</a:t>
            </a:r>
            <a:r>
              <a:rPr lang="en-US" sz="2600" b="1" u="sng" dirty="0" smtClean="0">
                <a:latin typeface="Palatino Linotype" pitchFamily="18" charset="0"/>
              </a:rPr>
              <a:t>lutter for web and app development:</a:t>
            </a:r>
          </a:p>
          <a:p>
            <a:r>
              <a:rPr lang="en-US" sz="2400" dirty="0" smtClean="0">
                <a:latin typeface="Palatino Linotype" pitchFamily="18" charset="0"/>
              </a:rPr>
              <a:t>Flutter(UI).</a:t>
            </a:r>
          </a:p>
          <a:p>
            <a:r>
              <a:rPr lang="en-US" sz="2400" dirty="0" smtClean="0">
                <a:latin typeface="Palatino Linotype" pitchFamily="18" charset="0"/>
              </a:rPr>
              <a:t>Dart.</a:t>
            </a:r>
          </a:p>
          <a:p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500" b="1" u="sng" dirty="0" smtClean="0">
                <a:latin typeface="Palatino Linotype" pitchFamily="18" charset="0"/>
              </a:rPr>
              <a:t>Firebase for backend services:</a:t>
            </a:r>
          </a:p>
          <a:p>
            <a:r>
              <a:rPr lang="en-US" sz="2400" dirty="0" smtClean="0">
                <a:latin typeface="Palatino Linotype" pitchFamily="18" charset="0"/>
              </a:rPr>
              <a:t>Fire-Store(Database).</a:t>
            </a:r>
          </a:p>
          <a:p>
            <a:r>
              <a:rPr lang="en-US" sz="2400" dirty="0" smtClean="0">
                <a:latin typeface="Palatino Linotype" pitchFamily="18" charset="0"/>
              </a:rPr>
              <a:t>Authentication.</a:t>
            </a:r>
          </a:p>
          <a:p>
            <a:pPr>
              <a:buNone/>
            </a:pPr>
            <a:endParaRPr lang="en-US" sz="2400" dirty="0" smtClean="0">
              <a:latin typeface="Palatino Linotype" pitchFamily="18" charset="0"/>
            </a:endParaRPr>
          </a:p>
          <a:p>
            <a:pPr>
              <a:buNone/>
            </a:pPr>
            <a:r>
              <a:rPr lang="en-US" sz="2500" b="1" u="sng" dirty="0" smtClean="0">
                <a:latin typeface="Palatino Linotype" pitchFamily="18" charset="0"/>
              </a:rPr>
              <a:t>State-Management:</a:t>
            </a:r>
          </a:p>
          <a:p>
            <a:r>
              <a:rPr lang="en-US" sz="2400" dirty="0" smtClean="0">
                <a:latin typeface="Palatino Linotype" pitchFamily="18" charset="0"/>
              </a:rPr>
              <a:t>Provider</a:t>
            </a:r>
          </a:p>
          <a:p>
            <a:r>
              <a:rPr lang="en-US" sz="2400" dirty="0" smtClean="0">
                <a:latin typeface="Palatino Linotype" pitchFamily="18" charset="0"/>
              </a:rPr>
              <a:t>Various plugins for enhanced functionality.</a:t>
            </a:r>
          </a:p>
          <a:p>
            <a:endParaRPr lang="en-US" sz="24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Attendance Manager App Module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498080" cy="4800600"/>
          </a:xfrm>
        </p:spPr>
        <p:txBody>
          <a:bodyPr/>
          <a:lstStyle/>
          <a:p>
            <a:r>
              <a:rPr lang="en-US" sz="3100" b="1" u="sng" dirty="0" smtClean="0">
                <a:latin typeface="Palatino Linotype" pitchFamily="18" charset="0"/>
              </a:rPr>
              <a:t>Two Modules: </a:t>
            </a:r>
            <a:endParaRPr lang="en-US" dirty="0" smtClean="0"/>
          </a:p>
          <a:p>
            <a:pPr marL="742950" indent="-742950">
              <a:buNone/>
            </a:pPr>
            <a:r>
              <a:rPr lang="en-US" sz="2600" b="1" u="sng" dirty="0" smtClean="0">
                <a:latin typeface="Palatino Linotype" pitchFamily="18" charset="0"/>
              </a:rPr>
              <a:t>1- Teacher.</a:t>
            </a:r>
          </a:p>
          <a:p>
            <a:pPr marL="742950" indent="-742950">
              <a:buNone/>
            </a:pPr>
            <a:r>
              <a:rPr lang="en-US" sz="2400" dirty="0" smtClean="0">
                <a:latin typeface="Palatino Linotype" pitchFamily="18" charset="0"/>
              </a:rPr>
              <a:t>            Mobile App.</a:t>
            </a:r>
          </a:p>
          <a:p>
            <a:pPr marL="742950" indent="-742950">
              <a:buNone/>
            </a:pPr>
            <a:r>
              <a:rPr lang="en-US" sz="2600" b="1" u="sng" dirty="0" smtClean="0">
                <a:latin typeface="Palatino Linotype" pitchFamily="18" charset="0"/>
              </a:rPr>
              <a:t>2- Admin.</a:t>
            </a:r>
          </a:p>
          <a:p>
            <a:pPr marL="742950" indent="-742950">
              <a:buNone/>
            </a:pPr>
            <a:r>
              <a:rPr lang="en-US" sz="2600" dirty="0" smtClean="0">
                <a:latin typeface="Palatino Linotype" pitchFamily="18" charset="0"/>
              </a:rPr>
              <a:t>          </a:t>
            </a:r>
            <a:r>
              <a:rPr lang="en-US" sz="2400" dirty="0" smtClean="0">
                <a:latin typeface="Palatino Linotype" pitchFamily="18" charset="0"/>
              </a:rPr>
              <a:t>Web App.</a:t>
            </a:r>
            <a:endParaRPr lang="en-US" sz="2600" dirty="0" smtClean="0">
              <a:latin typeface="Palatino Linotype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Teacher Module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b="1" u="sng" dirty="0" smtClean="0">
                <a:latin typeface="Palatino Linotype" pitchFamily="18" charset="0"/>
              </a:rPr>
              <a:t> </a:t>
            </a:r>
          </a:p>
          <a:p>
            <a:pPr algn="ctr">
              <a:buNone/>
            </a:pPr>
            <a:endParaRPr lang="en-US" sz="4800" b="1" u="sng" dirty="0" smtClean="0">
              <a:latin typeface="Palatino Linotype" pitchFamily="18" charset="0"/>
            </a:endParaRPr>
          </a:p>
          <a:p>
            <a:pPr algn="ctr">
              <a:buNone/>
            </a:pPr>
            <a:r>
              <a:rPr lang="en-US" sz="4800" b="1" u="sng" dirty="0" smtClean="0">
                <a:latin typeface="Palatino Linotype" pitchFamily="18" charset="0"/>
              </a:rPr>
              <a:t>TEACHER MODULE</a:t>
            </a:r>
            <a:endParaRPr lang="en-US" sz="4800" b="1" u="sng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Teacher Module Features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00" b="1" u="sng" dirty="0" smtClean="0">
                <a:latin typeface="Palatino Linotype" pitchFamily="18" charset="0"/>
              </a:rPr>
              <a:t>Sign Up: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                    </a:t>
            </a:r>
            <a:r>
              <a:rPr lang="en-US" sz="2400" dirty="0" smtClean="0">
                <a:latin typeface="Palatino Linotype" pitchFamily="18" charset="0"/>
              </a:rPr>
              <a:t>Create a new account.</a:t>
            </a:r>
          </a:p>
          <a:p>
            <a:endParaRPr lang="en-US" sz="2800" b="1" dirty="0" smtClean="0">
              <a:latin typeface="Palatino Linotype" pitchFamily="18" charset="0"/>
            </a:endParaRPr>
          </a:p>
          <a:p>
            <a:r>
              <a:rPr lang="en-US" sz="2700" b="1" u="sng" dirty="0" smtClean="0">
                <a:latin typeface="Palatino Linotype" pitchFamily="18" charset="0"/>
              </a:rPr>
              <a:t>Login: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                 </a:t>
            </a:r>
            <a:r>
              <a:rPr lang="en-US" sz="2400" dirty="0" smtClean="0">
                <a:latin typeface="Palatino Linotype" pitchFamily="18" charset="0"/>
              </a:rPr>
              <a:t>Access your existing account</a:t>
            </a:r>
            <a:r>
              <a:rPr lang="en-US" sz="2800" dirty="0" smtClean="0">
                <a:latin typeface="Palatino Linotype" pitchFamily="18" charset="0"/>
              </a:rPr>
              <a:t>.</a:t>
            </a:r>
          </a:p>
          <a:p>
            <a:endParaRPr lang="en-US" sz="2800" b="1" dirty="0" smtClean="0">
              <a:latin typeface="Palatino Linotype" pitchFamily="18" charset="0"/>
            </a:endParaRPr>
          </a:p>
          <a:p>
            <a:r>
              <a:rPr lang="en-US" sz="2700" b="1" u="sng" dirty="0" smtClean="0">
                <a:latin typeface="Palatino Linotype" pitchFamily="18" charset="0"/>
              </a:rPr>
              <a:t>Create/Register Subject: 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                     Add a new subject to your account.</a:t>
            </a:r>
          </a:p>
          <a:p>
            <a:endParaRPr lang="en-US" sz="2800" b="1" dirty="0" smtClean="0">
              <a:latin typeface="Palatino Linotype" pitchFamily="18" charset="0"/>
            </a:endParaRPr>
          </a:p>
          <a:p>
            <a:r>
              <a:rPr lang="en-US" sz="2700" b="1" u="sng" dirty="0" smtClean="0">
                <a:latin typeface="Palatino Linotype" pitchFamily="18" charset="0"/>
              </a:rPr>
              <a:t>Add Students to Subjects:</a:t>
            </a:r>
          </a:p>
          <a:p>
            <a:pPr>
              <a:buNone/>
            </a:pPr>
            <a:r>
              <a:rPr lang="en-US" sz="2400" dirty="0" smtClean="0">
                <a:latin typeface="Palatino Linotype" pitchFamily="18" charset="0"/>
              </a:rPr>
              <a:t>                 Enroll students in the desired subjects.</a:t>
            </a:r>
          </a:p>
          <a:p>
            <a:endParaRPr lang="en-US" sz="2800" b="1" dirty="0" smtClean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Palatino Linotype" pitchFamily="18" charset="0"/>
              </a:rPr>
              <a:t>Teacher Module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latin typeface="Palatino Linotype" pitchFamily="18" charset="0"/>
              </a:rPr>
              <a:t>Take Attendance: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 </a:t>
            </a:r>
            <a:r>
              <a:rPr lang="en-US" sz="2800" dirty="0" smtClean="0">
                <a:latin typeface="Palatino Linotype" pitchFamily="18" charset="0"/>
              </a:rPr>
              <a:t>Mark students present or absent for specific           </a:t>
            </a:r>
          </a:p>
          <a:p>
            <a:pPr>
              <a:buNone/>
            </a:pPr>
            <a:r>
              <a:rPr lang="en-US" sz="2800" dirty="0" smtClean="0">
                <a:latin typeface="Palatino Linotype" pitchFamily="18" charset="0"/>
              </a:rPr>
              <a:t>            dates and times</a:t>
            </a:r>
            <a:r>
              <a:rPr lang="en-US" dirty="0" smtClean="0">
                <a:latin typeface="Palatino Linotype" pitchFamily="18" charset="0"/>
              </a:rPr>
              <a:t>.</a:t>
            </a:r>
          </a:p>
          <a:p>
            <a:endParaRPr lang="en-US" b="1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Export Attendance to Excel Sheet:</a:t>
            </a:r>
          </a:p>
          <a:p>
            <a:pPr>
              <a:buNone/>
            </a:pPr>
            <a:r>
              <a:rPr lang="en-US" dirty="0" smtClean="0">
                <a:latin typeface="Palatino Linotype" pitchFamily="18" charset="0"/>
              </a:rPr>
              <a:t>          </a:t>
            </a:r>
            <a:r>
              <a:rPr lang="en-US" sz="2900" dirty="0" smtClean="0">
                <a:latin typeface="Palatino Linotype" pitchFamily="18" charset="0"/>
              </a:rPr>
              <a:t>Download attendance data as a spreadsheet.</a:t>
            </a:r>
          </a:p>
          <a:p>
            <a:endParaRPr lang="en-US" b="1" dirty="0" smtClean="0">
              <a:latin typeface="Palatino Linotype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Manage Profiles,</a:t>
            </a:r>
          </a:p>
          <a:p>
            <a:r>
              <a:rPr lang="en-US" dirty="0" smtClean="0">
                <a:latin typeface="Palatino Linotype" pitchFamily="18" charset="0"/>
              </a:rPr>
              <a:t> Subjects ,</a:t>
            </a:r>
          </a:p>
          <a:p>
            <a:r>
              <a:rPr lang="en-US" dirty="0" smtClean="0">
                <a:latin typeface="Palatino Linotype" pitchFamily="18" charset="0"/>
              </a:rPr>
              <a:t>Students,</a:t>
            </a:r>
          </a:p>
          <a:p>
            <a:r>
              <a:rPr lang="en-US" dirty="0" smtClean="0">
                <a:latin typeface="Palatino Linotype" pitchFamily="18" charset="0"/>
              </a:rPr>
              <a:t> Attendance</a:t>
            </a:r>
            <a:r>
              <a:rPr lang="en-US" b="1" dirty="0" smtClean="0">
                <a:latin typeface="Palatino Linotype" pitchFamily="18" charset="0"/>
              </a:rPr>
              <a:t>.</a:t>
            </a:r>
            <a:endParaRPr lang="en-US" dirty="0" smtClean="0">
              <a:latin typeface="Palatino Linotype" pitchFamily="18" charset="0"/>
            </a:endParaRPr>
          </a:p>
          <a:p>
            <a:endParaRPr lang="en-US" b="1" dirty="0" smtClean="0">
              <a:latin typeface="Palatino Linotype" pitchFamily="18" charset="0"/>
            </a:endParaRPr>
          </a:p>
          <a:p>
            <a:r>
              <a:rPr lang="en-US" sz="3600" b="1" u="sng" dirty="0" smtClean="0">
                <a:latin typeface="Palatino Linotype" pitchFamily="18" charset="0"/>
              </a:rPr>
              <a:t>View Specific Student Details:</a:t>
            </a:r>
          </a:p>
          <a:p>
            <a:pPr>
              <a:buNone/>
            </a:pPr>
            <a:r>
              <a:rPr lang="en-US" sz="2900" dirty="0" smtClean="0">
                <a:latin typeface="Palatino Linotype" pitchFamily="18" charset="0"/>
              </a:rPr>
              <a:t>           Access detailed information about a particular student</a:t>
            </a:r>
          </a:p>
          <a:p>
            <a:pPr>
              <a:buNone/>
            </a:pPr>
            <a:r>
              <a:rPr lang="en-US" sz="2900" dirty="0" smtClean="0">
                <a:latin typeface="Palatino Linotype" pitchFamily="18" charset="0"/>
              </a:rPr>
              <a:t>           within a specific subject.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580</TotalTime>
  <Words>597</Words>
  <Application>Microsoft Office PowerPoint</Application>
  <PresentationFormat>On-screen Show (4:3)</PresentationFormat>
  <Paragraphs>155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Solstice</vt:lpstr>
      <vt:lpstr>Attendance Manager App</vt:lpstr>
      <vt:lpstr>APP INTRODUCTION</vt:lpstr>
      <vt:lpstr>Problem Statement</vt:lpstr>
      <vt:lpstr>Existing System</vt:lpstr>
      <vt:lpstr>Technologies Used</vt:lpstr>
      <vt:lpstr>Attendance Manager App Module</vt:lpstr>
      <vt:lpstr>Teacher Module</vt:lpstr>
      <vt:lpstr>Teacher Module Features</vt:lpstr>
      <vt:lpstr>Teacher Module Features</vt:lpstr>
      <vt:lpstr>Admin Module</vt:lpstr>
      <vt:lpstr>Admin Module Features</vt:lpstr>
      <vt:lpstr>View Reports</vt:lpstr>
      <vt:lpstr>View Reports</vt:lpstr>
      <vt:lpstr>Slide 14</vt:lpstr>
      <vt:lpstr>Output Screens</vt:lpstr>
      <vt:lpstr>Auth Section</vt:lpstr>
      <vt:lpstr>Home Page</vt:lpstr>
      <vt:lpstr>Register New Subject</vt:lpstr>
      <vt:lpstr>Imports Students In Subject</vt:lpstr>
      <vt:lpstr>Student Tab Overview</vt:lpstr>
      <vt:lpstr>Attendance Tab Overview</vt:lpstr>
      <vt:lpstr>History Tab Overview</vt:lpstr>
      <vt:lpstr>Exported Attendance Sheet</vt:lpstr>
      <vt:lpstr>Attendance Records Exported to Excel Sheet</vt:lpstr>
      <vt:lpstr>Admin Module</vt:lpstr>
      <vt:lpstr>Slide 26</vt:lpstr>
      <vt:lpstr>Today Student Attendance States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------------END -----------------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PIKACHU</dc:creator>
  <cp:lastModifiedBy>Windows User</cp:lastModifiedBy>
  <cp:revision>80</cp:revision>
  <dcterms:created xsi:type="dcterms:W3CDTF">2006-08-16T00:00:00Z</dcterms:created>
  <dcterms:modified xsi:type="dcterms:W3CDTF">2024-07-08T09:45:27Z</dcterms:modified>
</cp:coreProperties>
</file>