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ADD5-BD7C-40F2-8DE8-D0CD115AFC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0D9E12CD-7394-474A-90CA-7D16C50CB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3FE790FC-F301-4FBB-AB34-AB47E99A8DFA}"/>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5" name="Footer Placeholder 4">
            <a:extLst>
              <a:ext uri="{FF2B5EF4-FFF2-40B4-BE49-F238E27FC236}">
                <a16:creationId xmlns:a16="http://schemas.microsoft.com/office/drawing/2014/main" id="{A2B9391D-F8C4-4C6C-AFF8-B3AD7AB74C7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8A280B6-7CF9-4E28-BAEA-A8D3EA0758B7}"/>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217566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5917-1C3D-4782-9AF2-3A55E76C7C4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62EB352-C3DE-4495-B7B5-331E5EAD91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914064E-AB0E-4A42-8B58-1FB0F2992BC9}"/>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5" name="Footer Placeholder 4">
            <a:extLst>
              <a:ext uri="{FF2B5EF4-FFF2-40B4-BE49-F238E27FC236}">
                <a16:creationId xmlns:a16="http://schemas.microsoft.com/office/drawing/2014/main" id="{72218EC7-37A3-4853-B36C-375D1395050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1CD1A94-CBE4-49CC-95AF-24171ACBEF40}"/>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13927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DB9B7-289D-4BB2-BE78-B21FDC9042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2D0871F-306A-4278-9ADB-3C3067028B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D40B033-B270-43C3-8044-0B097EF9E1FC}"/>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5" name="Footer Placeholder 4">
            <a:extLst>
              <a:ext uri="{FF2B5EF4-FFF2-40B4-BE49-F238E27FC236}">
                <a16:creationId xmlns:a16="http://schemas.microsoft.com/office/drawing/2014/main" id="{E56ED48B-2D99-49D5-84B6-612E81900E6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FF3355C-AA15-45C7-828F-C6CF2CE3E8A2}"/>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174564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EF1A-3D7E-4516-BB2B-2C2A8C0C180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895F188-B5FA-4580-A945-D88E0C6C32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5ECD575-38A7-4FDF-A15A-BDEBAF26D55C}"/>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5" name="Footer Placeholder 4">
            <a:extLst>
              <a:ext uri="{FF2B5EF4-FFF2-40B4-BE49-F238E27FC236}">
                <a16:creationId xmlns:a16="http://schemas.microsoft.com/office/drawing/2014/main" id="{8925613B-89F0-411B-8633-5C97BB23A84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F51A709-284A-4979-B38D-4AD758084715}"/>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61030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0567-CBD3-4AAF-99A4-FE372D8CD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663A989E-2AB2-4714-9D81-B1E239510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B39C0E-339D-4C37-B3F4-6365CAB4D976}"/>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5" name="Footer Placeholder 4">
            <a:extLst>
              <a:ext uri="{FF2B5EF4-FFF2-40B4-BE49-F238E27FC236}">
                <a16:creationId xmlns:a16="http://schemas.microsoft.com/office/drawing/2014/main" id="{AE603CD9-0408-4325-8194-A87F561505B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677F432-4C16-431D-8892-FBE8A15A93FD}"/>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361694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6D1B-4719-4662-BC70-DE32561B671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4766C2D3-D0AD-4FCF-A625-2CADEA4843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C989AD96-592A-4F77-BE42-100071E3C8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34013A28-2B38-4B25-BA26-A734CB45BD4A}"/>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6" name="Footer Placeholder 5">
            <a:extLst>
              <a:ext uri="{FF2B5EF4-FFF2-40B4-BE49-F238E27FC236}">
                <a16:creationId xmlns:a16="http://schemas.microsoft.com/office/drawing/2014/main" id="{AC32DC31-61A3-4B5F-84AA-158DD23CA8B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6EAFB7D-330F-4849-8FF1-8EFB42F9748C}"/>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254892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9D30-48E1-4B77-9C82-3C4DA4E71AA0}"/>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5AD9023-C259-45C4-8CB1-B071F1486C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B5AE1A-5654-4CBB-B517-6CE53E282F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5D40065-2CCD-41C4-83FC-59E206868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781F68-B11F-4ED4-93A5-78C0DD90C5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DAD4F11-463B-40A5-95E8-71ADDE3035C6}"/>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8" name="Footer Placeholder 7">
            <a:extLst>
              <a:ext uri="{FF2B5EF4-FFF2-40B4-BE49-F238E27FC236}">
                <a16:creationId xmlns:a16="http://schemas.microsoft.com/office/drawing/2014/main" id="{368E4902-3CAB-4858-BAC1-FE485AA6EF30}"/>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C5632B3E-5E14-4AE2-AF7B-D45F09DEA714}"/>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75739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C736-214C-4D34-972A-0335FE314AC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A94CA5FF-167D-4A46-842D-3FCB09A605FB}"/>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4" name="Footer Placeholder 3">
            <a:extLst>
              <a:ext uri="{FF2B5EF4-FFF2-40B4-BE49-F238E27FC236}">
                <a16:creationId xmlns:a16="http://schemas.microsoft.com/office/drawing/2014/main" id="{036C057F-36D9-4A4E-954C-6C808555E055}"/>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F53D4B75-AB41-4FE3-AC0B-B49061EB20DA}"/>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4719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8D1C-339F-4B7A-B6DF-B3EFA84B0CEB}"/>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3" name="Footer Placeholder 2">
            <a:extLst>
              <a:ext uri="{FF2B5EF4-FFF2-40B4-BE49-F238E27FC236}">
                <a16:creationId xmlns:a16="http://schemas.microsoft.com/office/drawing/2014/main" id="{8750C547-8487-45E5-A841-518C4DB04D5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A4050F72-60CE-43D9-A411-ADFE08400004}"/>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38387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6B7E-1AC8-435E-8872-A3AA5B061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B2AA002-9829-45BE-BBBD-00AA55EAE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571447E-5346-4DB7-B544-4C512644D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FC5F9E-3440-435A-A931-EC449ED9AFC1}"/>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6" name="Footer Placeholder 5">
            <a:extLst>
              <a:ext uri="{FF2B5EF4-FFF2-40B4-BE49-F238E27FC236}">
                <a16:creationId xmlns:a16="http://schemas.microsoft.com/office/drawing/2014/main" id="{5F64E1AA-54E6-4EE4-A61A-911A2BB9D91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8FC4B98-A5BF-4196-AFE5-D9B006A55D86}"/>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114581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42BF-0BDD-439B-BA82-29FFFF61D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07F7E6EF-E1D7-40A5-AA61-4ED423AC7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1225D825-9873-4F85-84AF-EA1A15A93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6C3D6E-DB1D-46CD-BBF1-62CA6DD2C586}"/>
              </a:ext>
            </a:extLst>
          </p:cNvPr>
          <p:cNvSpPr>
            <a:spLocks noGrp="1"/>
          </p:cNvSpPr>
          <p:nvPr>
            <p:ph type="dt" sz="half" idx="10"/>
          </p:nvPr>
        </p:nvSpPr>
        <p:spPr/>
        <p:txBody>
          <a:bodyPr/>
          <a:lstStyle/>
          <a:p>
            <a:fld id="{795ACB01-8EE2-4239-BF65-75BBAFC1627D}" type="datetimeFigureOut">
              <a:rPr lang="en-KE" smtClean="0"/>
              <a:t>16/04/2024</a:t>
            </a:fld>
            <a:endParaRPr lang="en-KE"/>
          </a:p>
        </p:txBody>
      </p:sp>
      <p:sp>
        <p:nvSpPr>
          <p:cNvPr id="6" name="Footer Placeholder 5">
            <a:extLst>
              <a:ext uri="{FF2B5EF4-FFF2-40B4-BE49-F238E27FC236}">
                <a16:creationId xmlns:a16="http://schemas.microsoft.com/office/drawing/2014/main" id="{2A0A70DD-74E9-4A5B-B839-B4126404601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03FA891-7074-40B0-B300-7076CA1FD7CB}"/>
              </a:ext>
            </a:extLst>
          </p:cNvPr>
          <p:cNvSpPr>
            <a:spLocks noGrp="1"/>
          </p:cNvSpPr>
          <p:nvPr>
            <p:ph type="sldNum" sz="quarter" idx="12"/>
          </p:nvPr>
        </p:nvSpPr>
        <p:spPr/>
        <p:txBody>
          <a:bodyPr/>
          <a:lstStyle/>
          <a:p>
            <a:fld id="{599768B5-BFE5-430E-B227-B450C9B4E98B}" type="slidenum">
              <a:rPr lang="en-KE" smtClean="0"/>
              <a:t>‹#›</a:t>
            </a:fld>
            <a:endParaRPr lang="en-KE"/>
          </a:p>
        </p:txBody>
      </p:sp>
    </p:spTree>
    <p:extLst>
      <p:ext uri="{BB962C8B-B14F-4D97-AF65-F5344CB8AC3E}">
        <p14:creationId xmlns:p14="http://schemas.microsoft.com/office/powerpoint/2010/main" val="282497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AC44A-4CC2-4FD9-8AC1-C7E02549D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3E243F5E-1344-4D80-96D8-1A3AACA38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4573660-EAE2-403B-98EB-876952F13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ACB01-8EE2-4239-BF65-75BBAFC1627D}" type="datetimeFigureOut">
              <a:rPr lang="en-KE" smtClean="0"/>
              <a:t>16/04/2024</a:t>
            </a:fld>
            <a:endParaRPr lang="en-KE"/>
          </a:p>
        </p:txBody>
      </p:sp>
      <p:sp>
        <p:nvSpPr>
          <p:cNvPr id="5" name="Footer Placeholder 4">
            <a:extLst>
              <a:ext uri="{FF2B5EF4-FFF2-40B4-BE49-F238E27FC236}">
                <a16:creationId xmlns:a16="http://schemas.microsoft.com/office/drawing/2014/main" id="{C94F152C-426A-48B3-B54A-0BB98034C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174A7F20-A07A-4C4E-9CCF-AF6566EBA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768B5-BFE5-430E-B227-B450C9B4E98B}" type="slidenum">
              <a:rPr lang="en-KE" smtClean="0"/>
              <a:t>‹#›</a:t>
            </a:fld>
            <a:endParaRPr lang="en-KE"/>
          </a:p>
        </p:txBody>
      </p:sp>
    </p:spTree>
    <p:extLst>
      <p:ext uri="{BB962C8B-B14F-4D97-AF65-F5344CB8AC3E}">
        <p14:creationId xmlns:p14="http://schemas.microsoft.com/office/powerpoint/2010/main" val="34762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0AC9-CABC-41B0-9D4A-53F7FC8686E1}"/>
              </a:ext>
            </a:extLst>
          </p:cNvPr>
          <p:cNvSpPr>
            <a:spLocks noGrp="1"/>
          </p:cNvSpPr>
          <p:nvPr>
            <p:ph type="ctrTitle"/>
          </p:nvPr>
        </p:nvSpPr>
        <p:spPr>
          <a:xfrm>
            <a:off x="1524000" y="160338"/>
            <a:ext cx="9144000" cy="3716338"/>
          </a:xfrm>
        </p:spPr>
        <p:txBody>
          <a:bodyPr>
            <a:normAutofit/>
          </a:bodyPr>
          <a:lstStyle/>
          <a:p>
            <a:r>
              <a:rPr lang="en-US" sz="2700" b="1" dirty="0">
                <a:latin typeface="Times New Roman" panose="02020603050405020304" pitchFamily="18" charset="0"/>
                <a:cs typeface="Times New Roman" panose="02020603050405020304" pitchFamily="18" charset="0"/>
              </a:rPr>
              <a:t>A CONVINIENT AND SUSTAINABLE ONLINE BOOKING SYSTEM FOR A PORTABLE CAR CLEANING SERVICES</a:t>
            </a:r>
            <a:br>
              <a:rPr lang="en-KE" b="1" dirty="0"/>
            </a:br>
            <a:endParaRPr lang="en-KE" dirty="0"/>
          </a:p>
        </p:txBody>
      </p:sp>
      <p:sp>
        <p:nvSpPr>
          <p:cNvPr id="3" name="Subtitle 2">
            <a:extLst>
              <a:ext uri="{FF2B5EF4-FFF2-40B4-BE49-F238E27FC236}">
                <a16:creationId xmlns:a16="http://schemas.microsoft.com/office/drawing/2014/main" id="{2447B84D-E904-4A59-8FE8-BC655EC8F80D}"/>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19601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42BE-F5B6-4144-9908-4ECC28EAAA69}"/>
              </a:ext>
            </a:extLst>
          </p:cNvPr>
          <p:cNvSpPr>
            <a:spLocks noGrp="1"/>
          </p:cNvSpPr>
          <p:nvPr>
            <p:ph type="ctrTitle"/>
          </p:nvPr>
        </p:nvSpPr>
        <p:spPr>
          <a:xfrm>
            <a:off x="1000126" y="133349"/>
            <a:ext cx="9667874" cy="595313"/>
          </a:xfrm>
        </p:spPr>
        <p:txBody>
          <a:bodyPr>
            <a:normAutofit/>
          </a:bodyPr>
          <a:lstStyle/>
          <a:p>
            <a:r>
              <a:rPr lang="en-US" sz="3200" dirty="0">
                <a:latin typeface="Times New Roman" panose="02020603050405020304" pitchFamily="18" charset="0"/>
                <a:cs typeface="Times New Roman" panose="02020603050405020304" pitchFamily="18" charset="0"/>
              </a:rPr>
              <a:t>  1.1 BACKGROUND INFORMATION</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F844273-9F33-43DE-927C-3B60E77C6B71}"/>
              </a:ext>
            </a:extLst>
          </p:cNvPr>
          <p:cNvSpPr>
            <a:spLocks noGrp="1"/>
          </p:cNvSpPr>
          <p:nvPr>
            <p:ph type="subTitle" idx="1"/>
          </p:nvPr>
        </p:nvSpPr>
        <p:spPr>
          <a:xfrm>
            <a:off x="1524000" y="728662"/>
            <a:ext cx="9144000" cy="5805488"/>
          </a:xfrm>
        </p:spPr>
        <p:txBody>
          <a:bodyPr>
            <a:normAutofit fontScale="92500" lnSpcReduction="20000"/>
          </a:bodyPr>
          <a:lstStyle/>
          <a:p>
            <a:endParaRPr lang="en-KE" b="1" dirty="0"/>
          </a:p>
          <a:p>
            <a:pPr algn="l"/>
            <a:r>
              <a:rPr lang="en-US" dirty="0"/>
              <a:t>For car owners looking for quick, easy, and effective ways to keep their vehicles clean, online car cleaning services have become a popular and creative option. With just a few taps on their smartphones or clicks on their computers, customers can now book and get car cleaning services thanks to the growth of digital platforms and mobile applications. Technology developments, shifting consumer preferences, and the increasing need for flexibility and convenience are all contributing to the move towards online car cleaning services.</a:t>
            </a:r>
            <a:endParaRPr lang="en-KE" dirty="0"/>
          </a:p>
          <a:p>
            <a:pPr algn="l"/>
            <a:r>
              <a:rPr lang="en-US" dirty="0"/>
              <a:t>Car owners had to physically drive to a certain site and wait in line for their turn to receive a wash in the past. Nevertheless, this method frequently proven to be cumbersome and time-consuming, particularly for people with hectic schedules. Online car cleaning services platforms have sprung up in response to these difficulties, streamlining the procedure and enabling users to book appointments at any convenient time and place, even at home or at work.</a:t>
            </a:r>
            <a:endParaRPr lang="en-KE" dirty="0"/>
          </a:p>
          <a:p>
            <a:pPr algn="l"/>
            <a:r>
              <a:rPr lang="en-US" dirty="0"/>
              <a:t>The development of mobile technology and connection has also contributed to the growth of online car cleaning services. Customers may now access a variety of services and amenities from the palm of their hands thanks to the increasing use of smartphones and the availability of high-speed internet connection. The emergence of on-demand services, such as online car cleaning services, which use digital platforms to link clients with service providers in real-time, has been made possible by this greater connection.</a:t>
            </a:r>
            <a:endParaRPr lang="en-KE" dirty="0"/>
          </a:p>
          <a:p>
            <a:endParaRPr lang="en-KE" dirty="0"/>
          </a:p>
        </p:txBody>
      </p:sp>
    </p:spTree>
    <p:extLst>
      <p:ext uri="{BB962C8B-B14F-4D97-AF65-F5344CB8AC3E}">
        <p14:creationId xmlns:p14="http://schemas.microsoft.com/office/powerpoint/2010/main" val="406216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B8B3-BA49-4F4E-993A-8DA0628592D4}"/>
              </a:ext>
            </a:extLst>
          </p:cNvPr>
          <p:cNvSpPr>
            <a:spLocks noGrp="1"/>
          </p:cNvSpPr>
          <p:nvPr>
            <p:ph type="ctrTitle"/>
          </p:nvPr>
        </p:nvSpPr>
        <p:spPr>
          <a:xfrm>
            <a:off x="1524000" y="742949"/>
            <a:ext cx="9144000" cy="842963"/>
          </a:xfrm>
        </p:spPr>
        <p:txBody>
          <a:bodyPr>
            <a:normAutofit/>
          </a:bodyPr>
          <a:lstStyle/>
          <a:p>
            <a:r>
              <a:rPr lang="en-US" sz="3200" dirty="0">
                <a:latin typeface="Times New Roman" panose="02020603050405020304" pitchFamily="18" charset="0"/>
                <a:cs typeface="Times New Roman" panose="02020603050405020304" pitchFamily="18" charset="0"/>
              </a:rPr>
              <a:t>1.2 PROBLEM STATEMENT </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F67088-6332-48C8-843B-C2ECC06625E4}"/>
              </a:ext>
            </a:extLst>
          </p:cNvPr>
          <p:cNvSpPr>
            <a:spLocks noGrp="1"/>
          </p:cNvSpPr>
          <p:nvPr>
            <p:ph type="subTitle" idx="1"/>
          </p:nvPr>
        </p:nvSpPr>
        <p:spPr>
          <a:xfrm>
            <a:off x="1524000" y="1885950"/>
            <a:ext cx="9144000" cy="4838700"/>
          </a:xfrm>
        </p:spPr>
        <p:txBody>
          <a:bodyPr>
            <a:normAutofit fontScale="92500" lnSpcReduction="10000"/>
          </a:bodyPr>
          <a:lstStyle/>
          <a:p>
            <a:pPr algn="l"/>
            <a:r>
              <a:rPr lang="en-KE" dirty="0"/>
              <a:t>The shortcomings and inefficiencies of conventional vehicle wash techniques, which are unable to satisfy the changing demands and tastes of contemporary customers, provide the problem statement for online car cleaning services. Conventional car cleaning services facilities might be difficult for time-pressed people looking for environmentally friendly and convenient auto cleaning alternatives because of their large time commitments, location restrictions, and environmental issues. Furthermore, typical car cleaning services experiences' inconsistent service quality and lack of guarantee erode patron loyalty and pleasure. It is critical to innovate the car cleaning services business by utilizing digital platforms to provide dependable, easily accessible, and environmentally friendly car cleaning solutions, as technological improvements continue to shift consumer expectations and fuel the desire for on-demand services. As a result, the issue statements on closing the gap between antiquated methods of car cleaning services and modern customer expectations, which calls for the creation of strong online car cleaning services platforms that put convenience, sustainability, and quality of service first.</a:t>
            </a:r>
          </a:p>
          <a:p>
            <a:endParaRPr lang="en-KE" dirty="0"/>
          </a:p>
        </p:txBody>
      </p:sp>
    </p:spTree>
    <p:extLst>
      <p:ext uri="{BB962C8B-B14F-4D97-AF65-F5344CB8AC3E}">
        <p14:creationId xmlns:p14="http://schemas.microsoft.com/office/powerpoint/2010/main" val="182840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539-33C7-444D-B558-6B0E76E2CDD1}"/>
              </a:ext>
            </a:extLst>
          </p:cNvPr>
          <p:cNvSpPr>
            <a:spLocks noGrp="1"/>
          </p:cNvSpPr>
          <p:nvPr>
            <p:ph type="ctrTitle"/>
          </p:nvPr>
        </p:nvSpPr>
        <p:spPr>
          <a:xfrm>
            <a:off x="1457325" y="569913"/>
            <a:ext cx="9144000" cy="792162"/>
          </a:xfrm>
        </p:spPr>
        <p:txBody>
          <a:bodyPr>
            <a:normAutofit fontScale="90000"/>
          </a:bodyPr>
          <a:lstStyle/>
          <a:p>
            <a:r>
              <a:rPr lang="en-US" sz="3200" dirty="0">
                <a:latin typeface="Times New Roman" panose="02020603050405020304" pitchFamily="18" charset="0"/>
                <a:cs typeface="Times New Roman" panose="02020603050405020304" pitchFamily="18" charset="0"/>
              </a:rPr>
              <a:t>GENERAL OBJECTIVES AND SPECIFIC OBJECTIVES</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44045F-8EED-4E6D-A59C-66E19869CF24}"/>
              </a:ext>
            </a:extLst>
          </p:cNvPr>
          <p:cNvSpPr>
            <a:spLocks noGrp="1"/>
          </p:cNvSpPr>
          <p:nvPr>
            <p:ph type="subTitle" idx="1"/>
          </p:nvPr>
        </p:nvSpPr>
        <p:spPr>
          <a:xfrm>
            <a:off x="1295401" y="1639888"/>
            <a:ext cx="9686924" cy="1655762"/>
          </a:xfrm>
        </p:spPr>
        <p:txBody>
          <a:bodyPr>
            <a:normAutofit/>
          </a:bodyPr>
          <a:lstStyle/>
          <a:p>
            <a:pPr algn="l"/>
            <a:r>
              <a:rPr lang="en-KE" dirty="0"/>
              <a:t>This study looks into the dynamics, prospects, and problems in the online car cleaning services market with the goal of offering thorough insights that can guide policy development, company innovation, and strategic decision-making. This study aims to address multiple important issues.</a:t>
            </a:r>
          </a:p>
          <a:p>
            <a:endParaRPr lang="en-KE" dirty="0"/>
          </a:p>
        </p:txBody>
      </p:sp>
    </p:spTree>
    <p:extLst>
      <p:ext uri="{BB962C8B-B14F-4D97-AF65-F5344CB8AC3E}">
        <p14:creationId xmlns:p14="http://schemas.microsoft.com/office/powerpoint/2010/main" val="262002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ACCA-D7E8-4917-9822-E4E5EE00E941}"/>
              </a:ext>
            </a:extLst>
          </p:cNvPr>
          <p:cNvSpPr>
            <a:spLocks noGrp="1"/>
          </p:cNvSpPr>
          <p:nvPr>
            <p:ph type="ctrTitle"/>
          </p:nvPr>
        </p:nvSpPr>
        <p:spPr>
          <a:xfrm>
            <a:off x="1400175" y="0"/>
            <a:ext cx="9144000" cy="595313"/>
          </a:xfrm>
        </p:spPr>
        <p:txBody>
          <a:bodyPr>
            <a:normAutofit/>
          </a:bodyPr>
          <a:lstStyle/>
          <a:p>
            <a:r>
              <a:rPr lang="en-US" sz="3200" dirty="0">
                <a:latin typeface="Times New Roman" panose="02020603050405020304" pitchFamily="18" charset="0"/>
                <a:cs typeface="Times New Roman" panose="02020603050405020304" pitchFamily="18" charset="0"/>
              </a:rPr>
              <a:t>PROPOSED SYSTEM </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979F24B-AB8D-4DFC-AEA6-85DF633ED645}"/>
              </a:ext>
            </a:extLst>
          </p:cNvPr>
          <p:cNvSpPr>
            <a:spLocks noGrp="1"/>
          </p:cNvSpPr>
          <p:nvPr>
            <p:ph type="subTitle" idx="1"/>
          </p:nvPr>
        </p:nvSpPr>
        <p:spPr>
          <a:xfrm>
            <a:off x="1524000" y="781050"/>
            <a:ext cx="9144000" cy="6076950"/>
          </a:xfrm>
        </p:spPr>
        <p:txBody>
          <a:bodyPr>
            <a:normAutofit fontScale="85000" lnSpcReduction="20000"/>
          </a:bodyPr>
          <a:lstStyle/>
          <a:p>
            <a:pPr algn="l"/>
            <a:r>
              <a:rPr lang="en-KE" dirty="0"/>
              <a:t>When recommending an online vehicle wash system, a number of important factors come into play. Initially, in order to make the booking and scheduling of car cleaning appointments as easy as possible, it is imperative to establish a user-friendly and intuitive mobile application or web platform. To accommodate a wide range of consumer preferences, the system should have features like configurable service bundles, numerous payment choices, and real-time availability updates.</a:t>
            </a:r>
          </a:p>
          <a:p>
            <a:pPr algn="l"/>
            <a:r>
              <a:rPr lang="en-KE" dirty="0"/>
              <a:t>Incorporating automatic alerts and reminders can also boost client involvement and communication during the reservation process. Second, by integrating data-driven insights and advanced analytics into the system, car cleaning operators will be able to better understand consumer behaviour, allocate resources optimally, and spot areas where their services can be improved. The system can increase operational efficiency and cost-effectiveness by anticipating demand variations, optimizing workforce levels, and minimizing idle time by utilizing technologies like machine learning and predictive analytics.</a:t>
            </a:r>
            <a:r>
              <a:rPr lang="en-US" dirty="0"/>
              <a:t> </a:t>
            </a:r>
            <a:endParaRPr lang="en-KE" dirty="0"/>
          </a:p>
          <a:p>
            <a:pPr algn="l"/>
            <a:r>
              <a:rPr lang="en-KE" dirty="0"/>
              <a:t>Furthermore, putting in place a strong feedback system that asks for ratings and reviews from customers can offer insightful data on customer happiness and service quality, enabling ongoing improvement and improvement of the car cleaning experience. In order to guarantee compliance and reduce legal risks, it is crucial to assure compatibility and integration with current industry standards and laws. This means implementing features like safe payment processing, data privacy safeguards, and compliance with environmental laws controlling chemical and water disposal. By taking these factors into account throughout the planning and development of the suggested online car cleaning system, stakeholders may build a platform that is customer-focused, scalable, and sustainable and that benefits both service providers and customers.</a:t>
            </a:r>
            <a:r>
              <a:rPr lang="en-US" dirty="0"/>
              <a:t> </a:t>
            </a:r>
            <a:endParaRPr lang="en-KE" dirty="0"/>
          </a:p>
          <a:p>
            <a:endParaRPr lang="en-KE" dirty="0"/>
          </a:p>
        </p:txBody>
      </p:sp>
    </p:spTree>
    <p:extLst>
      <p:ext uri="{BB962C8B-B14F-4D97-AF65-F5344CB8AC3E}">
        <p14:creationId xmlns:p14="http://schemas.microsoft.com/office/powerpoint/2010/main" val="325085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F8B1-947B-4A96-9E03-4119D5C7B152}"/>
              </a:ext>
            </a:extLst>
          </p:cNvPr>
          <p:cNvSpPr>
            <a:spLocks noGrp="1"/>
          </p:cNvSpPr>
          <p:nvPr>
            <p:ph type="ctrTitle"/>
          </p:nvPr>
        </p:nvSpPr>
        <p:spPr>
          <a:xfrm>
            <a:off x="1524000" y="0"/>
            <a:ext cx="9144000" cy="666749"/>
          </a:xfrm>
        </p:spPr>
        <p:txBody>
          <a:bodyPr>
            <a:normAutofit/>
          </a:bodyPr>
          <a:lstStyle/>
          <a:p>
            <a:r>
              <a:rPr lang="en-US" sz="3200" dirty="0">
                <a:latin typeface="Times New Roman" panose="02020603050405020304" pitchFamily="18" charset="0"/>
                <a:cs typeface="Times New Roman" panose="02020603050405020304" pitchFamily="18" charset="0"/>
              </a:rPr>
              <a:t>RESEARCH QUESTIONS</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706BA0-3834-49A4-8D58-498521DA47EE}"/>
              </a:ext>
            </a:extLst>
          </p:cNvPr>
          <p:cNvSpPr>
            <a:spLocks noGrp="1"/>
          </p:cNvSpPr>
          <p:nvPr>
            <p:ph type="subTitle" idx="1"/>
          </p:nvPr>
        </p:nvSpPr>
        <p:spPr>
          <a:xfrm>
            <a:off x="1524000" y="933450"/>
            <a:ext cx="9144000" cy="5924549"/>
          </a:xfrm>
        </p:spPr>
        <p:txBody>
          <a:bodyPr>
            <a:normAutofit lnSpcReduction="10000"/>
          </a:bodyPr>
          <a:lstStyle/>
          <a:p>
            <a:pPr lvl="1" algn="l"/>
            <a:r>
              <a:rPr lang="en-US" dirty="0"/>
              <a:t>I)</a:t>
            </a:r>
            <a:r>
              <a:rPr lang="en-KE" dirty="0"/>
              <a:t>What are the main reasons why customers choose online car cleaning services over conventional vehicle washes located in brick and mortar stores?</a:t>
            </a:r>
            <a:endParaRPr lang="en-US" dirty="0"/>
          </a:p>
          <a:p>
            <a:pPr lvl="1" algn="l"/>
            <a:endParaRPr lang="en-KE" dirty="0"/>
          </a:p>
          <a:p>
            <a:pPr lvl="1" algn="l"/>
            <a:r>
              <a:rPr lang="en-US" dirty="0"/>
              <a:t>II)</a:t>
            </a:r>
            <a:r>
              <a:rPr lang="en-KE" dirty="0"/>
              <a:t>In comparison to traditional vehicle wash options, how do customers see the quality, convenience, and dependability of online car cleaning services?</a:t>
            </a:r>
            <a:endParaRPr lang="en-US" dirty="0"/>
          </a:p>
          <a:p>
            <a:pPr lvl="1" algn="l"/>
            <a:endParaRPr lang="en-KE" dirty="0"/>
          </a:p>
          <a:p>
            <a:pPr lvl="1" algn="l"/>
            <a:r>
              <a:rPr lang="en-US" dirty="0"/>
              <a:t>III)</a:t>
            </a:r>
            <a:r>
              <a:rPr lang="en-KE" dirty="0"/>
              <a:t>What are the primary obstacles or worries stopping customers from using online car cleaning services, and what steps can be taken to remove them?</a:t>
            </a:r>
            <a:endParaRPr lang="en-US" dirty="0"/>
          </a:p>
          <a:p>
            <a:pPr lvl="1" algn="l"/>
            <a:endParaRPr lang="en-KE" dirty="0"/>
          </a:p>
          <a:p>
            <a:pPr lvl="1" algn="l"/>
            <a:r>
              <a:rPr lang="en-US" dirty="0"/>
              <a:t>IV)</a:t>
            </a:r>
            <a:r>
              <a:rPr lang="en-KE" dirty="0"/>
              <a:t>What effects do online car cleaning services have on the automotive care industry's competitive environment, considering both established mobile detailing services and car cleaning services businesses?</a:t>
            </a:r>
            <a:endParaRPr lang="en-US" dirty="0"/>
          </a:p>
          <a:p>
            <a:pPr lvl="1" algn="l"/>
            <a:endParaRPr lang="en-KE" dirty="0"/>
          </a:p>
          <a:p>
            <a:pPr lvl="1" algn="l"/>
            <a:r>
              <a:rPr lang="en-US" dirty="0"/>
              <a:t>V)</a:t>
            </a:r>
            <a:r>
              <a:rPr lang="en-KE" dirty="0"/>
              <a:t>What part does technology play in improving the scalability, efficacy, and efficiency of online car cleaning services platforms, and which new technologies are influencing the direction of the sector going forward? </a:t>
            </a:r>
            <a:endParaRPr lang="en-US" dirty="0"/>
          </a:p>
          <a:p>
            <a:pPr lvl="1" algn="l"/>
            <a:endParaRPr lang="en-KE" dirty="0"/>
          </a:p>
          <a:p>
            <a:pPr lvl="1" algn="l"/>
            <a:r>
              <a:rPr lang="en-US" dirty="0"/>
              <a:t>VI)</a:t>
            </a:r>
            <a:r>
              <a:rPr lang="en-KE" dirty="0"/>
              <a:t>What are the most important elements for online car cleaning services platforms to succeed in terms of attracting, keeping, and satisfying customers</a:t>
            </a:r>
            <a:r>
              <a:rPr lang="en-US" dirty="0"/>
              <a:t>?</a:t>
            </a:r>
            <a:endParaRPr lang="en-KE" dirty="0"/>
          </a:p>
          <a:p>
            <a:endParaRPr lang="en-KE" dirty="0"/>
          </a:p>
        </p:txBody>
      </p:sp>
    </p:spTree>
    <p:extLst>
      <p:ext uri="{BB962C8B-B14F-4D97-AF65-F5344CB8AC3E}">
        <p14:creationId xmlns:p14="http://schemas.microsoft.com/office/powerpoint/2010/main" val="282271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5DE8-46C0-4F42-B905-6D02A3D6E9A5}"/>
              </a:ext>
            </a:extLst>
          </p:cNvPr>
          <p:cNvSpPr>
            <a:spLocks noGrp="1"/>
          </p:cNvSpPr>
          <p:nvPr>
            <p:ph type="ctrTitle"/>
          </p:nvPr>
        </p:nvSpPr>
        <p:spPr>
          <a:xfrm>
            <a:off x="1524000" y="180974"/>
            <a:ext cx="9144000" cy="747713"/>
          </a:xfrm>
        </p:spPr>
        <p:txBody>
          <a:bodyPr>
            <a:normAutofit/>
          </a:bodyPr>
          <a:lstStyle/>
          <a:p>
            <a:r>
              <a:rPr lang="en-US" sz="3200" dirty="0">
                <a:latin typeface="Times New Roman" panose="02020603050405020304" pitchFamily="18" charset="0"/>
                <a:cs typeface="Times New Roman" panose="02020603050405020304" pitchFamily="18" charset="0"/>
              </a:rPr>
              <a:t>JUSTIFICATION</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DD1432-B9CD-4873-AA30-C822FBA94734}"/>
              </a:ext>
            </a:extLst>
          </p:cNvPr>
          <p:cNvSpPr>
            <a:spLocks noGrp="1"/>
          </p:cNvSpPr>
          <p:nvPr>
            <p:ph type="subTitle" idx="1"/>
          </p:nvPr>
        </p:nvSpPr>
        <p:spPr>
          <a:xfrm>
            <a:off x="1524000" y="1104900"/>
            <a:ext cx="9144000" cy="5572126"/>
          </a:xfrm>
        </p:spPr>
        <p:txBody>
          <a:bodyPr>
            <a:normAutofit/>
          </a:bodyPr>
          <a:lstStyle/>
          <a:p>
            <a:pPr algn="l"/>
            <a:r>
              <a:rPr lang="en-US" dirty="0"/>
              <a:t>Given the changing customer preferences and the dynamic nature of the vehicle care market, the study on online car cleaning services is extremely important. Through an analysis of customer behaviors, motivations, and perceptions about online car cleaning services platforms, this research can offer significant insights to stakeholders, businesses, and governments. In order to successfully adapt their products, improve client happiness, and stay competitive in a market landscape that is changing quickly, service providers must comprehend the elements that are driving the use of online car cleaning services over traditional methods. Additionally, discussions about ethical business practices, sustainability initiatives, and the overall effect of the automotive care industry on environmental sustainability and urban mobility can benefit from insights into the regulatory, environmental, and social implications of online car cleaning services.</a:t>
            </a:r>
            <a:endParaRPr lang="en-KE" dirty="0"/>
          </a:p>
          <a:p>
            <a:endParaRPr lang="en-KE" dirty="0"/>
          </a:p>
        </p:txBody>
      </p:sp>
    </p:spTree>
    <p:extLst>
      <p:ext uri="{BB962C8B-B14F-4D97-AF65-F5344CB8AC3E}">
        <p14:creationId xmlns:p14="http://schemas.microsoft.com/office/powerpoint/2010/main" val="330915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CB88-F384-48AB-A484-D08EDA071CD5}"/>
              </a:ext>
            </a:extLst>
          </p:cNvPr>
          <p:cNvSpPr>
            <a:spLocks noGrp="1"/>
          </p:cNvSpPr>
          <p:nvPr>
            <p:ph type="ctrTitle"/>
          </p:nvPr>
        </p:nvSpPr>
        <p:spPr>
          <a:xfrm>
            <a:off x="1343025" y="76200"/>
            <a:ext cx="9144000" cy="585788"/>
          </a:xfrm>
        </p:spPr>
        <p:txBody>
          <a:bodyPr>
            <a:normAutofit/>
          </a:bodyPr>
          <a:lstStyle/>
          <a:p>
            <a:r>
              <a:rPr lang="en-US" sz="3200" dirty="0">
                <a:latin typeface="Times New Roman" panose="02020603050405020304" pitchFamily="18" charset="0"/>
                <a:cs typeface="Times New Roman" panose="02020603050405020304" pitchFamily="18" charset="0"/>
              </a:rPr>
              <a:t>STATE OF ART</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D0EB9B-C521-42B2-8956-F6292C0617FB}"/>
              </a:ext>
            </a:extLst>
          </p:cNvPr>
          <p:cNvSpPr>
            <a:spLocks noGrp="1"/>
          </p:cNvSpPr>
          <p:nvPr>
            <p:ph type="subTitle" idx="1"/>
          </p:nvPr>
        </p:nvSpPr>
        <p:spPr>
          <a:xfrm>
            <a:off x="1524000" y="661988"/>
            <a:ext cx="9144000" cy="5919787"/>
          </a:xfrm>
        </p:spPr>
        <p:txBody>
          <a:bodyPr>
            <a:normAutofit/>
          </a:bodyPr>
          <a:lstStyle/>
          <a:p>
            <a:pPr algn="l"/>
            <a:r>
              <a:rPr lang="en-KE" dirty="0"/>
              <a:t>A number of interesting examples surface when similar systems for online car cleaning services are examined in case studies. One case study centre’s on a firm that created a cutting-edge mobile application platform for booking appointments for car cleaning es. Customers' booking experiences were made easier by this technology, which also made it possible for the car cleaning service provider to allocate resources more effectively. The firm had notable development in spite of early difficulties establishing traction by utilizing social media marketing and providing special discounts to draw in new customers. An established car cleaning chain’s installation of an online booking system is the subject of another case study. The chain met the increasing demand for simple and time-saving services by adding online booking features to their current website.</a:t>
            </a:r>
          </a:p>
        </p:txBody>
      </p:sp>
    </p:spTree>
    <p:extLst>
      <p:ext uri="{BB962C8B-B14F-4D97-AF65-F5344CB8AC3E}">
        <p14:creationId xmlns:p14="http://schemas.microsoft.com/office/powerpoint/2010/main" val="294497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93F-3C53-49EF-AA58-6CE4A41E0E8F}"/>
              </a:ext>
            </a:extLst>
          </p:cNvPr>
          <p:cNvSpPr>
            <a:spLocks noGrp="1"/>
          </p:cNvSpPr>
          <p:nvPr>
            <p:ph type="ctrTitle"/>
          </p:nvPr>
        </p:nvSpPr>
        <p:spPr>
          <a:xfrm>
            <a:off x="1381125" y="0"/>
            <a:ext cx="9144000" cy="547687"/>
          </a:xfrm>
        </p:spPr>
        <p:txBody>
          <a:bodyPr>
            <a:normAutofit/>
          </a:bodyPr>
          <a:lstStyle/>
          <a:p>
            <a:r>
              <a:rPr lang="en-US" sz="3200" dirty="0">
                <a:latin typeface="Times New Roman" panose="02020603050405020304" pitchFamily="18" charset="0"/>
                <a:cs typeface="Times New Roman" panose="02020603050405020304" pitchFamily="18" charset="0"/>
              </a:rPr>
              <a:t>CHALLENGES</a:t>
            </a:r>
            <a:endParaRPr lang="en-KE"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9A25B2-AC90-4A6B-92C0-2FC482F93300}"/>
              </a:ext>
            </a:extLst>
          </p:cNvPr>
          <p:cNvSpPr>
            <a:spLocks noGrp="1"/>
          </p:cNvSpPr>
          <p:nvPr>
            <p:ph type="subTitle" idx="1"/>
          </p:nvPr>
        </p:nvSpPr>
        <p:spPr>
          <a:xfrm>
            <a:off x="1524000" y="547687"/>
            <a:ext cx="9144000" cy="6310313"/>
          </a:xfrm>
        </p:spPr>
        <p:txBody>
          <a:bodyPr>
            <a:normAutofit fontScale="92500" lnSpcReduction="10000"/>
          </a:bodyPr>
          <a:lstStyle/>
          <a:p>
            <a:pPr algn="l"/>
            <a:r>
              <a:rPr lang="en-KE" dirty="0"/>
              <a:t>Several important areas that require attention are found when the study gap about problems related to existing vehicle wash services is further explored. A noteworthy factor is the scarcity of research examining the financial sustainability and feasibility of independent, small-scale car cleaning businesses in contrast to huge chain stores. Developing measures to promote smaller players' survival and expansion requires an understanding of the economic obstacles they confront, such as growing operational costs and competition from larger entities. Furthermore, not much research has been done on the social effects of car cleaning services, including problems with fair salaries, worker rights, and working conditions.</a:t>
            </a:r>
          </a:p>
          <a:p>
            <a:pPr algn="l"/>
            <a:r>
              <a:rPr lang="en-KE" dirty="0"/>
              <a:t>Examining these social factors might reveal possible inequalities and unfair practices in the car cleaning industry, which in turn can guide advocacy campaigns and legislative changes meant to enhance working conditions. Furthermore, not enough research has been done on how laws and policies from the government have shaped the car cleaning sector, especially when it comes to zoning laws, licensing requirements, and environmental standards. More effective governance frameworks that strike a balance between customer safety, environmental protection, and industry sustainability can be informed by an understanding of the regulatory environment and its consequences for car cleaning operators. Scholars and politicians may help the car cleaning industry develop into one that is more socially conscious, sustainable, and egalitarian by filling in these research gaps.</a:t>
            </a:r>
            <a:r>
              <a:rPr lang="en-US" dirty="0"/>
              <a:t> </a:t>
            </a:r>
            <a:endParaRPr lang="en-KE" dirty="0"/>
          </a:p>
          <a:p>
            <a:endParaRPr lang="en-KE" dirty="0"/>
          </a:p>
        </p:txBody>
      </p:sp>
    </p:spTree>
    <p:extLst>
      <p:ext uri="{BB962C8B-B14F-4D97-AF65-F5344CB8AC3E}">
        <p14:creationId xmlns:p14="http://schemas.microsoft.com/office/powerpoint/2010/main" val="3271888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1520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 CONVINIENT AND SUSTAINABLE ONLINE BOOKING SYSTEM FOR A PORTABLE CAR CLEANING SERVICES </vt:lpstr>
      <vt:lpstr>  1.1 BACKGROUND INFORMATION</vt:lpstr>
      <vt:lpstr>1.2 PROBLEM STATEMENT </vt:lpstr>
      <vt:lpstr>GENERAL OBJECTIVES AND SPECIFIC OBJECTIVES</vt:lpstr>
      <vt:lpstr>PROPOSED SYSTEM </vt:lpstr>
      <vt:lpstr>RESEARCH QUESTIONS</vt:lpstr>
      <vt:lpstr>JUSTIFICATION</vt:lpstr>
      <vt:lpstr>STATE OF ART</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CONVINIENT AND SUSTAINABLE ONLINE BOOKING SYSTEM FOR A PORTABLE CAR CLEANING SERVICES</dc:title>
  <dc:creator>brandon mwangi</dc:creator>
  <cp:lastModifiedBy>brandon mwangi</cp:lastModifiedBy>
  <cp:revision>6</cp:revision>
  <dcterms:created xsi:type="dcterms:W3CDTF">2024-04-16T07:38:31Z</dcterms:created>
  <dcterms:modified xsi:type="dcterms:W3CDTF">2024-04-16T11:02:49Z</dcterms:modified>
</cp:coreProperties>
</file>