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60" r:id="rId4"/>
    <p:sldId id="258" r:id="rId5"/>
    <p:sldId id="259" r:id="rId6"/>
    <p:sldId id="268" r:id="rId7"/>
    <p:sldId id="263" r:id="rId8"/>
    <p:sldId id="281" r:id="rId9"/>
    <p:sldId id="277" r:id="rId10"/>
    <p:sldId id="265" r:id="rId11"/>
    <p:sldId id="278" r:id="rId12"/>
    <p:sldId id="275" r:id="rId13"/>
    <p:sldId id="285" r:id="rId14"/>
    <p:sldId id="286" r:id="rId15"/>
    <p:sldId id="287" r:id="rId16"/>
    <p:sldId id="288" r:id="rId17"/>
    <p:sldId id="290" r:id="rId18"/>
    <p:sldId id="293" r:id="rId19"/>
    <p:sldId id="294" r:id="rId20"/>
    <p:sldId id="295" r:id="rId21"/>
    <p:sldId id="291" r:id="rId22"/>
    <p:sldId id="29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CE582-E529-4A72-81CF-644F3F03D7C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1D5B1-194F-4658-9645-D91E2E812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669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E2FA7-23C4-423C-B702-2E2EEBCB92B4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3333F-5049-41CC-B511-ADC655D6A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9652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3333F-5049-41CC-B511-ADC655D6AFE4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4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E72FC-E742-4DC9-8509-6E097F61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640793-BA5E-47B5-89DE-91F7BA5F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6C3C9B-3B87-40EC-9628-23FEB081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84CE-B485-43BA-AD01-5770856F3A93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5BEA35-7496-4312-9C03-F48E705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87F5B2-1784-4AF5-A55E-C919B461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202A0-0762-4ABA-9FE9-AF0510DD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6FC564-4791-43D5-8FE4-3FC24CB2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6EBB3B-1097-4762-A112-222BCF85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A0F7-372E-4092-B466-36E367D1FE6F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A6F2AA-74F5-4361-BCFE-74B8DB8E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23DA19-CE3E-4CAA-B515-F95F43B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957711-1846-41D0-8AFF-7C2473F98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AAD915-0EBA-415D-BD9B-03B99014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FF8A95-835E-4642-A02A-8A839223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F1E0-13F6-442E-8E69-BDFC7DC65FAE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2835F7-F3D7-4810-A8D5-0A8960B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EB832-76C8-48D8-A173-E3005C81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A7FDF-14A8-4EC4-868E-5F495BF0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83081-61A3-4F32-9724-A65B9122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28FD9-2787-4723-9A49-5FB3E97D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C1E3-2A1F-4C20-8C94-9971659206DD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ADA70D-1EA8-47CB-A5A4-D593B8DE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B54887-C961-48BE-956F-77FBDBE1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406AA-0DF1-4587-86E3-111AE547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BC1762-849D-435C-9123-1512E6A0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32BB8-260E-44AA-B17F-F584B599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56CC-3E4F-466D-910D-8CB7B73A900D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EAF43E-E353-4AE0-B834-87C36BCF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B366C0-8694-4BCF-99E6-1A5770FD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CFDE9-17BC-4CD2-9534-B6979FA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3D79EF-9B5A-4531-BE18-C9D700AA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97162C-290A-4274-AC1C-B1FCFC0B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0B55FC-EAD4-4A25-B674-715DEA19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E8FB-D247-4855-8122-DEF410012A43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C3217D-864B-4B5E-88AA-0E95B988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B78B11-5BA4-4A1A-9395-24AAB83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9AFCA-60FD-4D43-8AED-0D7EB2A8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BF8C5F-5223-43C0-ABEB-5566A185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DA3475-5C57-4B23-9B9D-2626EBFD4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B9AFB4-E573-4C75-97C7-2F2E3350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0E89FF-D1DC-4B01-9477-FB0959C2A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A722B6-7D39-4D5C-9DE8-57C955D5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F2DD-106A-4B1D-83CF-6A5DB0BD9CFC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617819-FE8E-46E1-8A64-0C49D89D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D2E1ED-E791-4BE8-A333-65D28766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4CD1F-2AD5-4489-A8BE-D5A1BAE5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2A12213-2862-4366-8410-2A08357C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DD71-87E3-4BF2-B553-BC949FBD003F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2E68D7-FC8E-4838-9DF3-D0841B1C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B78837-B66B-47E0-8EA8-89C962A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D844CE-B240-4456-9571-D7287052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E0B5-CF45-40E8-AE6C-9E436403F03C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D70D49-A0D6-47A7-8F7A-EED75F99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BFA1FB-6F9C-4DF3-94BB-0CB60E54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DE19D-86CF-48FD-B9FC-D526F816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BE0509-017A-4597-A704-88239BF7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8FE3-6682-4E9B-AF55-F80F81EC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AC7F3A-F4AC-4C4F-A63A-30253B39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D83A-9626-4081-9E86-58E94392AA74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4E2B74-49D4-49E7-BDCA-C9E438A3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EDA62E-7DB6-4C45-8ED2-69B52102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02037-7997-413D-9B1C-8ED76BFB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A76AB0-457F-4BDB-89D3-B2592974B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E50165-9AA7-4847-98D0-F0767040D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2EDEB8-E761-4923-91B7-2CB4162D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1DC0-CCC9-4090-BF98-5463BCF0512D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7E5E9E-AA6E-4CC6-9492-EDA9916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2FC314-C629-406B-AE08-71025B24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65B79A-545E-4B29-B9F4-51D08D67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263BA-8C6A-47DF-B2D3-58105560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A55911-B0A0-4CC6-B915-0404330CA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AE22-EF8B-4E3F-B263-A24D478D1267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D6792-0268-4DA6-97DF-362767C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78E7D2-DE65-477F-8EED-7EC217A9E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894C-1E08-4847-A755-AD6B21089C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2836AEFE-86A7-4BB8-8E57-08E9103D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32622"/>
            <a:ext cx="9144000" cy="28821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SWB  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ANTENNA FOR 5G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004" y="4240333"/>
            <a:ext cx="110517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GUIDED BY :                                                                           PRESENTED BY 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Ms.A.Rosariyo,M.E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.,(AP/ECE)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G.karthik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-921619106028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M.Murali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-921619106039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R.Samuel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Ebinezer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-921619106048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R.Sathees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-921619106054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presents compact and flexible hexagonal slotted  antennas for high data wireless applications.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is designed on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3850 substrate having a compact dimension of 60 × 40 × 0.1 mm3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gain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return loss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Required frequency and bandwidth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02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Structure Simulator(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HFSS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)-15.0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DAD97-6D34-4667-BB25-63AC9B8F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 values all are in mm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81674A5-4C07-41F5-9A6E-B264CC801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144" y="1825625"/>
            <a:ext cx="3313711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design -Why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Ultralam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3850 ?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dielectric constant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Polishable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Angstrom level surface finishes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dimensional stability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water absorption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stability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machinability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outgassing and non-contaminating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mechanical strength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coefficient of thermal expansion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21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5" t="31741" r="20808" b="30497"/>
          <a:stretch/>
        </p:blipFill>
        <p:spPr>
          <a:xfrm>
            <a:off x="1105309" y="1690688"/>
            <a:ext cx="9981381" cy="45222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07E41-7C73-474D-A498-AB788C2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Retrun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AD1117-666F-4F6C-B7C6-40CAA9403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436" y="1591537"/>
            <a:ext cx="10515600" cy="466604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Gain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019" y="1825625"/>
            <a:ext cx="9019961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395" y="1891725"/>
            <a:ext cx="5533615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34" y="2880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Domain-SWB Antenna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34" y="191376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SWB Antenna is a transducer, which converts electrical power into electromagnetic waves and vice versa.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SWB Antenna can be used either as a transmitting antenna or a receiving antenna.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transmitting SWB antenna is one, which converts electrical signals into electromagnetic waves and radiates them.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98" y="3541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VSWR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easurement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998" y="1825625"/>
            <a:ext cx="10360004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PCB’s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wireless communications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Multiband patch antennas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inset feed line suitable for 5G  applications is elaborated 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work.The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antennas proffered are modeled, designed and analyzed in HFSS software. 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8145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T.S.Rappaport,Y.Xing,G.R.Maccartney,A.F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Molisch,e.Mellios,and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J.Zhang,”Overview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millimeter wave communication fifth-generation(5G)wireless Network-with a focus on propagationmodels,”IEEETrans.Antennaspropag.,Vol.65,no.12,pp.62136230,dec.2017,doi;10.1109/TAP.2017.2734243.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A.Alomainly.Y.Hao,and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F.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Pasveer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,”Antennas for wearable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devices”,in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Antennas for portable Devices.Hoboken,NJ,USA:Wiley,2007,pp.3-100.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Raque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Khalil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S. Ur, ``Dual-band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patch antenna array for 5Gmobile communications,'' presented at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Fall (PIERS, FALL), Nov. 2017.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K.-R. Chen, C.-Y.-D.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J.-S. Row, ``A compact monopole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super wideband applications,'' IEEE Antennas Wireless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Lett.vol. 10, pp. 488491, 2011,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10.1109/LAWP.2011.2157071.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DF13B-D879-47EF-8C25-097478E2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964DDD-AD9E-4184-8D39-1C33159D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 investigates the design and practical implementation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Band (SWB)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flexible substrate.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has an operating frequency band from 1.74 to 100 GHz with a bandwidth (BW) ratio of approximately 57.47:1.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extended frequency coverage makes this antenna operable in a wide variety of wireless application areas, including 5G and the Internet of Things (IoT).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A1A1D-89D3-49AD-9555-832207B6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5G Networking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EE55E2-5DD1-4F9F-BBE9-7CA6FD09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Massive capacity and massive connectivity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times higher mobile data volume per unit area (1000× challenge) </a:t>
            </a:r>
          </a:p>
          <a:p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10-100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 higher number of connecting devices and user data rate (e.g., peak data rate of 10 Gbps for low mobility and peak data rate of 1 Gbps for high mobility) </a:t>
            </a:r>
          </a:p>
          <a:p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in the range of 350 - 500 km/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(compared to 250 km/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4G networks) </a:t>
            </a:r>
          </a:p>
          <a:p>
            <a:r>
              <a:rPr lang="en-US" sz="2400" b="0" i="0" dirty="0" smtClean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 longer battery life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91640-7A69-44AF-B77C-336633E2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applications require different antennas</a:t>
            </a:r>
            <a:b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B114B-F620-4206-9B64-B1E3E607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applications that are addressed with the new communication standard and there are multiple frequency ranges for 5G mobile communication to be considered. </a:t>
            </a:r>
          </a:p>
          <a:p>
            <a:pPr algn="just"/>
            <a:endParaRPr lang="en-US" sz="24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general, 5G mobile networks can operate in various frequencies and hence requiring different antennas for different frequency bands.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335" y="188855"/>
            <a:ext cx="10515600" cy="1325563"/>
          </a:xfrm>
        </p:spPr>
        <p:txBody>
          <a:bodyPr/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range of applications has accelerated research in the area of flexible electronics. 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 flexible electronics revenue will reach 300 billion USD after 10 years.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to the increase in bendable and flexible devices, high-bandwidth technologies are needed for high data rate and short-range indoor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28" y="365125"/>
            <a:ext cx="1074787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72061"/>
              </p:ext>
            </p:extLst>
          </p:nvPr>
        </p:nvGraphicFramePr>
        <p:xfrm>
          <a:off x="661013" y="1533111"/>
          <a:ext cx="11269319" cy="450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8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2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46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4682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Tittle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Author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Methodology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8318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algn="just"/>
                      <a:r>
                        <a:rPr lang="en-US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Dual-band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microstrip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patch antenna array for 5Gmobile communications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Raque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H.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8-element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microstrip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patch antenna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MPA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array for dual-band 5G communications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03823">
                <a:tc>
                  <a:txBody>
                    <a:bodyPr/>
                    <a:lstStyle/>
                    <a:p>
                      <a:pPr algn="just"/>
                      <a:endPara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2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compact monopole antenna for super wideband applications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K.-R. Chen, C.-Y.-D.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J.-S. Row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planar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microstrip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-fed super wideband monopole antenna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37309">
                <a:tc>
                  <a:txBody>
                    <a:bodyPr/>
                    <a:lstStyle/>
                    <a:p>
                      <a:pPr algn="just"/>
                      <a:endParaRPr lang="en-US" sz="18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3</a:t>
                      </a:r>
                      <a:endParaRPr 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Flexible Wearable Antenna based on MIMO Technology</a:t>
                      </a:r>
                      <a:endParaRPr 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Jin-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Peng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 </a:t>
                      </a:r>
                      <a:endParaRPr 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bracelet antenna operating at 2.45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 industrial scientific medical (ISM) band is proposed based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 Multiple Outputs Multiple Inputs (MIMO) technology</a:t>
                      </a:r>
                      <a:endParaRPr 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152" y="15391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antenna.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 layered antenna.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Meander structure antenna.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Return loss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gain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required frequency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894C-1E08-4847-A755-AD6B21089C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804</Words>
  <Application>Microsoft Office PowerPoint</Application>
  <PresentationFormat>Widescreen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Times New Roman</vt:lpstr>
      <vt:lpstr>Office Theme</vt:lpstr>
      <vt:lpstr>                    DESIGN AND IMPLEMENTATION OF SWB   ANTENNA FOR 5G   </vt:lpstr>
      <vt:lpstr>Domain-SWB Antenna</vt:lpstr>
      <vt:lpstr>Abstract </vt:lpstr>
      <vt:lpstr>5G Networking</vt:lpstr>
      <vt:lpstr>Different applications require different antennas </vt:lpstr>
      <vt:lpstr>Motivation </vt:lpstr>
      <vt:lpstr>Literature survey</vt:lpstr>
      <vt:lpstr>EXISTING SYSTEM</vt:lpstr>
      <vt:lpstr>Drawbacks</vt:lpstr>
      <vt:lpstr>Proposed system </vt:lpstr>
      <vt:lpstr>Advantages</vt:lpstr>
      <vt:lpstr>SOFTWARE REQUIREMENTS</vt:lpstr>
      <vt:lpstr>Design values all are in mm</vt:lpstr>
      <vt:lpstr>Substrate design -Why Ultralam 3850 ? </vt:lpstr>
      <vt:lpstr>Performance metrics</vt:lpstr>
      <vt:lpstr>Structure -1</vt:lpstr>
      <vt:lpstr>Retrun Loss</vt:lpstr>
      <vt:lpstr>     Gain</vt:lpstr>
      <vt:lpstr>Radiation pattern</vt:lpstr>
      <vt:lpstr>VSWR Measurement</vt:lpstr>
      <vt:lpstr>Applications 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786sa</dc:creator>
  <cp:lastModifiedBy>SIVA</cp:lastModifiedBy>
  <cp:revision>50</cp:revision>
  <dcterms:created xsi:type="dcterms:W3CDTF">2022-01-30T23:53:53Z</dcterms:created>
  <dcterms:modified xsi:type="dcterms:W3CDTF">2023-05-18T05:27:11Z</dcterms:modified>
</cp:coreProperties>
</file>