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612" r:id="rId3"/>
    <p:sldId id="326" r:id="rId4"/>
    <p:sldId id="588" r:id="rId5"/>
    <p:sldId id="590" r:id="rId6"/>
    <p:sldId id="325" r:id="rId7"/>
    <p:sldId id="592" r:id="rId8"/>
    <p:sldId id="593" r:id="rId9"/>
    <p:sldId id="594" r:id="rId10"/>
    <p:sldId id="595" r:id="rId11"/>
    <p:sldId id="324" r:id="rId12"/>
    <p:sldId id="265" r:id="rId13"/>
    <p:sldId id="286" r:id="rId14"/>
    <p:sldId id="601" r:id="rId15"/>
    <p:sldId id="270" r:id="rId16"/>
    <p:sldId id="273" r:id="rId17"/>
    <p:sldId id="610" r:id="rId18"/>
    <p:sldId id="602" r:id="rId19"/>
    <p:sldId id="342" r:id="rId20"/>
    <p:sldId id="540" r:id="rId21"/>
    <p:sldId id="603" r:id="rId22"/>
    <p:sldId id="311" r:id="rId23"/>
    <p:sldId id="312" r:id="rId24"/>
    <p:sldId id="343" r:id="rId25"/>
    <p:sldId id="596" r:id="rId26"/>
    <p:sldId id="597" r:id="rId27"/>
    <p:sldId id="604" r:id="rId28"/>
    <p:sldId id="611" r:id="rId29"/>
    <p:sldId id="452" r:id="rId30"/>
    <p:sldId id="353" r:id="rId31"/>
    <p:sldId id="599" r:id="rId32"/>
    <p:sldId id="350" r:id="rId33"/>
    <p:sldId id="586" r:id="rId34"/>
    <p:sldId id="605" r:id="rId35"/>
    <p:sldId id="600" r:id="rId36"/>
    <p:sldId id="606" r:id="rId37"/>
    <p:sldId id="453" r:id="rId38"/>
    <p:sldId id="607" r:id="rId39"/>
    <p:sldId id="441" r:id="rId40"/>
    <p:sldId id="60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14"/>
  </p:normalViewPr>
  <p:slideViewPr>
    <p:cSldViewPr snapToGrid="0" snapToObjects="1">
      <p:cViewPr>
        <p:scale>
          <a:sx n="100" d="100"/>
          <a:sy n="100" d="100"/>
        </p:scale>
        <p:origin x="11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956E-D590-D749-B1AA-B9A989C10BD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36BAA-515F-3C41-8E03-77A14E8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AD75A-B712-4240-809C-2DE84E3157A0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4B91E-94EC-8E40-ABF9-5FE34DAB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6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confuse</a:t>
            </a:r>
            <a:r>
              <a:rPr lang="en-US" baseline="0" dirty="0" smtClean="0"/>
              <a:t> discrete with measurement limitations</a:t>
            </a:r>
          </a:p>
          <a:p>
            <a:r>
              <a:rPr lang="en-US" baseline="0" dirty="0" smtClean="0"/>
              <a:t>Some variables could fall into more than one type, e.g., number of years of education (quantitative)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complete high school, some college, etc. (ordinal)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4B91E-94EC-8E40-ABF9-5FE34DAB0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6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Bar chart – width of bar has no meaning</a:t>
            </a:r>
          </a:p>
          <a:p>
            <a:r>
              <a:rPr lang="en-US" baseline="0" dirty="0" smtClean="0"/>
              <a:t>Bar chart – often prefer proportions or percentages over 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4B91E-94EC-8E40-ABF9-5FE34DAB0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Pie chart – areas are</a:t>
            </a:r>
            <a:r>
              <a:rPr lang="en-US" baseline="0" dirty="0" smtClean="0"/>
              <a:t> hard to compare</a:t>
            </a:r>
          </a:p>
          <a:p>
            <a:r>
              <a:rPr lang="en-US" baseline="0" dirty="0" smtClean="0"/>
              <a:t>Bar chart – width of bar has no meaning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4B91E-94EC-8E40-ABF9-5FE34DAB0B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4B91E-94EC-8E40-ABF9-5FE34DAB0B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a decent </a:t>
            </a:r>
            <a:r>
              <a:rPr lang="en-US" dirty="0" err="1" smtClean="0"/>
              <a:t>ggplot</a:t>
            </a:r>
            <a:r>
              <a:rPr lang="en-US" dirty="0" smtClean="0"/>
              <a:t>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4B91E-94EC-8E40-ABF9-5FE34DAB0B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44B8-D770-EF47-81D0-2BF8D6B75893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Types &amp; Plot Types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54000"/>
            <a:ext cx="4038600" cy="608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sex</a:t>
            </a:r>
            <a:r>
              <a:rPr lang="en-US" dirty="0"/>
              <a:t> </a:t>
            </a:r>
            <a:r>
              <a:rPr lang="en-US" dirty="0" smtClean="0"/>
              <a:t>as reported in the DAWN survey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What type of data?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A. Quantitative</a:t>
            </a:r>
          </a:p>
          <a:p>
            <a:pPr marL="0" indent="0">
              <a:buNone/>
            </a:pPr>
            <a:r>
              <a:rPr lang="en-US" dirty="0" smtClean="0"/>
              <a:t>B. Qualitative – nominal</a:t>
            </a:r>
          </a:p>
          <a:p>
            <a:pPr marL="0" indent="0">
              <a:buNone/>
            </a:pPr>
            <a:r>
              <a:rPr lang="en-US" dirty="0" smtClean="0"/>
              <a:t>C. Qualitative – ordinal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42900"/>
            <a:ext cx="4038600" cy="599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sex as reported in World Bank Data on Countries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type of data?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Quantitative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Qualitative – nominal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Qualitative – ordinal</a:t>
            </a:r>
          </a:p>
        </p:txBody>
      </p:sp>
    </p:spTree>
    <p:extLst>
      <p:ext uri="{BB962C8B-B14F-4D97-AF65-F5344CB8AC3E}">
        <p14:creationId xmlns:p14="http://schemas.microsoft.com/office/powerpoint/2010/main" val="30732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Plots for </a:t>
            </a:r>
            <a:br>
              <a:rPr lang="en-US" dirty="0" smtClean="0"/>
            </a:br>
            <a:r>
              <a:rPr lang="en-US" dirty="0" smtClean="0"/>
              <a:t>Different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r>
              <a:rPr lang="en-US" dirty="0" smtClean="0"/>
              <a:t>load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("http://</a:t>
            </a:r>
            <a:r>
              <a:rPr lang="en-US" dirty="0" err="1"/>
              <a:t>www.stat.berkeley.edu</a:t>
            </a:r>
            <a:r>
              <a:rPr lang="en-US" dirty="0"/>
              <a:t>/users/</a:t>
            </a:r>
            <a:r>
              <a:rPr lang="en-US" dirty="0" err="1"/>
              <a:t>nolan</a:t>
            </a:r>
            <a:r>
              <a:rPr lang="en-US" dirty="0"/>
              <a:t>/data</a:t>
            </a:r>
            <a:r>
              <a:rPr lang="en-US" dirty="0" smtClean="0"/>
              <a:t>/babiesLab133.rda</a:t>
            </a:r>
            <a:r>
              <a:rPr lang="en-US" dirty="0"/>
              <a:t>"))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Kaiser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Oakland Kaiser mothers </a:t>
            </a:r>
          </a:p>
          <a:p>
            <a:r>
              <a:rPr lang="en-US" dirty="0" smtClean="0"/>
              <a:t>1960s</a:t>
            </a:r>
          </a:p>
          <a:p>
            <a:r>
              <a:rPr lang="en-US" dirty="0" smtClean="0"/>
              <a:t>Measure the babies weight (in ounces) at birth</a:t>
            </a:r>
          </a:p>
          <a:p>
            <a:r>
              <a:rPr lang="en-US" dirty="0" smtClean="0"/>
              <a:t>All babies: </a:t>
            </a:r>
          </a:p>
          <a:p>
            <a:pPr lvl="1"/>
            <a:r>
              <a:rPr lang="en-US" dirty="0" smtClean="0"/>
              <a:t>Male</a:t>
            </a:r>
          </a:p>
          <a:p>
            <a:pPr lvl="1"/>
            <a:r>
              <a:rPr lang="en-US" dirty="0" smtClean="0"/>
              <a:t>Single births (no twins, etc.)</a:t>
            </a:r>
          </a:p>
          <a:p>
            <a:pPr lvl="1"/>
            <a:r>
              <a:rPr lang="en-US" dirty="0" smtClean="0"/>
              <a:t>Survived 28 days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collected on mother’s and their babies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Birth weight (ounces)</a:t>
            </a:r>
          </a:p>
          <a:p>
            <a:r>
              <a:rPr lang="en-US" dirty="0" smtClean="0"/>
              <a:t>Gestation (weeks)</a:t>
            </a:r>
          </a:p>
          <a:p>
            <a:r>
              <a:rPr lang="en-US" dirty="0"/>
              <a:t>P</a:t>
            </a:r>
            <a:r>
              <a:rPr lang="en-US" dirty="0" smtClean="0"/>
              <a:t>arity - total number of previous pregnancies</a:t>
            </a:r>
          </a:p>
          <a:p>
            <a:r>
              <a:rPr lang="en-US" dirty="0" smtClean="0"/>
              <a:t>Mother’s height and weight</a:t>
            </a:r>
          </a:p>
          <a:p>
            <a:r>
              <a:rPr lang="en-US" dirty="0" smtClean="0"/>
              <a:t>Mother’s smoking status</a:t>
            </a:r>
          </a:p>
          <a:p>
            <a:r>
              <a:rPr lang="en-US" dirty="0" smtClean="0"/>
              <a:t>Mother’s age, race, education level, income</a:t>
            </a:r>
          </a:p>
          <a:p>
            <a:r>
              <a:rPr lang="en-US" dirty="0" smtClean="0"/>
              <a:t>Father’s information and more…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Quantitative Variable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– Mother’s weight</a:t>
            </a:r>
            <a:endParaRPr lang="en-US" dirty="0"/>
          </a:p>
        </p:txBody>
      </p:sp>
      <p:pic>
        <p:nvPicPr>
          <p:cNvPr id="8" name="Content Placeholder 5" descr="plotQN1.2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838200" y="5768082"/>
            <a:ext cx="7226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the difference between these 2 histograms?</a:t>
            </a:r>
            <a:endParaRPr lang="en-US" sz="3200" dirty="0"/>
          </a:p>
        </p:txBody>
      </p:sp>
      <p:pic>
        <p:nvPicPr>
          <p:cNvPr id="11" name="Content Placeholder 10" descr="plotQN1.0.pdf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7219950" y="4216400"/>
            <a:ext cx="16891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Right Tail Truncated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2700" y="1925478"/>
            <a:ext cx="2781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Y-scale is density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6300" y="1925478"/>
            <a:ext cx="2501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Y-scale is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 curve</a:t>
            </a:r>
            <a:endParaRPr lang="en-US" dirty="0"/>
          </a:p>
        </p:txBody>
      </p:sp>
      <p:pic>
        <p:nvPicPr>
          <p:cNvPr id="8" name="Content Placeholder 7" descr="plotQN1.3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r="5384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Band width is small so see fluctuations in individual values</a:t>
            </a:r>
          </a:p>
          <a:p>
            <a:r>
              <a:rPr lang="en-US" dirty="0" smtClean="0"/>
              <a:t>Rug plot thickness matches these little peaks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Quantile</a:t>
            </a:r>
            <a:r>
              <a:rPr lang="en-US" dirty="0" smtClean="0"/>
              <a:t> Plot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the distribution to a theoretical one </a:t>
            </a:r>
          </a:p>
          <a:p>
            <a:r>
              <a:rPr lang="en-US" dirty="0" smtClean="0"/>
              <a:t>Upward curve for small values indicates a short left tail</a:t>
            </a:r>
          </a:p>
          <a:p>
            <a:r>
              <a:rPr lang="en-US" dirty="0" smtClean="0"/>
              <a:t>Upward curve for large values indicates a long right tail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Qqq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2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 plot - Education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08" y="6265863"/>
            <a:ext cx="748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What’s the difference between these 2 plots?</a:t>
            </a:r>
            <a:endParaRPr lang="en-US" sz="2800" dirty="0"/>
          </a:p>
        </p:txBody>
      </p:sp>
      <p:pic>
        <p:nvPicPr>
          <p:cNvPr id="14" name="Content Placeholder 13" descr="plotQL1.2.pdf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0" b="-1950"/>
          <a:stretch/>
        </p:blipFill>
        <p:spPr>
          <a:xfrm>
            <a:off x="139700" y="1600200"/>
            <a:ext cx="4356100" cy="4525963"/>
          </a:xfrm>
        </p:spPr>
      </p:pic>
      <p:pic>
        <p:nvPicPr>
          <p:cNvPr id="18" name="Content Placeholder 17" descr="plotQL1.2.pdf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19" name="TextBox 18"/>
          <p:cNvSpPr txBox="1"/>
          <p:nvPr/>
        </p:nvSpPr>
        <p:spPr>
          <a:xfrm>
            <a:off x="6311900" y="1239838"/>
            <a:ext cx="2832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 Width – has no meaning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6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Pie chart - Education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3904" y="5899806"/>
            <a:ext cx="746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Easier to compare heights of bars than angles</a:t>
            </a:r>
            <a:endParaRPr lang="en-US" sz="2800" dirty="0"/>
          </a:p>
        </p:txBody>
      </p:sp>
      <p:pic>
        <p:nvPicPr>
          <p:cNvPr id="15" name="Content Placeholder 14" descr="plotQL1.2.pdf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pic>
        <p:nvPicPr>
          <p:cNvPr id="16" name="Content Placeholder 15" descr="plotQL1.4.pdf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Opinions</a:t>
            </a:r>
            <a:endParaRPr lang="en-US" dirty="0"/>
          </a:p>
        </p:txBody>
      </p:sp>
      <p:pic>
        <p:nvPicPr>
          <p:cNvPr id="7" name="Content Placeholder 6" descr="Q1.tif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421" b="-12421"/>
          <a:stretch>
            <a:fillRect/>
          </a:stretch>
        </p:blipFill>
        <p:spPr/>
      </p:pic>
      <p:pic>
        <p:nvPicPr>
          <p:cNvPr id="8" name="Content Placeholder 7" descr="Q2.tif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421" b="-12421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698500" y="1219200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HW 1 reasonable? </a:t>
            </a:r>
          </a:p>
          <a:p>
            <a:r>
              <a:rPr lang="en-US" sz="2800" dirty="0" smtClean="0"/>
              <a:t>Yes, Easy, Hard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300" y="1219200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More Live Code? </a:t>
            </a:r>
          </a:p>
          <a:p>
            <a:r>
              <a:rPr lang="en-US" sz="2800" dirty="0" smtClean="0"/>
              <a:t>Yes, No, ?,  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42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 Chart - Education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Width of bars in a bar plot have no meaning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Dot plot (aka Cleveland) focus </a:t>
            </a:r>
            <a:r>
              <a:rPr lang="en-US" dirty="0"/>
              <a:t>on comparison of the values </a:t>
            </a:r>
          </a:p>
          <a:p>
            <a:endParaRPr lang="en-US" dirty="0"/>
          </a:p>
        </p:txBody>
      </p:sp>
      <p:pic>
        <p:nvPicPr>
          <p:cNvPr id="11" name="Content Placeholder 10" descr="plotQL1.3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98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Quantitative Variable can sometimes look like a </a:t>
            </a:r>
            <a:br>
              <a:rPr lang="en-US" dirty="0" smtClean="0"/>
            </a:br>
            <a:r>
              <a:rPr lang="en-US" dirty="0" smtClean="0"/>
              <a:t>Qualitative Variable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Parity: Number of siblings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300" y="1600200"/>
            <a:ext cx="84455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This quantitative variable is different from birth weight – there are only a few possible values, i.e., it’s not possible to have 2.3 siblings, and it’s highly unlikely to have 17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table(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infants$parity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0  </a:t>
            </a:r>
            <a:r>
              <a:rPr lang="en-US" sz="2000" dirty="0" smtClean="0">
                <a:latin typeface="Courier"/>
                <a:cs typeface="Courier"/>
              </a:rPr>
              <a:t>  1    </a:t>
            </a:r>
            <a:r>
              <a:rPr lang="en-US" sz="2000" dirty="0">
                <a:latin typeface="Courier"/>
                <a:cs typeface="Courier"/>
              </a:rPr>
              <a:t>2  </a:t>
            </a:r>
            <a:r>
              <a:rPr lang="en-US" sz="2000" dirty="0" smtClean="0">
                <a:latin typeface="Courier"/>
                <a:cs typeface="Courier"/>
              </a:rPr>
              <a:t>  3   4   5   6   7   8   9  10 </a:t>
            </a:r>
            <a:r>
              <a:rPr lang="en-US" sz="2000" dirty="0">
                <a:latin typeface="Courier"/>
                <a:cs typeface="Courier"/>
              </a:rPr>
              <a:t>11  13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315 </a:t>
            </a:r>
            <a:r>
              <a:rPr lang="en-US" sz="2000" dirty="0" smtClean="0">
                <a:latin typeface="Courier"/>
                <a:cs typeface="Courier"/>
              </a:rPr>
              <a:t> 310  238  168  </a:t>
            </a:r>
            <a:r>
              <a:rPr lang="en-US" sz="2000" dirty="0">
                <a:latin typeface="Courier"/>
                <a:cs typeface="Courier"/>
              </a:rPr>
              <a:t>83  52  32  16   8   7  </a:t>
            </a:r>
            <a:r>
              <a:rPr lang="en-US" sz="2000" dirty="0" smtClean="0">
                <a:latin typeface="Courier"/>
                <a:cs typeface="Courier"/>
              </a:rPr>
              <a:t> 4  2   1   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Previous Pregnancies</a:t>
            </a:r>
            <a:endParaRPr lang="en-US" dirty="0"/>
          </a:p>
        </p:txBody>
      </p:sp>
      <p:pic>
        <p:nvPicPr>
          <p:cNvPr id="8" name="Content Placeholder 7" descr="plotQL1.5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pic>
        <p:nvPicPr>
          <p:cNvPr id="11" name="Content Placeholder 10" descr="plotQL1.6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717550" y="6118226"/>
            <a:ext cx="786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What’s the difference between these 2 plots?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896100" y="2133600"/>
            <a:ext cx="2044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 plot – height not area is the proportion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of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Often, we not only want to better understand a distribution, but we want to compare the distribution for subgroups or to compare against another population or standard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do you think the birth weight distribution might vary with smoking status?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Quantitative Variable and One Qualitative Variable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1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Super-posed Density Plots – </a:t>
            </a:r>
            <a:br>
              <a:rPr lang="en-US" dirty="0" smtClean="0"/>
            </a:br>
            <a:r>
              <a:rPr lang="en-US" dirty="0" smtClean="0"/>
              <a:t>one per level</a:t>
            </a:r>
            <a:endParaRPr lang="en-US" dirty="0"/>
          </a:p>
        </p:txBody>
      </p:sp>
      <p:pic>
        <p:nvPicPr>
          <p:cNvPr id="6" name="Content Placeholder 5" descr="plotQN1QL1.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457200" y="1981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568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histograms on 1 plot</a:t>
            </a:r>
            <a:endParaRPr lang="en-US" dirty="0"/>
          </a:p>
        </p:txBody>
      </p:sp>
      <p:pic>
        <p:nvPicPr>
          <p:cNvPr id="7" name="Content Placeholder 6" descr="plotQN1QL1.2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pic>
        <p:nvPicPr>
          <p:cNvPr id="8" name="Content Placeholder 7" descr="plotQN1QL1.3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584200" y="5969000"/>
            <a:ext cx="782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the difference between these 2 plots?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1481138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Stacked Bars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5600" y="1481138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Overlaid bars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558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Quantile</a:t>
            </a:r>
            <a:r>
              <a:rPr lang="en-US" dirty="0" smtClean="0"/>
              <a:t> – </a:t>
            </a:r>
            <a:r>
              <a:rPr lang="en-US" dirty="0" err="1" smtClean="0"/>
              <a:t>Quantile</a:t>
            </a:r>
            <a:r>
              <a:rPr lang="en-US" dirty="0" smtClean="0"/>
              <a:t> Plot</a:t>
            </a:r>
            <a:endParaRPr lang="en-US" dirty="0"/>
          </a:p>
        </p:txBody>
      </p:sp>
      <p:pic>
        <p:nvPicPr>
          <p:cNvPr id="7" name="Content Placeholder 6" descr="qqH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7223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Boxplots &amp; Violin Plots</a:t>
            </a:r>
            <a:endParaRPr lang="en-US" dirty="0"/>
          </a:p>
        </p:txBody>
      </p:sp>
      <p:pic>
        <p:nvPicPr>
          <p:cNvPr id="10" name="Content Placeholder 9" descr="plotQN1QL1.4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pic>
        <p:nvPicPr>
          <p:cNvPr id="11" name="Content Placeholder 10" descr="plotQN1QL1.5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graphics in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Good graphics today requires the computer</a:t>
            </a:r>
          </a:p>
          <a:p>
            <a:r>
              <a:rPr lang="en-US" dirty="0" smtClean="0"/>
              <a:t>Visualization enters every step of the data analysis cycle </a:t>
            </a:r>
          </a:p>
          <a:p>
            <a:pPr lvl="1"/>
            <a:r>
              <a:rPr lang="en-US" dirty="0" smtClean="0"/>
              <a:t>Data cleaning – are there anomalies?</a:t>
            </a:r>
          </a:p>
          <a:p>
            <a:pPr lvl="1"/>
            <a:r>
              <a:rPr lang="en-US" dirty="0" smtClean="0"/>
              <a:t>Exploration  </a:t>
            </a:r>
          </a:p>
          <a:p>
            <a:pPr lvl="1"/>
            <a:r>
              <a:rPr lang="en-US" dirty="0" smtClean="0"/>
              <a:t>Model checking</a:t>
            </a:r>
          </a:p>
          <a:p>
            <a:pPr lvl="1"/>
            <a:r>
              <a:rPr lang="en-US" dirty="0" smtClean="0"/>
              <a:t>Reporting results</a:t>
            </a:r>
          </a:p>
          <a:p>
            <a:r>
              <a:rPr lang="en-US" dirty="0" smtClean="0"/>
              <a:t>Plots can uncover structure in data that can’t be detected with numerical summaries</a:t>
            </a:r>
          </a:p>
          <a:p>
            <a:r>
              <a:rPr lang="en-US" dirty="0" smtClean="0"/>
              <a:t>Important communication skill</a:t>
            </a:r>
          </a:p>
        </p:txBody>
      </p:sp>
    </p:spTree>
    <p:extLst>
      <p:ext uri="{BB962C8B-B14F-4D97-AF65-F5344CB8AC3E}">
        <p14:creationId xmlns:p14="http://schemas.microsoft.com/office/powerpoint/2010/main" val="18739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19" y="274638"/>
            <a:ext cx="867662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Boxplot</a:t>
            </a:r>
            <a:r>
              <a:rPr lang="en-US" dirty="0"/>
              <a:t> </a:t>
            </a:r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4" name="Content Placeholder 3" descr="BoxplotDef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420" b="-4420"/>
          <a:stretch>
            <a:fillRect/>
          </a:stretch>
        </p:blipFill>
        <p:spPr>
          <a:xfrm>
            <a:off x="457200" y="1108315"/>
            <a:ext cx="8229600" cy="5057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Qualitative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Mosaic Plot - Education and Income</a:t>
            </a:r>
            <a:endParaRPr lang="en-US" dirty="0"/>
          </a:p>
        </p:txBody>
      </p:sp>
      <p:pic>
        <p:nvPicPr>
          <p:cNvPr id="6" name="Content Placeholder 5" descr="mosaicplo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Side-by-side Bar Plot </a:t>
            </a:r>
            <a:endParaRPr lang="en-US" dirty="0"/>
          </a:p>
        </p:txBody>
      </p:sp>
      <p:pic>
        <p:nvPicPr>
          <p:cNvPr id="7" name="Content Placeholder 6" descr="plotQL2.1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pic>
        <p:nvPicPr>
          <p:cNvPr id="8" name="Content Placeholder 7" descr="plotQL2.2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584200" y="5969000"/>
            <a:ext cx="782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What’s the difference between these 2 plots?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397500" y="336552"/>
            <a:ext cx="3467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Smoking status normalized within Education 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768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Interaction Plot</a:t>
            </a:r>
            <a:endParaRPr lang="en-US" dirty="0"/>
          </a:p>
        </p:txBody>
      </p:sp>
      <p:pic>
        <p:nvPicPr>
          <p:cNvPr id="5" name="Content Placeholder 4" descr="plotQL2.3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57" r="-16452"/>
          <a:stretch/>
        </p:blipFill>
        <p:spPr>
          <a:xfrm>
            <a:off x="-723900" y="1646238"/>
            <a:ext cx="11239500" cy="5097462"/>
          </a:xfrm>
        </p:spPr>
      </p:pic>
      <p:sp>
        <p:nvSpPr>
          <p:cNvPr id="6" name="TextBox 5"/>
          <p:cNvSpPr txBox="1"/>
          <p:nvPr/>
        </p:nvSpPr>
        <p:spPr>
          <a:xfrm>
            <a:off x="5676900" y="274638"/>
            <a:ext cx="3467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Smoking status normalized within Education 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63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Quantitative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and </a:t>
            </a:r>
            <a:r>
              <a:rPr lang="en-US" dirty="0" err="1" smtClean="0"/>
              <a:t>Smooths</a:t>
            </a:r>
            <a:endParaRPr lang="en-US" dirty="0"/>
          </a:p>
        </p:txBody>
      </p:sp>
      <p:pic>
        <p:nvPicPr>
          <p:cNvPr id="4" name="Content Placeholder 3" descr="plotQN2.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55" r="-4691"/>
          <a:stretch/>
        </p:blipFill>
        <p:spPr>
          <a:xfrm>
            <a:off x="0" y="1193800"/>
            <a:ext cx="7543800" cy="5549900"/>
          </a:xfrm>
        </p:spPr>
      </p:pic>
      <p:sp>
        <p:nvSpPr>
          <p:cNvPr id="5" name="TextBox 4"/>
          <p:cNvSpPr txBox="1"/>
          <p:nvPr/>
        </p:nvSpPr>
        <p:spPr>
          <a:xfrm>
            <a:off x="7188200" y="1549400"/>
            <a:ext cx="199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smooth is a linear fit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50100" y="4305300"/>
            <a:ext cx="1993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Gray bands give a sense of accuracy of linear fit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86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8388"/>
          </a:xfrm>
        </p:spPr>
        <p:txBody>
          <a:bodyPr>
            <a:normAutofit/>
          </a:bodyPr>
          <a:lstStyle/>
          <a:p>
            <a:r>
              <a:rPr lang="en-US" dirty="0" smtClean="0"/>
              <a:t>Relationships between </a:t>
            </a:r>
            <a:br>
              <a:rPr lang="en-US" dirty="0" smtClean="0"/>
            </a:br>
            <a:r>
              <a:rPr lang="en-US" dirty="0" smtClean="0"/>
              <a:t>more than 2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3026"/>
            <a:ext cx="8229600" cy="3763137"/>
          </a:xfrm>
        </p:spPr>
        <p:txBody>
          <a:bodyPr/>
          <a:lstStyle/>
          <a:p>
            <a:r>
              <a:rPr lang="en-US" dirty="0" smtClean="0"/>
              <a:t>Qualitative information can be conveyed in plots through color, plotting symbol, juxtaposed panels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Quant + 1 </a:t>
            </a:r>
            <a:r>
              <a:rPr lang="en-US" dirty="0" err="1" smtClean="0"/>
              <a:t>Qual</a:t>
            </a:r>
            <a:endParaRPr lang="en-US" dirty="0"/>
          </a:p>
        </p:txBody>
      </p:sp>
      <p:pic>
        <p:nvPicPr>
          <p:cNvPr id="6" name="Content Placeholder 5" descr="plotQN2.3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8" r="-7692" b="-3242"/>
          <a:stretch/>
        </p:blipFill>
        <p:spPr>
          <a:xfrm>
            <a:off x="-88900" y="1295400"/>
            <a:ext cx="9410700" cy="5562600"/>
          </a:xfrm>
        </p:spPr>
      </p:pic>
      <p:sp>
        <p:nvSpPr>
          <p:cNvPr id="7" name="TextBox 6"/>
          <p:cNvSpPr txBox="1"/>
          <p:nvPr/>
        </p:nvSpPr>
        <p:spPr>
          <a:xfrm>
            <a:off x="6667500" y="571500"/>
            <a:ext cx="2476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Overlap in Gray bands says lines for each group are similar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92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graph relationships </a:t>
            </a:r>
            <a:br>
              <a:rPr lang="en-US" dirty="0" smtClean="0"/>
            </a:br>
            <a:r>
              <a:rPr lang="en-US" dirty="0" smtClean="0"/>
              <a:t>between two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Two Qualitative variables</a:t>
            </a:r>
          </a:p>
          <a:p>
            <a:pPr lvl="1"/>
            <a:r>
              <a:rPr lang="en-US" sz="3600" dirty="0" smtClean="0"/>
              <a:t>Mosaic plot, side-by-side </a:t>
            </a:r>
            <a:r>
              <a:rPr lang="en-US" sz="3600" dirty="0" err="1" smtClean="0"/>
              <a:t>barplots</a:t>
            </a:r>
            <a:r>
              <a:rPr lang="en-US" sz="3600" dirty="0" smtClean="0"/>
              <a:t> (watch normalization), interaction plot</a:t>
            </a:r>
          </a:p>
          <a:p>
            <a:r>
              <a:rPr lang="en-US" sz="4000" dirty="0" smtClean="0"/>
              <a:t>One Quantitative and one Qualitative</a:t>
            </a:r>
          </a:p>
          <a:p>
            <a:pPr lvl="1"/>
            <a:r>
              <a:rPr lang="en-US" sz="3600" dirty="0" smtClean="0"/>
              <a:t>Side-by-side boxplots, violin plots, </a:t>
            </a:r>
            <a:r>
              <a:rPr lang="en-US" sz="3600" dirty="0" err="1" smtClean="0"/>
              <a:t>dotcharts</a:t>
            </a:r>
            <a:r>
              <a:rPr lang="en-US" sz="3600" dirty="0" smtClean="0"/>
              <a:t>, super-posed density curves, </a:t>
            </a:r>
            <a:r>
              <a:rPr lang="en-US" sz="3600" dirty="0" err="1" smtClean="0"/>
              <a:t>qq</a:t>
            </a:r>
            <a:r>
              <a:rPr lang="en-US" sz="3600" dirty="0" smtClean="0"/>
              <a:t>-plot</a:t>
            </a:r>
          </a:p>
          <a:p>
            <a:r>
              <a:rPr lang="en-US" sz="4000" dirty="0" smtClean="0"/>
              <a:t>Two Quantitative variables</a:t>
            </a:r>
          </a:p>
          <a:p>
            <a:pPr lvl="1"/>
            <a:r>
              <a:rPr lang="en-US" sz="3600" dirty="0" smtClean="0"/>
              <a:t>Scatter plot, line plot (time), </a:t>
            </a:r>
            <a:r>
              <a:rPr lang="en-US" sz="3600" dirty="0" err="1" smtClean="0"/>
              <a:t>smooths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 Data: The source of information and the selection process for the observations</a:t>
            </a:r>
          </a:p>
          <a:p>
            <a:r>
              <a:rPr lang="en-US" dirty="0" smtClean="0"/>
              <a:t>Are </a:t>
            </a:r>
            <a:r>
              <a:rPr lang="en-US" dirty="0"/>
              <a:t>these data representative of the population that you are trying to generalize to?</a:t>
            </a:r>
          </a:p>
          <a:p>
            <a:r>
              <a:rPr lang="en-US" dirty="0" smtClean="0"/>
              <a:t>What is a clear and informative way to present the data so that insights are readily discernable?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65425"/>
            <a:ext cx="7772400" cy="1470025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Check the code posted to </a:t>
            </a:r>
            <a:br>
              <a:rPr lang="en-US" dirty="0"/>
            </a:br>
            <a:r>
              <a:rPr lang="en-US" dirty="0" smtClean="0"/>
              <a:t>Lecture Code on </a:t>
            </a:r>
            <a:r>
              <a:rPr lang="en-US" dirty="0" err="1" smtClean="0"/>
              <a:t>bcourses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to see how these plots were made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ggplot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plot object</a:t>
            </a:r>
          </a:p>
          <a:p>
            <a:r>
              <a:rPr lang="en-US" dirty="0" smtClean="0"/>
              <a:t>Aesthetic mappings</a:t>
            </a:r>
          </a:p>
          <a:p>
            <a:r>
              <a:rPr lang="en-US" dirty="0" smtClean="0"/>
              <a:t>Layers of Geometric shapes and Statistical summaries – they are paired</a:t>
            </a:r>
          </a:p>
          <a:p>
            <a:r>
              <a:rPr lang="en-US" dirty="0" smtClean="0"/>
              <a:t>Scales for the aesthetics</a:t>
            </a:r>
          </a:p>
          <a:p>
            <a:r>
              <a:rPr lang="en-US" dirty="0" smtClean="0"/>
              <a:t>Themes for the other stuff (non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19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appropriate graphical techniques depend on the kind of data that you are working with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Quantitative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continuous – </a:t>
            </a:r>
            <a:r>
              <a:rPr lang="en-US" dirty="0" smtClean="0"/>
              <a:t>e.g., height, weight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discrete – </a:t>
            </a:r>
            <a:r>
              <a:rPr lang="en-US" dirty="0" smtClean="0">
                <a:solidFill>
                  <a:srgbClr val="000000"/>
                </a:solidFill>
              </a:rPr>
              <a:t>numeric data with few values, e.g., number of children in family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Qualitative </a:t>
            </a:r>
          </a:p>
          <a:p>
            <a:pPr lvl="1"/>
            <a:r>
              <a:rPr lang="en-US" dirty="0" smtClean="0">
                <a:solidFill>
                  <a:srgbClr val="4F81BD"/>
                </a:solidFill>
              </a:rPr>
              <a:t>ordered – </a:t>
            </a:r>
            <a:r>
              <a:rPr lang="en-US" dirty="0"/>
              <a:t>categories </a:t>
            </a:r>
            <a:r>
              <a:rPr lang="en-US" dirty="0" smtClean="0"/>
              <a:t>with an order but no meaningful distance between, e.g., number of stars for a movie rating</a:t>
            </a:r>
            <a:endParaRPr lang="en-US" dirty="0">
              <a:solidFill>
                <a:srgbClr val="4F81BD"/>
              </a:solidFill>
            </a:endParaRPr>
          </a:p>
          <a:p>
            <a:pPr lvl="1"/>
            <a:r>
              <a:rPr lang="en-US" dirty="0" smtClean="0">
                <a:solidFill>
                  <a:srgbClr val="4F81BD"/>
                </a:solidFill>
              </a:rPr>
              <a:t>nominal - </a:t>
            </a:r>
            <a:r>
              <a:rPr lang="en-US" dirty="0"/>
              <a:t>categories have no meaningful </a:t>
            </a:r>
            <a:r>
              <a:rPr lang="en-US" dirty="0" smtClean="0"/>
              <a:t>order, e.g., gender, race</a:t>
            </a:r>
            <a:endParaRPr lang="en-US" dirty="0" smtClean="0">
              <a:solidFill>
                <a:srgbClr val="4F81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can depend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of measurement</a:t>
            </a:r>
          </a:p>
          <a:p>
            <a:r>
              <a:rPr lang="en-US" dirty="0" smtClean="0"/>
              <a:t>What constitutes a record in the data</a:t>
            </a:r>
          </a:p>
          <a:p>
            <a:r>
              <a:rPr lang="en-US" dirty="0" smtClean="0"/>
              <a:t>These concepts are connected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type of data is handedness?</a:t>
            </a:r>
          </a:p>
          <a:p>
            <a:pPr marL="0" indent="0">
              <a:buNone/>
            </a:pPr>
            <a:r>
              <a:rPr lang="en-US" dirty="0" smtClean="0"/>
              <a:t>A. Quantitative</a:t>
            </a:r>
          </a:p>
          <a:p>
            <a:pPr marL="0" indent="0">
              <a:buNone/>
            </a:pPr>
            <a:r>
              <a:rPr lang="en-US" dirty="0" smtClean="0"/>
              <a:t>B. Qualitative – nominal</a:t>
            </a:r>
          </a:p>
          <a:p>
            <a:pPr marL="0" indent="0">
              <a:buNone/>
            </a:pPr>
            <a:r>
              <a:rPr lang="en-US" dirty="0" smtClean="0"/>
              <a:t>C. Qualitative – ordinal</a:t>
            </a:r>
          </a:p>
          <a:p>
            <a:pPr marL="0" indent="0">
              <a:buNone/>
            </a:pPr>
            <a:r>
              <a:rPr lang="en-US" dirty="0" smtClean="0"/>
              <a:t>D. Possibly A or B</a:t>
            </a:r>
          </a:p>
          <a:p>
            <a:pPr marL="0" indent="0">
              <a:buNone/>
            </a:pPr>
            <a:r>
              <a:rPr lang="en-US" dirty="0" smtClean="0"/>
              <a:t>E. Possibly A or 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type of data is income?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Quantitative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Qualitative – nominal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Qualitative – ordinal</a:t>
            </a:r>
          </a:p>
          <a:p>
            <a:pPr marL="514350" indent="-514350">
              <a:buAutoNum type="alphaUcPeriod"/>
            </a:pPr>
            <a:r>
              <a:rPr lang="en-US" dirty="0" smtClean="0"/>
              <a:t>Possibly A or B</a:t>
            </a:r>
          </a:p>
          <a:p>
            <a:pPr marL="514350" indent="-514350">
              <a:buAutoNum type="alphaUcPeriod"/>
            </a:pPr>
            <a:r>
              <a:rPr lang="en-US" dirty="0" smtClean="0"/>
              <a:t>Possibly A or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54000"/>
            <a:ext cx="4038600" cy="608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Individual report the activities performed with left hand (write, eat, bat, sweep, etc.) and these are counted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type of data is handedness?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Quantitative – discrete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Quantitative – </a:t>
            </a:r>
            <a:r>
              <a:rPr lang="en-US" dirty="0" err="1" smtClean="0"/>
              <a:t>contin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Qualitative – nominal</a:t>
            </a:r>
          </a:p>
          <a:p>
            <a:pPr marL="514350" indent="-514350">
              <a:buAutoNum type="alphaUcPeriod"/>
            </a:pPr>
            <a:r>
              <a:rPr lang="en-US" dirty="0" smtClean="0"/>
              <a:t> Qualitative – ordinal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42900"/>
            <a:ext cx="4038600" cy="599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amily income reported in a survey, choose from brackets, e.g. &lt; $30,000, $30,000 - $45,000,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type of data is income?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Quantitative – discrete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Quantitative - </a:t>
            </a:r>
            <a:r>
              <a:rPr lang="en-US" dirty="0" err="1" smtClean="0"/>
              <a:t>contin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Qualitative – nominal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Qualitative – ordinal</a:t>
            </a:r>
          </a:p>
        </p:txBody>
      </p:sp>
    </p:spTree>
    <p:extLst>
      <p:ext uri="{BB962C8B-B14F-4D97-AF65-F5344CB8AC3E}">
        <p14:creationId xmlns:p14="http://schemas.microsoft.com/office/powerpoint/2010/main" val="233841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10269</TotalTime>
  <Words>1071</Words>
  <Application>Microsoft Macintosh PowerPoint</Application>
  <PresentationFormat>On-screen Show (4:3)</PresentationFormat>
  <Paragraphs>176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</vt:lpstr>
      <vt:lpstr>Office Theme</vt:lpstr>
      <vt:lpstr>Graphics</vt:lpstr>
      <vt:lpstr>Your Opinions</vt:lpstr>
      <vt:lpstr>Why is graphics in this course?</vt:lpstr>
      <vt:lpstr>Keep in Mind</vt:lpstr>
      <vt:lpstr>Review ggplot Components</vt:lpstr>
      <vt:lpstr>Know your data types</vt:lpstr>
      <vt:lpstr>Data Type can depend on</vt:lpstr>
      <vt:lpstr>PowerPoint Presentation</vt:lpstr>
      <vt:lpstr>PowerPoint Presentation</vt:lpstr>
      <vt:lpstr>PowerPoint Presentation</vt:lpstr>
      <vt:lpstr>Different Plots for  Different Data Types</vt:lpstr>
      <vt:lpstr>Kaiser Study</vt:lpstr>
      <vt:lpstr>Information collected on mother’s and their babies</vt:lpstr>
      <vt:lpstr>One Quantitative Variable </vt:lpstr>
      <vt:lpstr>Histogram – Mother’s weight</vt:lpstr>
      <vt:lpstr>Density curve</vt:lpstr>
      <vt:lpstr>Quantile Plot </vt:lpstr>
      <vt:lpstr>Bar plot - Education Level</vt:lpstr>
      <vt:lpstr>Pie chart - Education Level</vt:lpstr>
      <vt:lpstr>Dot Chart - Education Level</vt:lpstr>
      <vt:lpstr>Discrete Quantitative Variable can sometimes look like a  Qualitative Variable</vt:lpstr>
      <vt:lpstr>Parity: Number of siblings</vt:lpstr>
      <vt:lpstr>Number of Previous Pregnancies</vt:lpstr>
      <vt:lpstr>Method of Comparison</vt:lpstr>
      <vt:lpstr>One Quantitative Variable and One Qualitative Variable</vt:lpstr>
      <vt:lpstr>Super-posed Density Plots –  one per level</vt:lpstr>
      <vt:lpstr>Multiple histograms on 1 plot</vt:lpstr>
      <vt:lpstr>Quantile – Quantile Plot</vt:lpstr>
      <vt:lpstr>Side-by-side Boxplots &amp; Violin Plots</vt:lpstr>
      <vt:lpstr>Boxplot Definition</vt:lpstr>
      <vt:lpstr>Two Qualitative Variables</vt:lpstr>
      <vt:lpstr>Mosaic Plot - Education and Income</vt:lpstr>
      <vt:lpstr>Side-by-side Bar Plot </vt:lpstr>
      <vt:lpstr>Interaction Plot</vt:lpstr>
      <vt:lpstr>Two Quantitative Variables</vt:lpstr>
      <vt:lpstr>Scatter Plot and Smooths</vt:lpstr>
      <vt:lpstr>Relationships between  more than 2 variables</vt:lpstr>
      <vt:lpstr>2 Quant + 1 Qual</vt:lpstr>
      <vt:lpstr>Summary of graph relationships  between two variables</vt:lpstr>
      <vt:lpstr>Check the code posted to  Lecture Code on bcourses  to see how these plots were made </vt:lpstr>
    </vt:vector>
  </TitlesOfParts>
  <Company>UC Davis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Quantitative Variables </dc:title>
  <dc:creator>Deborah Nolan</dc:creator>
  <cp:lastModifiedBy>Microsoft Office User</cp:lastModifiedBy>
  <cp:revision>358</cp:revision>
  <cp:lastPrinted>2016-09-09T01:44:21Z</cp:lastPrinted>
  <dcterms:created xsi:type="dcterms:W3CDTF">2011-08-31T22:20:51Z</dcterms:created>
  <dcterms:modified xsi:type="dcterms:W3CDTF">2017-01-24T06:13:55Z</dcterms:modified>
</cp:coreProperties>
</file>