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07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1"/>
    <p:restoredTop sz="94677" autoAdjust="0"/>
  </p:normalViewPr>
  <p:slideViewPr>
    <p:cSldViewPr snapToGrid="0" snapToObjects="1">
      <p:cViewPr varScale="1">
        <p:scale>
          <a:sx n="107" d="100"/>
          <a:sy n="107" d="100"/>
        </p:scale>
        <p:origin x="3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07F54D-590B-45D0-98B2-530E9AFF63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5ADE6-DD24-4258-B1CC-3AEE0BBAB1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520B8-5467-4033-8A45-68CB3BB13087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65FE7-BE40-47C1-B54A-585737E74E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EF334-F190-474A-A85A-2700DC7DD2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6BC0A-7B79-43F7-8CDB-C3C150C11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1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5AEEC-7D0A-4696-A989-CA36B4AA1C10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25A7D-4BEF-4484-9EF4-69486622C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111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25A7D-4BEF-4484-9EF4-69486622C1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0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takes samples without replacement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from the original sample of size n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takes samples without replacement of size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𝑏_𝑛</a:t>
                </a:r>
                <a:r>
                  <a:rPr lang="en-US" altLang="zh-CN" dirty="0"/>
                  <a:t> from the original sample of size n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25A7D-4BEF-4484-9EF4-69486622C1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82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25A7D-4BEF-4484-9EF4-69486622C1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7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B9A9C6-B8E3-2A41-AF1C-B44611D7F3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114300"/>
            <a:ext cx="5676900" cy="6743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5EF8-3F55-CC40-8877-5D48D7C06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09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48D3-80FB-6246-9942-F676252E6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93324"/>
            <a:ext cx="9144000" cy="64839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AD179-0C05-4D44-B36A-03DC2FE4ED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3999" y="5173233"/>
            <a:ext cx="3641271" cy="130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8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04FCAC-D9D3-9E4F-B7F2-077EAFFC4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543" y="1931156"/>
            <a:ext cx="4147457" cy="4926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PSU_SCI_RGB_REV_2C.png">
            <a:extLst>
              <a:ext uri="{FF2B5EF4-FFF2-40B4-BE49-F238E27FC236}">
                <a16:creationId xmlns:a16="http://schemas.microsoft.com/office/drawing/2014/main" id="{546874CE-D688-405C-A284-873A701BD8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112" y="5953714"/>
            <a:ext cx="2087960" cy="103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9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43659CE-AB87-2E42-9B51-E4338EB773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616" y="1877785"/>
            <a:ext cx="4192384" cy="4980215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6C763D1-54E7-1F4C-9A40-8033FD87C9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49963" y="1250950"/>
            <a:ext cx="5303837" cy="48191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951"/>
            <a:ext cx="5085945" cy="48191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PSU_SCI_RGB_REV_2C.png">
            <a:extLst>
              <a:ext uri="{FF2B5EF4-FFF2-40B4-BE49-F238E27FC236}">
                <a16:creationId xmlns:a16="http://schemas.microsoft.com/office/drawing/2014/main" id="{46A9C402-5FD9-498C-9739-1451FB1494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112" y="5953714"/>
            <a:ext cx="2087960" cy="103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6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D1FE8A-B770-A54B-BB1F-BB647AC8A8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443" y="1885897"/>
            <a:ext cx="4185557" cy="49721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951"/>
            <a:ext cx="10515600" cy="42840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62243-C1CF-714B-A683-D890075FBD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5592763"/>
            <a:ext cx="6516688" cy="836612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PSU_SCI_RGB_REV_2C.png">
            <a:extLst>
              <a:ext uri="{FF2B5EF4-FFF2-40B4-BE49-F238E27FC236}">
                <a16:creationId xmlns:a16="http://schemas.microsoft.com/office/drawing/2014/main" id="{DF80C74F-A9C0-4D68-B9CC-7AF282EEFA1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112" y="5953714"/>
            <a:ext cx="2087960" cy="103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9896-24B9-D543-BC49-89300DAB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7928237" cy="167548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84264-DB8D-274D-83EB-C183729E5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7048" y="2800199"/>
            <a:ext cx="7928237" cy="135351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37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3A049B-E848-0344-AD81-982DC96C73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114300"/>
            <a:ext cx="5676900" cy="6743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5EF8-3F55-CC40-8877-5D48D7C063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5709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48D3-80FB-6246-9942-F676252E6F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7665"/>
            <a:ext cx="5139447" cy="1279903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Contact information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2A1C72-B98B-446C-A753-028B4782E9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3999" y="5173233"/>
            <a:ext cx="3641271" cy="130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6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A356-6BCD-45B6-9C0E-8EC920E5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5FD93-8FD2-48F2-9715-841B9CEF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2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0656E-DA2F-C14C-BF10-2FC3587B4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1284"/>
            <a:ext cx="10515600" cy="492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C3011-D639-B54B-9228-EB3085D04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5E7B941-CE32-1D43-B287-BCB25BBF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943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62" r:id="rId6"/>
    <p:sldLayoutId id="2147483663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AA91-FE96-4359-90B1-D4CE6CC49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Expediting Computation for Partial Dependence 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3180B-B0ED-4E36-B6C8-BDD23AE5E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Mudong Zeng</a:t>
            </a:r>
          </a:p>
          <a:p>
            <a:r>
              <a:rPr lang="en-US" dirty="0"/>
              <a:t>Department of Statistics</a:t>
            </a:r>
          </a:p>
        </p:txBody>
      </p:sp>
    </p:spTree>
    <p:extLst>
      <p:ext uri="{BB962C8B-B14F-4D97-AF65-F5344CB8AC3E}">
        <p14:creationId xmlns:p14="http://schemas.microsoft.com/office/powerpoint/2010/main" val="112356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133BAB-AC5B-499D-A4A1-C21FEE07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64C2F-D10F-4407-BC45-26831F06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PDP is efficient when the number of </a:t>
            </a:r>
            <a:r>
              <a:rPr lang="en-US" altLang="zh-CN" sz="2400" dirty="0"/>
              <a:t>predictors</a:t>
            </a:r>
            <a:r>
              <a:rPr lang="en-US" sz="2400" dirty="0"/>
              <a:t> or sample size is small</a:t>
            </a:r>
          </a:p>
          <a:p>
            <a:r>
              <a:rPr lang="en-US" sz="2400" dirty="0"/>
              <a:t>PDP computation cost increases exponentially as the number of predictors increases</a:t>
            </a:r>
          </a:p>
          <a:p>
            <a:r>
              <a:rPr lang="en-US" sz="2400" dirty="0"/>
              <a:t>Ways to expediate the computation for PDP:</a:t>
            </a:r>
          </a:p>
          <a:p>
            <a:pPr lvl="1"/>
            <a:r>
              <a:rPr lang="en-US" sz="2000" dirty="0"/>
              <a:t>Variable selection to reduce the number of input variables</a:t>
            </a:r>
          </a:p>
          <a:p>
            <a:pPr lvl="1"/>
            <a:r>
              <a:rPr lang="en-US" sz="2000" dirty="0"/>
              <a:t>Apply two nested parallels: parallel PDP under bootstrapping</a:t>
            </a:r>
          </a:p>
          <a:p>
            <a:pPr lvl="1"/>
            <a:r>
              <a:rPr lang="en-US" sz="2000" dirty="0"/>
              <a:t>Use subsampling to further expediate the computation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4056A-F514-4D95-9602-12E093A6F4B7}"/>
              </a:ext>
            </a:extLst>
          </p:cNvPr>
          <p:cNvSpPr txBox="1"/>
          <p:nvPr/>
        </p:nvSpPr>
        <p:spPr>
          <a:xfrm>
            <a:off x="5836548" y="6450939"/>
            <a:ext cx="604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318404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AF8C-38F9-4D35-982C-0160F127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3A58-5B27-46DA-B497-F326B1745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Motivation</a:t>
            </a:r>
          </a:p>
          <a:p>
            <a:r>
              <a:rPr lang="en-US" dirty="0"/>
              <a:t>Challenges of PDP</a:t>
            </a:r>
          </a:p>
          <a:p>
            <a:pPr lvl="1"/>
            <a:r>
              <a:rPr lang="en-US" dirty="0"/>
              <a:t>Uncertainty issue</a:t>
            </a:r>
          </a:p>
          <a:p>
            <a:pPr lvl="1"/>
            <a:r>
              <a:rPr lang="en-US" dirty="0"/>
              <a:t>Computation issue</a:t>
            </a:r>
          </a:p>
          <a:p>
            <a:r>
              <a:rPr lang="en-US" dirty="0"/>
              <a:t>Solution to quantify uncertainty</a:t>
            </a:r>
          </a:p>
          <a:p>
            <a:pPr lvl="1"/>
            <a:r>
              <a:rPr lang="en-US" dirty="0"/>
              <a:t>bootstrapping</a:t>
            </a:r>
          </a:p>
          <a:p>
            <a:r>
              <a:rPr lang="en-US" dirty="0"/>
              <a:t>Solution to reduce computation time</a:t>
            </a:r>
          </a:p>
          <a:p>
            <a:pPr lvl="1"/>
            <a:r>
              <a:rPr lang="en-US" dirty="0"/>
              <a:t>Parallel computing</a:t>
            </a:r>
          </a:p>
          <a:p>
            <a:pPr lvl="1"/>
            <a:r>
              <a:rPr lang="en-US" dirty="0"/>
              <a:t>Subsampling bootstrap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EF551-5413-4DFD-8EFF-805B7E23FBC4}"/>
              </a:ext>
            </a:extLst>
          </p:cNvPr>
          <p:cNvSpPr txBox="1"/>
          <p:nvPr/>
        </p:nvSpPr>
        <p:spPr>
          <a:xfrm>
            <a:off x="5836548" y="6450939"/>
            <a:ext cx="51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321326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A6B768F-9A6F-4328-B382-C215340E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Partial Dependence Plot </a:t>
            </a:r>
            <a:r>
              <a:rPr lang="zh-CN" altLang="en-US" dirty="0"/>
              <a:t>（</a:t>
            </a:r>
            <a:r>
              <a:rPr lang="en-US" altLang="zh-CN" dirty="0"/>
              <a:t>PDP</a:t>
            </a:r>
            <a:r>
              <a:rPr lang="zh-CN" altLang="en-US" dirty="0"/>
              <a:t>）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23C290C-C628-4561-AFA4-2EF158502F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Motivation:</a:t>
                </a:r>
              </a:p>
              <a:p>
                <a:pPr lvl="1"/>
                <a:r>
                  <a:rPr lang="en-US" sz="1600" dirty="0"/>
                  <a:t>Machine learning models “black box”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1600" dirty="0"/>
                  <a:t> hard to interpret</a:t>
                </a:r>
              </a:p>
              <a:p>
                <a:pPr lvl="1"/>
                <a:r>
                  <a:rPr lang="en-US" sz="1600" dirty="0"/>
                  <a:t>One way for model interpretation: visualized model’s input output effect</a:t>
                </a:r>
              </a:p>
              <a:p>
                <a:pPr lvl="1"/>
                <a:r>
                  <a:rPr lang="en-US" sz="1600" dirty="0"/>
                  <a:t>The partial dependence plot (</a:t>
                </a:r>
                <a:r>
                  <a:rPr lang="en-US" altLang="zh-CN" sz="1600" dirty="0"/>
                  <a:t>PDP</a:t>
                </a:r>
                <a:r>
                  <a:rPr lang="en-US" sz="1600" dirty="0"/>
                  <a:t>) shows the marginal effect a feature has on the predicted outcome of a machine learning model</a:t>
                </a:r>
              </a:p>
              <a:p>
                <a:r>
                  <a:rPr lang="en-US" sz="2000" dirty="0"/>
                  <a:t>Definition:</a:t>
                </a:r>
              </a:p>
              <a:p>
                <a:pPr lvl="1"/>
                <a:r>
                  <a:rPr lang="en-US" sz="1600" dirty="0"/>
                  <a:t>Model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Predictor based on data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Input-output relationship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 err="1"/>
                  <a:t>th</a:t>
                </a:r>
                <a:r>
                  <a:rPr lang="en-US" sz="1600" dirty="0"/>
                  <a:t> input variable: write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</a:rPr>
                      <m:t>≜</m:t>
                    </m:r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1600" dirty="0"/>
                  <a:t> other input variables used in machine learning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1600" dirty="0"/>
                  <a:t> </a:t>
                </a:r>
              </a:p>
              <a:p>
                <a:pPr lvl="1"/>
                <a:r>
                  <a:rPr lang="en-US" altLang="zh-CN" sz="1600" dirty="0"/>
                  <a:t>PDP for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600" dirty="0" err="1"/>
                  <a:t>th</a:t>
                </a:r>
                <a:r>
                  <a:rPr lang="en-US" altLang="zh-CN" sz="1600" dirty="0"/>
                  <a:t> input variable: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̂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1200" dirty="0"/>
              </a:p>
              <a:p>
                <a:r>
                  <a:rPr lang="en-US" sz="2000" dirty="0"/>
                  <a:t>Advantages:</a:t>
                </a:r>
              </a:p>
              <a:p>
                <a:pPr lvl="1"/>
                <a:r>
                  <a:rPr lang="en-US" sz="1600" dirty="0"/>
                  <a:t>Works for any machine learning and AI models: </a:t>
                </a:r>
                <a:r>
                  <a:rPr lang="en-US" sz="1600" dirty="0" err="1"/>
                  <a:t>XGBoost</a:t>
                </a:r>
                <a:r>
                  <a:rPr lang="en-US" sz="1600" dirty="0"/>
                  <a:t>, Random Forest, Neural Network, …</a:t>
                </a:r>
              </a:p>
              <a:p>
                <a:pPr lvl="1"/>
                <a:endParaRPr lang="en-US" sz="16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23C290C-C628-4561-AFA4-2EF158502F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FD21660-9753-4FC0-9ECE-AEC89288F8A7}"/>
              </a:ext>
            </a:extLst>
          </p:cNvPr>
          <p:cNvSpPr/>
          <p:nvPr/>
        </p:nvSpPr>
        <p:spPr>
          <a:xfrm>
            <a:off x="4228543" y="5183087"/>
            <a:ext cx="1159727" cy="6066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Black Box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B172566-5B27-4101-ACF5-6F7EBB774349}"/>
              </a:ext>
            </a:extLst>
          </p:cNvPr>
          <p:cNvSpPr/>
          <p:nvPr/>
        </p:nvSpPr>
        <p:spPr>
          <a:xfrm>
            <a:off x="3287380" y="5390558"/>
            <a:ext cx="892098" cy="191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72E9507-8C8F-451C-9E82-BA7635A004B7}"/>
              </a:ext>
            </a:extLst>
          </p:cNvPr>
          <p:cNvSpPr/>
          <p:nvPr/>
        </p:nvSpPr>
        <p:spPr>
          <a:xfrm>
            <a:off x="5389000" y="5390558"/>
            <a:ext cx="892098" cy="191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4BF6B3-48A3-4A2A-AB59-50305B7DB0E9}"/>
                  </a:ext>
                </a:extLst>
              </p:cNvPr>
              <p:cNvSpPr txBox="1"/>
              <p:nvPr/>
            </p:nvSpPr>
            <p:spPr>
              <a:xfrm>
                <a:off x="3552413" y="5129560"/>
                <a:ext cx="450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4BF6B3-48A3-4A2A-AB59-50305B7DB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413" y="5129560"/>
                <a:ext cx="4505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879AC3-725B-46F0-861A-DB2D5E816F14}"/>
                  </a:ext>
                </a:extLst>
              </p:cNvPr>
              <p:cNvSpPr txBox="1"/>
              <p:nvPr/>
            </p:nvSpPr>
            <p:spPr>
              <a:xfrm>
                <a:off x="5605898" y="5135806"/>
                <a:ext cx="450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879AC3-725B-46F0-861A-DB2D5E816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898" y="5135806"/>
                <a:ext cx="4505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C9D4F17-E61C-4C27-BE1B-5B6FF0BD0F30}"/>
              </a:ext>
            </a:extLst>
          </p:cNvPr>
          <p:cNvSpPr txBox="1"/>
          <p:nvPr/>
        </p:nvSpPr>
        <p:spPr>
          <a:xfrm>
            <a:off x="5836548" y="6450939"/>
            <a:ext cx="51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3/10</a:t>
            </a:r>
          </a:p>
        </p:txBody>
      </p:sp>
    </p:spTree>
    <p:extLst>
      <p:ext uri="{BB962C8B-B14F-4D97-AF65-F5344CB8AC3E}">
        <p14:creationId xmlns:p14="http://schemas.microsoft.com/office/powerpoint/2010/main" val="362334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6014-0B1A-48D9-BEEA-4109CF9B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Dependence Plot (PDP)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CBBFD6-D8C8-4FB1-8F80-C29C3DFE83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284"/>
                <a:ext cx="10937488" cy="492567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dirty="0"/>
                  <a:t>Example</a:t>
                </a:r>
              </a:p>
              <a:p>
                <a:pPr lvl="1"/>
                <a:r>
                  <a:rPr lang="en-US" sz="2000" dirty="0"/>
                  <a:t>True model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=1,2,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corr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Partial dependence function (</a:t>
                </a:r>
                <a:r>
                  <a:rPr lang="en-US" sz="2000" dirty="0">
                    <a:solidFill>
                      <a:srgbClr val="0000FF"/>
                    </a:solidFill>
                  </a:rPr>
                  <a:t>blue dash line</a:t>
                </a:r>
                <a:r>
                  <a:rPr lang="en-US" sz="2000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lvl="1"/>
                <a:r>
                  <a:rPr lang="en-US" sz="2000" dirty="0"/>
                  <a:t>PDP (</a:t>
                </a:r>
                <a:r>
                  <a:rPr lang="en-US" sz="2000" dirty="0">
                    <a:solidFill>
                      <a:srgbClr val="FF0000"/>
                    </a:solidFill>
                  </a:rPr>
                  <a:t>red line</a:t>
                </a:r>
                <a:r>
                  <a:rPr lang="en-US" sz="2000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̂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           </m:t>
                    </m:r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400" dirty="0"/>
                  <a:t>Challenges</a:t>
                </a:r>
              </a:p>
              <a:p>
                <a:pPr lvl="1"/>
                <a:r>
                  <a:rPr lang="en-US" altLang="zh-CN" sz="2000" dirty="0"/>
                  <a:t>Cannot quantify uncertainty</a:t>
                </a:r>
              </a:p>
              <a:p>
                <a:pPr lvl="1"/>
                <a:r>
                  <a:rPr lang="en-US" sz="2000" dirty="0"/>
                  <a:t>Huge computation cost at least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𝑝𝑁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/>
                  <a:t>N: sample size, p: number of features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CBBFD6-D8C8-4FB1-8F80-C29C3DFE83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284"/>
                <a:ext cx="10937488" cy="4925679"/>
              </a:xfrm>
              <a:blipFill>
                <a:blip r:embed="rId2"/>
                <a:stretch>
                  <a:fillRect l="-780" t="-1609" b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6176F0A-3FE2-46E6-9E06-71821CDE1E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2" r="52368"/>
          <a:stretch/>
        </p:blipFill>
        <p:spPr>
          <a:xfrm>
            <a:off x="2724616" y="3362093"/>
            <a:ext cx="2677035" cy="2104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EDAC0-30CB-4350-A0FC-1035BD172B1D}"/>
              </a:ext>
            </a:extLst>
          </p:cNvPr>
          <p:cNvSpPr txBox="1"/>
          <p:nvPr/>
        </p:nvSpPr>
        <p:spPr>
          <a:xfrm>
            <a:off x="5836548" y="6450939"/>
            <a:ext cx="51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4/10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188BBD7-B82A-4DDB-B3AA-EDE19E30C2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97" t="8782"/>
          <a:stretch/>
        </p:blipFill>
        <p:spPr>
          <a:xfrm>
            <a:off x="6306944" y="3362093"/>
            <a:ext cx="2787806" cy="210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6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BAFA-E1CF-4195-B053-818465B6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 uncertainty of PDP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C7C133-F6BC-4CD2-A380-9CC974497B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51284"/>
                <a:ext cx="6905207" cy="492567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Challenges</a:t>
                </a:r>
                <a:r>
                  <a:rPr lang="en-US" sz="2000" dirty="0"/>
                  <a:t>:</a:t>
                </a:r>
              </a:p>
              <a:p>
                <a:pPr lvl="1"/>
                <a:r>
                  <a:rPr lang="en-US" sz="2000" dirty="0"/>
                  <a:t>No statistical explicit form for PDP variance</a:t>
                </a:r>
              </a:p>
              <a:p>
                <a:r>
                  <a:rPr lang="en-US" sz="2400" dirty="0"/>
                  <a:t>Idea</a:t>
                </a:r>
                <a:r>
                  <a:rPr lang="en-US" sz="2000" dirty="0"/>
                  <a:t>:</a:t>
                </a:r>
              </a:p>
              <a:p>
                <a:pPr lvl="1"/>
                <a:r>
                  <a:rPr lang="en-US" sz="2000" dirty="0"/>
                  <a:t>Bootstrap based pointwise band</a:t>
                </a:r>
              </a:p>
              <a:p>
                <a:r>
                  <a:rPr lang="en-US" sz="2400" dirty="0"/>
                  <a:t>Procedure</a:t>
                </a:r>
                <a:r>
                  <a:rPr lang="en-US" sz="2000" dirty="0"/>
                  <a:t>:</a:t>
                </a:r>
              </a:p>
              <a:p>
                <a:pPr lvl="1"/>
                <a:r>
                  <a:rPr lang="en-US" sz="2000" dirty="0"/>
                  <a:t>1) Draw samples with replacement from original dataset</a:t>
                </a:r>
              </a:p>
              <a:p>
                <a:pPr lvl="1"/>
                <a:r>
                  <a:rPr lang="en-US" sz="2000" dirty="0"/>
                  <a:t>2) Calculate PDP using new samples</a:t>
                </a:r>
              </a:p>
              <a:p>
                <a:pPr lvl="1"/>
                <a:r>
                  <a:rPr lang="en-US" sz="2000" dirty="0"/>
                  <a:t>3) Repeat 1) and 2)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times</a:t>
                </a:r>
              </a:p>
              <a:p>
                <a:pPr lvl="1"/>
                <a:r>
                  <a:rPr lang="en-US" sz="2000" dirty="0"/>
                  <a:t>4) Correct bootstrap bias </a:t>
                </a:r>
              </a:p>
              <a:p>
                <a:pPr lvl="2"/>
                <a:r>
                  <a:rPr lang="en-US" dirty="0"/>
                  <a:t>shift the cutoff quantile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000" dirty="0"/>
                  <a:t>5) Take upper and lower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quantile of PDP values in 3)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C7C133-F6BC-4CD2-A380-9CC974497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51284"/>
                <a:ext cx="6905207" cy="4925679"/>
              </a:xfrm>
              <a:blipFill>
                <a:blip r:embed="rId2"/>
                <a:stretch>
                  <a:fillRect l="-1147" t="-1609" r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7C12B9B-DD84-4D40-AB75-9DFBA4C3AF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" t="1758" r="49316" b="2014"/>
          <a:stretch/>
        </p:blipFill>
        <p:spPr>
          <a:xfrm>
            <a:off x="7941550" y="1251284"/>
            <a:ext cx="2611847" cy="244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0EF22B-87F0-44A2-B063-ECA63EE7F2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94" t="2065" b="2322"/>
          <a:stretch/>
        </p:blipFill>
        <p:spPr>
          <a:xfrm>
            <a:off x="7941551" y="3710003"/>
            <a:ext cx="2705634" cy="2454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EE4333-FFBD-4CE7-A226-23F368D94301}"/>
              </a:ext>
            </a:extLst>
          </p:cNvPr>
          <p:cNvSpPr txBox="1"/>
          <p:nvPr/>
        </p:nvSpPr>
        <p:spPr>
          <a:xfrm>
            <a:off x="5836548" y="6450939"/>
            <a:ext cx="51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5/10</a:t>
            </a:r>
          </a:p>
        </p:txBody>
      </p:sp>
    </p:spTree>
    <p:extLst>
      <p:ext uri="{BB962C8B-B14F-4D97-AF65-F5344CB8AC3E}">
        <p14:creationId xmlns:p14="http://schemas.microsoft.com/office/powerpoint/2010/main" val="155969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B018-DD99-4B33-BC87-5B306C2B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Expediate computation for PDP with confidence band</a:t>
            </a:r>
            <a:br>
              <a:rPr lang="en-US" dirty="0"/>
            </a:br>
            <a:r>
              <a:rPr lang="en-US" dirty="0"/>
              <a:t>Parallel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FCEEE-4903-4A5C-A3FE-8538BBF4D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5694528" cy="4925679"/>
          </a:xfrm>
        </p:spPr>
        <p:txBody>
          <a:bodyPr>
            <a:normAutofit/>
          </a:bodyPr>
          <a:lstStyle/>
          <a:p>
            <a:r>
              <a:rPr lang="en-US" sz="2400" dirty="0"/>
              <a:t>Idea:</a:t>
            </a:r>
          </a:p>
          <a:p>
            <a:pPr lvl="1"/>
            <a:r>
              <a:rPr lang="en-US" sz="2000" dirty="0"/>
              <a:t>Separate the program processes to execute tasks concurrently on separate CPUs</a:t>
            </a:r>
          </a:p>
          <a:p>
            <a:r>
              <a:rPr lang="en-US" sz="2400" dirty="0"/>
              <a:t>Processes can be separated</a:t>
            </a:r>
          </a:p>
          <a:p>
            <a:pPr lvl="1"/>
            <a:r>
              <a:rPr lang="en-US" sz="2000" dirty="0"/>
              <a:t>Fitting machine learning model</a:t>
            </a:r>
          </a:p>
          <a:p>
            <a:pPr lvl="1"/>
            <a:r>
              <a:rPr lang="en-US" sz="2000" dirty="0"/>
              <a:t>Calculating PDP</a:t>
            </a:r>
          </a:p>
          <a:p>
            <a:pPr lvl="1"/>
            <a:r>
              <a:rPr lang="en-US" sz="2000" dirty="0"/>
              <a:t>Bootstrapping for confidence interval</a:t>
            </a:r>
          </a:p>
          <a:p>
            <a:r>
              <a:rPr lang="en-US" sz="2400" dirty="0"/>
              <a:t>Parallel computing in Python</a:t>
            </a:r>
          </a:p>
          <a:p>
            <a:pPr lvl="1"/>
            <a:r>
              <a:rPr lang="en-US" sz="2000" dirty="0" err="1"/>
              <a:t>Loky</a:t>
            </a:r>
            <a:endParaRPr lang="en-US" sz="2000" dirty="0"/>
          </a:p>
          <a:p>
            <a:pPr lvl="1"/>
            <a:r>
              <a:rPr lang="en-US" sz="2000" dirty="0"/>
              <a:t>Multiprocessing</a:t>
            </a:r>
          </a:p>
          <a:p>
            <a:pPr lvl="1"/>
            <a:r>
              <a:rPr lang="en-US" sz="2000" dirty="0"/>
              <a:t>Threading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9446B56-648B-4467-A7BC-C1CD28F514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5989" y="1249914"/>
                <a:ext cx="5694528" cy="49256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Simulation settings:</a:t>
                </a:r>
              </a:p>
              <a:p>
                <a:pPr lvl="1"/>
                <a:r>
                  <a:rPr lang="en-US" sz="2000" dirty="0"/>
                  <a:t>Sample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10,000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Number of predictors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2 ~ 50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Model: </a:t>
                </a:r>
                <a:r>
                  <a:rPr lang="en-US" sz="2000" dirty="0" err="1"/>
                  <a:t>XGBoost</a:t>
                </a:r>
                <a:endParaRPr lang="en-US" sz="2000" dirty="0"/>
              </a:p>
              <a:p>
                <a:pPr lvl="1"/>
                <a:r>
                  <a:rPr lang="en-US" sz="2000" dirty="0"/>
                  <a:t>Real model contains: linear, quadratic, exp, sin, log, </a:t>
                </a:r>
                <a:r>
                  <a:rPr lang="en-US" altLang="zh-CN" sz="2000" dirty="0"/>
                  <a:t>interaction </a:t>
                </a:r>
                <a:r>
                  <a:rPr lang="en-US" sz="2000" dirty="0"/>
                  <a:t>…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9446B56-648B-4467-A7BC-C1CD28F51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89" y="1249914"/>
                <a:ext cx="5694528" cy="4925679"/>
              </a:xfrm>
              <a:prstGeom prst="rect">
                <a:avLst/>
              </a:prstGeom>
              <a:blipFill>
                <a:blip r:embed="rId3"/>
                <a:stretch>
                  <a:fillRect l="-1390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93168CA-3B64-41F7-B4EA-8BC1C88B6B84}"/>
              </a:ext>
            </a:extLst>
          </p:cNvPr>
          <p:cNvSpPr txBox="1"/>
          <p:nvPr/>
        </p:nvSpPr>
        <p:spPr>
          <a:xfrm>
            <a:off x="5836548" y="6450939"/>
            <a:ext cx="51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6/10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99FD4AD8-57FF-43F0-8390-3CE08CA84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821" y="3284545"/>
            <a:ext cx="4136359" cy="282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5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7AEE-53A3-4ADA-B463-016C81BC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Expediate computation for PDP with confidence band</a:t>
            </a:r>
            <a:br>
              <a:rPr lang="en-US" dirty="0"/>
            </a:br>
            <a:r>
              <a:rPr lang="en-US" altLang="zh-CN" dirty="0"/>
              <a:t>Subsampling bootstrap*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E4BBDF-BA91-4266-AB75-F9A845FCA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284"/>
                <a:ext cx="5955123" cy="492567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Idea</a:t>
                </a:r>
                <a:r>
                  <a:rPr lang="en-US" altLang="zh-CN" sz="2000" dirty="0"/>
                  <a:t>:</a:t>
                </a:r>
              </a:p>
              <a:p>
                <a:pPr lvl="1"/>
                <a:r>
                  <a:rPr lang="en-US" altLang="zh-CN" sz="2000" dirty="0"/>
                  <a:t>Small datasets make computation fast</a:t>
                </a:r>
              </a:p>
              <a:p>
                <a:r>
                  <a:rPr lang="en-US" altLang="zh-CN" sz="2400" dirty="0"/>
                  <a:t>Procedure</a:t>
                </a:r>
                <a:r>
                  <a:rPr lang="en-US" altLang="zh-CN" sz="2000" dirty="0"/>
                  <a:t>:</a:t>
                </a:r>
              </a:p>
              <a:p>
                <a:pPr lvl="1"/>
                <a:r>
                  <a:rPr lang="en-US" altLang="zh-CN" sz="2000" dirty="0"/>
                  <a:t>1) take samples without replacement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from the original data</a:t>
                </a:r>
              </a:p>
              <a:p>
                <a:pPr lvl="1"/>
                <a:r>
                  <a:rPr lang="en-US" sz="2000" dirty="0"/>
                  <a:t>2) calculate PDP using subsamples in 1)</a:t>
                </a:r>
              </a:p>
              <a:p>
                <a:pPr lvl="1"/>
                <a:r>
                  <a:rPr lang="en-US" sz="2000" dirty="0"/>
                  <a:t>3) repeat 1) 2) for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𝑘𝐵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en-US" sz="2000" dirty="0"/>
                  <a:t> times</a:t>
                </a:r>
              </a:p>
              <a:p>
                <a:pPr lvl="1"/>
                <a:r>
                  <a:rPr lang="en-US" sz="2000" dirty="0"/>
                  <a:t>4) calculate and adjusted std. error 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se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se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2000" dirty="0"/>
                  <a:t>5) CI: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000" dirty="0"/>
                  <a:t>1.96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se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E4BBDF-BA91-4266-AB75-F9A845FCA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284"/>
                <a:ext cx="5955123" cy="4925679"/>
              </a:xfrm>
              <a:blipFill>
                <a:blip r:embed="rId3"/>
                <a:stretch>
                  <a:fillRect l="-1434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55FE946-D6C4-4EBE-8921-EE56D473AFD6}"/>
              </a:ext>
            </a:extLst>
          </p:cNvPr>
          <p:cNvSpPr/>
          <p:nvPr/>
        </p:nvSpPr>
        <p:spPr>
          <a:xfrm>
            <a:off x="838200" y="6139851"/>
            <a:ext cx="847083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*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Politis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Dimitris N., Joseph P. Romano, and Michael Wolf.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Subsampling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. Springer Science &amp; Business Media, 1999.</a:t>
            </a:r>
            <a:endParaRPr lang="en-US" sz="1100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B13A4E58-67EC-419C-B5C8-6F3DF6502B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"/>
          <a:stretch/>
        </p:blipFill>
        <p:spPr>
          <a:xfrm>
            <a:off x="6408673" y="1251284"/>
            <a:ext cx="5145534" cy="2458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356F2D-195E-49CB-BA09-5F4AAF142CC1}"/>
              </a:ext>
            </a:extLst>
          </p:cNvPr>
          <p:cNvSpPr txBox="1"/>
          <p:nvPr/>
        </p:nvSpPr>
        <p:spPr>
          <a:xfrm>
            <a:off x="5836548" y="6450939"/>
            <a:ext cx="51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7/10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95DC565-A467-4D9B-B021-A3B8B3DA4B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75"/>
          <a:stretch/>
        </p:blipFill>
        <p:spPr>
          <a:xfrm>
            <a:off x="6185640" y="3717258"/>
            <a:ext cx="2850445" cy="2422593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E7F3E208-43AF-4379-BE6B-7CCE5FF7F5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32" t="30240" r="1160" b="38295"/>
          <a:stretch/>
        </p:blipFill>
        <p:spPr>
          <a:xfrm>
            <a:off x="8981440" y="3717258"/>
            <a:ext cx="2215910" cy="113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691C-C71B-4521-8CDD-B8EACA61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on sample size</a:t>
            </a:r>
            <a:endParaRPr lang="en-US" dirty="0"/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88CBB9A7-7834-4F69-8A08-619AF86AC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793" y="3493093"/>
            <a:ext cx="6360413" cy="289916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F80E98F-47E4-4D2F-A5D6-49033E64F0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251284"/>
                <a:ext cx="9835747" cy="49256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Settings</a:t>
                </a:r>
                <a:r>
                  <a:rPr lang="en-US" altLang="zh-CN" sz="2000" dirty="0"/>
                  <a:t>:</a:t>
                </a:r>
              </a:p>
              <a:p>
                <a:pPr lvl="1"/>
                <a:r>
                  <a:rPr lang="en-US" altLang="zh-CN" sz="2000" dirty="0"/>
                  <a:t>Number of input variables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= 5</m:t>
                    </m:r>
                  </m:oMath>
                </a14:m>
                <a:r>
                  <a:rPr lang="en-US" altLang="zh-CN" sz="2000" dirty="0"/>
                  <a:t>, sample size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000" dirty="0"/>
                  <a:t> from 5000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2000" dirty="0"/>
                  <a:t>Model: </a:t>
                </a:r>
                <a:r>
                  <a:rPr lang="en-US" altLang="zh-CN" sz="2000" dirty="0" err="1"/>
                  <a:t>XGBoost</a:t>
                </a:r>
                <a:r>
                  <a:rPr lang="en-US" altLang="zh-CN" sz="2000" dirty="0"/>
                  <a:t>( </a:t>
                </a:r>
                <a:r>
                  <a:rPr lang="en-US" altLang="zh-CN" sz="2000" dirty="0" err="1"/>
                  <a:t>n_estimators</a:t>
                </a:r>
                <a:r>
                  <a:rPr lang="en-US" altLang="zh-CN" sz="2000" dirty="0"/>
                  <a:t> = 500, </a:t>
                </a:r>
                <a:r>
                  <a:rPr lang="en-US" altLang="zh-CN" sz="2000" dirty="0" err="1"/>
                  <a:t>max_depth</a:t>
                </a:r>
                <a:r>
                  <a:rPr lang="en-US" altLang="zh-CN" sz="2000" dirty="0"/>
                  <a:t> = 4 )</a:t>
                </a:r>
              </a:p>
              <a:p>
                <a:pPr lvl="1"/>
                <a:r>
                  <a:rPr lang="en-US" altLang="zh-CN" sz="2000" dirty="0"/>
                  <a:t>Bootstrap: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= 200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2000" dirty="0"/>
                  <a:t>Subsampling: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𝑘𝐵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= 1000,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F80E98F-47E4-4D2F-A5D6-49033E64F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51284"/>
                <a:ext cx="9835747" cy="4925679"/>
              </a:xfrm>
              <a:prstGeom prst="rect">
                <a:avLst/>
              </a:prstGeom>
              <a:blipFill>
                <a:blip r:embed="rId4"/>
                <a:stretch>
                  <a:fillRect l="-868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5AF2A11-45E7-4568-A6AD-2C42F09473B1}"/>
              </a:ext>
            </a:extLst>
          </p:cNvPr>
          <p:cNvSpPr txBox="1"/>
          <p:nvPr/>
        </p:nvSpPr>
        <p:spPr>
          <a:xfrm>
            <a:off x="5836548" y="6450939"/>
            <a:ext cx="51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139357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CE64-D4B6-428E-8662-6DEC87BE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</p:spPr>
        <p:txBody>
          <a:bodyPr/>
          <a:lstStyle/>
          <a:p>
            <a:r>
              <a:rPr lang="en-US" dirty="0"/>
              <a:t>Discussion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72B2E-E6BA-479D-9F36-080795BFE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951"/>
            <a:ext cx="5085945" cy="48191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Parallel computing</a:t>
            </a:r>
          </a:p>
          <a:p>
            <a:pPr lvl="1"/>
            <a:r>
              <a:rPr lang="en-US" dirty="0"/>
              <a:t>Advantages:</a:t>
            </a:r>
          </a:p>
          <a:p>
            <a:pPr lvl="2"/>
            <a:r>
              <a:rPr lang="en-US" dirty="0"/>
              <a:t>Easy for one layer parallel</a:t>
            </a:r>
          </a:p>
          <a:p>
            <a:pPr lvl="2"/>
            <a:r>
              <a:rPr lang="en-US" dirty="0"/>
              <a:t>Straightforward</a:t>
            </a:r>
          </a:p>
          <a:p>
            <a:pPr lvl="1"/>
            <a:r>
              <a:rPr lang="en-US" dirty="0"/>
              <a:t>Disadvantages:</a:t>
            </a:r>
          </a:p>
          <a:p>
            <a:pPr lvl="2"/>
            <a:r>
              <a:rPr lang="en-US" dirty="0"/>
              <a:t>Hard for nested parallel</a:t>
            </a:r>
          </a:p>
          <a:p>
            <a:pPr lvl="2"/>
            <a:r>
              <a:rPr lang="en-US" dirty="0"/>
              <a:t>Overhead cost (</a:t>
            </a:r>
            <a:r>
              <a:rPr lang="en-US" dirty="0" err="1"/>
              <a:t>loky</a:t>
            </a:r>
            <a:r>
              <a:rPr lang="en-US" dirty="0"/>
              <a:t> &gt; multiprocessing &gt; threading)</a:t>
            </a:r>
          </a:p>
          <a:p>
            <a:pPr lvl="2"/>
            <a:r>
              <a:rPr lang="en-US" dirty="0"/>
              <a:t>Computation time depends on the business of the server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7D95756-682F-4B03-9CA1-DC4BA7E05270}"/>
              </a:ext>
            </a:extLst>
          </p:cNvPr>
          <p:cNvSpPr txBox="1">
            <a:spLocks/>
          </p:cNvSpPr>
          <p:nvPr/>
        </p:nvSpPr>
        <p:spPr>
          <a:xfrm>
            <a:off x="5943354" y="1250951"/>
            <a:ext cx="5085945" cy="4819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Subsampling bootstrap</a:t>
            </a:r>
          </a:p>
          <a:p>
            <a:pPr lvl="1"/>
            <a:r>
              <a:rPr lang="en-US" dirty="0"/>
              <a:t>Advantages:</a:t>
            </a:r>
          </a:p>
          <a:p>
            <a:pPr lvl="2"/>
            <a:r>
              <a:rPr lang="en-US" dirty="0"/>
              <a:t>Fundamentally reduce computation complexity</a:t>
            </a:r>
          </a:p>
          <a:p>
            <a:pPr lvl="2"/>
            <a:r>
              <a:rPr lang="en-US" dirty="0"/>
              <a:t>Efficient for large sample size</a:t>
            </a:r>
          </a:p>
          <a:p>
            <a:pPr lvl="1"/>
            <a:r>
              <a:rPr lang="en-US" dirty="0"/>
              <a:t>Disadvantages:</a:t>
            </a:r>
          </a:p>
          <a:p>
            <a:pPr lvl="2"/>
            <a:r>
              <a:rPr lang="en-US" dirty="0"/>
              <a:t>Require normality assumption</a:t>
            </a:r>
          </a:p>
          <a:p>
            <a:pPr lvl="2"/>
            <a:r>
              <a:rPr lang="en-US" dirty="0"/>
              <a:t>Unstable for imbalance class dataset (improve local-case control)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EE344-A8D4-4A2A-B15A-96F11F17141A}"/>
              </a:ext>
            </a:extLst>
          </p:cNvPr>
          <p:cNvSpPr txBox="1"/>
          <p:nvPr/>
        </p:nvSpPr>
        <p:spPr>
          <a:xfrm>
            <a:off x="5836548" y="6450939"/>
            <a:ext cx="51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9/10</a:t>
            </a:r>
          </a:p>
        </p:txBody>
      </p:sp>
    </p:spTree>
    <p:extLst>
      <p:ext uri="{BB962C8B-B14F-4D97-AF65-F5344CB8AC3E}">
        <p14:creationId xmlns:p14="http://schemas.microsoft.com/office/powerpoint/2010/main" val="274102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 Palette">
      <a:dk1>
        <a:srgbClr val="000000"/>
      </a:dk1>
      <a:lt1>
        <a:srgbClr val="FFFFFF"/>
      </a:lt1>
      <a:dk2>
        <a:srgbClr val="041E41"/>
      </a:dk2>
      <a:lt2>
        <a:srgbClr val="B8D6E6"/>
      </a:lt2>
      <a:accent1>
        <a:srgbClr val="009CDE"/>
      </a:accent1>
      <a:accent2>
        <a:srgbClr val="1E407C"/>
      </a:accent2>
      <a:accent3>
        <a:srgbClr val="A3AAAD"/>
      </a:accent3>
      <a:accent4>
        <a:srgbClr val="83B1D4"/>
      </a:accent4>
      <a:accent5>
        <a:srgbClr val="3EA39E"/>
      </a:accent5>
      <a:accent6>
        <a:srgbClr val="305470"/>
      </a:accent6>
      <a:hlink>
        <a:srgbClr val="64B8B6"/>
      </a:hlink>
      <a:folHlink>
        <a:srgbClr val="7D4C7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720</Words>
  <Application>Microsoft Office PowerPoint</Application>
  <PresentationFormat>Widescreen</PresentationFormat>
  <Paragraphs>130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Franklin Gothic Book</vt:lpstr>
      <vt:lpstr>Franklin Gothic Medium</vt:lpstr>
      <vt:lpstr>Office Theme</vt:lpstr>
      <vt:lpstr>Expediting Computation for Partial Dependence Plots</vt:lpstr>
      <vt:lpstr>Outline</vt:lpstr>
      <vt:lpstr>Partial Dependence Plot （PDP）</vt:lpstr>
      <vt:lpstr>Partial Dependence Plot (PDP)</vt:lpstr>
      <vt:lpstr>Quantify uncertainty of PDP</vt:lpstr>
      <vt:lpstr>Expediate computation for PDP with confidence band Parallel Computing</vt:lpstr>
      <vt:lpstr>Expediate computation for PDP with confidence band Subsampling bootstrap*</vt:lpstr>
      <vt:lpstr>Simulation on sample size</vt:lpstr>
      <vt:lpstr>Discussion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Expediting Computation for Partial Dependence Plots</dc:title>
  <dc:creator>Zeng Mudong</dc:creator>
  <cp:lastModifiedBy>Zeng Mudong</cp:lastModifiedBy>
  <cp:revision>10</cp:revision>
  <dcterms:created xsi:type="dcterms:W3CDTF">2019-12-10T19:24:18Z</dcterms:created>
  <dcterms:modified xsi:type="dcterms:W3CDTF">2019-12-12T14:09:08Z</dcterms:modified>
</cp:coreProperties>
</file>