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1104" r:id="rId4"/>
    <p:sldId id="1097" r:id="rId5"/>
    <p:sldId id="1099" r:id="rId6"/>
    <p:sldId id="1100" r:id="rId7"/>
    <p:sldId id="1101" r:id="rId8"/>
    <p:sldId id="1103" r:id="rId9"/>
    <p:sldId id="11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274" autoAdjust="0"/>
  </p:normalViewPr>
  <p:slideViewPr>
    <p:cSldViewPr snapToGrid="0">
      <p:cViewPr varScale="1">
        <p:scale>
          <a:sx n="109" d="100"/>
          <a:sy n="109" d="100"/>
        </p:scale>
        <p:origin x="86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2D5343-47B4-4607-A732-1D8C8C716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D15F58-FA2F-4BF9-86EC-44D33EA801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AD2E6-F382-4D1A-AA76-B756711B3E73}" type="datetimeFigureOut">
              <a:rPr lang="en-US" smtClean="0"/>
              <a:t>12/5/2018</a:t>
            </a:fld>
            <a:endParaRPr lang="en-US"/>
          </a:p>
        </p:txBody>
      </p:sp>
      <p:sp>
        <p:nvSpPr>
          <p:cNvPr id="4" name="Slide Image Placeholder 3">
            <a:extLst>
              <a:ext uri="{FF2B5EF4-FFF2-40B4-BE49-F238E27FC236}">
                <a16:creationId xmlns:a16="http://schemas.microsoft.com/office/drawing/2014/main" id="{04E64269-C4B9-4C62-9FC8-FFA7490EBF4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DF3D95D1-EECD-40F9-A101-7752570D0BC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06CB34F-512A-4EF0-8921-4E622B1E3B5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EF20FD2-221F-4AD7-95AD-2F4C4571F10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BCB55-33C7-4705-A8EA-54FF30B646F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question for energy utilities and Independent system operators was to determine the amount of renewable energy integration into the power grid. This motivates the question of what generator types to build in the future?</a:t>
            </a:r>
          </a:p>
        </p:txBody>
      </p:sp>
      <p:sp>
        <p:nvSpPr>
          <p:cNvPr id="4" name="Slide Number Placeholder 3"/>
          <p:cNvSpPr>
            <a:spLocks noGrp="1"/>
          </p:cNvSpPr>
          <p:nvPr>
            <p:ph type="sldNum" sz="quarter" idx="10"/>
          </p:nvPr>
        </p:nvSpPr>
        <p:spPr/>
        <p:txBody>
          <a:bodyPr/>
          <a:lstStyle/>
          <a:p>
            <a:fld id="{597BCB55-33C7-4705-A8EA-54FF30B646F7}" type="slidenum">
              <a:rPr lang="en-US" smtClean="0"/>
              <a:t>2</a:t>
            </a:fld>
            <a:endParaRPr lang="en-US"/>
          </a:p>
        </p:txBody>
      </p:sp>
    </p:spTree>
    <p:extLst>
      <p:ext uri="{BB962C8B-B14F-4D97-AF65-F5344CB8AC3E}">
        <p14:creationId xmlns:p14="http://schemas.microsoft.com/office/powerpoint/2010/main" val="247099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stochastic dynamic program solution has been present </a:t>
            </a:r>
            <a:r>
              <a:rPr lang="en-US" dirty="0" err="1"/>
              <a:t>Bellamn</a:t>
            </a:r>
            <a:r>
              <a:rPr lang="en-US" dirty="0"/>
              <a:t> invented in 1960</a:t>
            </a:r>
          </a:p>
        </p:txBody>
      </p:sp>
      <p:sp>
        <p:nvSpPr>
          <p:cNvPr id="4" name="Slide Number Placeholder 3"/>
          <p:cNvSpPr>
            <a:spLocks noGrp="1"/>
          </p:cNvSpPr>
          <p:nvPr>
            <p:ph type="sldNum" sz="quarter" idx="10"/>
          </p:nvPr>
        </p:nvSpPr>
        <p:spPr/>
        <p:txBody>
          <a:bodyPr/>
          <a:lstStyle/>
          <a:p>
            <a:fld id="{597BCB55-33C7-4705-A8EA-54FF30B646F7}" type="slidenum">
              <a:rPr lang="en-US" smtClean="0"/>
              <a:t>3</a:t>
            </a:fld>
            <a:endParaRPr lang="en-US"/>
          </a:p>
        </p:txBody>
      </p:sp>
    </p:spTree>
    <p:extLst>
      <p:ext uri="{BB962C8B-B14F-4D97-AF65-F5344CB8AC3E}">
        <p14:creationId xmlns:p14="http://schemas.microsoft.com/office/powerpoint/2010/main" val="242698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BCB55-33C7-4705-A8EA-54FF30B646F7}" type="slidenum">
              <a:rPr lang="en-US" smtClean="0"/>
              <a:t>9</a:t>
            </a:fld>
            <a:endParaRPr lang="en-US"/>
          </a:p>
        </p:txBody>
      </p:sp>
    </p:spTree>
    <p:extLst>
      <p:ext uri="{BB962C8B-B14F-4D97-AF65-F5344CB8AC3E}">
        <p14:creationId xmlns:p14="http://schemas.microsoft.com/office/powerpoint/2010/main" val="27548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C8FA-9661-4DA4-AA34-6EDA93EB9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64AE07-1C2F-4461-B887-B98E25DBE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7446B-C5F2-449B-9407-E55D5594FB39}"/>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D27BB47F-33E0-41F6-B05F-8ED46EE35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9255C-8663-430D-B76D-24EC120CA132}"/>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297561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05BB-9BA2-4672-95D8-266AE76F55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A855B4-2A3F-40C1-AF9A-474BEDFA73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0E03C-4712-464C-ACDB-4BD417FC2FB9}"/>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D2669F0A-A985-4B7E-80FF-F1B044C8C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28D64-1F54-419E-B095-24DC62984CE3}"/>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125761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47B78-4E70-4F87-9828-ACAF44600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91BB6-4548-4231-8AC7-38D2F1B4AD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03E07-F870-4101-A75D-F430551A3892}"/>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57C7B50D-887E-4D1F-96A5-AE265C198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96780-3C6B-4199-98DA-B99B2CC91173}"/>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234685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61BA-A7EE-4975-AB66-E49C84564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045CA-5A9E-4DE8-B25E-FF3315D174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EED35-D441-41E4-B84B-14A1BC9B579E}"/>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67D5C4B2-7E82-44BD-AC4F-B620AB210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16D28-1AD9-4929-9116-9822D5E8BCF8}"/>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2051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C91D-92A5-44C8-866B-DB7ADFC78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9BD12-D0E5-4896-A277-FDD2F7969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67B7E9-17ED-4FF7-90DE-E0CBA176DF9A}"/>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9DC8F0AA-2D72-4A60-A686-05482C895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1884A-EA63-41AB-A233-6FD8EA325136}"/>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185929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42E1-B08E-440F-9C02-5267DABF0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44D47-5832-4B55-BE18-FA5EB6EE65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06B7C-8DA3-4F24-BFE9-99D452029D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3382D-C81B-4857-AE89-87E521AC335C}"/>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6" name="Footer Placeholder 5">
            <a:extLst>
              <a:ext uri="{FF2B5EF4-FFF2-40B4-BE49-F238E27FC236}">
                <a16:creationId xmlns:a16="http://schemas.microsoft.com/office/drawing/2014/main" id="{0D1C5566-F63E-4391-9139-79204D797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E165A-38F8-49E1-BE28-8D07EE73E4F2}"/>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362660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53D1-95F6-4CE0-93EF-16A9FE199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9C143-5C1E-438B-9291-0636B2987C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397D81-D2DB-497C-9901-D1E0A7296C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6DFC9-2C07-4C23-BA6D-FD47E6DF9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876566-52C6-4136-8D35-410D0A6421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FB941F-2E82-4B68-BFA3-10AA0B893AB5}"/>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8" name="Footer Placeholder 7">
            <a:extLst>
              <a:ext uri="{FF2B5EF4-FFF2-40B4-BE49-F238E27FC236}">
                <a16:creationId xmlns:a16="http://schemas.microsoft.com/office/drawing/2014/main" id="{929F6799-B78A-48CC-8C4C-28A1D7EE8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199998-EF10-443D-9DFC-096DB449831D}"/>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359566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B313-077D-4529-97E0-D3ED2902B8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76526-E0BF-4EF6-A287-45AC1833E319}"/>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4" name="Footer Placeholder 3">
            <a:extLst>
              <a:ext uri="{FF2B5EF4-FFF2-40B4-BE49-F238E27FC236}">
                <a16:creationId xmlns:a16="http://schemas.microsoft.com/office/drawing/2014/main" id="{5048FA91-DCEB-4088-A7C1-C7D9516182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3BF523-2DB7-4761-8DF9-D39FFB47A944}"/>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139096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133FF-7DB1-4281-ACF3-421C405B7EDA}"/>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3" name="Footer Placeholder 2">
            <a:extLst>
              <a:ext uri="{FF2B5EF4-FFF2-40B4-BE49-F238E27FC236}">
                <a16:creationId xmlns:a16="http://schemas.microsoft.com/office/drawing/2014/main" id="{5327C82D-37F3-42E8-B011-9F8F209FF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DBFA0-C496-4F2C-BA58-2A3447F7DA89}"/>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59550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AB1-EB8B-497E-830C-6EE4AB492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41183-DE8A-4101-91CB-6EED0BCB4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2DA87-64C2-49C1-8F04-06C030E4D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156734-D116-40A8-9530-F29CFC56D8CA}"/>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6" name="Footer Placeholder 5">
            <a:extLst>
              <a:ext uri="{FF2B5EF4-FFF2-40B4-BE49-F238E27FC236}">
                <a16:creationId xmlns:a16="http://schemas.microsoft.com/office/drawing/2014/main" id="{00D96763-1726-4306-B9A3-FB0DCF753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04524-50CD-4DE3-99EE-97BD1098F8B5}"/>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135096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4D5E-EB18-4360-A4EA-2AA4FD43D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53CE3-4BA4-4D14-825D-9818DDDFC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9A625-FE25-4BA1-B869-A9898D399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3D546C-9290-4BE0-AB10-76319A9B9515}"/>
              </a:ext>
            </a:extLst>
          </p:cNvPr>
          <p:cNvSpPr>
            <a:spLocks noGrp="1"/>
          </p:cNvSpPr>
          <p:nvPr>
            <p:ph type="dt" sz="half" idx="10"/>
          </p:nvPr>
        </p:nvSpPr>
        <p:spPr/>
        <p:txBody>
          <a:bodyPr/>
          <a:lstStyle/>
          <a:p>
            <a:fld id="{38CB88DF-DBDD-4FAE-AA4B-CE41749250EB}" type="datetimeFigureOut">
              <a:rPr lang="en-US" smtClean="0"/>
              <a:t>12/5/2018</a:t>
            </a:fld>
            <a:endParaRPr lang="en-US"/>
          </a:p>
        </p:txBody>
      </p:sp>
      <p:sp>
        <p:nvSpPr>
          <p:cNvPr id="6" name="Footer Placeholder 5">
            <a:extLst>
              <a:ext uri="{FF2B5EF4-FFF2-40B4-BE49-F238E27FC236}">
                <a16:creationId xmlns:a16="http://schemas.microsoft.com/office/drawing/2014/main" id="{FD3DA4AC-4988-4BD7-BEDC-C74E11EF0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66DB2-1ACB-4635-A85C-1C891930A396}"/>
              </a:ext>
            </a:extLst>
          </p:cNvPr>
          <p:cNvSpPr>
            <a:spLocks noGrp="1"/>
          </p:cNvSpPr>
          <p:nvPr>
            <p:ph type="sldNum" sz="quarter" idx="12"/>
          </p:nvPr>
        </p:nvSpPr>
        <p:spPr/>
        <p:txBody>
          <a:bodyPr/>
          <a:lstStyle/>
          <a:p>
            <a:fld id="{FC0E7B56-35B3-4C04-A8C0-582C18445AE5}" type="slidenum">
              <a:rPr lang="en-US" smtClean="0"/>
              <a:t>‹#›</a:t>
            </a:fld>
            <a:endParaRPr lang="en-US"/>
          </a:p>
        </p:txBody>
      </p:sp>
    </p:spTree>
    <p:extLst>
      <p:ext uri="{BB962C8B-B14F-4D97-AF65-F5344CB8AC3E}">
        <p14:creationId xmlns:p14="http://schemas.microsoft.com/office/powerpoint/2010/main" val="199264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2BB12-C969-44DE-8910-B5D33471C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BF623-2117-4106-B5C8-2D6AD630D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D01C4-A006-4C6F-BA23-8DC291FDA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B88DF-DBDD-4FAE-AA4B-CE41749250EB}" type="datetimeFigureOut">
              <a:rPr lang="en-US" smtClean="0"/>
              <a:t>12/5/2018</a:t>
            </a:fld>
            <a:endParaRPr lang="en-US"/>
          </a:p>
        </p:txBody>
      </p:sp>
      <p:sp>
        <p:nvSpPr>
          <p:cNvPr id="5" name="Footer Placeholder 4">
            <a:extLst>
              <a:ext uri="{FF2B5EF4-FFF2-40B4-BE49-F238E27FC236}">
                <a16:creationId xmlns:a16="http://schemas.microsoft.com/office/drawing/2014/main" id="{10329E78-4402-4A92-9292-D08E1D062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17AB40-926C-4D60-9C9B-2022281ED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E7B56-35B3-4C04-A8C0-582C18445AE5}" type="slidenum">
              <a:rPr lang="en-US" smtClean="0"/>
              <a:t>‹#›</a:t>
            </a:fld>
            <a:endParaRPr lang="en-US"/>
          </a:p>
        </p:txBody>
      </p:sp>
    </p:spTree>
    <p:extLst>
      <p:ext uri="{BB962C8B-B14F-4D97-AF65-F5344CB8AC3E}">
        <p14:creationId xmlns:p14="http://schemas.microsoft.com/office/powerpoint/2010/main" val="119496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EAB2-A324-4738-B594-7C42C506E03F}"/>
              </a:ext>
            </a:extLst>
          </p:cNvPr>
          <p:cNvSpPr>
            <a:spLocks noGrp="1"/>
          </p:cNvSpPr>
          <p:nvPr>
            <p:ph type="ctrTitle"/>
          </p:nvPr>
        </p:nvSpPr>
        <p:spPr>
          <a:xfrm>
            <a:off x="0" y="489098"/>
            <a:ext cx="12192000" cy="3020865"/>
          </a:xfrm>
        </p:spPr>
        <p:txBody>
          <a:bodyPr>
            <a:normAutofit/>
          </a:bodyPr>
          <a:lstStyle/>
          <a:p>
            <a:r>
              <a:rPr lang="en-US" sz="5400" dirty="0">
                <a:latin typeface="Times New Roman" panose="02020603050405020304" pitchFamily="18" charset="0"/>
                <a:cs typeface="Times New Roman" panose="02020603050405020304" pitchFamily="18" charset="0"/>
              </a:rPr>
              <a:t>Computationally Efficient Methods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for Stochastic Generator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Expansion Planning</a:t>
            </a:r>
          </a:p>
        </p:txBody>
      </p:sp>
      <p:sp>
        <p:nvSpPr>
          <p:cNvPr id="3" name="Subtitle 2">
            <a:extLst>
              <a:ext uri="{FF2B5EF4-FFF2-40B4-BE49-F238E27FC236}">
                <a16:creationId xmlns:a16="http://schemas.microsoft.com/office/drawing/2014/main" id="{A1C2455C-B0BC-4D39-B160-A4945581E3D1}"/>
              </a:ext>
            </a:extLst>
          </p:cNvPr>
          <p:cNvSpPr>
            <a:spLocks noGrp="1"/>
          </p:cNvSpPr>
          <p:nvPr>
            <p:ph type="subTitle" idx="1"/>
          </p:nvPr>
        </p:nvSpPr>
        <p:spPr>
          <a:xfrm>
            <a:off x="0" y="3995442"/>
            <a:ext cx="12192000" cy="1655762"/>
          </a:xfrm>
        </p:spPr>
        <p:txBody>
          <a:bodyPr>
            <a:normAutofit/>
          </a:bodyPr>
          <a:lstStyle/>
          <a:p>
            <a:r>
              <a:rPr lang="en-US" dirty="0">
                <a:latin typeface="Times New Roman" panose="02020603050405020304" pitchFamily="18" charset="0"/>
                <a:cs typeface="Times New Roman" panose="02020603050405020304" pitchFamily="18" charset="0"/>
              </a:rPr>
              <a:t>Vijay Kumar</a:t>
            </a:r>
          </a:p>
          <a:p>
            <a:r>
              <a:rPr lang="en-US" dirty="0">
                <a:latin typeface="Times New Roman" panose="02020603050405020304" pitchFamily="18" charset="0"/>
                <a:cs typeface="Times New Roman" panose="02020603050405020304" pitchFamily="18" charset="0"/>
              </a:rPr>
              <a:t>Industrial Engineering Department </a:t>
            </a:r>
          </a:p>
          <a:p>
            <a:r>
              <a:rPr lang="en-US" dirty="0">
                <a:latin typeface="Times New Roman" panose="02020603050405020304" pitchFamily="18" charset="0"/>
                <a:cs typeface="Times New Roman" panose="02020603050405020304" pitchFamily="18" charset="0"/>
              </a:rPr>
              <a:t>The Pennsylvania State University</a:t>
            </a:r>
          </a:p>
        </p:txBody>
      </p:sp>
    </p:spTree>
    <p:extLst>
      <p:ext uri="{BB962C8B-B14F-4D97-AF65-F5344CB8AC3E}">
        <p14:creationId xmlns:p14="http://schemas.microsoft.com/office/powerpoint/2010/main" val="29057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EE38-3C0B-4481-B68E-3F6F99A59BED}"/>
              </a:ext>
            </a:extLst>
          </p:cNvPr>
          <p:cNvSpPr>
            <a:spLocks noGrp="1"/>
          </p:cNvSpPr>
          <p:nvPr>
            <p:ph type="title"/>
          </p:nvPr>
        </p:nvSpPr>
        <p:spPr>
          <a:xfrm>
            <a:off x="1" y="20924"/>
            <a:ext cx="12192000" cy="1325563"/>
          </a:xfrm>
        </p:spPr>
        <p:txBody>
          <a:bodyPr/>
          <a:lstStyle/>
          <a:p>
            <a:pPr algn="ctr"/>
            <a:r>
              <a:rPr lang="en-US" dirty="0">
                <a:latin typeface="Times New Roman" panose="02020603050405020304" pitchFamily="18" charset="0"/>
                <a:cs typeface="Times New Roman" panose="02020603050405020304" pitchFamily="18" charset="0"/>
              </a:rPr>
              <a:t>What is Generator Expansion Planning?</a:t>
            </a:r>
          </a:p>
        </p:txBody>
      </p:sp>
      <p:pic>
        <p:nvPicPr>
          <p:cNvPr id="5" name="Content Placeholder 4">
            <a:extLst>
              <a:ext uri="{FF2B5EF4-FFF2-40B4-BE49-F238E27FC236}">
                <a16:creationId xmlns:a16="http://schemas.microsoft.com/office/drawing/2014/main" id="{E93E0489-8A2F-4F66-847E-CF93F99451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305" y="1173343"/>
            <a:ext cx="5462541" cy="3251919"/>
          </a:xfrm>
        </p:spPr>
      </p:pic>
      <p:pic>
        <p:nvPicPr>
          <p:cNvPr id="7" name="Picture 6">
            <a:extLst>
              <a:ext uri="{FF2B5EF4-FFF2-40B4-BE49-F238E27FC236}">
                <a16:creationId xmlns:a16="http://schemas.microsoft.com/office/drawing/2014/main" id="{2379FD06-1D8D-40A8-92AD-829A5C208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846" y="1048459"/>
            <a:ext cx="5211443" cy="3468866"/>
          </a:xfrm>
          <a:prstGeom prst="rect">
            <a:avLst/>
          </a:prstGeom>
        </p:spPr>
      </p:pic>
      <p:sp>
        <p:nvSpPr>
          <p:cNvPr id="6" name="Content Placeholder 2">
            <a:extLst>
              <a:ext uri="{FF2B5EF4-FFF2-40B4-BE49-F238E27FC236}">
                <a16:creationId xmlns:a16="http://schemas.microsoft.com/office/drawing/2014/main" id="{997222F1-9BEA-4C05-8A4C-B7138A130B65}"/>
              </a:ext>
            </a:extLst>
          </p:cNvPr>
          <p:cNvSpPr txBox="1">
            <a:spLocks/>
          </p:cNvSpPr>
          <p:nvPr/>
        </p:nvSpPr>
        <p:spPr>
          <a:xfrm>
            <a:off x="633459" y="4554499"/>
            <a:ext cx="5462541" cy="3468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Arial" panose="020B0604020202020204" pitchFamily="34" charset="0"/>
                <a:cs typeface="Arial" panose="020B0604020202020204" pitchFamily="34" charset="0"/>
              </a:rPr>
              <a:t>Problem Statement</a:t>
            </a:r>
          </a:p>
          <a:p>
            <a:pPr lvl="1"/>
            <a:r>
              <a:rPr lang="en-US" dirty="0">
                <a:latin typeface="Arial" panose="020B0604020202020204" pitchFamily="34" charset="0"/>
                <a:cs typeface="Arial" panose="020B0604020202020204" pitchFamily="34" charset="0"/>
              </a:rPr>
              <a:t>Minimize Net Present Value</a:t>
            </a:r>
          </a:p>
          <a:p>
            <a:pPr lvl="1"/>
            <a:r>
              <a:rPr lang="en-US" dirty="0">
                <a:latin typeface="Arial" panose="020B0604020202020204" pitchFamily="34" charset="0"/>
                <a:cs typeface="Arial" panose="020B0604020202020204" pitchFamily="34" charset="0"/>
              </a:rPr>
              <a:t>Subject to</a:t>
            </a:r>
          </a:p>
          <a:p>
            <a:pPr lvl="2"/>
            <a:r>
              <a:rPr lang="en-US" dirty="0">
                <a:latin typeface="Arial" panose="020B0604020202020204" pitchFamily="34" charset="0"/>
                <a:cs typeface="Arial" panose="020B0604020202020204" pitchFamily="34" charset="0"/>
              </a:rPr>
              <a:t>Demand Constraints</a:t>
            </a:r>
          </a:p>
          <a:p>
            <a:pPr lvl="2"/>
            <a:r>
              <a:rPr lang="en-US" dirty="0">
                <a:latin typeface="Arial" panose="020B0604020202020204" pitchFamily="34" charset="0"/>
                <a:cs typeface="Arial" panose="020B0604020202020204" pitchFamily="34" charset="0"/>
              </a:rPr>
              <a:t>Environment Constraints</a:t>
            </a:r>
          </a:p>
          <a:p>
            <a:pPr lvl="2"/>
            <a:endParaRPr lang="en-US"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929D9C0-C0C8-41B0-8A2E-6F3B398BE3F5}"/>
              </a:ext>
            </a:extLst>
          </p:cNvPr>
          <p:cNvSpPr txBox="1">
            <a:spLocks/>
          </p:cNvSpPr>
          <p:nvPr/>
        </p:nvSpPr>
        <p:spPr>
          <a:xfrm>
            <a:off x="6560846" y="4554499"/>
            <a:ext cx="5462541" cy="3468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Arial" panose="020B0604020202020204" pitchFamily="34" charset="0"/>
                <a:cs typeface="Arial" panose="020B0604020202020204" pitchFamily="34" charset="0"/>
              </a:rPr>
              <a:t>Variables</a:t>
            </a:r>
          </a:p>
          <a:p>
            <a:pPr lvl="1"/>
            <a:r>
              <a:rPr lang="en-US" dirty="0">
                <a:latin typeface="Arial" panose="020B0604020202020204" pitchFamily="34" charset="0"/>
                <a:cs typeface="Arial" panose="020B0604020202020204" pitchFamily="34" charset="0"/>
              </a:rPr>
              <a:t>Investment (New Capacity of each technology)</a:t>
            </a:r>
          </a:p>
          <a:p>
            <a:pPr lvl="1"/>
            <a:r>
              <a:rPr lang="en-US" dirty="0">
                <a:latin typeface="Arial" panose="020B0604020202020204" pitchFamily="34" charset="0"/>
                <a:cs typeface="Arial" panose="020B0604020202020204" pitchFamily="34" charset="0"/>
              </a:rPr>
              <a:t>Generation (Generation level of each technology)</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568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FB3E0-993F-4587-A920-F019628645FD}"/>
              </a:ext>
            </a:extLst>
          </p:cNvPr>
          <p:cNvSpPr/>
          <p:nvPr/>
        </p:nvSpPr>
        <p:spPr>
          <a:xfrm>
            <a:off x="671209" y="1108953"/>
            <a:ext cx="10927836" cy="3540868"/>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9D1F4-5A12-484D-9BA4-A531D87F4C03}"/>
              </a:ext>
            </a:extLst>
          </p:cNvPr>
          <p:cNvSpPr>
            <a:spLocks noGrp="1"/>
          </p:cNvSpPr>
          <p:nvPr>
            <p:ph type="title"/>
          </p:nvPr>
        </p:nvSpPr>
        <p:spPr>
          <a:xfrm>
            <a:off x="838200" y="35046"/>
            <a:ext cx="10515600" cy="1325563"/>
          </a:xfrm>
        </p:spPr>
        <p:txBody>
          <a:bodyPr/>
          <a:lstStyle/>
          <a:p>
            <a:pPr algn="ctr"/>
            <a:r>
              <a:rPr lang="en-US" dirty="0">
                <a:latin typeface="Times New Roman" panose="02020603050405020304" pitchFamily="18" charset="0"/>
                <a:cs typeface="Times New Roman" panose="02020603050405020304" pitchFamily="18" charset="0"/>
              </a:rPr>
              <a:t>Problem Framing</a:t>
            </a:r>
          </a:p>
        </p:txBody>
      </p:sp>
      <p:grpSp>
        <p:nvGrpSpPr>
          <p:cNvPr id="38" name="Group 37">
            <a:extLst>
              <a:ext uri="{FF2B5EF4-FFF2-40B4-BE49-F238E27FC236}">
                <a16:creationId xmlns:a16="http://schemas.microsoft.com/office/drawing/2014/main" id="{B8847BEC-929B-4FA7-8014-8E9E60A4829A}"/>
              </a:ext>
            </a:extLst>
          </p:cNvPr>
          <p:cNvGrpSpPr/>
          <p:nvPr/>
        </p:nvGrpSpPr>
        <p:grpSpPr>
          <a:xfrm>
            <a:off x="2181260" y="2372060"/>
            <a:ext cx="956489" cy="1186046"/>
            <a:chOff x="1056184" y="2649488"/>
            <a:chExt cx="900100" cy="1116124"/>
          </a:xfrm>
        </p:grpSpPr>
        <p:sp>
          <p:nvSpPr>
            <p:cNvPr id="66" name="Rectangle 65">
              <a:extLst>
                <a:ext uri="{FF2B5EF4-FFF2-40B4-BE49-F238E27FC236}">
                  <a16:creationId xmlns:a16="http://schemas.microsoft.com/office/drawing/2014/main" id="{14E0212E-9433-4E9C-BA20-79EB11B74645}"/>
                </a:ext>
              </a:extLst>
            </p:cNvPr>
            <p:cNvSpPr/>
            <p:nvPr/>
          </p:nvSpPr>
          <p:spPr>
            <a:xfrm>
              <a:off x="1056184" y="3081536"/>
              <a:ext cx="396044" cy="396044"/>
            </a:xfrm>
            <a:prstGeom prst="rect">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67" name="Straight Connector 66">
              <a:extLst>
                <a:ext uri="{FF2B5EF4-FFF2-40B4-BE49-F238E27FC236}">
                  <a16:creationId xmlns:a16="http://schemas.microsoft.com/office/drawing/2014/main" id="{9274C60A-A9A0-4087-9690-8F94A62A3FD8}"/>
                </a:ext>
              </a:extLst>
            </p:cNvPr>
            <p:cNvCxnSpPr>
              <a:stCxn id="66" idx="3"/>
            </p:cNvCxnSpPr>
            <p:nvPr/>
          </p:nvCxnSpPr>
          <p:spPr>
            <a:xfrm flipV="1">
              <a:off x="1452228" y="2649488"/>
              <a:ext cx="504056" cy="630070"/>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cxnSp>
          <p:nvCxnSpPr>
            <p:cNvPr id="68" name="Straight Connector 67">
              <a:extLst>
                <a:ext uri="{FF2B5EF4-FFF2-40B4-BE49-F238E27FC236}">
                  <a16:creationId xmlns:a16="http://schemas.microsoft.com/office/drawing/2014/main" id="{A5DB72DD-61E3-416E-9954-95855F5B9D18}"/>
                </a:ext>
              </a:extLst>
            </p:cNvPr>
            <p:cNvCxnSpPr>
              <a:stCxn id="66" idx="3"/>
            </p:cNvCxnSpPr>
            <p:nvPr/>
          </p:nvCxnSpPr>
          <p:spPr>
            <a:xfrm>
              <a:off x="1452228" y="3279558"/>
              <a:ext cx="504056" cy="486054"/>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sp>
          <p:nvSpPr>
            <p:cNvPr id="69" name="Arc 68">
              <a:extLst>
                <a:ext uri="{FF2B5EF4-FFF2-40B4-BE49-F238E27FC236}">
                  <a16:creationId xmlns:a16="http://schemas.microsoft.com/office/drawing/2014/main" id="{56BB3FC3-F910-443D-A50D-9F6AEE646BBC}"/>
                </a:ext>
              </a:extLst>
            </p:cNvPr>
            <p:cNvSpPr/>
            <p:nvPr/>
          </p:nvSpPr>
          <p:spPr>
            <a:xfrm>
              <a:off x="1452228" y="3011522"/>
              <a:ext cx="374340" cy="468052"/>
            </a:xfrm>
            <a:prstGeom prst="arc">
              <a:avLst>
                <a:gd name="adj1" fmla="val 16200000"/>
                <a:gd name="adj2" fmla="val 5862709"/>
              </a:avLst>
            </a:prstGeom>
            <a:noFill/>
            <a:ln w="25400" cap="flat" cmpd="sng" algn="ctr">
              <a:solidFill>
                <a:srgbClr val="00CC99"/>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000000"/>
                </a:solidFill>
                <a:effectLst/>
                <a:uLnTx/>
                <a:uFillTx/>
                <a:latin typeface="Times New Roman"/>
                <a:ea typeface="+mn-ea"/>
                <a:cs typeface="+mn-cs"/>
              </a:endParaRPr>
            </a:p>
          </p:txBody>
        </p:sp>
      </p:grpSp>
      <p:grpSp>
        <p:nvGrpSpPr>
          <p:cNvPr id="39" name="Group 38">
            <a:extLst>
              <a:ext uri="{FF2B5EF4-FFF2-40B4-BE49-F238E27FC236}">
                <a16:creationId xmlns:a16="http://schemas.microsoft.com/office/drawing/2014/main" id="{13EAEDCA-DF2D-41D3-B96B-E2B0C1BF6CA8}"/>
              </a:ext>
            </a:extLst>
          </p:cNvPr>
          <p:cNvGrpSpPr/>
          <p:nvPr/>
        </p:nvGrpSpPr>
        <p:grpSpPr>
          <a:xfrm>
            <a:off x="5241387" y="2312886"/>
            <a:ext cx="956489" cy="1186046"/>
            <a:chOff x="1056184" y="2649488"/>
            <a:chExt cx="900100" cy="1116124"/>
          </a:xfrm>
        </p:grpSpPr>
        <p:sp>
          <p:nvSpPr>
            <p:cNvPr id="62" name="Rectangle 61">
              <a:extLst>
                <a:ext uri="{FF2B5EF4-FFF2-40B4-BE49-F238E27FC236}">
                  <a16:creationId xmlns:a16="http://schemas.microsoft.com/office/drawing/2014/main" id="{94E4D220-6068-4E1D-A0AE-251317ABBA26}"/>
                </a:ext>
              </a:extLst>
            </p:cNvPr>
            <p:cNvSpPr/>
            <p:nvPr/>
          </p:nvSpPr>
          <p:spPr>
            <a:xfrm>
              <a:off x="1056184" y="3081536"/>
              <a:ext cx="396044" cy="396044"/>
            </a:xfrm>
            <a:prstGeom prst="rect">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63" name="Straight Connector 62">
              <a:extLst>
                <a:ext uri="{FF2B5EF4-FFF2-40B4-BE49-F238E27FC236}">
                  <a16:creationId xmlns:a16="http://schemas.microsoft.com/office/drawing/2014/main" id="{2D605683-B874-40BE-857A-34B759C0C9CD}"/>
                </a:ext>
              </a:extLst>
            </p:cNvPr>
            <p:cNvCxnSpPr>
              <a:stCxn id="62" idx="3"/>
            </p:cNvCxnSpPr>
            <p:nvPr/>
          </p:nvCxnSpPr>
          <p:spPr>
            <a:xfrm flipV="1">
              <a:off x="1452228" y="2649488"/>
              <a:ext cx="504056" cy="630070"/>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cxnSp>
          <p:nvCxnSpPr>
            <p:cNvPr id="64" name="Straight Connector 63">
              <a:extLst>
                <a:ext uri="{FF2B5EF4-FFF2-40B4-BE49-F238E27FC236}">
                  <a16:creationId xmlns:a16="http://schemas.microsoft.com/office/drawing/2014/main" id="{5DF71379-D759-4E3A-B3BC-4D7A538F792E}"/>
                </a:ext>
              </a:extLst>
            </p:cNvPr>
            <p:cNvCxnSpPr>
              <a:stCxn id="62" idx="3"/>
            </p:cNvCxnSpPr>
            <p:nvPr/>
          </p:nvCxnSpPr>
          <p:spPr>
            <a:xfrm>
              <a:off x="1452228" y="3279558"/>
              <a:ext cx="504056" cy="486054"/>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sp>
          <p:nvSpPr>
            <p:cNvPr id="65" name="Arc 64">
              <a:extLst>
                <a:ext uri="{FF2B5EF4-FFF2-40B4-BE49-F238E27FC236}">
                  <a16:creationId xmlns:a16="http://schemas.microsoft.com/office/drawing/2014/main" id="{F5B21216-C3F3-45AD-8103-3F6D8DA5CC5E}"/>
                </a:ext>
              </a:extLst>
            </p:cNvPr>
            <p:cNvSpPr/>
            <p:nvPr/>
          </p:nvSpPr>
          <p:spPr>
            <a:xfrm>
              <a:off x="1452228" y="3011522"/>
              <a:ext cx="374340" cy="468052"/>
            </a:xfrm>
            <a:prstGeom prst="arc">
              <a:avLst>
                <a:gd name="adj1" fmla="val 16200000"/>
                <a:gd name="adj2" fmla="val 5862709"/>
              </a:avLst>
            </a:prstGeom>
            <a:noFill/>
            <a:ln w="25400" cap="flat" cmpd="sng" algn="ctr">
              <a:solidFill>
                <a:srgbClr val="00CC99"/>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000000"/>
                </a:solidFill>
                <a:effectLst/>
                <a:uLnTx/>
                <a:uFillTx/>
                <a:latin typeface="Times New Roman"/>
                <a:ea typeface="+mn-ea"/>
                <a:cs typeface="+mn-cs"/>
              </a:endParaRPr>
            </a:p>
          </p:txBody>
        </p:sp>
      </p:grpSp>
      <p:grpSp>
        <p:nvGrpSpPr>
          <p:cNvPr id="40" name="Group 39">
            <a:extLst>
              <a:ext uri="{FF2B5EF4-FFF2-40B4-BE49-F238E27FC236}">
                <a16:creationId xmlns:a16="http://schemas.microsoft.com/office/drawing/2014/main" id="{3C6DC880-A2E7-4992-8E58-25346E7B8F81}"/>
              </a:ext>
            </a:extLst>
          </p:cNvPr>
          <p:cNvGrpSpPr/>
          <p:nvPr/>
        </p:nvGrpSpPr>
        <p:grpSpPr>
          <a:xfrm>
            <a:off x="8595640" y="2331682"/>
            <a:ext cx="956489" cy="1186046"/>
            <a:chOff x="1056184" y="2649488"/>
            <a:chExt cx="900100" cy="1116124"/>
          </a:xfrm>
        </p:grpSpPr>
        <p:sp>
          <p:nvSpPr>
            <p:cNvPr id="58" name="Rectangle 57">
              <a:extLst>
                <a:ext uri="{FF2B5EF4-FFF2-40B4-BE49-F238E27FC236}">
                  <a16:creationId xmlns:a16="http://schemas.microsoft.com/office/drawing/2014/main" id="{624F8AEC-4454-4D68-8764-F96C984F460C}"/>
                </a:ext>
              </a:extLst>
            </p:cNvPr>
            <p:cNvSpPr/>
            <p:nvPr/>
          </p:nvSpPr>
          <p:spPr>
            <a:xfrm>
              <a:off x="1056184" y="3081536"/>
              <a:ext cx="396044" cy="396044"/>
            </a:xfrm>
            <a:prstGeom prst="rect">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59" name="Straight Connector 58">
              <a:extLst>
                <a:ext uri="{FF2B5EF4-FFF2-40B4-BE49-F238E27FC236}">
                  <a16:creationId xmlns:a16="http://schemas.microsoft.com/office/drawing/2014/main" id="{B09C2A3B-5DC0-48FF-9722-C8D61D05F58A}"/>
                </a:ext>
              </a:extLst>
            </p:cNvPr>
            <p:cNvCxnSpPr>
              <a:stCxn id="58" idx="3"/>
            </p:cNvCxnSpPr>
            <p:nvPr/>
          </p:nvCxnSpPr>
          <p:spPr>
            <a:xfrm flipV="1">
              <a:off x="1452228" y="2649488"/>
              <a:ext cx="504056" cy="630070"/>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cxnSp>
          <p:nvCxnSpPr>
            <p:cNvPr id="60" name="Straight Connector 59">
              <a:extLst>
                <a:ext uri="{FF2B5EF4-FFF2-40B4-BE49-F238E27FC236}">
                  <a16:creationId xmlns:a16="http://schemas.microsoft.com/office/drawing/2014/main" id="{F252FA71-C4D3-46BC-8A78-C3A49EF92D5C}"/>
                </a:ext>
              </a:extLst>
            </p:cNvPr>
            <p:cNvCxnSpPr>
              <a:stCxn id="58" idx="3"/>
            </p:cNvCxnSpPr>
            <p:nvPr/>
          </p:nvCxnSpPr>
          <p:spPr>
            <a:xfrm>
              <a:off x="1452228" y="3279558"/>
              <a:ext cx="504056" cy="486054"/>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sp>
          <p:nvSpPr>
            <p:cNvPr id="61" name="Arc 60">
              <a:extLst>
                <a:ext uri="{FF2B5EF4-FFF2-40B4-BE49-F238E27FC236}">
                  <a16:creationId xmlns:a16="http://schemas.microsoft.com/office/drawing/2014/main" id="{1053DBDB-77BB-4723-B5D6-9337F3AF85FA}"/>
                </a:ext>
              </a:extLst>
            </p:cNvPr>
            <p:cNvSpPr/>
            <p:nvPr/>
          </p:nvSpPr>
          <p:spPr>
            <a:xfrm>
              <a:off x="1452228" y="3011522"/>
              <a:ext cx="374340" cy="468052"/>
            </a:xfrm>
            <a:prstGeom prst="arc">
              <a:avLst>
                <a:gd name="adj1" fmla="val 16200000"/>
                <a:gd name="adj2" fmla="val 5862709"/>
              </a:avLst>
            </a:prstGeom>
            <a:noFill/>
            <a:ln w="25400" cap="flat" cmpd="sng" algn="ctr">
              <a:solidFill>
                <a:srgbClr val="00CC99"/>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000000"/>
                </a:solidFill>
                <a:effectLst/>
                <a:uLnTx/>
                <a:uFillTx/>
                <a:latin typeface="Times New Roman"/>
                <a:ea typeface="+mn-ea"/>
                <a:cs typeface="+mn-cs"/>
              </a:endParaRPr>
            </a:p>
          </p:txBody>
        </p:sp>
      </p:grpSp>
      <p:grpSp>
        <p:nvGrpSpPr>
          <p:cNvPr id="41" name="Group 40">
            <a:extLst>
              <a:ext uri="{FF2B5EF4-FFF2-40B4-BE49-F238E27FC236}">
                <a16:creationId xmlns:a16="http://schemas.microsoft.com/office/drawing/2014/main" id="{F1EF34E0-E4CA-4CCB-ADF4-4BC2E05629BF}"/>
              </a:ext>
            </a:extLst>
          </p:cNvPr>
          <p:cNvGrpSpPr/>
          <p:nvPr/>
        </p:nvGrpSpPr>
        <p:grpSpPr>
          <a:xfrm>
            <a:off x="3749901" y="2353265"/>
            <a:ext cx="918229" cy="1186046"/>
            <a:chOff x="2352328" y="2649488"/>
            <a:chExt cx="864096" cy="1116124"/>
          </a:xfrm>
        </p:grpSpPr>
        <p:cxnSp>
          <p:nvCxnSpPr>
            <p:cNvPr id="54" name="Straight Connector 53">
              <a:extLst>
                <a:ext uri="{FF2B5EF4-FFF2-40B4-BE49-F238E27FC236}">
                  <a16:creationId xmlns:a16="http://schemas.microsoft.com/office/drawing/2014/main" id="{A5EE78E4-42DF-4A7C-B0E3-ADE5B4A8DC34}"/>
                </a:ext>
              </a:extLst>
            </p:cNvPr>
            <p:cNvCxnSpPr/>
            <p:nvPr/>
          </p:nvCxnSpPr>
          <p:spPr>
            <a:xfrm flipV="1">
              <a:off x="2712368" y="2649488"/>
              <a:ext cx="504056" cy="630070"/>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cxnSp>
          <p:nvCxnSpPr>
            <p:cNvPr id="55" name="Straight Connector 54">
              <a:extLst>
                <a:ext uri="{FF2B5EF4-FFF2-40B4-BE49-F238E27FC236}">
                  <a16:creationId xmlns:a16="http://schemas.microsoft.com/office/drawing/2014/main" id="{42458B20-68F2-4D9E-AF74-652D1968A9EC}"/>
                </a:ext>
              </a:extLst>
            </p:cNvPr>
            <p:cNvCxnSpPr/>
            <p:nvPr/>
          </p:nvCxnSpPr>
          <p:spPr>
            <a:xfrm>
              <a:off x="2712368" y="3279558"/>
              <a:ext cx="504056" cy="486054"/>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sp>
          <p:nvSpPr>
            <p:cNvPr id="56" name="Arc 55">
              <a:extLst>
                <a:ext uri="{FF2B5EF4-FFF2-40B4-BE49-F238E27FC236}">
                  <a16:creationId xmlns:a16="http://schemas.microsoft.com/office/drawing/2014/main" id="{704E718E-949D-4C59-8FBF-C71BC087DC4F}"/>
                </a:ext>
              </a:extLst>
            </p:cNvPr>
            <p:cNvSpPr/>
            <p:nvPr/>
          </p:nvSpPr>
          <p:spPr>
            <a:xfrm>
              <a:off x="2712368" y="3011522"/>
              <a:ext cx="374340" cy="468052"/>
            </a:xfrm>
            <a:prstGeom prst="arc">
              <a:avLst>
                <a:gd name="adj1" fmla="val 16200000"/>
                <a:gd name="adj2" fmla="val 5862709"/>
              </a:avLst>
            </a:prstGeom>
            <a:noFill/>
            <a:ln w="25400" cap="flat" cmpd="sng" algn="ctr">
              <a:solidFill>
                <a:srgbClr val="00CC99"/>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000000"/>
                </a:solidFill>
                <a:effectLst/>
                <a:uLnTx/>
                <a:uFillTx/>
                <a:latin typeface="Times New Roman"/>
                <a:ea typeface="+mn-ea"/>
                <a:cs typeface="+mn-cs"/>
              </a:endParaRPr>
            </a:p>
          </p:txBody>
        </p:sp>
        <p:sp>
          <p:nvSpPr>
            <p:cNvPr id="57" name="Oval 56">
              <a:extLst>
                <a:ext uri="{FF2B5EF4-FFF2-40B4-BE49-F238E27FC236}">
                  <a16:creationId xmlns:a16="http://schemas.microsoft.com/office/drawing/2014/main" id="{9072F702-7348-4A5D-A5FA-B11342AD4778}"/>
                </a:ext>
              </a:extLst>
            </p:cNvPr>
            <p:cNvSpPr/>
            <p:nvPr/>
          </p:nvSpPr>
          <p:spPr>
            <a:xfrm>
              <a:off x="2352328" y="3098068"/>
              <a:ext cx="360040" cy="36297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grpSp>
      <p:grpSp>
        <p:nvGrpSpPr>
          <p:cNvPr id="42" name="Group 41">
            <a:extLst>
              <a:ext uri="{FF2B5EF4-FFF2-40B4-BE49-F238E27FC236}">
                <a16:creationId xmlns:a16="http://schemas.microsoft.com/office/drawing/2014/main" id="{C72F1F73-0442-4C80-8DB7-419EB4BD28E0}"/>
              </a:ext>
            </a:extLst>
          </p:cNvPr>
          <p:cNvGrpSpPr/>
          <p:nvPr/>
        </p:nvGrpSpPr>
        <p:grpSpPr>
          <a:xfrm>
            <a:off x="6919543" y="2331682"/>
            <a:ext cx="918229" cy="1186046"/>
            <a:chOff x="2352328" y="2649488"/>
            <a:chExt cx="864096" cy="1116124"/>
          </a:xfrm>
        </p:grpSpPr>
        <p:cxnSp>
          <p:nvCxnSpPr>
            <p:cNvPr id="50" name="Straight Connector 49">
              <a:extLst>
                <a:ext uri="{FF2B5EF4-FFF2-40B4-BE49-F238E27FC236}">
                  <a16:creationId xmlns:a16="http://schemas.microsoft.com/office/drawing/2014/main" id="{E5252FA0-9C39-406F-A87A-8F5F16D39617}"/>
                </a:ext>
              </a:extLst>
            </p:cNvPr>
            <p:cNvCxnSpPr/>
            <p:nvPr/>
          </p:nvCxnSpPr>
          <p:spPr>
            <a:xfrm flipV="1">
              <a:off x="2712368" y="2649488"/>
              <a:ext cx="504056" cy="630070"/>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cxnSp>
          <p:nvCxnSpPr>
            <p:cNvPr id="51" name="Straight Connector 50">
              <a:extLst>
                <a:ext uri="{FF2B5EF4-FFF2-40B4-BE49-F238E27FC236}">
                  <a16:creationId xmlns:a16="http://schemas.microsoft.com/office/drawing/2014/main" id="{17E65EEB-7812-49F8-86EA-A10F7336AD02}"/>
                </a:ext>
              </a:extLst>
            </p:cNvPr>
            <p:cNvCxnSpPr/>
            <p:nvPr/>
          </p:nvCxnSpPr>
          <p:spPr>
            <a:xfrm>
              <a:off x="2712368" y="3279558"/>
              <a:ext cx="504056" cy="486054"/>
            </a:xfrm>
            <a:prstGeom prst="line">
              <a:avLst/>
            </a:prstGeom>
            <a:noFill/>
            <a:ln w="25400" cap="flat" cmpd="sng" algn="ctr">
              <a:solidFill>
                <a:srgbClr val="00CC99"/>
              </a:solidFill>
              <a:prstDash val="solid"/>
            </a:ln>
            <a:effectLst>
              <a:outerShdw blurRad="40000" dist="20000" dir="5400000" rotWithShape="0">
                <a:srgbClr val="000000">
                  <a:alpha val="38000"/>
                </a:srgbClr>
              </a:outerShdw>
            </a:effectLst>
          </p:spPr>
        </p:cxnSp>
        <p:sp>
          <p:nvSpPr>
            <p:cNvPr id="52" name="Arc 51">
              <a:extLst>
                <a:ext uri="{FF2B5EF4-FFF2-40B4-BE49-F238E27FC236}">
                  <a16:creationId xmlns:a16="http://schemas.microsoft.com/office/drawing/2014/main" id="{8E0C6415-058A-4CA9-99DC-9F85641F545C}"/>
                </a:ext>
              </a:extLst>
            </p:cNvPr>
            <p:cNvSpPr/>
            <p:nvPr/>
          </p:nvSpPr>
          <p:spPr>
            <a:xfrm>
              <a:off x="2712368" y="3011522"/>
              <a:ext cx="374340" cy="468052"/>
            </a:xfrm>
            <a:prstGeom prst="arc">
              <a:avLst>
                <a:gd name="adj1" fmla="val 16200000"/>
                <a:gd name="adj2" fmla="val 5862709"/>
              </a:avLst>
            </a:prstGeom>
            <a:noFill/>
            <a:ln w="25400" cap="flat" cmpd="sng" algn="ctr">
              <a:solidFill>
                <a:srgbClr val="00CC99"/>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000000"/>
                </a:solidFill>
                <a:effectLst/>
                <a:uLnTx/>
                <a:uFillTx/>
                <a:latin typeface="Times New Roman"/>
                <a:ea typeface="+mn-ea"/>
                <a:cs typeface="+mn-cs"/>
              </a:endParaRPr>
            </a:p>
          </p:txBody>
        </p:sp>
        <p:sp>
          <p:nvSpPr>
            <p:cNvPr id="53" name="Oval 52">
              <a:extLst>
                <a:ext uri="{FF2B5EF4-FFF2-40B4-BE49-F238E27FC236}">
                  <a16:creationId xmlns:a16="http://schemas.microsoft.com/office/drawing/2014/main" id="{3553606C-55DA-4A2B-9B59-D715E9CDA6A8}"/>
                </a:ext>
              </a:extLst>
            </p:cNvPr>
            <p:cNvSpPr/>
            <p:nvPr/>
          </p:nvSpPr>
          <p:spPr>
            <a:xfrm>
              <a:off x="2352328" y="3098068"/>
              <a:ext cx="360040" cy="36297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grpSp>
      <p:sp>
        <p:nvSpPr>
          <p:cNvPr id="43" name="TextBox 42">
            <a:extLst>
              <a:ext uri="{FF2B5EF4-FFF2-40B4-BE49-F238E27FC236}">
                <a16:creationId xmlns:a16="http://schemas.microsoft.com/office/drawing/2014/main" id="{6D06E00B-BA9C-499C-8459-2DCD75697023}"/>
              </a:ext>
            </a:extLst>
          </p:cNvPr>
          <p:cNvSpPr txBox="1"/>
          <p:nvPr/>
        </p:nvSpPr>
        <p:spPr>
          <a:xfrm>
            <a:off x="1489470" y="1297081"/>
            <a:ext cx="2225288" cy="89255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Stage 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Choose investment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mix &amp; operate for 10 </a:t>
            </a:r>
            <a:r>
              <a:rPr kumimoji="0" lang="en-US" sz="1600" b="0" i="0" u="none" strike="noStrike" kern="0" cap="none" spc="0" normalizeH="0" baseline="0" noProof="0" dirty="0" err="1">
                <a:ln>
                  <a:noFill/>
                </a:ln>
                <a:effectLst/>
                <a:uLnTx/>
                <a:uFillTx/>
                <a:latin typeface="Times New Roman" panose="02020603050405020304" pitchFamily="18" charset="0"/>
                <a:cs typeface="Times New Roman" panose="02020603050405020304" pitchFamily="18" charset="0"/>
              </a:rPr>
              <a:t>yrs</a:t>
            </a:r>
            <a:endPar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EB6897F-27A8-4227-BDB2-255456F4F7FF}"/>
              </a:ext>
            </a:extLst>
          </p:cNvPr>
          <p:cNvSpPr txBox="1"/>
          <p:nvPr/>
        </p:nvSpPr>
        <p:spPr>
          <a:xfrm>
            <a:off x="4768151" y="1265624"/>
            <a:ext cx="2225288" cy="89255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Stage 2:</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Choose investment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mix &amp; operate for 10 </a:t>
            </a:r>
            <a:r>
              <a:rPr kumimoji="0" lang="en-US" sz="1600" b="0" i="0" u="none" strike="noStrike" kern="0" cap="none" spc="0" normalizeH="0" baseline="0" noProof="0" dirty="0" err="1">
                <a:ln>
                  <a:noFill/>
                </a:ln>
                <a:effectLst/>
                <a:uLnTx/>
                <a:uFillTx/>
                <a:latin typeface="Times New Roman" panose="02020603050405020304" pitchFamily="18" charset="0"/>
                <a:cs typeface="Times New Roman" panose="02020603050405020304" pitchFamily="18" charset="0"/>
              </a:rPr>
              <a:t>yrs</a:t>
            </a:r>
            <a:endPar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147730BF-F009-4976-B0FC-2E84A5D98D92}"/>
              </a:ext>
            </a:extLst>
          </p:cNvPr>
          <p:cNvSpPr txBox="1"/>
          <p:nvPr/>
        </p:nvSpPr>
        <p:spPr>
          <a:xfrm>
            <a:off x="8301642" y="1262533"/>
            <a:ext cx="2225288" cy="89255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Stage 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Choose investment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mix &amp; operate for 30 </a:t>
            </a:r>
            <a:r>
              <a:rPr kumimoji="0" lang="en-US" sz="1600" b="0" i="0" u="none" strike="noStrike" kern="0" cap="none" spc="0" normalizeH="0" baseline="0" noProof="0" dirty="0" err="1">
                <a:ln>
                  <a:noFill/>
                </a:ln>
                <a:effectLst/>
                <a:uLnTx/>
                <a:uFillTx/>
                <a:latin typeface="Times New Roman" panose="02020603050405020304" pitchFamily="18" charset="0"/>
                <a:cs typeface="Times New Roman" panose="02020603050405020304" pitchFamily="18" charset="0"/>
              </a:rPr>
              <a:t>yrs</a:t>
            </a:r>
            <a:endPar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F0FF85A2-1764-40B6-8669-1ABD1C91742F}"/>
              </a:ext>
            </a:extLst>
          </p:cNvPr>
          <p:cNvSpPr txBox="1"/>
          <p:nvPr/>
        </p:nvSpPr>
        <p:spPr>
          <a:xfrm>
            <a:off x="3275670" y="3650578"/>
            <a:ext cx="1955985" cy="830997"/>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Observe Fuel Prices,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Technology Costs,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&amp; Policy Discussions</a:t>
            </a:r>
          </a:p>
        </p:txBody>
      </p:sp>
      <p:sp>
        <p:nvSpPr>
          <p:cNvPr id="47" name="TextBox 46">
            <a:extLst>
              <a:ext uri="{FF2B5EF4-FFF2-40B4-BE49-F238E27FC236}">
                <a16:creationId xmlns:a16="http://schemas.microsoft.com/office/drawing/2014/main" id="{B2951C9A-3C48-4D17-80D7-1D2D33885B00}"/>
              </a:ext>
            </a:extLst>
          </p:cNvPr>
          <p:cNvSpPr txBox="1"/>
          <p:nvPr/>
        </p:nvSpPr>
        <p:spPr>
          <a:xfrm>
            <a:off x="6347744" y="3687299"/>
            <a:ext cx="2188420" cy="830997"/>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Observe Cumulative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Carbon Cap, fuel prices,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technology costs</a:t>
            </a:r>
          </a:p>
        </p:txBody>
      </p:sp>
      <p:sp>
        <p:nvSpPr>
          <p:cNvPr id="48" name="TextBox 47">
            <a:extLst>
              <a:ext uri="{FF2B5EF4-FFF2-40B4-BE49-F238E27FC236}">
                <a16:creationId xmlns:a16="http://schemas.microsoft.com/office/drawing/2014/main" id="{8F79BC55-5D18-4DAD-A1CD-6F5FA224EA64}"/>
              </a:ext>
            </a:extLst>
          </p:cNvPr>
          <p:cNvSpPr txBox="1"/>
          <p:nvPr/>
        </p:nvSpPr>
        <p:spPr>
          <a:xfrm>
            <a:off x="2093360" y="4841106"/>
            <a:ext cx="3269901" cy="181588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sng"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Technologies</a:t>
            </a: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Nuclear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Coal</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NG-CCGT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NG-CT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Coal-CCS*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Wind*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Solar (PV)*</a:t>
            </a:r>
          </a:p>
        </p:txBody>
      </p:sp>
      <p:sp>
        <p:nvSpPr>
          <p:cNvPr id="49" name="TextBox 48">
            <a:extLst>
              <a:ext uri="{FF2B5EF4-FFF2-40B4-BE49-F238E27FC236}">
                <a16:creationId xmlns:a16="http://schemas.microsoft.com/office/drawing/2014/main" id="{DE3239A7-618C-4463-9D59-12186FBB43EE}"/>
              </a:ext>
            </a:extLst>
          </p:cNvPr>
          <p:cNvSpPr txBox="1"/>
          <p:nvPr/>
        </p:nvSpPr>
        <p:spPr>
          <a:xfrm>
            <a:off x="5451814" y="4863268"/>
            <a:ext cx="6054056" cy="1600438"/>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sng"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Uncertainties</a:t>
            </a: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Cumulative Carbon Cap at end of Stage 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Natural Gas Price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Nuclear Capital Costs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Wind Capital Costs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Solar Capital Costs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Coal-CCS Capital Costs</a:t>
            </a:r>
          </a:p>
        </p:txBody>
      </p:sp>
    </p:spTree>
    <p:extLst>
      <p:ext uri="{BB962C8B-B14F-4D97-AF65-F5344CB8AC3E}">
        <p14:creationId xmlns:p14="http://schemas.microsoft.com/office/powerpoint/2010/main" val="360762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6A75-1E5E-4CC9-AE49-339B92F9C4B0}"/>
              </a:ext>
            </a:extLst>
          </p:cNvPr>
          <p:cNvSpPr>
            <a:spLocks noGrp="1"/>
          </p:cNvSpPr>
          <p:nvPr>
            <p:ph type="title"/>
          </p:nvPr>
        </p:nvSpPr>
        <p:spPr>
          <a:xfrm>
            <a:off x="0" y="-14250"/>
            <a:ext cx="12192000" cy="1325563"/>
          </a:xfrm>
        </p:spPr>
        <p:txBody>
          <a:bodyPr/>
          <a:lstStyle/>
          <a:p>
            <a:pPr algn="ctr"/>
            <a:r>
              <a:rPr lang="en-US" dirty="0">
                <a:latin typeface="Times New Roman" panose="02020603050405020304" pitchFamily="18" charset="0"/>
                <a:cs typeface="Times New Roman" panose="02020603050405020304" pitchFamily="18" charset="0"/>
              </a:rPr>
              <a:t>Classic Dynamic Programming Solution Methods</a:t>
            </a:r>
          </a:p>
        </p:txBody>
      </p:sp>
      <p:grpSp>
        <p:nvGrpSpPr>
          <p:cNvPr id="8" name="Group 7">
            <a:extLst>
              <a:ext uri="{FF2B5EF4-FFF2-40B4-BE49-F238E27FC236}">
                <a16:creationId xmlns:a16="http://schemas.microsoft.com/office/drawing/2014/main" id="{1BEF6C33-29A2-49A2-A459-4CB7708C0A50}"/>
              </a:ext>
            </a:extLst>
          </p:cNvPr>
          <p:cNvGrpSpPr/>
          <p:nvPr/>
        </p:nvGrpSpPr>
        <p:grpSpPr>
          <a:xfrm>
            <a:off x="8823622" y="1596882"/>
            <a:ext cx="3116112" cy="2336572"/>
            <a:chOff x="8290587" y="1909656"/>
            <a:chExt cx="3116112" cy="2336572"/>
          </a:xfrm>
        </p:grpSpPr>
        <p:grpSp>
          <p:nvGrpSpPr>
            <p:cNvPr id="65" name="Group 64">
              <a:extLst>
                <a:ext uri="{FF2B5EF4-FFF2-40B4-BE49-F238E27FC236}">
                  <a16:creationId xmlns:a16="http://schemas.microsoft.com/office/drawing/2014/main" id="{B9745A1F-698D-4971-9288-02E69629DB91}"/>
                </a:ext>
              </a:extLst>
            </p:cNvPr>
            <p:cNvGrpSpPr/>
            <p:nvPr/>
          </p:nvGrpSpPr>
          <p:grpSpPr>
            <a:xfrm>
              <a:off x="8290587" y="2428916"/>
              <a:ext cx="2941831" cy="1166411"/>
              <a:chOff x="7762326" y="3306884"/>
              <a:chExt cx="2941831" cy="1166411"/>
            </a:xfrm>
          </p:grpSpPr>
          <p:sp>
            <p:nvSpPr>
              <p:cNvPr id="30" name="TextBox 29">
                <a:extLst>
                  <a:ext uri="{FF2B5EF4-FFF2-40B4-BE49-F238E27FC236}">
                    <a16:creationId xmlns:a16="http://schemas.microsoft.com/office/drawing/2014/main" id="{4577C8C0-5D91-4E47-9C54-27269FF097A3}"/>
                  </a:ext>
                </a:extLst>
              </p:cNvPr>
              <p:cNvSpPr txBox="1"/>
              <p:nvPr/>
            </p:nvSpPr>
            <p:spPr>
              <a:xfrm>
                <a:off x="7903671" y="3549965"/>
                <a:ext cx="1896673" cy="923330"/>
              </a:xfrm>
              <a:prstGeom prst="rect">
                <a:avLst/>
              </a:prstGeom>
              <a:noFill/>
            </p:spPr>
            <p:txBody>
              <a:bodyPr wrap="none" rtlCol="0">
                <a:spAutoFit/>
              </a:bodyPr>
              <a:lstStyle/>
              <a:p>
                <a:r>
                  <a:rPr lang="en-US" kern="0" dirty="0">
                    <a:solidFill>
                      <a:srgbClr val="0000CC"/>
                    </a:solidFill>
                    <a:latin typeface="Times New Roman" panose="02020603050405020304" pitchFamily="18" charset="0"/>
                    <a:cs typeface="Times New Roman" panose="02020603050405020304" pitchFamily="18" charset="0"/>
                  </a:rPr>
                  <a:t>Loop over states S</a:t>
                </a:r>
              </a:p>
              <a:p>
                <a:endParaRPr lang="en-US" kern="0" dirty="0">
                  <a:solidFill>
                    <a:srgbClr val="0000CC"/>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1" name="TextBox 140">
                <a:extLst>
                  <a:ext uri="{FF2B5EF4-FFF2-40B4-BE49-F238E27FC236}">
                    <a16:creationId xmlns:a16="http://schemas.microsoft.com/office/drawing/2014/main" id="{F5548423-9101-4B82-A827-B3387F908A8A}"/>
                  </a:ext>
                </a:extLst>
              </p:cNvPr>
              <p:cNvSpPr txBox="1"/>
              <p:nvPr/>
            </p:nvSpPr>
            <p:spPr>
              <a:xfrm>
                <a:off x="7762326" y="3306884"/>
                <a:ext cx="2941831" cy="646331"/>
              </a:xfrm>
              <a:prstGeom prst="rect">
                <a:avLst/>
              </a:prstGeom>
              <a:noFill/>
            </p:spPr>
            <p:txBody>
              <a:bodyPr wrap="none" rtlCol="0">
                <a:spAutoFit/>
              </a:bodyPr>
              <a:lstStyle/>
              <a:p>
                <a:r>
                  <a:rPr lang="en-US" kern="0" dirty="0">
                    <a:solidFill>
                      <a:srgbClr val="0000CC"/>
                    </a:solidFill>
                    <a:latin typeface="Times New Roman" panose="02020603050405020304" pitchFamily="18" charset="0"/>
                    <a:cs typeface="Times New Roman" panose="02020603050405020304" pitchFamily="18" charset="0"/>
                  </a:rPr>
                  <a:t>Loop over time t / iterations n</a:t>
                </a:r>
              </a:p>
              <a:p>
                <a:endParaRPr lang="en-US" dirty="0">
                  <a:latin typeface="Times New Roman" panose="02020603050405020304" pitchFamily="18" charset="0"/>
                  <a:cs typeface="Times New Roman" panose="02020603050405020304" pitchFamily="18" charset="0"/>
                </a:endParaRPr>
              </a:p>
            </p:txBody>
          </p:sp>
        </p:grpSp>
        <p:sp>
          <p:nvSpPr>
            <p:cNvPr id="142" name="TextBox 141">
              <a:extLst>
                <a:ext uri="{FF2B5EF4-FFF2-40B4-BE49-F238E27FC236}">
                  <a16:creationId xmlns:a16="http://schemas.microsoft.com/office/drawing/2014/main" id="{9AFA9876-A694-437D-94F0-C28961DE9B73}"/>
                </a:ext>
              </a:extLst>
            </p:cNvPr>
            <p:cNvSpPr txBox="1"/>
            <p:nvPr/>
          </p:nvSpPr>
          <p:spPr>
            <a:xfrm>
              <a:off x="8541812" y="2982127"/>
              <a:ext cx="2281394" cy="646331"/>
            </a:xfrm>
            <a:prstGeom prst="rect">
              <a:avLst/>
            </a:prstGeom>
            <a:noFill/>
          </p:spPr>
          <p:txBody>
            <a:bodyPr wrap="none" rtlCol="0">
              <a:spAutoFit/>
            </a:bodyPr>
            <a:lstStyle/>
            <a:p>
              <a:r>
                <a:rPr lang="en-US" kern="0" dirty="0">
                  <a:solidFill>
                    <a:srgbClr val="0000CC"/>
                  </a:solidFill>
                  <a:latin typeface="Times New Roman" panose="02020603050405020304" pitchFamily="18" charset="0"/>
                  <a:cs typeface="Times New Roman" panose="02020603050405020304" pitchFamily="18" charset="0"/>
                </a:rPr>
                <a:t>Loop over decisions X</a:t>
              </a:r>
            </a:p>
            <a:p>
              <a:endParaRPr lang="en-US" dirty="0">
                <a:latin typeface="Times New Roman" panose="02020603050405020304" pitchFamily="18" charset="0"/>
                <a:cs typeface="Times New Roman" panose="02020603050405020304" pitchFamily="18" charset="0"/>
              </a:endParaRPr>
            </a:p>
          </p:txBody>
        </p:sp>
        <p:sp>
          <p:nvSpPr>
            <p:cNvPr id="143" name="TextBox 142">
              <a:extLst>
                <a:ext uri="{FF2B5EF4-FFF2-40B4-BE49-F238E27FC236}">
                  <a16:creationId xmlns:a16="http://schemas.microsoft.com/office/drawing/2014/main" id="{B4FF616B-F8F2-4EF0-B7DE-51601B66941A}"/>
                </a:ext>
              </a:extLst>
            </p:cNvPr>
            <p:cNvSpPr txBox="1"/>
            <p:nvPr/>
          </p:nvSpPr>
          <p:spPr>
            <a:xfrm>
              <a:off x="8541812" y="3322898"/>
              <a:ext cx="2864887" cy="923330"/>
            </a:xfrm>
            <a:prstGeom prst="rect">
              <a:avLst/>
            </a:prstGeom>
            <a:noFill/>
          </p:spPr>
          <p:txBody>
            <a:bodyPr wrap="none" rtlCol="0">
              <a:spAutoFit/>
            </a:bodyPr>
            <a:lstStyle/>
            <a:p>
              <a:r>
                <a:rPr lang="en-US" kern="0" dirty="0">
                  <a:solidFill>
                    <a:srgbClr val="0000CC"/>
                  </a:solidFill>
                  <a:latin typeface="Times New Roman" panose="02020603050405020304" pitchFamily="18" charset="0"/>
                  <a:cs typeface="Times New Roman" panose="02020603050405020304" pitchFamily="18" charset="0"/>
                </a:rPr>
                <a:t>Loop over random shocks W</a:t>
              </a:r>
            </a:p>
            <a:p>
              <a:endParaRPr lang="en-US" kern="0" dirty="0">
                <a:solidFill>
                  <a:srgbClr val="0000CC"/>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A1055F01-FE0D-4CDF-8C80-7C01300BA26F}"/>
                </a:ext>
              </a:extLst>
            </p:cNvPr>
            <p:cNvSpPr txBox="1"/>
            <p:nvPr/>
          </p:nvSpPr>
          <p:spPr>
            <a:xfrm>
              <a:off x="8290587" y="1909656"/>
              <a:ext cx="24352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Algorithmic Framework</a:t>
              </a:r>
            </a:p>
          </p:txBody>
        </p:sp>
      </p:grpSp>
      <p:sp>
        <p:nvSpPr>
          <p:cNvPr id="111" name="TextBox 110">
            <a:extLst>
              <a:ext uri="{FF2B5EF4-FFF2-40B4-BE49-F238E27FC236}">
                <a16:creationId xmlns:a16="http://schemas.microsoft.com/office/drawing/2014/main" id="{3234359A-6919-4B62-839F-0C4FAF6CC1CA}"/>
              </a:ext>
            </a:extLst>
          </p:cNvPr>
          <p:cNvSpPr txBox="1"/>
          <p:nvPr/>
        </p:nvSpPr>
        <p:spPr>
          <a:xfrm>
            <a:off x="9106738" y="4943960"/>
            <a:ext cx="230928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Suffers from </a:t>
            </a:r>
            <a:r>
              <a:rPr lang="en-US" b="1" dirty="0">
                <a:latin typeface="Times New Roman" panose="02020603050405020304" pitchFamily="18" charset="0"/>
                <a:cs typeface="Times New Roman" panose="02020603050405020304" pitchFamily="18" charset="0"/>
              </a:rPr>
              <a:t>Curse of </a:t>
            </a:r>
          </a:p>
          <a:p>
            <a:r>
              <a:rPr lang="en-US" b="1" dirty="0">
                <a:latin typeface="Times New Roman" panose="02020603050405020304" pitchFamily="18" charset="0"/>
                <a:cs typeface="Times New Roman" panose="02020603050405020304" pitchFamily="18" charset="0"/>
              </a:rPr>
              <a:t>Dimensionality</a:t>
            </a:r>
          </a:p>
        </p:txBody>
      </p:sp>
      <p:grpSp>
        <p:nvGrpSpPr>
          <p:cNvPr id="114" name="Group 113">
            <a:extLst>
              <a:ext uri="{FF2B5EF4-FFF2-40B4-BE49-F238E27FC236}">
                <a16:creationId xmlns:a16="http://schemas.microsoft.com/office/drawing/2014/main" id="{D11F65CF-D522-4159-9936-9F891E7D9040}"/>
              </a:ext>
            </a:extLst>
          </p:cNvPr>
          <p:cNvGrpSpPr/>
          <p:nvPr/>
        </p:nvGrpSpPr>
        <p:grpSpPr>
          <a:xfrm>
            <a:off x="245925" y="1266607"/>
            <a:ext cx="6023906" cy="1870279"/>
            <a:chOff x="784280" y="4298390"/>
            <a:chExt cx="8610600" cy="2631613"/>
          </a:xfrm>
        </p:grpSpPr>
        <p:sp>
          <p:nvSpPr>
            <p:cNvPr id="116" name="TextBox 115">
              <a:extLst>
                <a:ext uri="{FF2B5EF4-FFF2-40B4-BE49-F238E27FC236}">
                  <a16:creationId xmlns:a16="http://schemas.microsoft.com/office/drawing/2014/main" id="{8539C103-0906-465C-BFA1-44664CAEF0A5}"/>
                </a:ext>
              </a:extLst>
            </p:cNvPr>
            <p:cNvSpPr txBox="1">
              <a:spLocks noChangeArrowheads="1"/>
            </p:cNvSpPr>
            <p:nvPr/>
          </p:nvSpPr>
          <p:spPr bwMode="auto">
            <a:xfrm>
              <a:off x="784280" y="4298390"/>
              <a:ext cx="8610600" cy="1990929"/>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0" u="sng" strike="noStrike" kern="0" cap="none" spc="0" normalizeH="0" baseline="0" noProof="0" dirty="0">
                  <a:ln>
                    <a:noFill/>
                  </a:ln>
                  <a:solidFill>
                    <a:srgbClr val="FF0000"/>
                  </a:solidFill>
                  <a:effectLst/>
                  <a:uLnTx/>
                  <a:uFillTx/>
                  <a:latin typeface="Times New Roman"/>
                </a:rPr>
                <a:t>Objective of the Stochastic Problem</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solidFill>
                    <a:srgbClr val="FF0000"/>
                  </a:solidFill>
                  <a:effectLst/>
                  <a:uLnTx/>
                  <a:uFillTx/>
                  <a:latin typeface="Times New Roman"/>
                </a:rPr>
                <a:t>Choose </a:t>
              </a:r>
              <a:r>
                <a:rPr kumimoji="0" lang="en-US" sz="2200" b="0" i="1" u="none" strike="noStrike" kern="0" cap="none" spc="0" normalizeH="0" baseline="0" noProof="0" dirty="0">
                  <a:ln>
                    <a:noFill/>
                  </a:ln>
                  <a:solidFill>
                    <a:srgbClr val="FF0000"/>
                  </a:solidFill>
                  <a:effectLst/>
                  <a:uLnTx/>
                  <a:uFillTx/>
                  <a:latin typeface="Times New Roman"/>
                </a:rPr>
                <a:t>RE</a:t>
              </a:r>
              <a:r>
                <a:rPr kumimoji="0" lang="en-US" sz="2200" b="0" i="0" u="none" strike="noStrike" kern="0" cap="none" spc="0" normalizeH="0" baseline="0" noProof="0" dirty="0">
                  <a:ln>
                    <a:noFill/>
                  </a:ln>
                  <a:solidFill>
                    <a:srgbClr val="FF0000"/>
                  </a:solidFill>
                  <a:effectLst/>
                  <a:uLnTx/>
                  <a:uFillTx/>
                  <a:latin typeface="Times New Roman"/>
                </a:rPr>
                <a:t>(</a:t>
              </a:r>
              <a:r>
                <a:rPr kumimoji="0" lang="en-US" sz="2200" b="0" i="1" u="none" strike="noStrike" kern="0" cap="none" spc="0" normalizeH="0" baseline="0" noProof="0" dirty="0">
                  <a:ln>
                    <a:noFill/>
                  </a:ln>
                  <a:solidFill>
                    <a:srgbClr val="FF0000"/>
                  </a:solidFill>
                  <a:effectLst/>
                  <a:uLnTx/>
                  <a:uFillTx/>
                  <a:latin typeface="Times New Roman"/>
                </a:rPr>
                <a:t>t</a:t>
              </a:r>
              <a:r>
                <a:rPr kumimoji="0" lang="en-US" sz="2200" b="0" i="0" u="none" strike="noStrike" kern="0" cap="none" spc="0" normalizeH="0" baseline="0" noProof="0" dirty="0">
                  <a:ln>
                    <a:noFill/>
                  </a:ln>
                  <a:solidFill>
                    <a:srgbClr val="FF0000"/>
                  </a:solidFill>
                  <a:effectLst/>
                  <a:uLnTx/>
                  <a:uFillTx/>
                  <a:latin typeface="Times New Roman"/>
                </a:rPr>
                <a:t>) to maximize </a:t>
              </a:r>
              <a:r>
                <a:rPr kumimoji="0" lang="en-US" sz="2200" b="1" i="0" u="none" strike="noStrike" kern="0" cap="none" spc="0" normalizeH="0" baseline="0" noProof="0" dirty="0">
                  <a:ln>
                    <a:noFill/>
                  </a:ln>
                  <a:solidFill>
                    <a:srgbClr val="FF0000"/>
                  </a:solidFill>
                  <a:effectLst/>
                  <a:uLnTx/>
                  <a:uFillTx/>
                  <a:latin typeface="Times New Roman"/>
                </a:rPr>
                <a:t>Bellman Value </a:t>
              </a:r>
              <a:r>
                <a:rPr kumimoji="0" lang="en-US" sz="2200" b="0" i="0" u="none" strike="noStrike" kern="0" cap="none" spc="0" normalizeH="0" baseline="0" noProof="0" dirty="0">
                  <a:ln>
                    <a:noFill/>
                  </a:ln>
                  <a:solidFill>
                    <a:srgbClr val="FF0000"/>
                  </a:solidFill>
                  <a:effectLst/>
                  <a:uLnTx/>
                  <a:uFillTx/>
                  <a:latin typeface="Times New Roman"/>
                </a:rPr>
                <a:t>(Total Reward)</a:t>
              </a:r>
              <a:r>
                <a:rPr kumimoji="0" lang="en-US" sz="2200" b="1" i="0" u="none" strike="noStrike" kern="0" cap="none" spc="0" normalizeH="0" baseline="0" noProof="0" dirty="0">
                  <a:ln>
                    <a:noFill/>
                  </a:ln>
                  <a:solidFill>
                    <a:srgbClr val="FF0000"/>
                  </a:solidFill>
                  <a:effectLst/>
                  <a:uLnTx/>
                  <a:uFillTx/>
                  <a:latin typeface="Times New Roman"/>
                </a:rPr>
                <a:t> </a:t>
              </a:r>
              <a:r>
                <a:rPr kumimoji="0" lang="en-US" sz="2200" b="0" i="0" u="none" strike="noStrike" kern="0" cap="none" spc="0" normalizeH="0" baseline="0" noProof="0" dirty="0">
                  <a:ln>
                    <a:noFill/>
                  </a:ln>
                  <a:solidFill>
                    <a:srgbClr val="FF0000"/>
                  </a:solidFill>
                  <a:effectLst/>
                  <a:uLnTx/>
                  <a:uFillTx/>
                  <a:latin typeface="Times New Roman"/>
                </a:rPr>
                <a:t>in each time period:</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1" u="none" strike="noStrike" kern="0" cap="none" spc="0" normalizeH="0" baseline="0" noProof="0" dirty="0">
                <a:ln>
                  <a:noFill/>
                </a:ln>
                <a:solidFill>
                  <a:srgbClr val="FF0000"/>
                </a:solidFill>
                <a:effectLst/>
                <a:uLnTx/>
                <a:uFillTx/>
                <a:latin typeface="Times New Roman"/>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1" u="none" strike="noStrike" kern="0" cap="none" spc="0" normalizeH="0" baseline="0" noProof="0" dirty="0">
                  <a:ln>
                    <a:noFill/>
                  </a:ln>
                  <a:solidFill>
                    <a:srgbClr val="0070C0"/>
                  </a:solidFill>
                  <a:effectLst/>
                  <a:uLnTx/>
                  <a:uFillTx/>
                  <a:latin typeface="Times New Roman"/>
                </a:rPr>
                <a:t>V</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1" u="none" strike="noStrike" kern="0" cap="none" spc="0" normalizeH="0" baseline="30000" noProof="0" dirty="0">
                  <a:ln>
                    <a:noFill/>
                  </a:ln>
                  <a:solidFill>
                    <a:srgbClr val="0070C0"/>
                  </a:solidFill>
                  <a:effectLst/>
                  <a:uLnTx/>
                  <a:uFillTx/>
                  <a:latin typeface="Times New Roman"/>
                </a:rPr>
                <a:t>*</a:t>
              </a:r>
              <a:r>
                <a:rPr kumimoji="0" lang="en-US" sz="2200" b="0" i="1" u="none" strike="noStrike" kern="0" cap="none" spc="0" normalizeH="0" baseline="0" noProof="0" dirty="0">
                  <a:ln>
                    <a:noFill/>
                  </a:ln>
                  <a:solidFill>
                    <a:srgbClr val="0070C0"/>
                  </a:solidFill>
                  <a:effectLst/>
                  <a:uLnTx/>
                  <a:uFillTx/>
                  <a:latin typeface="Times New Roman"/>
                </a:rPr>
                <a:t>(S</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1" u="none" strike="noStrike" kern="0" cap="none" spc="0" normalizeH="0" baseline="0" noProof="0" dirty="0">
                  <a:ln>
                    <a:noFill/>
                  </a:ln>
                  <a:solidFill>
                    <a:srgbClr val="0070C0"/>
                  </a:solidFill>
                  <a:effectLst/>
                  <a:uLnTx/>
                  <a:uFillTx/>
                  <a:latin typeface="Times New Roman"/>
                </a:rPr>
                <a:t>)</a:t>
              </a:r>
              <a:r>
                <a:rPr kumimoji="0" lang="en-US" sz="2200" b="0" i="0" u="none" strike="noStrike" kern="0" cap="none" spc="0" normalizeH="0" baseline="0" noProof="0" dirty="0">
                  <a:ln>
                    <a:noFill/>
                  </a:ln>
                  <a:solidFill>
                    <a:srgbClr val="0070C0"/>
                  </a:solidFill>
                  <a:effectLst/>
                  <a:uLnTx/>
                  <a:uFillTx/>
                  <a:latin typeface="Times New Roman"/>
                </a:rPr>
                <a:t> = max(</a:t>
              </a:r>
              <a:r>
                <a:rPr kumimoji="0" lang="en-US" sz="2200" b="0" i="1" u="none" strike="noStrike" kern="0" cap="none" spc="0" normalizeH="0" baseline="0" noProof="0" dirty="0">
                  <a:ln>
                    <a:noFill/>
                  </a:ln>
                  <a:solidFill>
                    <a:srgbClr val="0070C0"/>
                  </a:solidFill>
                  <a:effectLst/>
                  <a:uLnTx/>
                  <a:uFillTx/>
                  <a:latin typeface="Times New Roman"/>
                </a:rPr>
                <a:t>C</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0" u="none" strike="noStrike" kern="0" cap="none" spc="0" normalizeH="0" baseline="0" noProof="0" dirty="0">
                  <a:ln>
                    <a:noFill/>
                  </a:ln>
                  <a:solidFill>
                    <a:srgbClr val="0070C0"/>
                  </a:solidFill>
                  <a:effectLst/>
                  <a:uLnTx/>
                  <a:uFillTx/>
                  <a:latin typeface="Times New Roman"/>
                </a:rPr>
                <a:t>(</a:t>
              </a:r>
              <a:r>
                <a:rPr kumimoji="0" lang="en-US" sz="2200" b="0" i="1" u="none" strike="noStrike" kern="0" cap="none" spc="0" normalizeH="0" baseline="0" noProof="0" dirty="0">
                  <a:ln>
                    <a:noFill/>
                  </a:ln>
                  <a:solidFill>
                    <a:srgbClr val="0070C0"/>
                  </a:solidFill>
                  <a:effectLst/>
                  <a:uLnTx/>
                  <a:uFillTx/>
                  <a:latin typeface="Times New Roman"/>
                </a:rPr>
                <a:t>S</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1" u="none" strike="noStrike" kern="0" cap="none" spc="0" normalizeH="0" baseline="0" noProof="0" dirty="0">
                  <a:ln>
                    <a:noFill/>
                  </a:ln>
                  <a:solidFill>
                    <a:srgbClr val="0070C0"/>
                  </a:solidFill>
                  <a:effectLst/>
                  <a:uLnTx/>
                  <a:uFillTx/>
                  <a:latin typeface="Times New Roman"/>
                </a:rPr>
                <a:t>,</a:t>
              </a:r>
              <a:r>
                <a:rPr kumimoji="0" lang="el-GR" sz="2200" b="0" i="1" u="none" strike="noStrike" kern="0" cap="none" spc="0" normalizeH="0" baseline="0" noProof="0" dirty="0">
                  <a:ln>
                    <a:noFill/>
                  </a:ln>
                  <a:solidFill>
                    <a:srgbClr val="0070C0"/>
                  </a:solidFill>
                  <a:effectLst/>
                  <a:uLnTx/>
                  <a:uFillTx/>
                  <a:latin typeface="Times New Roman"/>
                </a:rPr>
                <a:t> </a:t>
              </a:r>
              <a:r>
                <a:rPr kumimoji="0" lang="en-US" sz="2200" b="0" i="1" u="none" strike="noStrike" kern="0" cap="none" spc="0" normalizeH="0" baseline="0" noProof="0" dirty="0">
                  <a:ln>
                    <a:noFill/>
                  </a:ln>
                  <a:solidFill>
                    <a:srgbClr val="0070C0"/>
                  </a:solidFill>
                  <a:effectLst/>
                  <a:uLnTx/>
                  <a:uFillTx/>
                  <a:latin typeface="Times New Roman"/>
                </a:rPr>
                <a:t>RE</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0" u="none" strike="noStrike" kern="0" cap="none" spc="0" normalizeH="0" baseline="0" noProof="0" dirty="0">
                  <a:ln>
                    <a:noFill/>
                  </a:ln>
                  <a:solidFill>
                    <a:srgbClr val="0070C0"/>
                  </a:solidFill>
                  <a:effectLst/>
                  <a:uLnTx/>
                  <a:uFillTx/>
                  <a:latin typeface="Times New Roman"/>
                </a:rPr>
                <a:t>)</a:t>
              </a:r>
              <a:r>
                <a:rPr kumimoji="0" lang="en-US" sz="2200" b="0" i="1" u="none" strike="noStrike" kern="0" cap="none" spc="0" normalizeH="0" baseline="0" noProof="0" dirty="0">
                  <a:ln>
                    <a:noFill/>
                  </a:ln>
                  <a:solidFill>
                    <a:srgbClr val="0070C0"/>
                  </a:solidFill>
                  <a:effectLst/>
                  <a:uLnTx/>
                  <a:uFillTx/>
                  <a:latin typeface="Times New Roman"/>
                </a:rPr>
                <a:t> + </a:t>
              </a:r>
              <a:r>
                <a:rPr kumimoji="0" lang="en-US" sz="2200" b="0" i="0" u="none" strike="noStrike" kern="0" cap="none" spc="0" normalizeH="0" baseline="0" noProof="0" dirty="0">
                  <a:ln>
                    <a:noFill/>
                  </a:ln>
                  <a:solidFill>
                    <a:srgbClr val="0070C0"/>
                  </a:solidFill>
                  <a:effectLst/>
                  <a:uLnTx/>
                  <a:uFillTx/>
                  <a:latin typeface="Times New Roman"/>
                </a:rPr>
                <a:t>E[</a:t>
              </a:r>
              <a:r>
                <a:rPr kumimoji="0" lang="en-US" sz="2200" b="0" i="1" u="none" strike="noStrike" kern="0" cap="none" spc="0" normalizeH="0" baseline="0" noProof="0" dirty="0">
                  <a:ln>
                    <a:noFill/>
                  </a:ln>
                  <a:solidFill>
                    <a:srgbClr val="0070C0"/>
                  </a:solidFill>
                  <a:effectLst/>
                  <a:uLnTx/>
                  <a:uFillTx/>
                  <a:latin typeface="Times New Roman"/>
                </a:rPr>
                <a:t>V</a:t>
              </a:r>
              <a:r>
                <a:rPr kumimoji="0" lang="en-US" sz="2200" b="0" i="1" u="none" strike="noStrike" kern="0" cap="none" spc="0" normalizeH="0" baseline="-25000" noProof="0" dirty="0">
                  <a:ln>
                    <a:noFill/>
                  </a:ln>
                  <a:solidFill>
                    <a:srgbClr val="0070C0"/>
                  </a:solidFill>
                  <a:effectLst/>
                  <a:uLnTx/>
                  <a:uFillTx/>
                  <a:latin typeface="Times New Roman"/>
                </a:rPr>
                <a:t>t+1</a:t>
              </a:r>
              <a:r>
                <a:rPr kumimoji="0" lang="en-US" sz="2200" b="0" i="0" u="none" strike="noStrike" kern="0" cap="none" spc="0" normalizeH="0" baseline="0" noProof="0" dirty="0">
                  <a:ln>
                    <a:noFill/>
                  </a:ln>
                  <a:solidFill>
                    <a:srgbClr val="0070C0"/>
                  </a:solidFill>
                  <a:effectLst/>
                  <a:uLnTx/>
                  <a:uFillTx/>
                  <a:latin typeface="Times New Roman"/>
                </a:rPr>
                <a:t>(</a:t>
              </a:r>
              <a:r>
                <a:rPr kumimoji="0" lang="en-US" sz="2200" b="0" i="1" u="none" strike="noStrike" kern="0" cap="none" spc="0" normalizeH="0" baseline="0" noProof="0" dirty="0">
                  <a:ln>
                    <a:noFill/>
                  </a:ln>
                  <a:solidFill>
                    <a:srgbClr val="0070C0"/>
                  </a:solidFill>
                  <a:effectLst/>
                  <a:uLnTx/>
                  <a:uFillTx/>
                  <a:latin typeface="Times New Roman"/>
                </a:rPr>
                <a:t>S</a:t>
              </a:r>
              <a:r>
                <a:rPr kumimoji="0" lang="en-US" sz="2200" b="0" i="1" u="none" strike="noStrike" kern="0" cap="none" spc="0" normalizeH="0" baseline="-25000" noProof="0" dirty="0">
                  <a:ln>
                    <a:noFill/>
                  </a:ln>
                  <a:solidFill>
                    <a:srgbClr val="0070C0"/>
                  </a:solidFill>
                  <a:effectLst/>
                  <a:uLnTx/>
                  <a:uFillTx/>
                  <a:latin typeface="Times New Roman"/>
                </a:rPr>
                <a:t>t+1</a:t>
              </a:r>
              <a:r>
                <a:rPr kumimoji="0" lang="en-US" sz="2200" b="0" i="0" u="none" strike="noStrike" kern="0" cap="none" spc="0" normalizeH="0" baseline="0" noProof="0" dirty="0">
                  <a:ln>
                    <a:noFill/>
                  </a:ln>
                  <a:solidFill>
                    <a:srgbClr val="0070C0"/>
                  </a:solidFill>
                  <a:effectLst/>
                  <a:uLnTx/>
                  <a:uFillTx/>
                  <a:latin typeface="Times New Roman"/>
                </a:rPr>
                <a:t>)|</a:t>
              </a:r>
              <a:r>
                <a:rPr kumimoji="0" lang="en-US" sz="2200" b="0" i="1" u="none" strike="noStrike" kern="0" cap="none" spc="0" normalizeH="0" baseline="0" noProof="0" dirty="0">
                  <a:ln>
                    <a:noFill/>
                  </a:ln>
                  <a:solidFill>
                    <a:srgbClr val="0070C0"/>
                  </a:solidFill>
                  <a:effectLst/>
                  <a:uLnTx/>
                  <a:uFillTx/>
                  <a:latin typeface="Times New Roman"/>
                </a:rPr>
                <a:t>S</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1" u="none" strike="noStrike" kern="0" cap="none" spc="0" normalizeH="0" baseline="0" noProof="0" dirty="0">
                  <a:ln>
                    <a:noFill/>
                  </a:ln>
                  <a:solidFill>
                    <a:srgbClr val="0070C0"/>
                  </a:solidFill>
                  <a:effectLst/>
                  <a:uLnTx/>
                  <a:uFillTx/>
                  <a:latin typeface="Times New Roman"/>
                </a:rPr>
                <a:t>,</a:t>
              </a:r>
              <a:r>
                <a:rPr kumimoji="0" lang="el-GR" sz="2200" b="0" i="1" u="none" strike="noStrike" kern="0" cap="none" spc="0" normalizeH="0" baseline="0" noProof="0" dirty="0">
                  <a:ln>
                    <a:noFill/>
                  </a:ln>
                  <a:solidFill>
                    <a:srgbClr val="0070C0"/>
                  </a:solidFill>
                  <a:effectLst/>
                  <a:uLnTx/>
                  <a:uFillTx/>
                  <a:latin typeface="Times New Roman"/>
                </a:rPr>
                <a:t> </a:t>
              </a:r>
              <a:r>
                <a:rPr kumimoji="0" lang="en-US" sz="2200" b="0" i="1" u="none" strike="noStrike" kern="0" cap="none" spc="0" normalizeH="0" baseline="0" noProof="0" dirty="0">
                  <a:ln>
                    <a:noFill/>
                  </a:ln>
                  <a:solidFill>
                    <a:srgbClr val="0070C0"/>
                  </a:solidFill>
                  <a:effectLst/>
                  <a:uLnTx/>
                  <a:uFillTx/>
                  <a:latin typeface="Times New Roman"/>
                </a:rPr>
                <a:t>RE</a:t>
              </a:r>
              <a:r>
                <a:rPr kumimoji="0" lang="en-US" sz="2200" b="0" i="1" u="none" strike="noStrike" kern="0" cap="none" spc="0" normalizeH="0" baseline="-25000" noProof="0" dirty="0">
                  <a:ln>
                    <a:noFill/>
                  </a:ln>
                  <a:solidFill>
                    <a:srgbClr val="0070C0"/>
                  </a:solidFill>
                  <a:effectLst/>
                  <a:uLnTx/>
                  <a:uFillTx/>
                  <a:latin typeface="Times New Roman"/>
                </a:rPr>
                <a:t>t</a:t>
              </a:r>
              <a:r>
                <a:rPr kumimoji="0" lang="en-US" sz="2200" b="0" i="0" u="none" strike="noStrike" kern="0" cap="none" spc="0" normalizeH="0" baseline="0" noProof="0" dirty="0">
                  <a:ln>
                    <a:noFill/>
                  </a:ln>
                  <a:solidFill>
                    <a:srgbClr val="0070C0"/>
                  </a:solidFill>
                  <a:effectLst/>
                  <a:uLnTx/>
                  <a:uFillTx/>
                  <a:latin typeface="Times New Roman"/>
                </a:rPr>
                <a: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000000"/>
                </a:solidFill>
                <a:effectLst/>
                <a:uLnTx/>
                <a:uFillTx/>
                <a:latin typeface="Times New Roman"/>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FF0000"/>
                </a:solidFill>
                <a:effectLst/>
                <a:uLnTx/>
                <a:uFillTx/>
                <a:latin typeface="Times New Roman"/>
              </a:endParaRPr>
            </a:p>
          </p:txBody>
        </p:sp>
        <p:sp>
          <p:nvSpPr>
            <p:cNvPr id="118" name="Rectangle 117">
              <a:extLst>
                <a:ext uri="{FF2B5EF4-FFF2-40B4-BE49-F238E27FC236}">
                  <a16:creationId xmlns:a16="http://schemas.microsoft.com/office/drawing/2014/main" id="{B2711218-6483-4EF9-B187-253AD08E41CA}"/>
                </a:ext>
              </a:extLst>
            </p:cNvPr>
            <p:cNvSpPr>
              <a:spLocks noChangeArrowheads="1"/>
            </p:cNvSpPr>
            <p:nvPr/>
          </p:nvSpPr>
          <p:spPr bwMode="auto">
            <a:xfrm>
              <a:off x="2840575" y="6683940"/>
              <a:ext cx="373063" cy="246063"/>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l-GR" sz="1100" b="0" i="1" u="none" strike="noStrike" kern="0" cap="none" spc="0" normalizeH="0" baseline="0" noProof="0" dirty="0">
                  <a:ln>
                    <a:noFill/>
                  </a:ln>
                  <a:solidFill>
                    <a:srgbClr val="0070C0"/>
                  </a:solidFill>
                  <a:effectLst/>
                  <a:uLnTx/>
                  <a:uFillTx/>
                </a:rPr>
                <a:t>μ</a:t>
              </a:r>
              <a:r>
                <a:rPr kumimoji="0" lang="en-US" sz="1100" b="0" i="1" u="none" strike="noStrike" kern="0" cap="none" spc="0" normalizeH="0" baseline="0" noProof="0" dirty="0">
                  <a:ln>
                    <a:noFill/>
                  </a:ln>
                  <a:solidFill>
                    <a:srgbClr val="0070C0"/>
                  </a:solidFill>
                  <a:effectLst/>
                  <a:uLnTx/>
                  <a:uFillTx/>
                  <a:latin typeface="Tw Cen MT" pitchFamily="34" charset="0"/>
                </a:rPr>
                <a:t>(t)</a:t>
              </a:r>
              <a:endParaRPr kumimoji="0" lang="en-US" sz="1100" b="0" i="0" u="none" strike="noStrike" kern="0" cap="none" spc="0" normalizeH="0" baseline="0" noProof="0" dirty="0">
                <a:ln>
                  <a:noFill/>
                </a:ln>
                <a:solidFill>
                  <a:srgbClr val="0070C0"/>
                </a:solidFill>
                <a:effectLst/>
                <a:uLnTx/>
                <a:uFillTx/>
                <a:latin typeface="Tw Cen MT" pitchFamily="34" charset="0"/>
              </a:endParaRPr>
            </a:p>
          </p:txBody>
        </p:sp>
      </p:grpSp>
      <p:grpSp>
        <p:nvGrpSpPr>
          <p:cNvPr id="129" name="Group 128">
            <a:extLst>
              <a:ext uri="{FF2B5EF4-FFF2-40B4-BE49-F238E27FC236}">
                <a16:creationId xmlns:a16="http://schemas.microsoft.com/office/drawing/2014/main" id="{CA6DD675-892A-430A-B5EB-9C1366B52A07}"/>
              </a:ext>
            </a:extLst>
          </p:cNvPr>
          <p:cNvGrpSpPr/>
          <p:nvPr/>
        </p:nvGrpSpPr>
        <p:grpSpPr>
          <a:xfrm>
            <a:off x="2084960" y="3853610"/>
            <a:ext cx="2189103" cy="1502184"/>
            <a:chOff x="2573714" y="3191046"/>
            <a:chExt cx="2189103" cy="1502184"/>
          </a:xfrm>
        </p:grpSpPr>
        <p:sp>
          <p:nvSpPr>
            <p:cNvPr id="130" name="Rectangle 129">
              <a:extLst>
                <a:ext uri="{FF2B5EF4-FFF2-40B4-BE49-F238E27FC236}">
                  <a16:creationId xmlns:a16="http://schemas.microsoft.com/office/drawing/2014/main" id="{1282B8FB-88ED-4A3D-8032-A3CEF7639D5D}"/>
                </a:ext>
              </a:extLst>
            </p:cNvPr>
            <p:cNvSpPr/>
            <p:nvPr/>
          </p:nvSpPr>
          <p:spPr>
            <a:xfrm>
              <a:off x="2629217" y="3741352"/>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9DCDF97-D85A-49EA-A80A-CE171F50D368}"/>
                </a:ext>
              </a:extLst>
            </p:cNvPr>
            <p:cNvSpPr/>
            <p:nvPr/>
          </p:nvSpPr>
          <p:spPr>
            <a:xfrm>
              <a:off x="3666398" y="3757645"/>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34" name="TextBox 133">
              <a:extLst>
                <a:ext uri="{FF2B5EF4-FFF2-40B4-BE49-F238E27FC236}">
                  <a16:creationId xmlns:a16="http://schemas.microsoft.com/office/drawing/2014/main" id="{352B3837-F625-418A-AC61-780305202A25}"/>
                </a:ext>
              </a:extLst>
            </p:cNvPr>
            <p:cNvSpPr txBox="1"/>
            <p:nvPr/>
          </p:nvSpPr>
          <p:spPr>
            <a:xfrm>
              <a:off x="2573714" y="3355633"/>
              <a:ext cx="10054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Decision</a:t>
              </a:r>
            </a:p>
          </p:txBody>
        </p:sp>
        <p:sp>
          <p:nvSpPr>
            <p:cNvPr id="136" name="TextBox 135">
              <a:extLst>
                <a:ext uri="{FF2B5EF4-FFF2-40B4-BE49-F238E27FC236}">
                  <a16:creationId xmlns:a16="http://schemas.microsoft.com/office/drawing/2014/main" id="{38764B2D-FEEC-4B2B-A2D4-8C9C11957C40}"/>
                </a:ext>
              </a:extLst>
            </p:cNvPr>
            <p:cNvSpPr txBox="1"/>
            <p:nvPr/>
          </p:nvSpPr>
          <p:spPr>
            <a:xfrm>
              <a:off x="3491183" y="3346263"/>
              <a:ext cx="66293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State</a:t>
              </a:r>
            </a:p>
          </p:txBody>
        </p:sp>
        <p:cxnSp>
          <p:nvCxnSpPr>
            <p:cNvPr id="138" name="Straight Arrow Connector 137">
              <a:extLst>
                <a:ext uri="{FF2B5EF4-FFF2-40B4-BE49-F238E27FC236}">
                  <a16:creationId xmlns:a16="http://schemas.microsoft.com/office/drawing/2014/main" id="{51845FAE-C994-470B-A32A-CE855D89182C}"/>
                </a:ext>
              </a:extLst>
            </p:cNvPr>
            <p:cNvCxnSpPr>
              <a:cxnSpLocks/>
              <a:stCxn id="130" idx="3"/>
              <a:endCxn id="132" idx="2"/>
            </p:cNvCxnSpPr>
            <p:nvPr/>
          </p:nvCxnSpPr>
          <p:spPr>
            <a:xfrm>
              <a:off x="3047523" y="3950505"/>
              <a:ext cx="618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B13EF12-A2B8-4D4F-8D3A-440D84BA857D}"/>
                </a:ext>
              </a:extLst>
            </p:cNvPr>
            <p:cNvCxnSpPr>
              <a:cxnSpLocks/>
            </p:cNvCxnSpPr>
            <p:nvPr/>
          </p:nvCxnSpPr>
          <p:spPr>
            <a:xfrm flipV="1">
              <a:off x="4052387" y="3191046"/>
              <a:ext cx="703149" cy="759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830AAE1-5130-4FF2-8DA8-8700F027786B}"/>
                </a:ext>
              </a:extLst>
            </p:cNvPr>
            <p:cNvCxnSpPr>
              <a:cxnSpLocks/>
              <a:stCxn id="132" idx="6"/>
              <a:endCxn id="259" idx="1"/>
            </p:cNvCxnSpPr>
            <p:nvPr/>
          </p:nvCxnSpPr>
          <p:spPr>
            <a:xfrm>
              <a:off x="4048993" y="3950505"/>
              <a:ext cx="713824" cy="74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D37ACB6-EE67-4B4E-9DD3-99EBF73A8E1C}"/>
                </a:ext>
              </a:extLst>
            </p:cNvPr>
            <p:cNvCxnSpPr>
              <a:cxnSpLocks/>
            </p:cNvCxnSpPr>
            <p:nvPr/>
          </p:nvCxnSpPr>
          <p:spPr>
            <a:xfrm>
              <a:off x="4050359" y="3949017"/>
              <a:ext cx="698608" cy="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87D3D1FE-0286-4AA1-9E02-03B3FB118A08}"/>
              </a:ext>
            </a:extLst>
          </p:cNvPr>
          <p:cNvGrpSpPr/>
          <p:nvPr/>
        </p:nvGrpSpPr>
        <p:grpSpPr>
          <a:xfrm>
            <a:off x="6313643" y="1527849"/>
            <a:ext cx="2149609" cy="5042627"/>
            <a:chOff x="6778165" y="895758"/>
            <a:chExt cx="2149609" cy="5042627"/>
          </a:xfrm>
        </p:grpSpPr>
        <p:sp>
          <p:nvSpPr>
            <p:cNvPr id="151" name="TextBox 150">
              <a:extLst>
                <a:ext uri="{FF2B5EF4-FFF2-40B4-BE49-F238E27FC236}">
                  <a16:creationId xmlns:a16="http://schemas.microsoft.com/office/drawing/2014/main" id="{1E6B8F70-0CB9-43A8-9300-AE2D9A0430A4}"/>
                </a:ext>
              </a:extLst>
            </p:cNvPr>
            <p:cNvSpPr txBox="1"/>
            <p:nvPr/>
          </p:nvSpPr>
          <p:spPr>
            <a:xfrm>
              <a:off x="6778165" y="1391582"/>
              <a:ext cx="979755" cy="369332"/>
            </a:xfrm>
            <a:prstGeom prst="rect">
              <a:avLst/>
            </a:prstGeom>
            <a:noFill/>
          </p:spPr>
          <p:txBody>
            <a:bodyPr wrap="none" rtlCol="0">
              <a:spAutoFit/>
            </a:bodyPr>
            <a:lstStyle/>
            <a:p>
              <a:r>
                <a:rPr lang="en-US" dirty="0"/>
                <a:t>Decision</a:t>
              </a:r>
            </a:p>
          </p:txBody>
        </p:sp>
        <p:sp>
          <p:nvSpPr>
            <p:cNvPr id="152" name="Arrow: Curved Up 151">
              <a:extLst>
                <a:ext uri="{FF2B5EF4-FFF2-40B4-BE49-F238E27FC236}">
                  <a16:creationId xmlns:a16="http://schemas.microsoft.com/office/drawing/2014/main" id="{185F4BBE-FCAE-4FC6-8DDE-EBEDF9B2BC5C}"/>
                </a:ext>
              </a:extLst>
            </p:cNvPr>
            <p:cNvSpPr/>
            <p:nvPr/>
          </p:nvSpPr>
          <p:spPr>
            <a:xfrm rot="10800000">
              <a:off x="7337569" y="895758"/>
              <a:ext cx="1216152" cy="46633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4" name="Group 153">
              <a:extLst>
                <a:ext uri="{FF2B5EF4-FFF2-40B4-BE49-F238E27FC236}">
                  <a16:creationId xmlns:a16="http://schemas.microsoft.com/office/drawing/2014/main" id="{A90DBF2D-08FD-45B2-BD63-61DBB9DC5156}"/>
                </a:ext>
              </a:extLst>
            </p:cNvPr>
            <p:cNvGrpSpPr/>
            <p:nvPr/>
          </p:nvGrpSpPr>
          <p:grpSpPr>
            <a:xfrm>
              <a:off x="7148654" y="1407709"/>
              <a:ext cx="1779120" cy="4530676"/>
              <a:chOff x="7148654" y="1407709"/>
              <a:chExt cx="1779120" cy="4530676"/>
            </a:xfrm>
          </p:grpSpPr>
          <p:sp>
            <p:nvSpPr>
              <p:cNvPr id="156" name="TextBox 155">
                <a:extLst>
                  <a:ext uri="{FF2B5EF4-FFF2-40B4-BE49-F238E27FC236}">
                    <a16:creationId xmlns:a16="http://schemas.microsoft.com/office/drawing/2014/main" id="{1569F430-FF29-4529-9B14-93416294CF7B}"/>
                  </a:ext>
                </a:extLst>
              </p:cNvPr>
              <p:cNvSpPr txBox="1"/>
              <p:nvPr/>
            </p:nvSpPr>
            <p:spPr>
              <a:xfrm>
                <a:off x="8264836" y="1407709"/>
                <a:ext cx="662938" cy="369332"/>
              </a:xfrm>
              <a:prstGeom prst="rect">
                <a:avLst/>
              </a:prstGeom>
              <a:noFill/>
            </p:spPr>
            <p:txBody>
              <a:bodyPr wrap="none" rtlCol="0">
                <a:spAutoFit/>
              </a:bodyPr>
              <a:lstStyle/>
              <a:p>
                <a:r>
                  <a:rPr lang="en-US" dirty="0"/>
                  <a:t>State</a:t>
                </a:r>
              </a:p>
            </p:txBody>
          </p:sp>
          <p:sp>
            <p:nvSpPr>
              <p:cNvPr id="158" name="Rectangle 157">
                <a:extLst>
                  <a:ext uri="{FF2B5EF4-FFF2-40B4-BE49-F238E27FC236}">
                    <a16:creationId xmlns:a16="http://schemas.microsoft.com/office/drawing/2014/main" id="{A99DE905-E14C-4A30-A76A-34BE30829C19}"/>
                  </a:ext>
                </a:extLst>
              </p:cNvPr>
              <p:cNvSpPr/>
              <p:nvPr/>
            </p:nvSpPr>
            <p:spPr>
              <a:xfrm>
                <a:off x="7148654" y="1830580"/>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515F254-D29E-4761-88BA-04F080868D04}"/>
                  </a:ext>
                </a:extLst>
              </p:cNvPr>
              <p:cNvSpPr/>
              <p:nvPr/>
            </p:nvSpPr>
            <p:spPr>
              <a:xfrm>
                <a:off x="7148654" y="2589599"/>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72CCC1AE-710F-4D0B-B416-0C5EC8621DC9}"/>
                  </a:ext>
                </a:extLst>
              </p:cNvPr>
              <p:cNvSpPr/>
              <p:nvPr/>
            </p:nvSpPr>
            <p:spPr>
              <a:xfrm>
                <a:off x="7148654" y="3348618"/>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365457C-393D-4E7B-8336-093A97BB482E}"/>
                  </a:ext>
                </a:extLst>
              </p:cNvPr>
              <p:cNvSpPr/>
              <p:nvPr/>
            </p:nvSpPr>
            <p:spPr>
              <a:xfrm>
                <a:off x="7152163" y="4002041"/>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15B6CCBE-BB8E-4D01-AB4D-9EFC49A84D77}"/>
                  </a:ext>
                </a:extLst>
              </p:cNvPr>
              <p:cNvSpPr/>
              <p:nvPr/>
            </p:nvSpPr>
            <p:spPr>
              <a:xfrm>
                <a:off x="7148654" y="4761060"/>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DA905A5-C9A2-44E6-A54A-DF945E43EAC9}"/>
                  </a:ext>
                </a:extLst>
              </p:cNvPr>
              <p:cNvSpPr/>
              <p:nvPr/>
            </p:nvSpPr>
            <p:spPr>
              <a:xfrm>
                <a:off x="7148654" y="5520079"/>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98831B0-6D51-4FA8-A82A-8C664C1BA32D}"/>
                  </a:ext>
                </a:extLst>
              </p:cNvPr>
              <p:cNvSpPr/>
              <p:nvPr/>
            </p:nvSpPr>
            <p:spPr>
              <a:xfrm>
                <a:off x="8448272" y="1863167"/>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69" name="Oval 168">
                <a:extLst>
                  <a:ext uri="{FF2B5EF4-FFF2-40B4-BE49-F238E27FC236}">
                    <a16:creationId xmlns:a16="http://schemas.microsoft.com/office/drawing/2014/main" id="{2109FF82-3548-4FD5-86F9-E9F093F9F147}"/>
                  </a:ext>
                </a:extLst>
              </p:cNvPr>
              <p:cNvSpPr/>
              <p:nvPr/>
            </p:nvSpPr>
            <p:spPr>
              <a:xfrm>
                <a:off x="8442139" y="2593294"/>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70" name="Oval 169">
                <a:extLst>
                  <a:ext uri="{FF2B5EF4-FFF2-40B4-BE49-F238E27FC236}">
                    <a16:creationId xmlns:a16="http://schemas.microsoft.com/office/drawing/2014/main" id="{21A2D577-1CE3-4E72-8CA2-0CF70452AE0E}"/>
                  </a:ext>
                </a:extLst>
              </p:cNvPr>
              <p:cNvSpPr/>
              <p:nvPr/>
            </p:nvSpPr>
            <p:spPr>
              <a:xfrm>
                <a:off x="8442139" y="3355633"/>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71" name="Oval 170">
                <a:extLst>
                  <a:ext uri="{FF2B5EF4-FFF2-40B4-BE49-F238E27FC236}">
                    <a16:creationId xmlns:a16="http://schemas.microsoft.com/office/drawing/2014/main" id="{7DEEB9BB-9CEA-483F-8808-F17C21D8E249}"/>
                  </a:ext>
                </a:extLst>
              </p:cNvPr>
              <p:cNvSpPr/>
              <p:nvPr/>
            </p:nvSpPr>
            <p:spPr>
              <a:xfrm>
                <a:off x="8442139" y="4034628"/>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72" name="Oval 171">
                <a:extLst>
                  <a:ext uri="{FF2B5EF4-FFF2-40B4-BE49-F238E27FC236}">
                    <a16:creationId xmlns:a16="http://schemas.microsoft.com/office/drawing/2014/main" id="{0180F411-5114-4397-95B5-F4D8959BCE5F}"/>
                  </a:ext>
                </a:extLst>
              </p:cNvPr>
              <p:cNvSpPr/>
              <p:nvPr/>
            </p:nvSpPr>
            <p:spPr>
              <a:xfrm>
                <a:off x="8442139" y="4761060"/>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173" name="Oval 172">
                <a:extLst>
                  <a:ext uri="{FF2B5EF4-FFF2-40B4-BE49-F238E27FC236}">
                    <a16:creationId xmlns:a16="http://schemas.microsoft.com/office/drawing/2014/main" id="{D3BED0C7-4C7F-492F-B1F7-A2CB198FC7FC}"/>
                  </a:ext>
                </a:extLst>
              </p:cNvPr>
              <p:cNvSpPr/>
              <p:nvPr/>
            </p:nvSpPr>
            <p:spPr>
              <a:xfrm>
                <a:off x="8442139" y="5520079"/>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174" name="Straight Arrow Connector 173">
                <a:extLst>
                  <a:ext uri="{FF2B5EF4-FFF2-40B4-BE49-F238E27FC236}">
                    <a16:creationId xmlns:a16="http://schemas.microsoft.com/office/drawing/2014/main" id="{5920AFE0-ED42-4491-A6D9-226A7DEE1997}"/>
                  </a:ext>
                </a:extLst>
              </p:cNvPr>
              <p:cNvCxnSpPr>
                <a:cxnSpLocks/>
                <a:endCxn id="168" idx="2"/>
              </p:cNvCxnSpPr>
              <p:nvPr/>
            </p:nvCxnSpPr>
            <p:spPr>
              <a:xfrm flipV="1">
                <a:off x="7560615" y="2056027"/>
                <a:ext cx="887657"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1BBB50-5050-4108-8357-7C299C8D0C3D}"/>
                  </a:ext>
                </a:extLst>
              </p:cNvPr>
              <p:cNvCxnSpPr>
                <a:cxnSpLocks/>
                <a:endCxn id="169" idx="2"/>
              </p:cNvCxnSpPr>
              <p:nvPr/>
            </p:nvCxnSpPr>
            <p:spPr>
              <a:xfrm>
                <a:off x="7560614" y="2067512"/>
                <a:ext cx="881525" cy="71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F04271E-ABF6-4B34-8F20-995471029419}"/>
                  </a:ext>
                </a:extLst>
              </p:cNvPr>
              <p:cNvCxnSpPr>
                <a:cxnSpLocks/>
                <a:endCxn id="170" idx="2"/>
              </p:cNvCxnSpPr>
              <p:nvPr/>
            </p:nvCxnSpPr>
            <p:spPr>
              <a:xfrm>
                <a:off x="7538157" y="2038282"/>
                <a:ext cx="903982" cy="151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6E63EED-A118-4C64-9A81-9943161EFC30}"/>
                  </a:ext>
                </a:extLst>
              </p:cNvPr>
              <p:cNvCxnSpPr>
                <a:cxnSpLocks/>
                <a:endCxn id="171" idx="2"/>
              </p:cNvCxnSpPr>
              <p:nvPr/>
            </p:nvCxnSpPr>
            <p:spPr>
              <a:xfrm>
                <a:off x="7494987" y="1968835"/>
                <a:ext cx="947152" cy="225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060C1A3-D5E7-4EB4-93EA-63494D123BF7}"/>
                  </a:ext>
                </a:extLst>
              </p:cNvPr>
              <p:cNvCxnSpPr>
                <a:cxnSpLocks/>
                <a:endCxn id="172" idx="2"/>
              </p:cNvCxnSpPr>
              <p:nvPr/>
            </p:nvCxnSpPr>
            <p:spPr>
              <a:xfrm>
                <a:off x="7553766" y="2076827"/>
                <a:ext cx="888373" cy="287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89F8BE6-1F9C-4F02-8D03-73FBF1D73495}"/>
                  </a:ext>
                </a:extLst>
              </p:cNvPr>
              <p:cNvCxnSpPr>
                <a:cxnSpLocks/>
                <a:endCxn id="173" idx="2"/>
              </p:cNvCxnSpPr>
              <p:nvPr/>
            </p:nvCxnSpPr>
            <p:spPr>
              <a:xfrm>
                <a:off x="7560256" y="2074558"/>
                <a:ext cx="881883" cy="3638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061C80F-47B4-4289-9DD3-90799050115D}"/>
                  </a:ext>
                </a:extLst>
              </p:cNvPr>
              <p:cNvCxnSpPr>
                <a:cxnSpLocks/>
                <a:endCxn id="168" idx="2"/>
              </p:cNvCxnSpPr>
              <p:nvPr/>
            </p:nvCxnSpPr>
            <p:spPr>
              <a:xfrm flipV="1">
                <a:off x="7576223" y="2056027"/>
                <a:ext cx="872049" cy="69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70175D9-FE77-4B0B-9652-210E68062036}"/>
                  </a:ext>
                </a:extLst>
              </p:cNvPr>
              <p:cNvCxnSpPr>
                <a:cxnSpLocks/>
                <a:endCxn id="169" idx="2"/>
              </p:cNvCxnSpPr>
              <p:nvPr/>
            </p:nvCxnSpPr>
            <p:spPr>
              <a:xfrm>
                <a:off x="7573450" y="2761167"/>
                <a:ext cx="868689" cy="24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0FEDA74-8A58-4F8A-B0AD-EA7535042686}"/>
                  </a:ext>
                </a:extLst>
              </p:cNvPr>
              <p:cNvCxnSpPr>
                <a:cxnSpLocks/>
                <a:endCxn id="170" idx="2"/>
              </p:cNvCxnSpPr>
              <p:nvPr/>
            </p:nvCxnSpPr>
            <p:spPr>
              <a:xfrm>
                <a:off x="7579940" y="2766421"/>
                <a:ext cx="862199" cy="78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0F82B2D1-0BA5-4168-8328-548CDD312BD9}"/>
                  </a:ext>
                </a:extLst>
              </p:cNvPr>
              <p:cNvCxnSpPr>
                <a:cxnSpLocks/>
                <a:endCxn id="171" idx="2"/>
              </p:cNvCxnSpPr>
              <p:nvPr/>
            </p:nvCxnSpPr>
            <p:spPr>
              <a:xfrm>
                <a:off x="7579111" y="2772395"/>
                <a:ext cx="863028" cy="1455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21D2C42-C7DA-44AA-B8F4-0E8D94CE109B}"/>
                  </a:ext>
                </a:extLst>
              </p:cNvPr>
              <p:cNvCxnSpPr>
                <a:cxnSpLocks/>
              </p:cNvCxnSpPr>
              <p:nvPr/>
            </p:nvCxnSpPr>
            <p:spPr>
              <a:xfrm>
                <a:off x="7573420" y="2756354"/>
                <a:ext cx="857398" cy="215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34DE9F2-ADFE-4A2E-A6C2-EFFC14D4E251}"/>
                  </a:ext>
                </a:extLst>
              </p:cNvPr>
              <p:cNvCxnSpPr>
                <a:cxnSpLocks/>
              </p:cNvCxnSpPr>
              <p:nvPr/>
            </p:nvCxnSpPr>
            <p:spPr>
              <a:xfrm>
                <a:off x="7578741" y="2767995"/>
                <a:ext cx="850694" cy="294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B0873CB-7B65-446C-B43F-DE80E42F421E}"/>
                  </a:ext>
                </a:extLst>
              </p:cNvPr>
              <p:cNvCxnSpPr>
                <a:cxnSpLocks/>
              </p:cNvCxnSpPr>
              <p:nvPr/>
            </p:nvCxnSpPr>
            <p:spPr>
              <a:xfrm>
                <a:off x="7570469" y="3515373"/>
                <a:ext cx="844211" cy="216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5657F5A9-585F-48EB-A3A1-1F59D4D82240}"/>
                  </a:ext>
                </a:extLst>
              </p:cNvPr>
              <p:cNvCxnSpPr>
                <a:cxnSpLocks/>
              </p:cNvCxnSpPr>
              <p:nvPr/>
            </p:nvCxnSpPr>
            <p:spPr>
              <a:xfrm>
                <a:off x="7566960" y="3526641"/>
                <a:ext cx="882790" cy="143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6DC482-3D3C-44D0-A53D-3F5AE56B6149}"/>
                  </a:ext>
                </a:extLst>
              </p:cNvPr>
              <p:cNvCxnSpPr>
                <a:cxnSpLocks/>
                <a:endCxn id="168" idx="2"/>
              </p:cNvCxnSpPr>
              <p:nvPr/>
            </p:nvCxnSpPr>
            <p:spPr>
              <a:xfrm flipV="1">
                <a:off x="7564872" y="2056027"/>
                <a:ext cx="883400" cy="147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8639FB59-954B-411F-AEC8-28161C385DE7}"/>
                  </a:ext>
                </a:extLst>
              </p:cNvPr>
              <p:cNvCxnSpPr>
                <a:cxnSpLocks/>
                <a:endCxn id="169" idx="2"/>
              </p:cNvCxnSpPr>
              <p:nvPr/>
            </p:nvCxnSpPr>
            <p:spPr>
              <a:xfrm flipV="1">
                <a:off x="7553796" y="2786154"/>
                <a:ext cx="888343" cy="757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5F9A0BF-9869-4BE0-94C3-A34EA5431A99}"/>
                  </a:ext>
                </a:extLst>
              </p:cNvPr>
              <p:cNvCxnSpPr>
                <a:cxnSpLocks/>
                <a:endCxn id="170" idx="2"/>
              </p:cNvCxnSpPr>
              <p:nvPr/>
            </p:nvCxnSpPr>
            <p:spPr>
              <a:xfrm>
                <a:off x="7574598" y="3528445"/>
                <a:ext cx="867541" cy="2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48140B5-75F7-4913-9045-A8BF8D6BE51A}"/>
                  </a:ext>
                </a:extLst>
              </p:cNvPr>
              <p:cNvCxnSpPr>
                <a:cxnSpLocks/>
              </p:cNvCxnSpPr>
              <p:nvPr/>
            </p:nvCxnSpPr>
            <p:spPr>
              <a:xfrm flipV="1">
                <a:off x="7576581" y="4199106"/>
                <a:ext cx="887657"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5E2FC9A-C520-496F-AF0C-5FCFC32CE6F0}"/>
                  </a:ext>
                </a:extLst>
              </p:cNvPr>
              <p:cNvCxnSpPr>
                <a:cxnSpLocks/>
                <a:endCxn id="170" idx="2"/>
              </p:cNvCxnSpPr>
              <p:nvPr/>
            </p:nvCxnSpPr>
            <p:spPr>
              <a:xfrm flipV="1">
                <a:off x="7566239" y="3548493"/>
                <a:ext cx="875900" cy="66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05B6CD-C718-4257-AD99-269711933D40}"/>
                  </a:ext>
                </a:extLst>
              </p:cNvPr>
              <p:cNvCxnSpPr>
                <a:cxnSpLocks/>
              </p:cNvCxnSpPr>
              <p:nvPr/>
            </p:nvCxnSpPr>
            <p:spPr>
              <a:xfrm flipV="1">
                <a:off x="7572598" y="2769197"/>
                <a:ext cx="896256" cy="144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2AF448DD-7F3C-49C4-B477-A5697195D839}"/>
                  </a:ext>
                </a:extLst>
              </p:cNvPr>
              <p:cNvCxnSpPr>
                <a:cxnSpLocks/>
              </p:cNvCxnSpPr>
              <p:nvPr/>
            </p:nvCxnSpPr>
            <p:spPr>
              <a:xfrm flipV="1">
                <a:off x="7565871" y="2051568"/>
                <a:ext cx="906057" cy="216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BAA0FDAD-4C48-4931-88C5-3664C1FF3E1C}"/>
                  </a:ext>
                </a:extLst>
              </p:cNvPr>
              <p:cNvCxnSpPr>
                <a:cxnSpLocks/>
                <a:endCxn id="172" idx="2"/>
              </p:cNvCxnSpPr>
              <p:nvPr/>
            </p:nvCxnSpPr>
            <p:spPr>
              <a:xfrm>
                <a:off x="7553141" y="4185018"/>
                <a:ext cx="888998" cy="768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C162346-05D6-4533-8313-A19B1BBD3BD7}"/>
                  </a:ext>
                </a:extLst>
              </p:cNvPr>
              <p:cNvCxnSpPr>
                <a:cxnSpLocks/>
              </p:cNvCxnSpPr>
              <p:nvPr/>
            </p:nvCxnSpPr>
            <p:spPr>
              <a:xfrm>
                <a:off x="7566239" y="4202781"/>
                <a:ext cx="916457" cy="154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3FBDAF41-1E85-48D8-A570-92CFFAD4BA30}"/>
                  </a:ext>
                </a:extLst>
              </p:cNvPr>
              <p:cNvCxnSpPr>
                <a:cxnSpLocks/>
              </p:cNvCxnSpPr>
              <p:nvPr/>
            </p:nvCxnSpPr>
            <p:spPr>
              <a:xfrm flipV="1">
                <a:off x="7562093" y="4952939"/>
                <a:ext cx="887657"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5EEF905E-3B74-484F-B1E5-66443724A4CA}"/>
                  </a:ext>
                </a:extLst>
              </p:cNvPr>
              <p:cNvCxnSpPr>
                <a:cxnSpLocks/>
              </p:cNvCxnSpPr>
              <p:nvPr/>
            </p:nvCxnSpPr>
            <p:spPr>
              <a:xfrm>
                <a:off x="7547633" y="4944036"/>
                <a:ext cx="888998" cy="768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6A1C341-D96A-40F9-A8D2-780A9273EE2C}"/>
                  </a:ext>
                </a:extLst>
              </p:cNvPr>
              <p:cNvCxnSpPr>
                <a:cxnSpLocks/>
                <a:endCxn id="171" idx="2"/>
              </p:cNvCxnSpPr>
              <p:nvPr/>
            </p:nvCxnSpPr>
            <p:spPr>
              <a:xfrm flipV="1">
                <a:off x="7575791" y="4227488"/>
                <a:ext cx="866348" cy="72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6B20734-AE30-4F89-B2C5-64A4A424113F}"/>
                  </a:ext>
                </a:extLst>
              </p:cNvPr>
              <p:cNvCxnSpPr>
                <a:cxnSpLocks/>
                <a:endCxn id="170" idx="2"/>
              </p:cNvCxnSpPr>
              <p:nvPr/>
            </p:nvCxnSpPr>
            <p:spPr>
              <a:xfrm flipV="1">
                <a:off x="7578741" y="3548493"/>
                <a:ext cx="863398" cy="140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AC87B98-6D94-489B-B6E4-94CCDE6BCF02}"/>
                  </a:ext>
                </a:extLst>
              </p:cNvPr>
              <p:cNvCxnSpPr>
                <a:cxnSpLocks/>
                <a:endCxn id="169" idx="2"/>
              </p:cNvCxnSpPr>
              <p:nvPr/>
            </p:nvCxnSpPr>
            <p:spPr>
              <a:xfrm flipV="1">
                <a:off x="7573337" y="2786154"/>
                <a:ext cx="868802" cy="216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B962062-217C-4358-B0F7-B925E30C8CA9}"/>
                  </a:ext>
                </a:extLst>
              </p:cNvPr>
              <p:cNvCxnSpPr>
                <a:cxnSpLocks/>
                <a:endCxn id="168" idx="2"/>
              </p:cNvCxnSpPr>
              <p:nvPr/>
            </p:nvCxnSpPr>
            <p:spPr>
              <a:xfrm flipV="1">
                <a:off x="7570697" y="2056027"/>
                <a:ext cx="877575" cy="289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371BAC37-93AC-4024-9310-C49B4EFDA22D}"/>
                  </a:ext>
                </a:extLst>
              </p:cNvPr>
              <p:cNvCxnSpPr>
                <a:cxnSpLocks/>
              </p:cNvCxnSpPr>
              <p:nvPr/>
            </p:nvCxnSpPr>
            <p:spPr>
              <a:xfrm flipV="1">
                <a:off x="7554850" y="5703354"/>
                <a:ext cx="887657"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5D7AACB-AF74-4CD9-96D6-E48C6D91C943}"/>
                  </a:ext>
                </a:extLst>
              </p:cNvPr>
              <p:cNvCxnSpPr>
                <a:cxnSpLocks/>
                <a:endCxn id="172" idx="2"/>
              </p:cNvCxnSpPr>
              <p:nvPr/>
            </p:nvCxnSpPr>
            <p:spPr>
              <a:xfrm flipV="1">
                <a:off x="7573792" y="4953920"/>
                <a:ext cx="868347" cy="752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E1A2574-70A3-4E0E-A48E-7442E060926E}"/>
                  </a:ext>
                </a:extLst>
              </p:cNvPr>
              <p:cNvCxnSpPr>
                <a:cxnSpLocks/>
              </p:cNvCxnSpPr>
              <p:nvPr/>
            </p:nvCxnSpPr>
            <p:spPr>
              <a:xfrm flipV="1">
                <a:off x="7570591" y="4184128"/>
                <a:ext cx="915317" cy="152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DAE257A6-F307-4E41-934B-9CF8333AC7F9}"/>
                  </a:ext>
                </a:extLst>
              </p:cNvPr>
              <p:cNvCxnSpPr>
                <a:cxnSpLocks/>
                <a:endCxn id="170" idx="2"/>
              </p:cNvCxnSpPr>
              <p:nvPr/>
            </p:nvCxnSpPr>
            <p:spPr>
              <a:xfrm flipV="1">
                <a:off x="7566239" y="3548493"/>
                <a:ext cx="875900" cy="216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DCB2FF5E-9130-4CD0-A812-F3E11165D3DF}"/>
                  </a:ext>
                </a:extLst>
              </p:cNvPr>
              <p:cNvCxnSpPr>
                <a:cxnSpLocks/>
              </p:cNvCxnSpPr>
              <p:nvPr/>
            </p:nvCxnSpPr>
            <p:spPr>
              <a:xfrm flipV="1">
                <a:off x="7570809" y="2788423"/>
                <a:ext cx="883120" cy="292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45A85422-C456-4ECD-8BB6-76267EBB397B}"/>
                  </a:ext>
                </a:extLst>
              </p:cNvPr>
              <p:cNvCxnSpPr>
                <a:cxnSpLocks/>
              </p:cNvCxnSpPr>
              <p:nvPr/>
            </p:nvCxnSpPr>
            <p:spPr>
              <a:xfrm flipV="1">
                <a:off x="7568797" y="2066092"/>
                <a:ext cx="886617" cy="364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9" name="TextBox 208">
            <a:extLst>
              <a:ext uri="{FF2B5EF4-FFF2-40B4-BE49-F238E27FC236}">
                <a16:creationId xmlns:a16="http://schemas.microsoft.com/office/drawing/2014/main" id="{86AD5C09-FF97-438D-9FAF-F72B3BD6D825}"/>
              </a:ext>
            </a:extLst>
          </p:cNvPr>
          <p:cNvSpPr txBox="1"/>
          <p:nvPr/>
        </p:nvSpPr>
        <p:spPr>
          <a:xfrm>
            <a:off x="2487547" y="6255474"/>
            <a:ext cx="529312" cy="369332"/>
          </a:xfrm>
          <a:prstGeom prst="rect">
            <a:avLst/>
          </a:prstGeom>
          <a:noFill/>
        </p:spPr>
        <p:txBody>
          <a:bodyPr wrap="none" rtlCol="0">
            <a:spAutoFit/>
          </a:bodyPr>
          <a:lstStyle/>
          <a:p>
            <a:r>
              <a:rPr lang="en-US" dirty="0"/>
              <a:t>T=1</a:t>
            </a:r>
          </a:p>
        </p:txBody>
      </p:sp>
      <p:grpSp>
        <p:nvGrpSpPr>
          <p:cNvPr id="210" name="Group 209">
            <a:extLst>
              <a:ext uri="{FF2B5EF4-FFF2-40B4-BE49-F238E27FC236}">
                <a16:creationId xmlns:a16="http://schemas.microsoft.com/office/drawing/2014/main" id="{6E85FE4B-9A67-4C05-AEC5-1C82C8C1B7AA}"/>
              </a:ext>
            </a:extLst>
          </p:cNvPr>
          <p:cNvGrpSpPr/>
          <p:nvPr/>
        </p:nvGrpSpPr>
        <p:grpSpPr>
          <a:xfrm>
            <a:off x="6656778" y="2438619"/>
            <a:ext cx="1745134" cy="4216660"/>
            <a:chOff x="9004144" y="2028852"/>
            <a:chExt cx="1739856" cy="4201328"/>
          </a:xfrm>
        </p:grpSpPr>
        <p:sp>
          <p:nvSpPr>
            <p:cNvPr id="211" name="Rectangle 210">
              <a:extLst>
                <a:ext uri="{FF2B5EF4-FFF2-40B4-BE49-F238E27FC236}">
                  <a16:creationId xmlns:a16="http://schemas.microsoft.com/office/drawing/2014/main" id="{71914949-5B53-4110-ACD4-5A64F766C552}"/>
                </a:ext>
              </a:extLst>
            </p:cNvPr>
            <p:cNvSpPr/>
            <p:nvPr/>
          </p:nvSpPr>
          <p:spPr>
            <a:xfrm>
              <a:off x="9004144" y="2028852"/>
              <a:ext cx="1739856" cy="420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2" name="Group 211">
              <a:extLst>
                <a:ext uri="{FF2B5EF4-FFF2-40B4-BE49-F238E27FC236}">
                  <a16:creationId xmlns:a16="http://schemas.microsoft.com/office/drawing/2014/main" id="{584D614D-A761-4D50-9390-29F8A67FC3A1}"/>
                </a:ext>
              </a:extLst>
            </p:cNvPr>
            <p:cNvGrpSpPr/>
            <p:nvPr/>
          </p:nvGrpSpPr>
          <p:grpSpPr>
            <a:xfrm>
              <a:off x="9058215" y="2056874"/>
              <a:ext cx="1682213" cy="4107805"/>
              <a:chOff x="9432686" y="1784649"/>
              <a:chExt cx="1682213" cy="4107805"/>
            </a:xfrm>
          </p:grpSpPr>
          <p:sp>
            <p:nvSpPr>
              <p:cNvPr id="213" name="Rectangle 212">
                <a:extLst>
                  <a:ext uri="{FF2B5EF4-FFF2-40B4-BE49-F238E27FC236}">
                    <a16:creationId xmlns:a16="http://schemas.microsoft.com/office/drawing/2014/main" id="{F4D5BF63-CBB0-4389-B18B-B03FD65AE2F0}"/>
                  </a:ext>
                </a:extLst>
              </p:cNvPr>
              <p:cNvSpPr/>
              <p:nvPr/>
            </p:nvSpPr>
            <p:spPr>
              <a:xfrm>
                <a:off x="9432686" y="2543668"/>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2670D4B-8A2B-4232-9C57-F2DE83F8251F}"/>
                  </a:ext>
                </a:extLst>
              </p:cNvPr>
              <p:cNvSpPr/>
              <p:nvPr/>
            </p:nvSpPr>
            <p:spPr>
              <a:xfrm>
                <a:off x="9432686" y="3302687"/>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05E73CA3-9A57-42B5-80C4-251F8A9F00C1}"/>
                  </a:ext>
                </a:extLst>
              </p:cNvPr>
              <p:cNvSpPr/>
              <p:nvPr/>
            </p:nvSpPr>
            <p:spPr>
              <a:xfrm>
                <a:off x="9436195" y="3956110"/>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C03EBF07-1764-4FA7-9C7A-47A9BBB823A9}"/>
                  </a:ext>
                </a:extLst>
              </p:cNvPr>
              <p:cNvSpPr/>
              <p:nvPr/>
            </p:nvSpPr>
            <p:spPr>
              <a:xfrm>
                <a:off x="9432686" y="4715129"/>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926ABC0-0074-430C-8717-5EF4589C7E54}"/>
                  </a:ext>
                </a:extLst>
              </p:cNvPr>
              <p:cNvSpPr/>
              <p:nvPr/>
            </p:nvSpPr>
            <p:spPr>
              <a:xfrm>
                <a:off x="9432686" y="5474148"/>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AD83D07-4947-44F8-BBD0-099FFD16A554}"/>
                  </a:ext>
                </a:extLst>
              </p:cNvPr>
              <p:cNvSpPr/>
              <p:nvPr/>
            </p:nvSpPr>
            <p:spPr>
              <a:xfrm>
                <a:off x="10732304" y="1817236"/>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19" name="Oval 218">
                <a:extLst>
                  <a:ext uri="{FF2B5EF4-FFF2-40B4-BE49-F238E27FC236}">
                    <a16:creationId xmlns:a16="http://schemas.microsoft.com/office/drawing/2014/main" id="{71FD516F-A9C5-4FA4-ADFA-7219FA3F9366}"/>
                  </a:ext>
                </a:extLst>
              </p:cNvPr>
              <p:cNvSpPr/>
              <p:nvPr/>
            </p:nvSpPr>
            <p:spPr>
              <a:xfrm>
                <a:off x="10726171" y="2547363"/>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20" name="Oval 219">
                <a:extLst>
                  <a:ext uri="{FF2B5EF4-FFF2-40B4-BE49-F238E27FC236}">
                    <a16:creationId xmlns:a16="http://schemas.microsoft.com/office/drawing/2014/main" id="{2D985BEB-E237-43E6-92BA-BCCE204B41F9}"/>
                  </a:ext>
                </a:extLst>
              </p:cNvPr>
              <p:cNvSpPr/>
              <p:nvPr/>
            </p:nvSpPr>
            <p:spPr>
              <a:xfrm>
                <a:off x="10726171" y="3309702"/>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21" name="Oval 220">
                <a:extLst>
                  <a:ext uri="{FF2B5EF4-FFF2-40B4-BE49-F238E27FC236}">
                    <a16:creationId xmlns:a16="http://schemas.microsoft.com/office/drawing/2014/main" id="{906A0452-EB28-45D1-BFE7-3C9C1E131052}"/>
                  </a:ext>
                </a:extLst>
              </p:cNvPr>
              <p:cNvSpPr/>
              <p:nvPr/>
            </p:nvSpPr>
            <p:spPr>
              <a:xfrm>
                <a:off x="10726171" y="3988697"/>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22" name="Oval 221">
                <a:extLst>
                  <a:ext uri="{FF2B5EF4-FFF2-40B4-BE49-F238E27FC236}">
                    <a16:creationId xmlns:a16="http://schemas.microsoft.com/office/drawing/2014/main" id="{2E9F948F-D27D-4895-A83F-DEF23A237F64}"/>
                  </a:ext>
                </a:extLst>
              </p:cNvPr>
              <p:cNvSpPr/>
              <p:nvPr/>
            </p:nvSpPr>
            <p:spPr>
              <a:xfrm>
                <a:off x="10726171" y="4715129"/>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23" name="Oval 222">
                <a:extLst>
                  <a:ext uri="{FF2B5EF4-FFF2-40B4-BE49-F238E27FC236}">
                    <a16:creationId xmlns:a16="http://schemas.microsoft.com/office/drawing/2014/main" id="{1747ACF6-4B97-45F7-9581-2CB23E423E2E}"/>
                  </a:ext>
                </a:extLst>
              </p:cNvPr>
              <p:cNvSpPr/>
              <p:nvPr/>
            </p:nvSpPr>
            <p:spPr>
              <a:xfrm>
                <a:off x="10726171" y="5474148"/>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224" name="Straight Arrow Connector 223">
                <a:extLst>
                  <a:ext uri="{FF2B5EF4-FFF2-40B4-BE49-F238E27FC236}">
                    <a16:creationId xmlns:a16="http://schemas.microsoft.com/office/drawing/2014/main" id="{A3436717-AD3A-45BE-8655-EB7CCFB37DAF}"/>
                  </a:ext>
                </a:extLst>
              </p:cNvPr>
              <p:cNvCxnSpPr>
                <a:cxnSpLocks/>
                <a:endCxn id="221" idx="2"/>
              </p:cNvCxnSpPr>
              <p:nvPr/>
            </p:nvCxnSpPr>
            <p:spPr>
              <a:xfrm>
                <a:off x="9779019" y="1922904"/>
                <a:ext cx="947152" cy="225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733AFBB-A3A9-4C48-A489-7293FE04B994}"/>
                  </a:ext>
                </a:extLst>
              </p:cNvPr>
              <p:cNvCxnSpPr>
                <a:cxnSpLocks/>
                <a:endCxn id="219" idx="2"/>
              </p:cNvCxnSpPr>
              <p:nvPr/>
            </p:nvCxnSpPr>
            <p:spPr>
              <a:xfrm>
                <a:off x="9857482" y="2715236"/>
                <a:ext cx="868689" cy="24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776DFD59-884D-4775-9CD4-0A7BCEB85735}"/>
                  </a:ext>
                </a:extLst>
              </p:cNvPr>
              <p:cNvCxnSpPr>
                <a:cxnSpLocks/>
                <a:endCxn id="220" idx="2"/>
              </p:cNvCxnSpPr>
              <p:nvPr/>
            </p:nvCxnSpPr>
            <p:spPr>
              <a:xfrm flipV="1">
                <a:off x="9850271" y="3502562"/>
                <a:ext cx="875900" cy="66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AB31B24-9405-4E82-B731-E6466B99F954}"/>
                  </a:ext>
                </a:extLst>
              </p:cNvPr>
              <p:cNvCxnSpPr>
                <a:cxnSpLocks/>
              </p:cNvCxnSpPr>
              <p:nvPr/>
            </p:nvCxnSpPr>
            <p:spPr>
              <a:xfrm>
                <a:off x="9831665" y="4898105"/>
                <a:ext cx="888998" cy="768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8441357-94EC-4799-B9DE-76522E400887}"/>
                  </a:ext>
                </a:extLst>
              </p:cNvPr>
              <p:cNvCxnSpPr>
                <a:cxnSpLocks/>
              </p:cNvCxnSpPr>
              <p:nvPr/>
            </p:nvCxnSpPr>
            <p:spPr>
              <a:xfrm flipV="1">
                <a:off x="9838882" y="5657423"/>
                <a:ext cx="887657" cy="6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44FD6E68-1BB5-40BC-8CAF-A7E526CAF887}"/>
                  </a:ext>
                </a:extLst>
              </p:cNvPr>
              <p:cNvSpPr/>
              <p:nvPr/>
            </p:nvSpPr>
            <p:spPr>
              <a:xfrm>
                <a:off x="9432686" y="1784649"/>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0" name="Straight Arrow Connector 229">
                <a:extLst>
                  <a:ext uri="{FF2B5EF4-FFF2-40B4-BE49-F238E27FC236}">
                    <a16:creationId xmlns:a16="http://schemas.microsoft.com/office/drawing/2014/main" id="{6E68B0DF-C568-4A5B-A44E-07C4572E0889}"/>
                  </a:ext>
                </a:extLst>
              </p:cNvPr>
              <p:cNvCxnSpPr>
                <a:cxnSpLocks/>
                <a:endCxn id="222" idx="2"/>
              </p:cNvCxnSpPr>
              <p:nvPr/>
            </p:nvCxnSpPr>
            <p:spPr>
              <a:xfrm>
                <a:off x="9844348" y="2711560"/>
                <a:ext cx="881823" cy="21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288D44E3-BB23-48A6-836C-5DE1DBC4DED7}"/>
                  </a:ext>
                </a:extLst>
              </p:cNvPr>
              <p:cNvCxnSpPr>
                <a:cxnSpLocks/>
              </p:cNvCxnSpPr>
              <p:nvPr/>
            </p:nvCxnSpPr>
            <p:spPr>
              <a:xfrm flipV="1">
                <a:off x="9854501" y="2048310"/>
                <a:ext cx="875900" cy="66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232" name="Group 231">
            <a:extLst>
              <a:ext uri="{FF2B5EF4-FFF2-40B4-BE49-F238E27FC236}">
                <a16:creationId xmlns:a16="http://schemas.microsoft.com/office/drawing/2014/main" id="{95EA2C58-DE4E-43E1-9C8D-44915E7C4F0F}"/>
              </a:ext>
            </a:extLst>
          </p:cNvPr>
          <p:cNvGrpSpPr/>
          <p:nvPr/>
        </p:nvGrpSpPr>
        <p:grpSpPr>
          <a:xfrm>
            <a:off x="4074987" y="2691313"/>
            <a:ext cx="2617801" cy="3933493"/>
            <a:chOff x="4563741" y="2028749"/>
            <a:chExt cx="2617801" cy="3933493"/>
          </a:xfrm>
        </p:grpSpPr>
        <p:grpSp>
          <p:nvGrpSpPr>
            <p:cNvPr id="233" name="Group 232">
              <a:extLst>
                <a:ext uri="{FF2B5EF4-FFF2-40B4-BE49-F238E27FC236}">
                  <a16:creationId xmlns:a16="http://schemas.microsoft.com/office/drawing/2014/main" id="{FE134BF4-E792-462B-98A0-A0AF5405BB15}"/>
                </a:ext>
              </a:extLst>
            </p:cNvPr>
            <p:cNvGrpSpPr/>
            <p:nvPr/>
          </p:nvGrpSpPr>
          <p:grpSpPr>
            <a:xfrm>
              <a:off x="4563741" y="2527312"/>
              <a:ext cx="1932617" cy="3434930"/>
              <a:chOff x="4563741" y="2527312"/>
              <a:chExt cx="1932617" cy="3434930"/>
            </a:xfrm>
          </p:grpSpPr>
          <p:sp>
            <p:nvSpPr>
              <p:cNvPr id="255" name="TextBox 254">
                <a:extLst>
                  <a:ext uri="{FF2B5EF4-FFF2-40B4-BE49-F238E27FC236}">
                    <a16:creationId xmlns:a16="http://schemas.microsoft.com/office/drawing/2014/main" id="{CD62B08E-1919-4D68-A02F-483388486777}"/>
                  </a:ext>
                </a:extLst>
              </p:cNvPr>
              <p:cNvSpPr txBox="1"/>
              <p:nvPr/>
            </p:nvSpPr>
            <p:spPr>
              <a:xfrm>
                <a:off x="4563741" y="2527432"/>
                <a:ext cx="979755" cy="369332"/>
              </a:xfrm>
              <a:prstGeom prst="rect">
                <a:avLst/>
              </a:prstGeom>
              <a:noFill/>
            </p:spPr>
            <p:txBody>
              <a:bodyPr wrap="none" rtlCol="0">
                <a:spAutoFit/>
              </a:bodyPr>
              <a:lstStyle/>
              <a:p>
                <a:r>
                  <a:rPr lang="en-US" dirty="0"/>
                  <a:t>Decision</a:t>
                </a:r>
              </a:p>
            </p:txBody>
          </p:sp>
          <p:grpSp>
            <p:nvGrpSpPr>
              <p:cNvPr id="256" name="Group 255">
                <a:extLst>
                  <a:ext uri="{FF2B5EF4-FFF2-40B4-BE49-F238E27FC236}">
                    <a16:creationId xmlns:a16="http://schemas.microsoft.com/office/drawing/2014/main" id="{3A99AB50-2B47-479F-9B03-1FCC7DEA5A64}"/>
                  </a:ext>
                </a:extLst>
              </p:cNvPr>
              <p:cNvGrpSpPr/>
              <p:nvPr/>
            </p:nvGrpSpPr>
            <p:grpSpPr>
              <a:xfrm>
                <a:off x="4762817" y="2527312"/>
                <a:ext cx="1733541" cy="3434930"/>
                <a:chOff x="4762817" y="2527312"/>
                <a:chExt cx="1733541" cy="3434930"/>
              </a:xfrm>
            </p:grpSpPr>
            <p:sp>
              <p:nvSpPr>
                <p:cNvPr id="257" name="Rectangle 256">
                  <a:extLst>
                    <a:ext uri="{FF2B5EF4-FFF2-40B4-BE49-F238E27FC236}">
                      <a16:creationId xmlns:a16="http://schemas.microsoft.com/office/drawing/2014/main" id="{13E79A4B-A536-4BB2-A97A-F360D4B91021}"/>
                    </a:ext>
                  </a:extLst>
                </p:cNvPr>
                <p:cNvSpPr/>
                <p:nvPr/>
              </p:nvSpPr>
              <p:spPr>
                <a:xfrm>
                  <a:off x="4762817" y="2964112"/>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C2BA8951-1A8A-43FF-B1D8-EC0EE10C32A2}"/>
                    </a:ext>
                  </a:extLst>
                </p:cNvPr>
                <p:cNvSpPr/>
                <p:nvPr/>
              </p:nvSpPr>
              <p:spPr>
                <a:xfrm>
                  <a:off x="4762817" y="3725058"/>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BCFFF054-02ED-45B0-A2E2-FFED077E16BF}"/>
                    </a:ext>
                  </a:extLst>
                </p:cNvPr>
                <p:cNvSpPr/>
                <p:nvPr/>
              </p:nvSpPr>
              <p:spPr>
                <a:xfrm>
                  <a:off x="4762817" y="4484077"/>
                  <a:ext cx="418306" cy="41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6C63A7F4-CAFA-45C7-AD30-D36A1AF2C82E}"/>
                    </a:ext>
                  </a:extLst>
                </p:cNvPr>
                <p:cNvSpPr/>
                <p:nvPr/>
              </p:nvSpPr>
              <p:spPr>
                <a:xfrm>
                  <a:off x="6003198" y="2964112"/>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61" name="Oval 260">
                  <a:extLst>
                    <a:ext uri="{FF2B5EF4-FFF2-40B4-BE49-F238E27FC236}">
                      <a16:creationId xmlns:a16="http://schemas.microsoft.com/office/drawing/2014/main" id="{B91BAC21-0D65-4729-AF03-5F329EE471E1}"/>
                    </a:ext>
                  </a:extLst>
                </p:cNvPr>
                <p:cNvSpPr/>
                <p:nvPr/>
              </p:nvSpPr>
              <p:spPr>
                <a:xfrm>
                  <a:off x="5998118" y="3725058"/>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62" name="Oval 261">
                  <a:extLst>
                    <a:ext uri="{FF2B5EF4-FFF2-40B4-BE49-F238E27FC236}">
                      <a16:creationId xmlns:a16="http://schemas.microsoft.com/office/drawing/2014/main" id="{D4954FFC-EFA6-43CF-971B-BE4309CA4068}"/>
                    </a:ext>
                  </a:extLst>
                </p:cNvPr>
                <p:cNvSpPr/>
                <p:nvPr/>
              </p:nvSpPr>
              <p:spPr>
                <a:xfrm>
                  <a:off x="5998117" y="4484077"/>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63" name="TextBox 262">
                  <a:extLst>
                    <a:ext uri="{FF2B5EF4-FFF2-40B4-BE49-F238E27FC236}">
                      <a16:creationId xmlns:a16="http://schemas.microsoft.com/office/drawing/2014/main" id="{8A6C00C7-1B41-4CF1-8C03-5BA197C1B443}"/>
                    </a:ext>
                  </a:extLst>
                </p:cNvPr>
                <p:cNvSpPr txBox="1"/>
                <p:nvPr/>
              </p:nvSpPr>
              <p:spPr>
                <a:xfrm>
                  <a:off x="5513613" y="5592910"/>
                  <a:ext cx="529312" cy="369332"/>
                </a:xfrm>
                <a:prstGeom prst="rect">
                  <a:avLst/>
                </a:prstGeom>
                <a:noFill/>
              </p:spPr>
              <p:txBody>
                <a:bodyPr wrap="none" rtlCol="0">
                  <a:spAutoFit/>
                </a:bodyPr>
                <a:lstStyle/>
                <a:p>
                  <a:r>
                    <a:rPr lang="en-US" dirty="0"/>
                    <a:t>T=2</a:t>
                  </a:r>
                </a:p>
              </p:txBody>
            </p:sp>
            <p:sp>
              <p:nvSpPr>
                <p:cNvPr id="264" name="TextBox 263">
                  <a:extLst>
                    <a:ext uri="{FF2B5EF4-FFF2-40B4-BE49-F238E27FC236}">
                      <a16:creationId xmlns:a16="http://schemas.microsoft.com/office/drawing/2014/main" id="{10FC4199-D8CC-4A4F-B16B-85D962C0100D}"/>
                    </a:ext>
                  </a:extLst>
                </p:cNvPr>
                <p:cNvSpPr txBox="1"/>
                <p:nvPr/>
              </p:nvSpPr>
              <p:spPr>
                <a:xfrm>
                  <a:off x="5833420" y="2527312"/>
                  <a:ext cx="662938" cy="369332"/>
                </a:xfrm>
                <a:prstGeom prst="rect">
                  <a:avLst/>
                </a:prstGeom>
                <a:noFill/>
              </p:spPr>
              <p:txBody>
                <a:bodyPr wrap="none" rtlCol="0">
                  <a:spAutoFit/>
                </a:bodyPr>
                <a:lstStyle/>
                <a:p>
                  <a:r>
                    <a:rPr lang="en-US" dirty="0"/>
                    <a:t>State</a:t>
                  </a:r>
                </a:p>
              </p:txBody>
            </p:sp>
            <p:cxnSp>
              <p:nvCxnSpPr>
                <p:cNvPr id="265" name="Straight Arrow Connector 264">
                  <a:extLst>
                    <a:ext uri="{FF2B5EF4-FFF2-40B4-BE49-F238E27FC236}">
                      <a16:creationId xmlns:a16="http://schemas.microsoft.com/office/drawing/2014/main" id="{41813D7A-434B-42F2-ACE9-004DB0940756}"/>
                    </a:ext>
                  </a:extLst>
                </p:cNvPr>
                <p:cNvCxnSpPr>
                  <a:cxnSpLocks/>
                  <a:endCxn id="260" idx="2"/>
                </p:cNvCxnSpPr>
                <p:nvPr/>
              </p:nvCxnSpPr>
              <p:spPr>
                <a:xfrm flipV="1">
                  <a:off x="5172709" y="3156972"/>
                  <a:ext cx="830489" cy="2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10E474C-5A83-4AAA-8EAA-409F9A8E96E9}"/>
                    </a:ext>
                  </a:extLst>
                </p:cNvPr>
                <p:cNvCxnSpPr>
                  <a:cxnSpLocks/>
                </p:cNvCxnSpPr>
                <p:nvPr/>
              </p:nvCxnSpPr>
              <p:spPr>
                <a:xfrm flipV="1">
                  <a:off x="5172709" y="3918791"/>
                  <a:ext cx="830489" cy="2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CD9D5E9D-00E1-4746-87BF-9F49864569AA}"/>
                    </a:ext>
                  </a:extLst>
                </p:cNvPr>
                <p:cNvCxnSpPr>
                  <a:cxnSpLocks/>
                </p:cNvCxnSpPr>
                <p:nvPr/>
              </p:nvCxnSpPr>
              <p:spPr>
                <a:xfrm flipV="1">
                  <a:off x="5172709" y="4679548"/>
                  <a:ext cx="830489" cy="2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28AFA5CF-4A54-457F-B3E6-988EA2F9E6DC}"/>
                    </a:ext>
                  </a:extLst>
                </p:cNvPr>
                <p:cNvCxnSpPr>
                  <a:cxnSpLocks/>
                  <a:stCxn id="257" idx="3"/>
                  <a:endCxn id="261" idx="2"/>
                </p:cNvCxnSpPr>
                <p:nvPr/>
              </p:nvCxnSpPr>
              <p:spPr>
                <a:xfrm>
                  <a:off x="5181123" y="3173265"/>
                  <a:ext cx="816995" cy="744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90AA20D9-DC35-43FA-BB07-4EA8CE1CA8C8}"/>
                    </a:ext>
                  </a:extLst>
                </p:cNvPr>
                <p:cNvCxnSpPr>
                  <a:cxnSpLocks/>
                  <a:endCxn id="262" idx="2"/>
                </p:cNvCxnSpPr>
                <p:nvPr/>
              </p:nvCxnSpPr>
              <p:spPr>
                <a:xfrm>
                  <a:off x="5181123" y="3173969"/>
                  <a:ext cx="816994" cy="150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51F32E76-E04C-4AB8-9D40-EFDF0B750B68}"/>
                    </a:ext>
                  </a:extLst>
                </p:cNvPr>
                <p:cNvCxnSpPr>
                  <a:cxnSpLocks/>
                </p:cNvCxnSpPr>
                <p:nvPr/>
              </p:nvCxnSpPr>
              <p:spPr>
                <a:xfrm flipV="1">
                  <a:off x="5176042" y="3172173"/>
                  <a:ext cx="839776" cy="771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705DE17-A19D-4656-B386-6F92653AFF4B}"/>
                    </a:ext>
                  </a:extLst>
                </p:cNvPr>
                <p:cNvCxnSpPr>
                  <a:cxnSpLocks/>
                </p:cNvCxnSpPr>
                <p:nvPr/>
              </p:nvCxnSpPr>
              <p:spPr>
                <a:xfrm>
                  <a:off x="5160087" y="3930476"/>
                  <a:ext cx="859067" cy="75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8B1F984D-9FD7-450C-B34F-46BEB878BA7F}"/>
                    </a:ext>
                  </a:extLst>
                </p:cNvPr>
                <p:cNvCxnSpPr>
                  <a:cxnSpLocks/>
                </p:cNvCxnSpPr>
                <p:nvPr/>
              </p:nvCxnSpPr>
              <p:spPr>
                <a:xfrm flipV="1">
                  <a:off x="5174172" y="3925453"/>
                  <a:ext cx="805011" cy="77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90D4FD2-3790-4C23-8088-E6B12AD74F04}"/>
                    </a:ext>
                  </a:extLst>
                </p:cNvPr>
                <p:cNvCxnSpPr>
                  <a:cxnSpLocks/>
                </p:cNvCxnSpPr>
                <p:nvPr/>
              </p:nvCxnSpPr>
              <p:spPr>
                <a:xfrm flipV="1">
                  <a:off x="5173329" y="3177896"/>
                  <a:ext cx="818942" cy="152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234" name="Group 233">
              <a:extLst>
                <a:ext uri="{FF2B5EF4-FFF2-40B4-BE49-F238E27FC236}">
                  <a16:creationId xmlns:a16="http://schemas.microsoft.com/office/drawing/2014/main" id="{83841372-6A20-4480-8769-17B8790E7C9E}"/>
                </a:ext>
              </a:extLst>
            </p:cNvPr>
            <p:cNvGrpSpPr/>
            <p:nvPr/>
          </p:nvGrpSpPr>
          <p:grpSpPr>
            <a:xfrm>
              <a:off x="6378363" y="2028749"/>
              <a:ext cx="803179" cy="3671451"/>
              <a:chOff x="6378363" y="2028749"/>
              <a:chExt cx="803179" cy="3671451"/>
            </a:xfrm>
          </p:grpSpPr>
          <p:grpSp>
            <p:nvGrpSpPr>
              <p:cNvPr id="235" name="Group 234">
                <a:extLst>
                  <a:ext uri="{FF2B5EF4-FFF2-40B4-BE49-F238E27FC236}">
                    <a16:creationId xmlns:a16="http://schemas.microsoft.com/office/drawing/2014/main" id="{F386D30A-D287-400B-8783-59D589BC309E}"/>
                  </a:ext>
                </a:extLst>
              </p:cNvPr>
              <p:cNvGrpSpPr/>
              <p:nvPr/>
            </p:nvGrpSpPr>
            <p:grpSpPr>
              <a:xfrm>
                <a:off x="6380712" y="2028749"/>
                <a:ext cx="800830" cy="3671451"/>
                <a:chOff x="6363884" y="2049072"/>
                <a:chExt cx="800830" cy="3671451"/>
              </a:xfrm>
            </p:grpSpPr>
            <p:cxnSp>
              <p:nvCxnSpPr>
                <p:cNvPr id="242" name="Straight Arrow Connector 241">
                  <a:extLst>
                    <a:ext uri="{FF2B5EF4-FFF2-40B4-BE49-F238E27FC236}">
                      <a16:creationId xmlns:a16="http://schemas.microsoft.com/office/drawing/2014/main" id="{1B94B35C-48BB-4D78-8E80-033ECCAE8F6B}"/>
                    </a:ext>
                  </a:extLst>
                </p:cNvPr>
                <p:cNvCxnSpPr>
                  <a:cxnSpLocks/>
                  <a:stCxn id="262" idx="6"/>
                  <a:endCxn id="167" idx="1"/>
                </p:cNvCxnSpPr>
                <p:nvPr/>
              </p:nvCxnSpPr>
              <p:spPr>
                <a:xfrm>
                  <a:off x="6363884" y="4697260"/>
                  <a:ext cx="782446" cy="102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99C1C59E-3BDD-42FC-B961-10A64F9FF852}"/>
                    </a:ext>
                  </a:extLst>
                </p:cNvPr>
                <p:cNvCxnSpPr>
                  <a:cxnSpLocks/>
                </p:cNvCxnSpPr>
                <p:nvPr/>
              </p:nvCxnSpPr>
              <p:spPr>
                <a:xfrm flipV="1">
                  <a:off x="6380875" y="2054675"/>
                  <a:ext cx="748393" cy="110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BCAFBE1-4E09-4F21-B9FC-DCD20DFBD517}"/>
                    </a:ext>
                  </a:extLst>
                </p:cNvPr>
                <p:cNvCxnSpPr>
                  <a:cxnSpLocks/>
                </p:cNvCxnSpPr>
                <p:nvPr/>
              </p:nvCxnSpPr>
              <p:spPr>
                <a:xfrm>
                  <a:off x="6382684" y="3162472"/>
                  <a:ext cx="749371" cy="103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50DE571A-830F-4D97-A364-B56BEDAE9066}"/>
                    </a:ext>
                  </a:extLst>
                </p:cNvPr>
                <p:cNvCxnSpPr>
                  <a:cxnSpLocks/>
                </p:cNvCxnSpPr>
                <p:nvPr/>
              </p:nvCxnSpPr>
              <p:spPr>
                <a:xfrm>
                  <a:off x="6383559" y="3158152"/>
                  <a:ext cx="764453" cy="181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2543A2F3-CCBB-43D5-9AF3-932CE600071B}"/>
                    </a:ext>
                  </a:extLst>
                </p:cNvPr>
                <p:cNvCxnSpPr>
                  <a:cxnSpLocks/>
                </p:cNvCxnSpPr>
                <p:nvPr/>
              </p:nvCxnSpPr>
              <p:spPr>
                <a:xfrm>
                  <a:off x="6383284" y="3159919"/>
                  <a:ext cx="755157" cy="2522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7231949-F76E-4A7C-BC20-A4FA39EA4821}"/>
                    </a:ext>
                  </a:extLst>
                </p:cNvPr>
                <p:cNvCxnSpPr>
                  <a:cxnSpLocks/>
                </p:cNvCxnSpPr>
                <p:nvPr/>
              </p:nvCxnSpPr>
              <p:spPr>
                <a:xfrm>
                  <a:off x="6381354" y="3909209"/>
                  <a:ext cx="767941" cy="181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DE31E769-018E-439A-93D2-97F01BC23955}"/>
                    </a:ext>
                  </a:extLst>
                </p:cNvPr>
                <p:cNvCxnSpPr>
                  <a:cxnSpLocks/>
                </p:cNvCxnSpPr>
                <p:nvPr/>
              </p:nvCxnSpPr>
              <p:spPr>
                <a:xfrm>
                  <a:off x="6380071" y="3903811"/>
                  <a:ext cx="767941" cy="1052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C2ED2EFA-0F3D-4E9C-AD84-9865A307E7FD}"/>
                    </a:ext>
                  </a:extLst>
                </p:cNvPr>
                <p:cNvCxnSpPr>
                  <a:cxnSpLocks/>
                </p:cNvCxnSpPr>
                <p:nvPr/>
              </p:nvCxnSpPr>
              <p:spPr>
                <a:xfrm flipV="1">
                  <a:off x="6391816" y="3559399"/>
                  <a:ext cx="767941" cy="35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FD002C49-EB61-46B7-9C21-F410453BBFF1}"/>
                    </a:ext>
                  </a:extLst>
                </p:cNvPr>
                <p:cNvCxnSpPr>
                  <a:cxnSpLocks/>
                </p:cNvCxnSpPr>
                <p:nvPr/>
              </p:nvCxnSpPr>
              <p:spPr>
                <a:xfrm flipV="1">
                  <a:off x="6378363" y="2049072"/>
                  <a:ext cx="756704" cy="186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4F9A0946-1F9F-4B69-85A9-369C7A76F269}"/>
                    </a:ext>
                  </a:extLst>
                </p:cNvPr>
                <p:cNvCxnSpPr>
                  <a:cxnSpLocks/>
                </p:cNvCxnSpPr>
                <p:nvPr/>
              </p:nvCxnSpPr>
              <p:spPr>
                <a:xfrm flipV="1">
                  <a:off x="6382423" y="2059299"/>
                  <a:ext cx="756704" cy="262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39A8971A-A176-4A31-BF91-247C15A34C49}"/>
                    </a:ext>
                  </a:extLst>
                </p:cNvPr>
                <p:cNvCxnSpPr>
                  <a:cxnSpLocks/>
                </p:cNvCxnSpPr>
                <p:nvPr/>
              </p:nvCxnSpPr>
              <p:spPr>
                <a:xfrm flipV="1">
                  <a:off x="6391982" y="4217297"/>
                  <a:ext cx="772732" cy="47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A01686AB-2094-4B5A-9C20-23382825CF8D}"/>
                    </a:ext>
                  </a:extLst>
                </p:cNvPr>
                <p:cNvCxnSpPr>
                  <a:cxnSpLocks/>
                </p:cNvCxnSpPr>
                <p:nvPr/>
              </p:nvCxnSpPr>
              <p:spPr>
                <a:xfrm flipV="1">
                  <a:off x="6384479" y="2811359"/>
                  <a:ext cx="766973" cy="36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35B0DCEF-474B-4B4F-AA88-C46DA2DB8142}"/>
                    </a:ext>
                  </a:extLst>
                </p:cNvPr>
                <p:cNvCxnSpPr>
                  <a:cxnSpLocks/>
                </p:cNvCxnSpPr>
                <p:nvPr/>
              </p:nvCxnSpPr>
              <p:spPr>
                <a:xfrm>
                  <a:off x="6384479" y="3173344"/>
                  <a:ext cx="766391" cy="39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C4287237-DA9E-4452-8458-E995EAD7D8C7}"/>
                  </a:ext>
                </a:extLst>
              </p:cNvPr>
              <p:cNvGrpSpPr/>
              <p:nvPr/>
            </p:nvGrpSpPr>
            <p:grpSpPr>
              <a:xfrm>
                <a:off x="6378363" y="2777084"/>
                <a:ext cx="784740" cy="2194047"/>
                <a:chOff x="6378363" y="2777084"/>
                <a:chExt cx="784740" cy="2194047"/>
              </a:xfrm>
            </p:grpSpPr>
            <p:cxnSp>
              <p:nvCxnSpPr>
                <p:cNvPr id="237" name="Straight Arrow Connector 236">
                  <a:extLst>
                    <a:ext uri="{FF2B5EF4-FFF2-40B4-BE49-F238E27FC236}">
                      <a16:creationId xmlns:a16="http://schemas.microsoft.com/office/drawing/2014/main" id="{391708B5-D2D5-44CD-B31E-FF82AAD39833}"/>
                    </a:ext>
                  </a:extLst>
                </p:cNvPr>
                <p:cNvCxnSpPr>
                  <a:cxnSpLocks/>
                </p:cNvCxnSpPr>
                <p:nvPr/>
              </p:nvCxnSpPr>
              <p:spPr>
                <a:xfrm flipV="1">
                  <a:off x="6379121" y="2801270"/>
                  <a:ext cx="748393" cy="110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4EADA44-CFE0-4D03-83CB-6B47930D21B0}"/>
                    </a:ext>
                  </a:extLst>
                </p:cNvPr>
                <p:cNvCxnSpPr>
                  <a:cxnSpLocks/>
                </p:cNvCxnSpPr>
                <p:nvPr/>
              </p:nvCxnSpPr>
              <p:spPr>
                <a:xfrm>
                  <a:off x="6378363" y="3913868"/>
                  <a:ext cx="771450" cy="29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5F24810-97A7-4CC5-AFB8-D053167A555E}"/>
                    </a:ext>
                  </a:extLst>
                </p:cNvPr>
                <p:cNvCxnSpPr>
                  <a:cxnSpLocks/>
                </p:cNvCxnSpPr>
                <p:nvPr/>
              </p:nvCxnSpPr>
              <p:spPr>
                <a:xfrm flipV="1">
                  <a:off x="6382862" y="3575776"/>
                  <a:ext cx="767129" cy="110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CE861DB5-AEE5-4522-9939-F577F351FED1}"/>
                    </a:ext>
                  </a:extLst>
                </p:cNvPr>
                <p:cNvCxnSpPr>
                  <a:cxnSpLocks/>
                </p:cNvCxnSpPr>
                <p:nvPr/>
              </p:nvCxnSpPr>
              <p:spPr>
                <a:xfrm>
                  <a:off x="6387211" y="4680887"/>
                  <a:ext cx="767261" cy="29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90088585-2392-4BBB-BFFB-329E5955BB30}"/>
                    </a:ext>
                  </a:extLst>
                </p:cNvPr>
                <p:cNvCxnSpPr>
                  <a:cxnSpLocks/>
                </p:cNvCxnSpPr>
                <p:nvPr/>
              </p:nvCxnSpPr>
              <p:spPr>
                <a:xfrm flipV="1">
                  <a:off x="6396321" y="2777084"/>
                  <a:ext cx="766782" cy="188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74" name="Group 273">
            <a:extLst>
              <a:ext uri="{FF2B5EF4-FFF2-40B4-BE49-F238E27FC236}">
                <a16:creationId xmlns:a16="http://schemas.microsoft.com/office/drawing/2014/main" id="{9F45676B-5811-4925-B374-4E3D12C2A267}"/>
              </a:ext>
            </a:extLst>
          </p:cNvPr>
          <p:cNvGrpSpPr/>
          <p:nvPr/>
        </p:nvGrpSpPr>
        <p:grpSpPr>
          <a:xfrm>
            <a:off x="4260942" y="3572357"/>
            <a:ext cx="1700634" cy="2123549"/>
            <a:chOff x="9558153" y="2317398"/>
            <a:chExt cx="1700634" cy="2123549"/>
          </a:xfrm>
        </p:grpSpPr>
        <p:sp>
          <p:nvSpPr>
            <p:cNvPr id="275" name="Rectangle 274">
              <a:extLst>
                <a:ext uri="{FF2B5EF4-FFF2-40B4-BE49-F238E27FC236}">
                  <a16:creationId xmlns:a16="http://schemas.microsoft.com/office/drawing/2014/main" id="{716B0D15-ABDF-45C9-BF9D-909B55E2ECFF}"/>
                </a:ext>
              </a:extLst>
            </p:cNvPr>
            <p:cNvSpPr/>
            <p:nvPr/>
          </p:nvSpPr>
          <p:spPr>
            <a:xfrm>
              <a:off x="9558153" y="2317398"/>
              <a:ext cx="1661049" cy="2123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6" name="Group 275">
              <a:extLst>
                <a:ext uri="{FF2B5EF4-FFF2-40B4-BE49-F238E27FC236}">
                  <a16:creationId xmlns:a16="http://schemas.microsoft.com/office/drawing/2014/main" id="{96BC9CAF-8D6B-4242-879E-122F395C699C}"/>
                </a:ext>
              </a:extLst>
            </p:cNvPr>
            <p:cNvGrpSpPr/>
            <p:nvPr/>
          </p:nvGrpSpPr>
          <p:grpSpPr>
            <a:xfrm>
              <a:off x="9635811" y="2360528"/>
              <a:ext cx="1622976" cy="1938271"/>
              <a:chOff x="4762817" y="2964112"/>
              <a:chExt cx="1622976" cy="1938271"/>
            </a:xfrm>
          </p:grpSpPr>
          <p:sp>
            <p:nvSpPr>
              <p:cNvPr id="277" name="Rectangle 276">
                <a:extLst>
                  <a:ext uri="{FF2B5EF4-FFF2-40B4-BE49-F238E27FC236}">
                    <a16:creationId xmlns:a16="http://schemas.microsoft.com/office/drawing/2014/main" id="{E7FCF79B-08D3-437D-9D42-D637BD43B4DC}"/>
                  </a:ext>
                </a:extLst>
              </p:cNvPr>
              <p:cNvSpPr/>
              <p:nvPr/>
            </p:nvSpPr>
            <p:spPr>
              <a:xfrm>
                <a:off x="4762817" y="2964112"/>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6308C47F-0A5D-4233-8C5A-96BA90B91583}"/>
                  </a:ext>
                </a:extLst>
              </p:cNvPr>
              <p:cNvSpPr/>
              <p:nvPr/>
            </p:nvSpPr>
            <p:spPr>
              <a:xfrm>
                <a:off x="4762817" y="3725058"/>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850EE51E-9FE5-487B-AA83-1B0D176CD843}"/>
                  </a:ext>
                </a:extLst>
              </p:cNvPr>
              <p:cNvSpPr/>
              <p:nvPr/>
            </p:nvSpPr>
            <p:spPr>
              <a:xfrm>
                <a:off x="4762817" y="4484077"/>
                <a:ext cx="418306" cy="41830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5B8D96B0-0448-4F41-9F3E-D621C2500A6E}"/>
                  </a:ext>
                </a:extLst>
              </p:cNvPr>
              <p:cNvSpPr/>
              <p:nvPr/>
            </p:nvSpPr>
            <p:spPr>
              <a:xfrm>
                <a:off x="6003198" y="2964112"/>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81" name="Oval 280">
                <a:extLst>
                  <a:ext uri="{FF2B5EF4-FFF2-40B4-BE49-F238E27FC236}">
                    <a16:creationId xmlns:a16="http://schemas.microsoft.com/office/drawing/2014/main" id="{9345744A-D642-4A75-8440-C7C6707EC82E}"/>
                  </a:ext>
                </a:extLst>
              </p:cNvPr>
              <p:cNvSpPr/>
              <p:nvPr/>
            </p:nvSpPr>
            <p:spPr>
              <a:xfrm>
                <a:off x="5998118" y="3725058"/>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sp>
            <p:nvSpPr>
              <p:cNvPr id="282" name="Oval 281">
                <a:extLst>
                  <a:ext uri="{FF2B5EF4-FFF2-40B4-BE49-F238E27FC236}">
                    <a16:creationId xmlns:a16="http://schemas.microsoft.com/office/drawing/2014/main" id="{3D11787F-BB77-4077-9EBF-72DDDA9610E5}"/>
                  </a:ext>
                </a:extLst>
              </p:cNvPr>
              <p:cNvSpPr/>
              <p:nvPr/>
            </p:nvSpPr>
            <p:spPr>
              <a:xfrm>
                <a:off x="5998117" y="4484077"/>
                <a:ext cx="382595" cy="385719"/>
              </a:xfrm>
              <a:prstGeom prst="ellipse">
                <a:avLst/>
              </a:prstGeom>
              <a:gradFill rotWithShape="1">
                <a:gsLst>
                  <a:gs pos="0">
                    <a:srgbClr val="00CC99">
                      <a:shade val="51000"/>
                      <a:satMod val="130000"/>
                    </a:srgbClr>
                  </a:gs>
                  <a:gs pos="80000">
                    <a:srgbClr val="00CC99">
                      <a:shade val="93000"/>
                      <a:satMod val="130000"/>
                    </a:srgbClr>
                  </a:gs>
                  <a:gs pos="100000">
                    <a:srgbClr val="00CC99">
                      <a:shade val="94000"/>
                      <a:satMod val="135000"/>
                    </a:srgbClr>
                  </a:gs>
                </a:gsLst>
                <a:lin ang="16200000" scaled="0"/>
              </a:gradFill>
              <a:ln w="9525" cap="flat" cmpd="sng" algn="ctr">
                <a:solidFill>
                  <a:srgbClr val="00CC9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000000"/>
                  </a:solidFill>
                  <a:effectLst/>
                  <a:uLnTx/>
                  <a:uFillTx/>
                  <a:latin typeface="Times New Roman"/>
                  <a:ea typeface="+mn-ea"/>
                  <a:cs typeface="+mn-cs"/>
                </a:endParaRPr>
              </a:p>
            </p:txBody>
          </p:sp>
          <p:cxnSp>
            <p:nvCxnSpPr>
              <p:cNvPr id="283" name="Straight Arrow Connector 282">
                <a:extLst>
                  <a:ext uri="{FF2B5EF4-FFF2-40B4-BE49-F238E27FC236}">
                    <a16:creationId xmlns:a16="http://schemas.microsoft.com/office/drawing/2014/main" id="{1ECB057C-DCF0-42DC-84B9-9555A5680B28}"/>
                  </a:ext>
                </a:extLst>
              </p:cNvPr>
              <p:cNvCxnSpPr>
                <a:cxnSpLocks/>
                <a:endCxn id="280" idx="2"/>
              </p:cNvCxnSpPr>
              <p:nvPr/>
            </p:nvCxnSpPr>
            <p:spPr>
              <a:xfrm flipV="1">
                <a:off x="5172709" y="3156972"/>
                <a:ext cx="830489" cy="2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A7A302E4-613A-409C-A4A1-696319A2CFF9}"/>
                  </a:ext>
                </a:extLst>
              </p:cNvPr>
              <p:cNvCxnSpPr>
                <a:cxnSpLocks/>
                <a:endCxn id="282" idx="2"/>
              </p:cNvCxnSpPr>
              <p:nvPr/>
            </p:nvCxnSpPr>
            <p:spPr>
              <a:xfrm>
                <a:off x="5181123" y="3173969"/>
                <a:ext cx="816994" cy="150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CD32613-EE06-4958-B1D9-B2CFE4928693}"/>
                  </a:ext>
                </a:extLst>
              </p:cNvPr>
              <p:cNvCxnSpPr>
                <a:cxnSpLocks/>
              </p:cNvCxnSpPr>
              <p:nvPr/>
            </p:nvCxnSpPr>
            <p:spPr>
              <a:xfrm>
                <a:off x="5160087" y="3930476"/>
                <a:ext cx="859067" cy="75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86" name="TextBox 285">
            <a:extLst>
              <a:ext uri="{FF2B5EF4-FFF2-40B4-BE49-F238E27FC236}">
                <a16:creationId xmlns:a16="http://schemas.microsoft.com/office/drawing/2014/main" id="{1BD41FF2-6EA2-4FA6-8CAB-024DF4DE738B}"/>
              </a:ext>
            </a:extLst>
          </p:cNvPr>
          <p:cNvSpPr txBox="1"/>
          <p:nvPr/>
        </p:nvSpPr>
        <p:spPr>
          <a:xfrm>
            <a:off x="7268462" y="6524812"/>
            <a:ext cx="529312" cy="369332"/>
          </a:xfrm>
          <a:prstGeom prst="rect">
            <a:avLst/>
          </a:prstGeom>
          <a:noFill/>
        </p:spPr>
        <p:txBody>
          <a:bodyPr wrap="none" rtlCol="0">
            <a:spAutoFit/>
          </a:bodyPr>
          <a:lstStyle/>
          <a:p>
            <a:r>
              <a:rPr lang="en-US" dirty="0"/>
              <a:t>T=3</a:t>
            </a:r>
          </a:p>
        </p:txBody>
      </p:sp>
    </p:spTree>
    <p:extLst>
      <p:ext uri="{BB962C8B-B14F-4D97-AF65-F5344CB8AC3E}">
        <p14:creationId xmlns:p14="http://schemas.microsoft.com/office/powerpoint/2010/main" val="114525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209" grpId="0"/>
      <p:bldP spid="2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849E-5F3C-4843-94DF-57B4081543E4}"/>
              </a:ext>
            </a:extLst>
          </p:cNvPr>
          <p:cNvSpPr>
            <a:spLocks noGrp="1"/>
          </p:cNvSpPr>
          <p:nvPr>
            <p:ph type="title"/>
          </p:nvPr>
        </p:nvSpPr>
        <p:spPr>
          <a:xfrm>
            <a:off x="536642" y="102478"/>
            <a:ext cx="10515600" cy="1325563"/>
          </a:xfrm>
        </p:spPr>
        <p:txBody>
          <a:bodyPr/>
          <a:lstStyle/>
          <a:p>
            <a:pPr algn="ctr"/>
            <a:r>
              <a:rPr lang="en-US" dirty="0">
                <a:latin typeface="Times New Roman" panose="02020603050405020304" pitchFamily="18" charset="0"/>
                <a:cs typeface="Times New Roman" panose="02020603050405020304" pitchFamily="18" charset="0"/>
              </a:rPr>
              <a:t>What is the solution? ADP</a:t>
            </a:r>
          </a:p>
        </p:txBody>
      </p:sp>
      <p:sp>
        <p:nvSpPr>
          <p:cNvPr id="5" name="Rectangle 3">
            <a:extLst>
              <a:ext uri="{FF2B5EF4-FFF2-40B4-BE49-F238E27FC236}">
                <a16:creationId xmlns:a16="http://schemas.microsoft.com/office/drawing/2014/main" id="{BDA6F983-03EE-4804-9F19-306CC9C64D7C}"/>
              </a:ext>
            </a:extLst>
          </p:cNvPr>
          <p:cNvSpPr>
            <a:spLocks noGrp="1" noChangeArrowheads="1"/>
          </p:cNvSpPr>
          <p:nvPr>
            <p:ph idx="1"/>
          </p:nvPr>
        </p:nvSpPr>
        <p:spPr bwMode="auto">
          <a:noFill/>
          <a:ln>
            <a:miter lim="800000"/>
            <a:headEnd/>
            <a:tailEnd/>
          </a:ln>
        </p:spPr>
        <p:txBody>
          <a:bodyPr vert="horz" wrap="square" lIns="91416" tIns="45708" rIns="91416" bIns="45708" numCol="1" anchor="t" anchorCtr="0" compatLnSpc="1">
            <a:prstTxWarp prst="textNoShape">
              <a:avLst/>
            </a:prstTxWarp>
            <a:normAutofit fontScale="85000" lnSpcReduction="20000"/>
          </a:bodyPr>
          <a:lstStyle/>
          <a:p>
            <a:pPr marL="571347" indent="-571347">
              <a:lnSpc>
                <a:spcPct val="80000"/>
              </a:lnSpc>
              <a:spcBef>
                <a:spcPct val="50000"/>
              </a:spcBef>
            </a:pPr>
            <a:r>
              <a:rPr lang="en-US" sz="2600" dirty="0">
                <a:latin typeface="Times New Roman" panose="02020603050405020304" pitchFamily="18" charset="0"/>
                <a:cs typeface="Times New Roman" panose="02020603050405020304" pitchFamily="18" charset="0"/>
              </a:rPr>
              <a:t>Don’t visit ALL states exhaustively</a:t>
            </a:r>
          </a:p>
          <a:p>
            <a:pPr marL="958593" lvl="1" indent="-476122">
              <a:lnSpc>
                <a:spcPct val="80000"/>
              </a:lnSpc>
              <a:spcBef>
                <a:spcPct val="50000"/>
              </a:spcBef>
            </a:pPr>
            <a:r>
              <a:rPr lang="en-US" sz="2100" b="1" i="1" dirty="0">
                <a:latin typeface="Times New Roman" panose="02020603050405020304" pitchFamily="18" charset="0"/>
                <a:cs typeface="Times New Roman" panose="02020603050405020304" pitchFamily="18" charset="0"/>
              </a:rPr>
              <a:t>Sample</a:t>
            </a:r>
            <a:r>
              <a:rPr lang="en-US" sz="2100" dirty="0">
                <a:latin typeface="Times New Roman" panose="02020603050405020304" pitchFamily="18" charset="0"/>
                <a:cs typeface="Times New Roman" panose="02020603050405020304" pitchFamily="18" charset="0"/>
              </a:rPr>
              <a:t> states</a:t>
            </a:r>
          </a:p>
          <a:p>
            <a:pPr marL="571347" indent="-571347">
              <a:lnSpc>
                <a:spcPct val="80000"/>
              </a:lnSpc>
              <a:spcBef>
                <a:spcPct val="50000"/>
              </a:spcBef>
            </a:pPr>
            <a:r>
              <a:rPr lang="en-US" sz="2600" dirty="0">
                <a:latin typeface="Times New Roman" panose="02020603050405020304" pitchFamily="18" charset="0"/>
                <a:cs typeface="Times New Roman" panose="02020603050405020304" pitchFamily="18" charset="0"/>
              </a:rPr>
              <a:t>Don’t test EVERY exogenous information signal</a:t>
            </a:r>
          </a:p>
          <a:p>
            <a:pPr marL="958593" lvl="1" indent="-476122">
              <a:lnSpc>
                <a:spcPct val="80000"/>
              </a:lnSpc>
              <a:spcBef>
                <a:spcPct val="50000"/>
              </a:spcBef>
            </a:pPr>
            <a:r>
              <a:rPr lang="en-US" sz="2100" b="1" i="1" dirty="0">
                <a:latin typeface="Times New Roman" panose="02020603050405020304" pitchFamily="18" charset="0"/>
                <a:cs typeface="Times New Roman" panose="02020603050405020304" pitchFamily="18" charset="0"/>
              </a:rPr>
              <a:t>Sample</a:t>
            </a:r>
            <a:r>
              <a:rPr lang="en-US" sz="2100" dirty="0">
                <a:latin typeface="Times New Roman" panose="02020603050405020304" pitchFamily="18" charset="0"/>
                <a:cs typeface="Times New Roman" panose="02020603050405020304" pitchFamily="18" charset="0"/>
              </a:rPr>
              <a:t> the information</a:t>
            </a:r>
          </a:p>
          <a:p>
            <a:pPr marL="571347" indent="-571347">
              <a:lnSpc>
                <a:spcPct val="80000"/>
              </a:lnSpc>
              <a:spcBef>
                <a:spcPct val="50000"/>
              </a:spcBef>
            </a:pPr>
            <a:r>
              <a:rPr lang="en-US" sz="2600" dirty="0">
                <a:latin typeface="Times New Roman" panose="02020603050405020304" pitchFamily="18" charset="0"/>
                <a:cs typeface="Times New Roman" panose="02020603050405020304" pitchFamily="18" charset="0"/>
              </a:rPr>
              <a:t>MAX </a:t>
            </a:r>
            <a:r>
              <a:rPr lang="en-US" sz="2600" i="1"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is hard</a:t>
            </a:r>
          </a:p>
          <a:p>
            <a:pPr marL="958593" lvl="1" indent="-476122">
              <a:lnSpc>
                <a:spcPct val="80000"/>
              </a:lnSpc>
              <a:spcBef>
                <a:spcPct val="50000"/>
              </a:spcBef>
            </a:pPr>
            <a:r>
              <a:rPr lang="en-US" sz="2100" dirty="0">
                <a:latin typeface="Times New Roman" panose="02020603050405020304" pitchFamily="18" charset="0"/>
                <a:cs typeface="Times New Roman" panose="02020603050405020304" pitchFamily="18" charset="0"/>
              </a:rPr>
              <a:t>Break into two steps:</a:t>
            </a:r>
          </a:p>
          <a:p>
            <a:pPr marL="958593" lvl="1" indent="-476122">
              <a:lnSpc>
                <a:spcPct val="80000"/>
              </a:lnSpc>
              <a:spcBef>
                <a:spcPct val="50000"/>
              </a:spcBef>
            </a:pPr>
            <a:r>
              <a:rPr lang="en-US" sz="2100" dirty="0">
                <a:latin typeface="Times New Roman" panose="02020603050405020304" pitchFamily="18" charset="0"/>
                <a:cs typeface="Times New Roman" panose="02020603050405020304" pitchFamily="18" charset="0"/>
              </a:rPr>
              <a:t>Deterministic Optimization: Best action for a sample state, sample signal, and estimate of the value function</a:t>
            </a:r>
          </a:p>
          <a:p>
            <a:pPr marL="958593" lvl="1" indent="-476122">
              <a:lnSpc>
                <a:spcPct val="80000"/>
              </a:lnSpc>
              <a:spcBef>
                <a:spcPct val="50000"/>
              </a:spcBef>
            </a:pPr>
            <a:r>
              <a:rPr lang="en-US" sz="2100" dirty="0">
                <a:latin typeface="Times New Roman" panose="02020603050405020304" pitchFamily="18" charset="0"/>
                <a:cs typeface="Times New Roman" panose="02020603050405020304" pitchFamily="18" charset="0"/>
              </a:rPr>
              <a:t>Stochastic Simulation: Get a better estimate of the expected value for a sample state and it’s best action</a:t>
            </a:r>
          </a:p>
          <a:p>
            <a:pPr marL="571347" indent="-571347">
              <a:lnSpc>
                <a:spcPct val="80000"/>
              </a:lnSpc>
              <a:spcBef>
                <a:spcPct val="50000"/>
              </a:spcBef>
            </a:pPr>
            <a:r>
              <a:rPr lang="en-US" sz="2600" dirty="0">
                <a:latin typeface="Times New Roman" panose="02020603050405020304" pitchFamily="18" charset="0"/>
                <a:cs typeface="Times New Roman" panose="02020603050405020304" pitchFamily="18" charset="0"/>
              </a:rPr>
              <a:t>Challenges</a:t>
            </a:r>
          </a:p>
          <a:p>
            <a:pPr marL="958593" lvl="1" indent="-476122">
              <a:lnSpc>
                <a:spcPct val="80000"/>
              </a:lnSpc>
              <a:spcBef>
                <a:spcPct val="50000"/>
              </a:spcBef>
            </a:pPr>
            <a:r>
              <a:rPr lang="en-US" sz="29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Obtain a good low dimensional form of the value function</a:t>
            </a:r>
          </a:p>
          <a:p>
            <a:pPr marL="958593" lvl="1" indent="-476122">
              <a:lnSpc>
                <a:spcPct val="80000"/>
              </a:lnSpc>
              <a:spcBef>
                <a:spcPct val="50000"/>
              </a:spcBef>
            </a:pPr>
            <a:r>
              <a:rPr lang="en-US" sz="29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How to Sample efficiently ? </a:t>
            </a:r>
          </a:p>
        </p:txBody>
      </p:sp>
    </p:spTree>
    <p:extLst>
      <p:ext uri="{BB962C8B-B14F-4D97-AF65-F5344CB8AC3E}">
        <p14:creationId xmlns:p14="http://schemas.microsoft.com/office/powerpoint/2010/main" val="124385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4679-1709-4786-8C0B-DA19DBF1F58B}"/>
              </a:ext>
            </a:extLst>
          </p:cNvPr>
          <p:cNvSpPr>
            <a:spLocks noGrp="1"/>
          </p:cNvSpPr>
          <p:nvPr>
            <p:ph type="title"/>
          </p:nvPr>
        </p:nvSpPr>
        <p:spPr>
          <a:xfrm>
            <a:off x="760379" y="-77885"/>
            <a:ext cx="10515600" cy="1325563"/>
          </a:xfrm>
        </p:spPr>
        <p:txBody>
          <a:bodyPr/>
          <a:lstStyle/>
          <a:p>
            <a:pPr algn="ctr"/>
            <a:r>
              <a:rPr lang="en-US" dirty="0">
                <a:latin typeface="Times New Roman" panose="02020603050405020304" pitchFamily="18" charset="0"/>
                <a:cs typeface="Times New Roman" panose="02020603050405020304" pitchFamily="18" charset="0"/>
              </a:rPr>
              <a:t>Double Pass ADP Algorithm</a:t>
            </a:r>
          </a:p>
        </p:txBody>
      </p:sp>
      <p:sp>
        <p:nvSpPr>
          <p:cNvPr id="4" name="Rectangle 3">
            <a:extLst>
              <a:ext uri="{FF2B5EF4-FFF2-40B4-BE49-F238E27FC236}">
                <a16:creationId xmlns:a16="http://schemas.microsoft.com/office/drawing/2014/main" id="{F214E6C7-C02D-48F7-ACD0-27D0EF88DD56}"/>
              </a:ext>
            </a:extLst>
          </p:cNvPr>
          <p:cNvSpPr txBox="1">
            <a:spLocks noChangeArrowheads="1"/>
          </p:cNvSpPr>
          <p:nvPr/>
        </p:nvSpPr>
        <p:spPr bwMode="auto">
          <a:xfrm>
            <a:off x="1111723" y="888569"/>
            <a:ext cx="8785225" cy="54371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61853" indent="-361853" algn="l" defTabSz="966529" rtl="0" eaLnBrk="0" fontAlgn="base" hangingPunct="0">
              <a:spcBef>
                <a:spcPct val="20000"/>
              </a:spcBef>
              <a:spcAft>
                <a:spcPct val="0"/>
              </a:spcAft>
              <a:buChar char="•"/>
              <a:defRPr sz="3400">
                <a:solidFill>
                  <a:schemeClr val="tx1"/>
                </a:solidFill>
                <a:latin typeface="+mn-lt"/>
                <a:ea typeface="+mn-ea"/>
                <a:cs typeface="+mn-cs"/>
              </a:defRPr>
            </a:lvl1pPr>
            <a:lvl2pPr marL="785603" indent="-303132" algn="l" defTabSz="966529" rtl="0" eaLnBrk="0" fontAlgn="base" hangingPunct="0">
              <a:spcBef>
                <a:spcPct val="20000"/>
              </a:spcBef>
              <a:spcAft>
                <a:spcPct val="0"/>
              </a:spcAft>
              <a:buChar char="–"/>
              <a:defRPr sz="3000">
                <a:solidFill>
                  <a:schemeClr val="tx1"/>
                </a:solidFill>
                <a:latin typeface="+mn-lt"/>
              </a:defRPr>
            </a:lvl2pPr>
            <a:lvl3pPr marL="1207764" indent="-241237" algn="l" defTabSz="966529" rtl="0" eaLnBrk="0" fontAlgn="base" hangingPunct="0">
              <a:spcBef>
                <a:spcPct val="20000"/>
              </a:spcBef>
              <a:spcAft>
                <a:spcPct val="0"/>
              </a:spcAft>
              <a:buChar char="•"/>
              <a:defRPr sz="2500">
                <a:solidFill>
                  <a:schemeClr val="tx1"/>
                </a:solidFill>
                <a:latin typeface="+mn-lt"/>
              </a:defRPr>
            </a:lvl3pPr>
            <a:lvl4pPr marL="1691822" indent="-242823" algn="l" defTabSz="966529" rtl="0" eaLnBrk="0" fontAlgn="base" hangingPunct="0">
              <a:spcBef>
                <a:spcPct val="20000"/>
              </a:spcBef>
              <a:spcAft>
                <a:spcPct val="0"/>
              </a:spcAft>
              <a:buChar char="–"/>
              <a:defRPr sz="2100">
                <a:solidFill>
                  <a:schemeClr val="tx1"/>
                </a:solidFill>
                <a:latin typeface="+mn-lt"/>
              </a:defRPr>
            </a:lvl4pPr>
            <a:lvl5pPr marL="2174293" indent="-241237" algn="l" defTabSz="966529" rtl="0" eaLnBrk="0" fontAlgn="base" hangingPunct="0">
              <a:spcBef>
                <a:spcPct val="20000"/>
              </a:spcBef>
              <a:spcAft>
                <a:spcPct val="0"/>
              </a:spcAft>
              <a:buChar char="»"/>
              <a:defRPr sz="2100">
                <a:solidFill>
                  <a:schemeClr val="tx1"/>
                </a:solidFill>
                <a:latin typeface="+mn-lt"/>
              </a:defRPr>
            </a:lvl5pPr>
            <a:lvl6pPr marL="2631371" indent="-241237" algn="l" defTabSz="966529" rtl="0" eaLnBrk="0" fontAlgn="base" hangingPunct="0">
              <a:spcBef>
                <a:spcPct val="20000"/>
              </a:spcBef>
              <a:spcAft>
                <a:spcPct val="0"/>
              </a:spcAft>
              <a:buChar char="»"/>
              <a:defRPr sz="2100">
                <a:solidFill>
                  <a:schemeClr val="tx1"/>
                </a:solidFill>
                <a:latin typeface="+mn-lt"/>
              </a:defRPr>
            </a:lvl6pPr>
            <a:lvl7pPr marL="3088449" indent="-241237" algn="l" defTabSz="966529" rtl="0" eaLnBrk="0" fontAlgn="base" hangingPunct="0">
              <a:spcBef>
                <a:spcPct val="20000"/>
              </a:spcBef>
              <a:spcAft>
                <a:spcPct val="0"/>
              </a:spcAft>
              <a:buChar char="»"/>
              <a:defRPr sz="2100">
                <a:solidFill>
                  <a:schemeClr val="tx1"/>
                </a:solidFill>
                <a:latin typeface="+mn-lt"/>
              </a:defRPr>
            </a:lvl7pPr>
            <a:lvl8pPr marL="3545527" indent="-241237" algn="l" defTabSz="966529" rtl="0" eaLnBrk="0" fontAlgn="base" hangingPunct="0">
              <a:spcBef>
                <a:spcPct val="20000"/>
              </a:spcBef>
              <a:spcAft>
                <a:spcPct val="0"/>
              </a:spcAft>
              <a:buChar char="»"/>
              <a:defRPr sz="2100">
                <a:solidFill>
                  <a:schemeClr val="tx1"/>
                </a:solidFill>
                <a:latin typeface="+mn-lt"/>
              </a:defRPr>
            </a:lvl8pPr>
            <a:lvl9pPr marL="4002604" indent="-241237" algn="l" defTabSz="966529" rtl="0" eaLnBrk="0" fontAlgn="base" hangingPunct="0">
              <a:spcBef>
                <a:spcPct val="20000"/>
              </a:spcBef>
              <a:spcAft>
                <a:spcPct val="0"/>
              </a:spcAft>
              <a:buChar char="»"/>
              <a:defRPr sz="2100">
                <a:solidFill>
                  <a:schemeClr val="tx1"/>
                </a:solidFill>
                <a:latin typeface="+mn-lt"/>
              </a:defRPr>
            </a:lvl9pPr>
          </a:lstStyle>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 0: Initialize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V</a:t>
            </a:r>
            <a:r>
              <a:rPr kumimoji="0" lang="en-US" sz="1800" b="0" i="1" u="none" strike="noStrike" kern="0" cap="none" spc="0" normalizeH="0" baseline="-25000" noProof="0" dirty="0">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0" u="none" strike="noStrike" kern="0" cap="none" spc="0" normalizeH="0" baseline="30000" noProof="0" dirty="0">
                <a:ln>
                  <a:noFill/>
                </a:ln>
                <a:solidFill>
                  <a:srgbClr val="3333CC"/>
                </a:solidFill>
                <a:effectLst/>
                <a:uLnTx/>
                <a:uFillTx/>
                <a:latin typeface="Times New Roman" panose="02020603050405020304" pitchFamily="18" charset="0"/>
                <a:cs typeface="Times New Roman" panose="02020603050405020304" pitchFamily="18" charset="0"/>
              </a:rPr>
              <a:t>0</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a:t>
            </a:r>
            <a:r>
              <a:rPr kumimoji="0" lang="en-US" sz="1800" b="0" i="0" u="none" strike="noStrike" kern="0" cap="none" spc="0" normalizeH="0" baseline="-25000" noProof="0" dirty="0">
                <a:ln>
                  <a:noFill/>
                </a:ln>
                <a:solidFill>
                  <a:srgbClr val="3333CC"/>
                </a:solidFill>
                <a:effectLst/>
                <a:uLnTx/>
                <a:uFillTx/>
                <a:latin typeface="Times New Roman" panose="02020603050405020304" pitchFamily="18" charset="0"/>
                <a:cs typeface="Times New Roman" panose="02020603050405020304" pitchFamily="18" charset="0"/>
              </a:rPr>
              <a:t>0</a:t>
            </a:r>
            <a:r>
              <a:rPr kumimoji="0" lang="en-US" sz="1800" b="0" i="0" u="none" strike="noStrike" kern="0" cap="none" spc="0" normalizeH="0" baseline="30000" noProof="0" dirty="0">
                <a:ln>
                  <a:noFill/>
                </a:ln>
                <a:solidFill>
                  <a:srgbClr val="3333CC"/>
                </a:solidFill>
                <a:effectLst/>
                <a:uLnTx/>
                <a:uFillTx/>
                <a:latin typeface="Times New Roman" panose="02020603050405020304" pitchFamily="18" charset="0"/>
                <a:cs typeface="Times New Roman" panose="02020603050405020304" pitchFamily="18" charset="0"/>
              </a:rPr>
              <a:t>1</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3000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 1: Choose sample path </a:t>
            </a:r>
            <a:r>
              <a:rPr kumimoji="0" lang="en-US" sz="1800" b="0" i="1" u="none" strike="noStrike" kern="0" cap="none" spc="0" normalizeH="0" baseline="0" noProof="0" dirty="0" err="1">
                <a:ln>
                  <a:noFill/>
                </a:ln>
                <a:solidFill>
                  <a:srgbClr val="3333CC"/>
                </a:solidFill>
                <a:effectLst/>
                <a:uLnTx/>
                <a:uFillTx/>
                <a:latin typeface="Times New Roman" panose="02020603050405020304" pitchFamily="18" charset="0"/>
                <a:cs typeface="Times New Roman" panose="02020603050405020304" pitchFamily="18" charset="0"/>
              </a:rPr>
              <a:t>w</a:t>
            </a:r>
            <a:r>
              <a:rPr kumimoji="0" lang="en-US" sz="1800" b="0" i="1" u="none" strike="noStrike" kern="0" cap="none" spc="0" normalizeH="0" baseline="30000" noProof="0" dirty="0" err="1">
                <a:ln>
                  <a:noFill/>
                </a:ln>
                <a:solidFill>
                  <a:srgbClr val="3333CC"/>
                </a:solidFill>
                <a:effectLst/>
                <a:uLnTx/>
                <a:uFillTx/>
                <a:latin typeface="Times New Roman" panose="02020603050405020304" pitchFamily="18" charset="0"/>
                <a:cs typeface="Times New Roman" panose="02020603050405020304" pitchFamily="18" charset="0"/>
              </a:rPr>
              <a:t>n</a:t>
            </a:r>
            <a:endParaRPr kumimoji="0" lang="en-US" sz="1800" b="0" i="1" u="none" strike="noStrike" kern="0" cap="none" spc="0" normalizeH="0" baseline="3000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a:t>
            </a:r>
          </a:p>
          <a:p>
            <a:pPr marL="571500" marR="0" lvl="0" indent="-571500" algn="l" defTabSz="966529" rtl="0" eaLnBrk="0" fontAlgn="base" latinLnBrk="0" hangingPunct="0">
              <a:lnSpc>
                <a:spcPct val="90000"/>
              </a:lnSpc>
              <a:spcBef>
                <a:spcPct val="0"/>
              </a:spcBef>
              <a:spcAft>
                <a:spcPct val="0"/>
              </a:spcAft>
              <a:buClrTx/>
              <a:buSzTx/>
              <a:buFontTx/>
              <a:buNone/>
              <a:tabLst/>
              <a:defRPr/>
            </a:pPr>
            <a:r>
              <a:rPr lang="en-US" sz="1800" kern="0" dirty="0">
                <a:solidFill>
                  <a:srgbClr val="3333CC"/>
                </a:solidFill>
                <a:latin typeface="Times New Roman" panose="02020603050405020304" pitchFamily="18" charset="0"/>
                <a:cs typeface="Times New Roman" panose="02020603050405020304" pitchFamily="18" charset="0"/>
              </a:rPr>
              <a:t>              </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 2: loop over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=0 to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T</a:t>
            </a: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Step 2a: Solve:</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Step 2b: Update States</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a:t>
            </a:r>
          </a:p>
          <a:p>
            <a:pPr marL="571500" marR="0" lvl="0" indent="-571500" algn="l" defTabSz="966529" rtl="0" eaLnBrk="0" fontAlgn="base" latinLnBrk="0" hangingPunct="0">
              <a:lnSpc>
                <a:spcPct val="90000"/>
              </a:lnSpc>
              <a:spcBef>
                <a:spcPct val="0"/>
              </a:spcBef>
              <a:spcAft>
                <a:spcPct val="0"/>
              </a:spcAft>
              <a:buClrTx/>
              <a:buSzTx/>
              <a:buFontTx/>
              <a:buNone/>
              <a:tabLst/>
              <a:defRPr/>
            </a:pPr>
            <a:r>
              <a:rPr lang="en-US" sz="1800" kern="0" dirty="0">
                <a:solidFill>
                  <a:srgbClr val="3333CC"/>
                </a:solidFill>
                <a:latin typeface="Times New Roman" panose="02020603050405020304" pitchFamily="18" charset="0"/>
                <a:cs typeface="Times New Roman" panose="02020603050405020304" pitchFamily="18" charset="0"/>
              </a:rPr>
              <a:t>              </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 3: Loop over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-1, …, 1</a:t>
            </a: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Step 3a: Compute </a:t>
            </a:r>
            <a:r>
              <a:rPr kumimoji="0" lang="en-US" sz="1800" b="0" i="1" u="none" strike="noStrike" kern="0" cap="none" spc="0" normalizeH="0" baseline="0" noProof="0" dirty="0" err="1">
                <a:ln>
                  <a:noFill/>
                </a:ln>
                <a:solidFill>
                  <a:srgbClr val="3333CC"/>
                </a:solidFill>
                <a:effectLst/>
                <a:uLnTx/>
                <a:uFillTx/>
                <a:latin typeface="Times New Roman" panose="02020603050405020304" pitchFamily="18" charset="0"/>
                <a:cs typeface="Times New Roman" panose="02020603050405020304" pitchFamily="18" charset="0"/>
              </a:rPr>
              <a:t>v</a:t>
            </a:r>
            <a:r>
              <a:rPr kumimoji="0" lang="en-US" sz="1800" b="0" i="1" u="none" strike="noStrike" kern="0" cap="none" spc="0" normalizeH="0" baseline="-25000" noProof="0" dirty="0" err="1">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1" u="none" strike="noStrike" kern="0" cap="none" spc="0" normalizeH="0" baseline="30000" noProof="0" dirty="0" err="1">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using </a:t>
            </a:r>
            <a:r>
              <a:rPr kumimoji="0" lang="en-US" sz="1800" b="0" i="1" u="none" strike="noStrike" kern="0" cap="none" spc="0" normalizeH="0" baseline="0" noProof="0" dirty="0" err="1">
                <a:ln>
                  <a:noFill/>
                </a:ln>
                <a:solidFill>
                  <a:srgbClr val="3333CC"/>
                </a:solidFill>
                <a:effectLst/>
                <a:uLnTx/>
                <a:uFillTx/>
                <a:latin typeface="Times New Roman" panose="02020603050405020304" pitchFamily="18" charset="0"/>
                <a:cs typeface="Times New Roman" panose="02020603050405020304" pitchFamily="18" charset="0"/>
              </a:rPr>
              <a:t>x</a:t>
            </a:r>
            <a:r>
              <a:rPr kumimoji="0" lang="en-US" sz="1800" b="0" i="1" u="none" strike="noStrike" kern="0" cap="none" spc="0" normalizeH="0" baseline="-25000" noProof="0" dirty="0" err="1">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1" u="none" strike="noStrike" kern="0" cap="none" spc="0" normalizeH="0" baseline="30000" noProof="0" dirty="0" err="1">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from forward pass</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Step 3b: Update value function approximations</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 4: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+1; if </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&lt;=</a:t>
            </a:r>
            <a:r>
              <a:rPr kumimoji="0" lang="en-US" sz="1800" b="0" i="1"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N</a:t>
            </a: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 go to Step 1</a:t>
            </a:r>
          </a:p>
          <a:p>
            <a:pPr marL="571500" marR="0" lvl="0" indent="-571500" algn="l" defTabSz="966529" rtl="0" eaLnBrk="0" fontAlgn="base" latinLnBrk="0" hangingPunct="0">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endParaRPr>
          </a:p>
          <a:p>
            <a:pPr marL="571500" marR="0" lvl="0" indent="-571500" algn="l" defTabSz="966529"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Step5 : Return Value functions </a:t>
            </a:r>
            <a:r>
              <a:rPr kumimoji="0" lang="en-US" sz="1800" b="0" i="1" u="none" strike="noStrike" kern="0" cap="none" spc="0" normalizeH="0" baseline="0" noProof="0" dirty="0" err="1">
                <a:ln>
                  <a:noFill/>
                </a:ln>
                <a:solidFill>
                  <a:srgbClr val="3333CC"/>
                </a:solidFill>
                <a:effectLst/>
                <a:uLnTx/>
                <a:uFillTx/>
                <a:latin typeface="Times New Roman" panose="02020603050405020304" pitchFamily="18" charset="0"/>
                <a:cs typeface="Times New Roman" panose="02020603050405020304" pitchFamily="18" charset="0"/>
              </a:rPr>
              <a:t>V</a:t>
            </a:r>
            <a:r>
              <a:rPr kumimoji="0" lang="en-US" sz="1800" b="0" i="1" u="none" strike="noStrike" kern="0" cap="none" spc="0" normalizeH="0" baseline="-25000" noProof="0" dirty="0" err="1">
                <a:ln>
                  <a:noFill/>
                </a:ln>
                <a:solidFill>
                  <a:srgbClr val="3333CC"/>
                </a:solidFill>
                <a:effectLst/>
                <a:uLnTx/>
                <a:uFillTx/>
                <a:latin typeface="Times New Roman" panose="02020603050405020304" pitchFamily="18" charset="0"/>
                <a:cs typeface="Times New Roman" panose="02020603050405020304" pitchFamily="18" charset="0"/>
              </a:rPr>
              <a:t>t</a:t>
            </a:r>
            <a:r>
              <a:rPr kumimoji="0" lang="en-US" sz="1800" b="0" i="1" u="none" strike="noStrike" kern="0" cap="none" spc="0" normalizeH="0" baseline="30000" noProof="0" dirty="0" err="1">
                <a:ln>
                  <a:noFill/>
                </a:ln>
                <a:solidFill>
                  <a:srgbClr val="3333CC"/>
                </a:solidFill>
                <a:effectLst/>
                <a:uLnTx/>
                <a:uFillTx/>
                <a:latin typeface="Times New Roman" panose="02020603050405020304" pitchFamily="18" charset="0"/>
                <a:cs typeface="Times New Roman" panose="02020603050405020304" pitchFamily="18" charset="0"/>
              </a:rPr>
              <a:t>n</a:t>
            </a:r>
            <a:endParaRPr kumimoji="0" lang="en-US" sz="1800" b="0" i="1" u="none" strike="noStrike" kern="0" cap="none" spc="0" normalizeH="0" baseline="30000" noProof="0" dirty="0">
              <a:ln>
                <a:noFill/>
              </a:ln>
              <a:solidFill>
                <a:srgbClr val="3333CC"/>
              </a:solidFill>
              <a:effectLst/>
              <a:uLnTx/>
              <a:uFillTx/>
              <a:latin typeface="Times New Roman" panose="02020603050405020304" pitchFamily="18" charset="0"/>
              <a:cs typeface="Times New Roman" panose="02020603050405020304" pitchFamily="18" charset="0"/>
            </a:endParaRPr>
          </a:p>
        </p:txBody>
      </p:sp>
      <p:graphicFrame>
        <p:nvGraphicFramePr>
          <p:cNvPr id="5" name="Object 6">
            <a:extLst>
              <a:ext uri="{FF2B5EF4-FFF2-40B4-BE49-F238E27FC236}">
                <a16:creationId xmlns:a16="http://schemas.microsoft.com/office/drawing/2014/main" id="{B67C1728-0BCF-47BE-A1AB-C03248F21D00}"/>
              </a:ext>
            </a:extLst>
          </p:cNvPr>
          <p:cNvGraphicFramePr>
            <a:graphicFrameLocks noChangeAspect="1"/>
          </p:cNvGraphicFramePr>
          <p:nvPr>
            <p:extLst>
              <p:ext uri="{D42A27DB-BD31-4B8C-83A1-F6EECF244321}">
                <p14:modId xmlns:p14="http://schemas.microsoft.com/office/powerpoint/2010/main" val="2029872174"/>
              </p:ext>
            </p:extLst>
          </p:nvPr>
        </p:nvGraphicFramePr>
        <p:xfrm>
          <a:off x="2295052" y="2355781"/>
          <a:ext cx="6546850" cy="796925"/>
        </p:xfrm>
        <a:graphic>
          <a:graphicData uri="http://schemas.openxmlformats.org/presentationml/2006/ole">
            <mc:AlternateContent xmlns:mc="http://schemas.openxmlformats.org/markup-compatibility/2006">
              <mc:Choice xmlns:v="urn:schemas-microsoft-com:vml" Requires="v">
                <p:oleObj spid="_x0000_s1136" name="Equation" r:id="rId3" imgW="2806560" imgH="342720" progId="Equation.3">
                  <p:embed/>
                </p:oleObj>
              </mc:Choice>
              <mc:Fallback>
                <p:oleObj name="Equation" r:id="rId3" imgW="2806560" imgH="342720" progId="Equation.3">
                  <p:embed/>
                  <p:pic>
                    <p:nvPicPr>
                      <p:cNvPr id="13414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052" y="2355781"/>
                        <a:ext cx="65468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9333B327-4664-4EF3-91B8-4F3D62445123}"/>
              </a:ext>
            </a:extLst>
          </p:cNvPr>
          <p:cNvGraphicFramePr>
            <a:graphicFrameLocks noChangeAspect="1"/>
          </p:cNvGraphicFramePr>
          <p:nvPr>
            <p:extLst>
              <p:ext uri="{D42A27DB-BD31-4B8C-83A1-F6EECF244321}">
                <p14:modId xmlns:p14="http://schemas.microsoft.com/office/powerpoint/2010/main" val="2171741879"/>
              </p:ext>
            </p:extLst>
          </p:nvPr>
        </p:nvGraphicFramePr>
        <p:xfrm>
          <a:off x="2295052" y="3453520"/>
          <a:ext cx="2822575" cy="569912"/>
        </p:xfrm>
        <a:graphic>
          <a:graphicData uri="http://schemas.openxmlformats.org/presentationml/2006/ole">
            <mc:AlternateContent xmlns:mc="http://schemas.openxmlformats.org/markup-compatibility/2006">
              <mc:Choice xmlns:v="urn:schemas-microsoft-com:vml" Requires="v">
                <p:oleObj spid="_x0000_s1137" name="Equation" r:id="rId5" imgW="1193760" imgH="241200" progId="Equation.3">
                  <p:embed/>
                </p:oleObj>
              </mc:Choice>
              <mc:Fallback>
                <p:oleObj name="Equation" r:id="rId5" imgW="1193760" imgH="241200" progId="Equation.3">
                  <p:embed/>
                  <p:pic>
                    <p:nvPicPr>
                      <p:cNvPr id="1341444"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052" y="3453520"/>
                        <a:ext cx="28225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99BA5C92-92A3-4334-903E-98EE5B3E435C}"/>
              </a:ext>
            </a:extLst>
          </p:cNvPr>
          <p:cNvGraphicFramePr>
            <a:graphicFrameLocks noChangeAspect="1"/>
          </p:cNvGraphicFramePr>
          <p:nvPr>
            <p:extLst>
              <p:ext uri="{D42A27DB-BD31-4B8C-83A1-F6EECF244321}">
                <p14:modId xmlns:p14="http://schemas.microsoft.com/office/powerpoint/2010/main" val="2029059411"/>
              </p:ext>
            </p:extLst>
          </p:nvPr>
        </p:nvGraphicFramePr>
        <p:xfrm>
          <a:off x="5468971" y="3443994"/>
          <a:ext cx="3967162" cy="579438"/>
        </p:xfrm>
        <a:graphic>
          <a:graphicData uri="http://schemas.openxmlformats.org/presentationml/2006/ole">
            <mc:AlternateContent xmlns:mc="http://schemas.openxmlformats.org/markup-compatibility/2006">
              <mc:Choice xmlns:v="urn:schemas-microsoft-com:vml" Requires="v">
                <p:oleObj spid="_x0000_s1138" name="Equation" r:id="rId7" imgW="1650960" imgH="241200" progId="Equation.3">
                  <p:embed/>
                </p:oleObj>
              </mc:Choice>
              <mc:Fallback>
                <p:oleObj name="Equation" r:id="rId7" imgW="1650960" imgH="241200" progId="Equation.3">
                  <p:embed/>
                  <p:pic>
                    <p:nvPicPr>
                      <p:cNvPr id="134144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8971" y="3443994"/>
                        <a:ext cx="3967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5A56FE18-3C28-40C3-BF69-87D4FAF195DE}"/>
              </a:ext>
            </a:extLst>
          </p:cNvPr>
          <p:cNvGraphicFramePr>
            <a:graphicFrameLocks noChangeAspect="1"/>
          </p:cNvGraphicFramePr>
          <p:nvPr>
            <p:extLst>
              <p:ext uri="{D42A27DB-BD31-4B8C-83A1-F6EECF244321}">
                <p14:modId xmlns:p14="http://schemas.microsoft.com/office/powerpoint/2010/main" val="729321152"/>
              </p:ext>
            </p:extLst>
          </p:nvPr>
        </p:nvGraphicFramePr>
        <p:xfrm>
          <a:off x="3292205" y="4553932"/>
          <a:ext cx="3051175" cy="561975"/>
        </p:xfrm>
        <a:graphic>
          <a:graphicData uri="http://schemas.openxmlformats.org/presentationml/2006/ole">
            <mc:AlternateContent xmlns:mc="http://schemas.openxmlformats.org/markup-compatibility/2006">
              <mc:Choice xmlns:v="urn:schemas-microsoft-com:vml" Requires="v">
                <p:oleObj spid="_x0000_s1139" name="Equation" r:id="rId9" imgW="1307880" imgH="241200" progId="Equation.3">
                  <p:embed/>
                </p:oleObj>
              </mc:Choice>
              <mc:Fallback>
                <p:oleObj name="Equation" r:id="rId9" imgW="1307880" imgH="241200" progId="Equation.3">
                  <p:embed/>
                  <p:pic>
                    <p:nvPicPr>
                      <p:cNvPr id="134144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2205" y="4553932"/>
                        <a:ext cx="30511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050683C9-67FA-47D2-B1F6-78351FFBC31D}"/>
              </a:ext>
            </a:extLst>
          </p:cNvPr>
          <p:cNvGraphicFramePr>
            <a:graphicFrameLocks noChangeAspect="1"/>
          </p:cNvGraphicFramePr>
          <p:nvPr>
            <p:extLst>
              <p:ext uri="{D42A27DB-BD31-4B8C-83A1-F6EECF244321}">
                <p14:modId xmlns:p14="http://schemas.microsoft.com/office/powerpoint/2010/main" val="1002222311"/>
              </p:ext>
            </p:extLst>
          </p:nvPr>
        </p:nvGraphicFramePr>
        <p:xfrm>
          <a:off x="3148417" y="5386819"/>
          <a:ext cx="3708400" cy="582612"/>
        </p:xfrm>
        <a:graphic>
          <a:graphicData uri="http://schemas.openxmlformats.org/presentationml/2006/ole">
            <mc:AlternateContent xmlns:mc="http://schemas.openxmlformats.org/markup-compatibility/2006">
              <mc:Choice xmlns:v="urn:schemas-microsoft-com:vml" Requires="v">
                <p:oleObj spid="_x0000_s1140" name="Equation" r:id="rId11" imgW="1536480" imgH="241200" progId="Equation.3">
                  <p:embed/>
                </p:oleObj>
              </mc:Choice>
              <mc:Fallback>
                <p:oleObj name="Equation" r:id="rId11" imgW="1536480" imgH="241200" progId="Equation.3">
                  <p:embed/>
                  <p:pic>
                    <p:nvPicPr>
                      <p:cNvPr id="1341445" name="Object 5"/>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8417" y="5386819"/>
                        <a:ext cx="370840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2223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3D9B-6E69-4624-A08A-D4261952A4A6}"/>
              </a:ext>
            </a:extLst>
          </p:cNvPr>
          <p:cNvSpPr>
            <a:spLocks noGrp="1"/>
          </p:cNvSpPr>
          <p:nvPr>
            <p:ph type="title"/>
          </p:nvPr>
        </p:nvSpPr>
        <p:spPr>
          <a:xfrm>
            <a:off x="838200" y="151117"/>
            <a:ext cx="10515600" cy="1325563"/>
          </a:xfrm>
        </p:spPr>
        <p:txBody>
          <a:bodyPr/>
          <a:lstStyle/>
          <a:p>
            <a:pPr algn="ctr"/>
            <a:r>
              <a:rPr lang="en-US" dirty="0">
                <a:latin typeface="Times New Roman" panose="02020603050405020304" pitchFamily="18" charset="0"/>
                <a:cs typeface="Times New Roman" panose="02020603050405020304" pitchFamily="18" charset="0"/>
              </a:rPr>
              <a:t>How to Sample efficiently?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Exploration-Exploitation</a:t>
            </a:r>
            <a:r>
              <a:rPr lang="en-US" dirty="0">
                <a:latin typeface="Times New Roman" panose="02020603050405020304" pitchFamily="18" charset="0"/>
                <a:cs typeface="Times New Roman" panose="02020603050405020304" pitchFamily="18" charset="0"/>
              </a:rPr>
              <a:t> tradeoff</a:t>
            </a:r>
          </a:p>
        </p:txBody>
      </p:sp>
      <p:sp>
        <p:nvSpPr>
          <p:cNvPr id="3" name="Content Placeholder 2">
            <a:extLst>
              <a:ext uri="{FF2B5EF4-FFF2-40B4-BE49-F238E27FC236}">
                <a16:creationId xmlns:a16="http://schemas.microsoft.com/office/drawing/2014/main" id="{58CF4765-7A6E-4795-81AE-9919ED17875D}"/>
              </a:ext>
            </a:extLst>
          </p:cNvPr>
          <p:cNvSpPr>
            <a:spLocks noGrp="1"/>
          </p:cNvSpPr>
          <p:nvPr>
            <p:ph idx="1"/>
          </p:nvPr>
        </p:nvSpPr>
        <p:spPr/>
        <p:txBody>
          <a:bodyPr>
            <a:normAutofit/>
          </a:bodyPr>
          <a:lstStyle/>
          <a:p>
            <a:pPr lvl="0"/>
            <a:r>
              <a:rPr lang="en-US" sz="2600" b="1" dirty="0">
                <a:solidFill>
                  <a:prstClr val="black"/>
                </a:solidFill>
                <a:latin typeface="Times New Roman" panose="02020603050405020304" pitchFamily="18" charset="0"/>
                <a:cs typeface="Times New Roman" panose="02020603050405020304" pitchFamily="18" charset="0"/>
              </a:rPr>
              <a:t>Objective</a:t>
            </a:r>
            <a:r>
              <a:rPr lang="en-US" sz="2600" dirty="0">
                <a:solidFill>
                  <a:prstClr val="black"/>
                </a:solidFill>
                <a:latin typeface="Times New Roman" panose="02020603050405020304" pitchFamily="18" charset="0"/>
                <a:cs typeface="Times New Roman" panose="02020603050405020304" pitchFamily="18" charset="0"/>
              </a:rPr>
              <a:t>: Gather enough information to make best decisions overall.</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Exploitation</a:t>
            </a:r>
            <a:r>
              <a:rPr lang="en-US" dirty="0">
                <a:latin typeface="Times New Roman" panose="02020603050405020304" pitchFamily="18" charset="0"/>
                <a:cs typeface="Times New Roman" panose="02020603050405020304" pitchFamily="18" charset="0"/>
              </a:rPr>
              <a:t>: should I stick with what I know and find a good policy w.r.t. this knowledge?</a:t>
            </a:r>
          </a:p>
          <a:p>
            <a:pPr lvl="1"/>
            <a:r>
              <a:rPr lang="en-US" dirty="0">
                <a:latin typeface="Times New Roman" panose="02020603050405020304" pitchFamily="18" charset="0"/>
                <a:cs typeface="Times New Roman" panose="02020603050405020304" pitchFamily="18" charset="0"/>
              </a:rPr>
              <a:t>at risk of missing out on a better reward somewhere</a:t>
            </a:r>
          </a:p>
          <a:p>
            <a:pPr lvl="1"/>
            <a:endParaRPr lang="en-US" sz="12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Exploration</a:t>
            </a:r>
            <a:r>
              <a:rPr lang="en-US" dirty="0">
                <a:latin typeface="Times New Roman" panose="02020603050405020304" pitchFamily="18" charset="0"/>
                <a:cs typeface="Times New Roman" panose="02020603050405020304" pitchFamily="18" charset="0"/>
              </a:rPr>
              <a:t>: should I look for states w/ more reward?</a:t>
            </a:r>
          </a:p>
          <a:p>
            <a:pPr lvl="1"/>
            <a:r>
              <a:rPr lang="en-US" dirty="0">
                <a:latin typeface="Times New Roman" panose="02020603050405020304" pitchFamily="18" charset="0"/>
                <a:cs typeface="Times New Roman" panose="02020603050405020304" pitchFamily="18" charset="0"/>
              </a:rPr>
              <a:t>at risk of wasting time &amp; getting some negative reward</a:t>
            </a:r>
          </a:p>
          <a:p>
            <a:r>
              <a:rPr lang="en-US" b="1" dirty="0">
                <a:latin typeface="Times New Roman" panose="02020603050405020304" pitchFamily="18" charset="0"/>
                <a:cs typeface="Times New Roman" panose="02020603050405020304" pitchFamily="18" charset="0"/>
              </a:rPr>
              <a:t>Another Idea</a:t>
            </a:r>
            <a:r>
              <a:rPr lang="en-US"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Obtain a set of samples using modified version of accept reject with acceptance ratio as  </a:t>
            </a:r>
          </a:p>
          <a:p>
            <a:endParaRPr lang="en-US" sz="2400" dirty="0">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a:p>
            <a:endParaRPr lang="en-US" dirty="0"/>
          </a:p>
          <a:p>
            <a:pPr marL="0" indent="0">
              <a:buNone/>
            </a:pPr>
            <a:endParaRPr lang="en-US" dirty="0"/>
          </a:p>
        </p:txBody>
      </p:sp>
      <p:pic>
        <p:nvPicPr>
          <p:cNvPr id="5" name="Picture 4">
            <a:extLst>
              <a:ext uri="{FF2B5EF4-FFF2-40B4-BE49-F238E27FC236}">
                <a16:creationId xmlns:a16="http://schemas.microsoft.com/office/drawing/2014/main" id="{1AC0FB09-00DB-4C0C-B1DF-724BFB3F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462" y="5582545"/>
            <a:ext cx="1272650" cy="594418"/>
          </a:xfrm>
          <a:prstGeom prst="rect">
            <a:avLst/>
          </a:prstGeom>
        </p:spPr>
      </p:pic>
    </p:spTree>
    <p:extLst>
      <p:ext uri="{BB962C8B-B14F-4D97-AF65-F5344CB8AC3E}">
        <p14:creationId xmlns:p14="http://schemas.microsoft.com/office/powerpoint/2010/main" val="16415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EA23-92BB-40C0-B4A6-31B82F6CCA69}"/>
              </a:ext>
            </a:extLst>
          </p:cNvPr>
          <p:cNvSpPr>
            <a:spLocks noGrp="1"/>
          </p:cNvSpPr>
          <p:nvPr>
            <p:ph type="title"/>
          </p:nvPr>
        </p:nvSpPr>
        <p:spPr>
          <a:xfrm>
            <a:off x="838200" y="112206"/>
            <a:ext cx="10515600" cy="1325563"/>
          </a:xfrm>
        </p:spPr>
        <p:txBody>
          <a:bodyPr/>
          <a:lstStyle/>
          <a:p>
            <a:pPr algn="ctr"/>
            <a:r>
              <a:rPr lang="en-US" dirty="0">
                <a:latin typeface="Times New Roman" panose="02020603050405020304" pitchFamily="18" charset="0"/>
                <a:cs typeface="Times New Roman" panose="02020603050405020304" pitchFamily="18" charset="0"/>
              </a:rPr>
              <a:t>Comparison to other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9540D-A0F6-4ABA-9F04-CFDFCB58329D}"/>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Complete Exploration </a:t>
                </a:r>
                <a:r>
                  <a:rPr lang="en-US" dirty="0">
                    <a:latin typeface="Times New Roman" panose="02020603050405020304" pitchFamily="18" charset="0"/>
                    <a:cs typeface="Times New Roman" panose="02020603050405020304" pitchFamily="18" charset="0"/>
                  </a:rPr>
                  <a:t>: Choose an action randomly</a:t>
                </a:r>
              </a:p>
              <a:p>
                <a:r>
                  <a:rPr lang="en-US" b="1" dirty="0">
                    <a:latin typeface="Times New Roman" panose="02020603050405020304" pitchFamily="18" charset="0"/>
                    <a:cs typeface="Times New Roman" panose="02020603050405020304" pitchFamily="18" charset="0"/>
                  </a:rPr>
                  <a:t>Complete Exploitation </a:t>
                </a:r>
                <a:r>
                  <a:rPr lang="en-US" dirty="0">
                    <a:latin typeface="Times New Roman" panose="02020603050405020304" pitchFamily="18" charset="0"/>
                    <a:cs typeface="Times New Roman" panose="02020603050405020304" pitchFamily="18" charset="0"/>
                  </a:rPr>
                  <a:t>: Choose an action to maximize the value function approximation </a:t>
                </a:r>
                <a:r>
                  <a:rPr lang="en-US" dirty="0">
                    <a:solidFill>
                      <a:prstClr val="black"/>
                    </a:solidFill>
                    <a:latin typeface="Times New Roman" panose="02020603050405020304" pitchFamily="18" charset="0"/>
                    <a:cs typeface="Times New Roman" panose="02020603050405020304" pitchFamily="18" charset="0"/>
                  </a:rPr>
                  <a:t>V</a:t>
                </a:r>
                <a:r>
                  <a:rPr lang="en-US" baseline="-25000" dirty="0">
                    <a:solidFill>
                      <a:prstClr val="black"/>
                    </a:solidFill>
                    <a:latin typeface="Times New Roman" panose="02020603050405020304" pitchFamily="18" charset="0"/>
                    <a:cs typeface="Times New Roman" panose="02020603050405020304" pitchFamily="18" charset="0"/>
                  </a:rPr>
                  <a:t>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 greedy </a:t>
                </a:r>
                <a:r>
                  <a:rPr lang="en-US" dirty="0">
                    <a:latin typeface="Times New Roman" panose="02020603050405020304" pitchFamily="18" charset="0"/>
                    <a:cs typeface="Times New Roman" panose="02020603050405020304" pitchFamily="18" charset="0"/>
                  </a:rPr>
                  <a:t>: Choose to explore with probability </a:t>
                </a:r>
                <a14:m>
                  <m:oMath xmlns:m="http://schemas.openxmlformats.org/officeDocument/2006/math">
                    <m:r>
                      <a:rPr lang="en-US" b="0" i="1" smtClean="0">
                        <a:latin typeface="Cambria Math" panose="02040503050406030204" pitchFamily="18" charset="0"/>
                      </a:rPr>
                      <m:t>𝜖</m:t>
                    </m:r>
                  </m:oMath>
                </a14:m>
                <a:r>
                  <a:rPr lang="en-US" dirty="0">
                    <a:latin typeface="Times New Roman" panose="02020603050405020304" pitchFamily="18" charset="0"/>
                    <a:cs typeface="Times New Roman" panose="02020603050405020304" pitchFamily="18" charset="0"/>
                  </a:rPr>
                  <a:t> and exploit with probability 1-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b="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Knowledge Gradient Algorithm </a:t>
                </a:r>
                <a:r>
                  <a:rPr lang="en-US" dirty="0">
                    <a:latin typeface="Times New Roman" panose="02020603050405020304" pitchFamily="18" charset="0"/>
                    <a:cs typeface="Times New Roman" panose="02020603050405020304" pitchFamily="18" charset="0"/>
                  </a:rPr>
                  <a:t>: Choose an action that maximizes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Bilinear Value function approximation was used and each algorithm was run for 40 hours.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219540D-A0F6-4ABA-9F04-CFDFCB58329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2356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4FA8-7767-444F-9D5A-8AD3FAB51D06}"/>
              </a:ext>
            </a:extLst>
          </p:cNvPr>
          <p:cNvSpPr>
            <a:spLocks noGrp="1"/>
          </p:cNvSpPr>
          <p:nvPr>
            <p:ph type="title"/>
          </p:nvPr>
        </p:nvSpPr>
        <p:spPr>
          <a:xfrm>
            <a:off x="838200" y="0"/>
            <a:ext cx="10515600" cy="1325563"/>
          </a:xfrm>
        </p:spPr>
        <p:txBody>
          <a:bodyPr/>
          <a:lstStyle/>
          <a:p>
            <a:pPr algn="ctr"/>
            <a:r>
              <a:rPr lang="en-US" dirty="0">
                <a:latin typeface="Times New Roman" panose="02020603050405020304" pitchFamily="18" charset="0"/>
                <a:cs typeface="Times New Roman" panose="02020603050405020304" pitchFamily="18" charset="0"/>
              </a:rPr>
              <a:t>Test Problem and Results</a:t>
            </a:r>
          </a:p>
        </p:txBody>
      </p:sp>
      <p:sp>
        <p:nvSpPr>
          <p:cNvPr id="3" name="Content Placeholder 2">
            <a:extLst>
              <a:ext uri="{FF2B5EF4-FFF2-40B4-BE49-F238E27FC236}">
                <a16:creationId xmlns:a16="http://schemas.microsoft.com/office/drawing/2014/main" id="{9E991AA1-50F9-4678-8577-5B1C801AE957}"/>
              </a:ext>
            </a:extLst>
          </p:cNvPr>
          <p:cNvSpPr>
            <a:spLocks noGrp="1"/>
          </p:cNvSpPr>
          <p:nvPr>
            <p:ph idx="1"/>
          </p:nvPr>
        </p:nvSpPr>
        <p:spPr>
          <a:xfrm>
            <a:off x="838200" y="1429385"/>
            <a:ext cx="10515600" cy="4351338"/>
          </a:xfrm>
        </p:spPr>
        <p:txBody>
          <a:bodyPr/>
          <a:lstStyle/>
          <a:p>
            <a:r>
              <a:rPr lang="en-US" dirty="0">
                <a:latin typeface="Times New Roman" panose="02020603050405020304" pitchFamily="18" charset="0"/>
                <a:cs typeface="Times New Roman" panose="02020603050405020304" pitchFamily="18" charset="0"/>
              </a:rPr>
              <a:t>Test Problem : 3 Time Periods in increments of 20 years, 4 Technologies and 2 uncertainties in Fuel Prices and Cost of Carbon</a:t>
            </a:r>
            <a:r>
              <a:rPr lang="en-US" dirty="0"/>
              <a:t>.</a:t>
            </a:r>
          </a:p>
          <a:p>
            <a:pPr marL="0" indent="0">
              <a:buNone/>
            </a:pPr>
            <a:endParaRPr lang="en-US" dirty="0"/>
          </a:p>
          <a:p>
            <a:pPr marL="0" indent="0">
              <a:buNone/>
            </a:pPr>
            <a:endParaRPr lang="en-US" dirty="0"/>
          </a:p>
          <a:p>
            <a:pPr marL="0" indent="0">
              <a:buNone/>
            </a:pPr>
            <a:endParaRPr lang="en-US" dirty="0"/>
          </a:p>
          <a:p>
            <a:endParaRPr lang="en-US" dirty="0"/>
          </a:p>
          <a:p>
            <a:pPr marL="0" indent="0">
              <a:buNone/>
            </a:pPr>
            <a:r>
              <a:rPr lang="en-US" dirty="0"/>
              <a:t> </a:t>
            </a:r>
          </a:p>
        </p:txBody>
      </p:sp>
      <p:graphicFrame>
        <p:nvGraphicFramePr>
          <p:cNvPr id="4" name="Object 3">
            <a:extLst>
              <a:ext uri="{FF2B5EF4-FFF2-40B4-BE49-F238E27FC236}">
                <a16:creationId xmlns:a16="http://schemas.microsoft.com/office/drawing/2014/main" id="{7063B69E-97D4-4F32-BEED-CF31B580B60D}"/>
              </a:ext>
            </a:extLst>
          </p:cNvPr>
          <p:cNvGraphicFramePr>
            <a:graphicFrameLocks noChangeAspect="1"/>
          </p:cNvGraphicFramePr>
          <p:nvPr>
            <p:extLst>
              <p:ext uri="{D42A27DB-BD31-4B8C-83A1-F6EECF244321}">
                <p14:modId xmlns:p14="http://schemas.microsoft.com/office/powerpoint/2010/main" val="3338650334"/>
              </p:ext>
            </p:extLst>
          </p:nvPr>
        </p:nvGraphicFramePr>
        <p:xfrm>
          <a:off x="442546" y="2312500"/>
          <a:ext cx="6404585" cy="4948768"/>
        </p:xfrm>
        <a:graphic>
          <a:graphicData uri="http://schemas.openxmlformats.org/presentationml/2006/ole">
            <mc:AlternateContent xmlns:mc="http://schemas.openxmlformats.org/markup-compatibility/2006">
              <mc:Choice xmlns:v="urn:schemas-microsoft-com:vml" Requires="v">
                <p:oleObj spid="_x0000_s2057" name="Graph" r:id="rId4" imgW="4023360" imgH="3108960" progId="Origin50.Graph">
                  <p:embed/>
                </p:oleObj>
              </mc:Choice>
              <mc:Fallback>
                <p:oleObj name="Graph" r:id="rId4" imgW="4023360" imgH="3108960" progId="Origin50.Graph">
                  <p:embed/>
                  <p:pic>
                    <p:nvPicPr>
                      <p:cNvPr id="0" name=""/>
                      <p:cNvPicPr/>
                      <p:nvPr/>
                    </p:nvPicPr>
                    <p:blipFill>
                      <a:blip r:embed="rId5"/>
                      <a:stretch>
                        <a:fillRect/>
                      </a:stretch>
                    </p:blipFill>
                    <p:spPr>
                      <a:xfrm>
                        <a:off x="442546" y="2312500"/>
                        <a:ext cx="6404585" cy="494876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6A8BB865-4BFB-4E75-BFF3-352A70114422}"/>
              </a:ext>
            </a:extLst>
          </p:cNvPr>
          <p:cNvGrpSpPr/>
          <p:nvPr/>
        </p:nvGrpSpPr>
        <p:grpSpPr>
          <a:xfrm>
            <a:off x="6372160" y="3175038"/>
            <a:ext cx="5192447" cy="1936973"/>
            <a:chOff x="6841208" y="2518018"/>
            <a:chExt cx="5192447" cy="1936973"/>
          </a:xfrm>
        </p:grpSpPr>
        <p:sp>
          <p:nvSpPr>
            <p:cNvPr id="8" name="TextBox 7">
              <a:extLst>
                <a:ext uri="{FF2B5EF4-FFF2-40B4-BE49-F238E27FC236}">
                  <a16:creationId xmlns:a16="http://schemas.microsoft.com/office/drawing/2014/main" id="{F42C6A9B-88E6-45EA-92BE-3BC5DC6BD221}"/>
                </a:ext>
              </a:extLst>
            </p:cNvPr>
            <p:cNvSpPr txBox="1"/>
            <p:nvPr/>
          </p:nvSpPr>
          <p:spPr>
            <a:xfrm>
              <a:off x="6841208" y="2518018"/>
              <a:ext cx="432528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Conclusion and Future Work</a:t>
              </a:r>
            </a:p>
          </p:txBody>
        </p:sp>
        <p:sp>
          <p:nvSpPr>
            <p:cNvPr id="9" name="TextBox 8">
              <a:extLst>
                <a:ext uri="{FF2B5EF4-FFF2-40B4-BE49-F238E27FC236}">
                  <a16:creationId xmlns:a16="http://schemas.microsoft.com/office/drawing/2014/main" id="{19D8B7F1-0882-40AD-B699-89C4A19550C7}"/>
                </a:ext>
              </a:extLst>
            </p:cNvPr>
            <p:cNvSpPr txBox="1"/>
            <p:nvPr/>
          </p:nvSpPr>
          <p:spPr>
            <a:xfrm>
              <a:off x="6841208" y="3254662"/>
              <a:ext cx="5192447" cy="1200329"/>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of the solution to Exact Dynamic</a:t>
              </a:r>
            </a:p>
            <a:p>
              <a:r>
                <a:rPr lang="en-US" dirty="0">
                  <a:latin typeface="Times New Roman" panose="02020603050405020304" pitchFamily="18" charset="0"/>
                  <a:cs typeface="Times New Roman" panose="02020603050405020304" pitchFamily="18" charset="0"/>
                </a:rPr>
                <a:t>     Programming or Stochastic Optimization solution.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 of this methodology to other ADP </a:t>
              </a:r>
            </a:p>
            <a:p>
              <a:r>
                <a:rPr lang="en-US" dirty="0">
                  <a:latin typeface="Times New Roman" panose="02020603050405020304" pitchFamily="18" charset="0"/>
                  <a:cs typeface="Times New Roman" panose="02020603050405020304" pitchFamily="18" charset="0"/>
                </a:rPr>
                <a:t>     frameworks such as Inventory, Cart Pole or Chess.</a:t>
              </a:r>
            </a:p>
          </p:txBody>
        </p:sp>
      </p:grpSp>
    </p:spTree>
    <p:extLst>
      <p:ext uri="{BB962C8B-B14F-4D97-AF65-F5344CB8AC3E}">
        <p14:creationId xmlns:p14="http://schemas.microsoft.com/office/powerpoint/2010/main" val="39193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3227</TotalTime>
  <Words>627</Words>
  <Application>Microsoft Office PowerPoint</Application>
  <PresentationFormat>Widescreen</PresentationFormat>
  <Paragraphs>137</Paragraphs>
  <Slides>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8" baseType="lpstr">
      <vt:lpstr>Arial</vt:lpstr>
      <vt:lpstr>Calibri</vt:lpstr>
      <vt:lpstr>Calibri Light</vt:lpstr>
      <vt:lpstr>Cambria Math</vt:lpstr>
      <vt:lpstr>Times New Roman</vt:lpstr>
      <vt:lpstr>Tw Cen MT</vt:lpstr>
      <vt:lpstr>Office Theme</vt:lpstr>
      <vt:lpstr>Equation</vt:lpstr>
      <vt:lpstr>Origin Graph</vt:lpstr>
      <vt:lpstr>Computationally Efficient Methods  for Stochastic Generator  Expansion Planning</vt:lpstr>
      <vt:lpstr>What is Generator Expansion Planning?</vt:lpstr>
      <vt:lpstr>Problem Framing</vt:lpstr>
      <vt:lpstr>Classic Dynamic Programming Solution Methods</vt:lpstr>
      <vt:lpstr>What is the solution? ADP</vt:lpstr>
      <vt:lpstr>Double Pass ADP Algorithm</vt:lpstr>
      <vt:lpstr>How to Sample efficiently?  Exploration-Exploitation tradeoff</vt:lpstr>
      <vt:lpstr>Comparison to other algorithms</vt:lpstr>
      <vt:lpstr>Test Problem and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VIJAY</dc:creator>
  <cp:lastModifiedBy>Pratibha Mahale</cp:lastModifiedBy>
  <cp:revision>76</cp:revision>
  <dcterms:created xsi:type="dcterms:W3CDTF">2018-11-05T00:33:18Z</dcterms:created>
  <dcterms:modified xsi:type="dcterms:W3CDTF">2018-12-06T02:26:01Z</dcterms:modified>
</cp:coreProperties>
</file>