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8"/>
  </p:handoutMasterIdLst>
  <p:sldIdLst>
    <p:sldId id="291" r:id="rId2"/>
    <p:sldId id="292" r:id="rId3"/>
    <p:sldId id="296" r:id="rId4"/>
    <p:sldId id="297" r:id="rId5"/>
    <p:sldId id="298" r:id="rId6"/>
    <p:sldId id="299" r:id="rId7"/>
    <p:sldId id="300" r:id="rId8"/>
    <p:sldId id="301" r:id="rId9"/>
    <p:sldId id="302" r:id="rId10"/>
    <p:sldId id="303" r:id="rId11"/>
    <p:sldId id="307" r:id="rId12"/>
    <p:sldId id="308" r:id="rId13"/>
    <p:sldId id="309" r:id="rId14"/>
    <p:sldId id="310" r:id="rId15"/>
    <p:sldId id="314" r:id="rId16"/>
    <p:sldId id="316" r:id="rId17"/>
    <p:sldId id="315" r:id="rId18"/>
    <p:sldId id="317" r:id="rId19"/>
    <p:sldId id="311" r:id="rId20"/>
    <p:sldId id="312" r:id="rId21"/>
    <p:sldId id="313" r:id="rId22"/>
    <p:sldId id="318" r:id="rId23"/>
    <p:sldId id="319" r:id="rId24"/>
    <p:sldId id="320" r:id="rId25"/>
    <p:sldId id="322" r:id="rId26"/>
    <p:sldId id="337" r:id="rId27"/>
    <p:sldId id="323" r:id="rId28"/>
    <p:sldId id="281" r:id="rId29"/>
    <p:sldId id="282" r:id="rId30"/>
    <p:sldId id="283" r:id="rId31"/>
    <p:sldId id="284" r:id="rId32"/>
    <p:sldId id="287" r:id="rId33"/>
    <p:sldId id="285" r:id="rId34"/>
    <p:sldId id="286" r:id="rId35"/>
    <p:sldId id="295" r:id="rId36"/>
    <p:sldId id="324" r:id="rId37"/>
    <p:sldId id="325" r:id="rId38"/>
    <p:sldId id="326" r:id="rId39"/>
    <p:sldId id="338" r:id="rId40"/>
    <p:sldId id="339" r:id="rId41"/>
    <p:sldId id="340" r:id="rId42"/>
    <p:sldId id="345" r:id="rId43"/>
    <p:sldId id="341" r:id="rId44"/>
    <p:sldId id="342" r:id="rId45"/>
    <p:sldId id="343" r:id="rId46"/>
    <p:sldId id="344"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4614"/>
  </p:normalViewPr>
  <p:slideViewPr>
    <p:cSldViewPr snapToGrid="0" snapToObjects="1">
      <p:cViewPr varScale="1">
        <p:scale>
          <a:sx n="90" d="100"/>
          <a:sy n="90" d="100"/>
        </p:scale>
        <p:origin x="15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55803E-F705-DF40-A3FB-8626C18E23DB}" type="datetimeFigureOut">
              <a:rPr lang="en-US" smtClean="0"/>
              <a:t>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799071-2861-E340-93DC-73A014D116A2}" type="slidenum">
              <a:rPr lang="en-US" smtClean="0"/>
              <a:t>‹#›</a:t>
            </a:fld>
            <a:endParaRPr lang="en-US"/>
          </a:p>
        </p:txBody>
      </p:sp>
    </p:spTree>
    <p:extLst>
      <p:ext uri="{BB962C8B-B14F-4D97-AF65-F5344CB8AC3E}">
        <p14:creationId xmlns:p14="http://schemas.microsoft.com/office/powerpoint/2010/main" val="21418150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21BE40-BCB6-CD46-8103-B416BF5DD5A8}"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369305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1BE40-BCB6-CD46-8103-B416BF5DD5A8}"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415074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1BE40-BCB6-CD46-8103-B416BF5DD5A8}"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198952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1BE40-BCB6-CD46-8103-B416BF5DD5A8}"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25861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1BE40-BCB6-CD46-8103-B416BF5DD5A8}"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161020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21BE40-BCB6-CD46-8103-B416BF5DD5A8}"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71496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21BE40-BCB6-CD46-8103-B416BF5DD5A8}" type="datetimeFigureOut">
              <a:rPr lang="en-US" smtClean="0"/>
              <a:t>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210832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21BE40-BCB6-CD46-8103-B416BF5DD5A8}" type="datetimeFigureOut">
              <a:rPr lang="en-US" smtClean="0"/>
              <a:t>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53590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1BE40-BCB6-CD46-8103-B416BF5DD5A8}" type="datetimeFigureOut">
              <a:rPr lang="en-US" smtClean="0"/>
              <a:t>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81724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1BE40-BCB6-CD46-8103-B416BF5DD5A8}"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355351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1BE40-BCB6-CD46-8103-B416BF5DD5A8}"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AEE7E-7BAB-8246-BBFA-AD6C8A9F4917}" type="slidenum">
              <a:rPr lang="en-US" smtClean="0"/>
              <a:t>‹#›</a:t>
            </a:fld>
            <a:endParaRPr lang="en-US"/>
          </a:p>
        </p:txBody>
      </p:sp>
    </p:spTree>
    <p:extLst>
      <p:ext uri="{BB962C8B-B14F-4D97-AF65-F5344CB8AC3E}">
        <p14:creationId xmlns:p14="http://schemas.microsoft.com/office/powerpoint/2010/main" val="4111713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1BE40-BCB6-CD46-8103-B416BF5DD5A8}" type="datetimeFigureOut">
              <a:rPr lang="en-US" smtClean="0"/>
              <a:t>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AEE7E-7BAB-8246-BBFA-AD6C8A9F4917}" type="slidenum">
              <a:rPr lang="en-US" smtClean="0"/>
              <a:t>‹#›</a:t>
            </a:fld>
            <a:endParaRPr lang="en-US"/>
          </a:p>
        </p:txBody>
      </p:sp>
    </p:spTree>
    <p:extLst>
      <p:ext uri="{BB962C8B-B14F-4D97-AF65-F5344CB8AC3E}">
        <p14:creationId xmlns:p14="http://schemas.microsoft.com/office/powerpoint/2010/main" val="2608655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seindia.com/global/content/termsofuse.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varonis.com/introduction-to-oauth/"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HyperText</a:t>
            </a:r>
            <a:r>
              <a:rPr lang="en-US" dirty="0" smtClean="0"/>
              <a:t> Transfer Protocol</a:t>
            </a:r>
            <a:endParaRPr lang="en-US" dirty="0"/>
          </a:p>
        </p:txBody>
      </p:sp>
      <p:sp>
        <p:nvSpPr>
          <p:cNvPr id="5" name="Subtitle 4"/>
          <p:cNvSpPr>
            <a:spLocks noGrp="1"/>
          </p:cNvSpPr>
          <p:nvPr>
            <p:ph type="subTitle" idx="1"/>
          </p:nvPr>
        </p:nvSpPr>
        <p:spPr/>
        <p:txBody>
          <a:bodyPr/>
          <a:lstStyle/>
          <a:p>
            <a:r>
              <a:rPr lang="en-US" dirty="0" smtClean="0"/>
              <a:t>HTTP</a:t>
            </a:r>
            <a:endParaRPr lang="en-US" dirty="0"/>
          </a:p>
        </p:txBody>
      </p:sp>
    </p:spTree>
    <p:extLst>
      <p:ext uri="{BB962C8B-B14F-4D97-AF65-F5344CB8AC3E}">
        <p14:creationId xmlns:p14="http://schemas.microsoft.com/office/powerpoint/2010/main" val="3932527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100 Informational </a:t>
            </a:r>
            <a:r>
              <a:rPr lang="en-US" dirty="0" smtClean="0"/>
              <a:t>– Communication continuing, more input </a:t>
            </a:r>
            <a:r>
              <a:rPr lang="en-US" dirty="0"/>
              <a:t>expected </a:t>
            </a:r>
            <a:r>
              <a:rPr lang="en-US" dirty="0" smtClean="0"/>
              <a:t>from </a:t>
            </a:r>
            <a:r>
              <a:rPr lang="en-US" dirty="0"/>
              <a:t>client </a:t>
            </a:r>
            <a:r>
              <a:rPr lang="en-US" dirty="0" smtClean="0"/>
              <a:t>or server</a:t>
            </a:r>
            <a:endParaRPr lang="en-US" dirty="0"/>
          </a:p>
          <a:p>
            <a:r>
              <a:rPr lang="en-US" dirty="0"/>
              <a:t>200 Success </a:t>
            </a:r>
            <a:r>
              <a:rPr lang="en-US" dirty="0" smtClean="0"/>
              <a:t> - e.g., 200 - general success; </a:t>
            </a:r>
          </a:p>
          <a:p>
            <a:r>
              <a:rPr lang="en-US" dirty="0" smtClean="0"/>
              <a:t>300 </a:t>
            </a:r>
            <a:r>
              <a:rPr lang="en-US" dirty="0"/>
              <a:t>Redirection or Conditional </a:t>
            </a:r>
            <a:r>
              <a:rPr lang="en-US" dirty="0" smtClean="0"/>
              <a:t>Action – requested </a:t>
            </a:r>
            <a:r>
              <a:rPr lang="en-US" dirty="0"/>
              <a:t>URL </a:t>
            </a:r>
            <a:r>
              <a:rPr lang="en-US" dirty="0" smtClean="0"/>
              <a:t>is </a:t>
            </a:r>
            <a:r>
              <a:rPr lang="en-US" dirty="0"/>
              <a:t>located somewhere else</a:t>
            </a:r>
            <a:r>
              <a:rPr lang="en-US" dirty="0" smtClean="0"/>
              <a:t>. </a:t>
            </a:r>
            <a:endParaRPr lang="en-US" dirty="0"/>
          </a:p>
          <a:p>
            <a:r>
              <a:rPr lang="en-US" dirty="0" smtClean="0"/>
              <a:t>400 </a:t>
            </a:r>
            <a:r>
              <a:rPr lang="en-US" dirty="0"/>
              <a:t>Client Error </a:t>
            </a:r>
            <a:r>
              <a:rPr lang="en-US" dirty="0" smtClean="0"/>
              <a:t>–  e.g., 404 </a:t>
            </a:r>
            <a:r>
              <a:rPr lang="en-US" dirty="0"/>
              <a:t>indicates </a:t>
            </a:r>
            <a:r>
              <a:rPr lang="en-US" dirty="0" smtClean="0"/>
              <a:t>the </a:t>
            </a:r>
            <a:r>
              <a:rPr lang="en-US" dirty="0"/>
              <a:t>document </a:t>
            </a:r>
            <a:r>
              <a:rPr lang="en-US" dirty="0" smtClean="0"/>
              <a:t>was not found</a:t>
            </a:r>
            <a:endParaRPr lang="en-US" dirty="0"/>
          </a:p>
          <a:p>
            <a:r>
              <a:rPr lang="en-US" dirty="0"/>
              <a:t>500 Internal Server Error or </a:t>
            </a:r>
            <a:r>
              <a:rPr lang="en-US" dirty="0" smtClean="0"/>
              <a:t>Broken Request –  </a:t>
            </a:r>
            <a:r>
              <a:rPr lang="en-US" dirty="0"/>
              <a:t>error </a:t>
            </a:r>
            <a:r>
              <a:rPr lang="en-US" dirty="0" smtClean="0"/>
              <a:t> on </a:t>
            </a:r>
            <a:r>
              <a:rPr lang="en-US" dirty="0"/>
              <a:t>the server </a:t>
            </a:r>
            <a:r>
              <a:rPr lang="en-US" dirty="0" smtClean="0"/>
              <a:t>side</a:t>
            </a:r>
            <a:endParaRPr lang="en-US" dirty="0"/>
          </a:p>
        </p:txBody>
      </p:sp>
    </p:spTree>
    <p:extLst>
      <p:ext uri="{BB962C8B-B14F-4D97-AF65-F5344CB8AC3E}">
        <p14:creationId xmlns:p14="http://schemas.microsoft.com/office/powerpoint/2010/main" val="2079050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 </a:t>
            </a:r>
            <a:r>
              <a:rPr lang="en-US" dirty="0" smtClean="0"/>
              <a:t>Wikipedia </a:t>
            </a:r>
            <a:r>
              <a:rPr lang="en-US" dirty="0" smtClean="0"/>
              <a:t>Page</a:t>
            </a:r>
            <a:endParaRPr lang="en-US" dirty="0"/>
          </a:p>
        </p:txBody>
      </p:sp>
      <p:sp>
        <p:nvSpPr>
          <p:cNvPr id="3" name="Content Placeholder 2"/>
          <p:cNvSpPr>
            <a:spLocks noGrp="1"/>
          </p:cNvSpPr>
          <p:nvPr>
            <p:ph idx="1"/>
          </p:nvPr>
        </p:nvSpPr>
        <p:spPr>
          <a:xfrm>
            <a:off x="457200" y="1600200"/>
            <a:ext cx="8229600" cy="5025381"/>
          </a:xfrm>
        </p:spPr>
        <p:txBody>
          <a:bodyPr>
            <a:normAutofit fontScale="85000" lnSpcReduction="20000"/>
          </a:bodyPr>
          <a:lstStyle/>
          <a:p>
            <a:pPr marL="0" indent="0">
              <a:buNone/>
            </a:pPr>
            <a:r>
              <a:rPr lang="en-US" sz="2400" dirty="0" err="1">
                <a:latin typeface="Courier"/>
                <a:cs typeface="Courier"/>
              </a:rPr>
              <a:t>pageContents</a:t>
            </a:r>
            <a:r>
              <a:rPr lang="en-US" sz="2400" dirty="0">
                <a:latin typeface="Courier"/>
                <a:cs typeface="Courier"/>
              </a:rPr>
              <a:t> = </a:t>
            </a:r>
            <a:r>
              <a:rPr lang="en-US" sz="2400" dirty="0" err="1">
                <a:latin typeface="Courier"/>
                <a:cs typeface="Courier"/>
              </a:rPr>
              <a:t>getURLContent</a:t>
            </a:r>
            <a:r>
              <a:rPr lang="en-US" sz="2400" dirty="0">
                <a:latin typeface="Courier"/>
                <a:cs typeface="Courier"/>
              </a:rPr>
              <a:t>(</a:t>
            </a:r>
            <a:r>
              <a:rPr lang="en-US" sz="2400" dirty="0" err="1">
                <a:latin typeface="Courier"/>
                <a:cs typeface="Courier"/>
              </a:rPr>
              <a:t>wikiURL</a:t>
            </a:r>
            <a:r>
              <a:rPr lang="en-US" sz="2400" dirty="0">
                <a:latin typeface="Courier"/>
                <a:cs typeface="Courier"/>
              </a:rPr>
              <a:t>, </a:t>
            </a:r>
            <a:endParaRPr lang="en-US" sz="2400" dirty="0" smtClean="0">
              <a:latin typeface="Courier"/>
              <a:cs typeface="Courier"/>
            </a:endParaRPr>
          </a:p>
          <a:p>
            <a:pPr marL="0" indent="0">
              <a:buNone/>
            </a:pPr>
            <a:r>
              <a:rPr lang="en-US" sz="2400" dirty="0">
                <a:latin typeface="Courier"/>
                <a:cs typeface="Courier"/>
              </a:rPr>
              <a:t> </a:t>
            </a:r>
            <a:r>
              <a:rPr lang="en-US" sz="2400" dirty="0" smtClean="0">
                <a:latin typeface="Courier"/>
                <a:cs typeface="Courier"/>
              </a:rPr>
              <a:t>                            verbose </a:t>
            </a:r>
            <a:r>
              <a:rPr lang="en-US" sz="2400" dirty="0">
                <a:latin typeface="Courier"/>
                <a:cs typeface="Courier"/>
              </a:rPr>
              <a:t>= TRUE</a:t>
            </a:r>
            <a:r>
              <a:rPr lang="en-US" sz="2400" dirty="0" smtClean="0">
                <a:latin typeface="Courier"/>
                <a:cs typeface="Courier"/>
              </a:rPr>
              <a:t>)</a:t>
            </a:r>
          </a:p>
          <a:p>
            <a:pPr marL="0" indent="0">
              <a:buNone/>
            </a:pPr>
            <a:endParaRPr lang="en-US" sz="2400" dirty="0" smtClean="0">
              <a:latin typeface="Courier"/>
              <a:cs typeface="Courier"/>
            </a:endParaRPr>
          </a:p>
          <a:p>
            <a:pPr marL="0" indent="0">
              <a:buNone/>
            </a:pPr>
            <a:r>
              <a:rPr lang="en-US" sz="2400" dirty="0">
                <a:latin typeface="Courier"/>
                <a:cs typeface="Courier"/>
              </a:rPr>
              <a:t>*   Trying 2620:0:863:ed1a::1...</a:t>
            </a:r>
          </a:p>
          <a:p>
            <a:pPr marL="0" indent="0">
              <a:buNone/>
            </a:pPr>
            <a:r>
              <a:rPr lang="en-US" sz="2400" dirty="0">
                <a:latin typeface="Courier"/>
                <a:cs typeface="Courier"/>
              </a:rPr>
              <a:t>* Connected to </a:t>
            </a:r>
            <a:r>
              <a:rPr lang="en-US" sz="2400" dirty="0" err="1">
                <a:latin typeface="Courier"/>
                <a:cs typeface="Courier"/>
              </a:rPr>
              <a:t>en.wikipedia.org</a:t>
            </a:r>
            <a:r>
              <a:rPr lang="en-US" sz="2400" dirty="0">
                <a:latin typeface="Courier"/>
                <a:cs typeface="Courier"/>
              </a:rPr>
              <a:t> (2620:0:863:ed1a::1) port 443 (#0)</a:t>
            </a:r>
          </a:p>
          <a:p>
            <a:pPr marL="0" indent="0">
              <a:buNone/>
            </a:pPr>
            <a:r>
              <a:rPr lang="en-US" sz="2400" dirty="0">
                <a:latin typeface="Courier"/>
                <a:cs typeface="Courier"/>
              </a:rPr>
              <a:t>* TLS 1.2 connection using TLS_ECDHE_ECDSA_WITH_AES_128_CBC_SHA</a:t>
            </a:r>
          </a:p>
          <a:p>
            <a:pPr marL="0" indent="0">
              <a:buNone/>
            </a:pPr>
            <a:r>
              <a:rPr lang="en-US" sz="2400" dirty="0">
                <a:latin typeface="Courier"/>
                <a:cs typeface="Courier"/>
              </a:rPr>
              <a:t>* Server certificate: *.</a:t>
            </a:r>
            <a:r>
              <a:rPr lang="en-US" sz="2400" dirty="0" err="1">
                <a:latin typeface="Courier"/>
                <a:cs typeface="Courier"/>
              </a:rPr>
              <a:t>wikipedia.org</a:t>
            </a:r>
            <a:endParaRPr lang="en-US" sz="2400" dirty="0">
              <a:latin typeface="Courier"/>
              <a:cs typeface="Courier"/>
            </a:endParaRPr>
          </a:p>
          <a:p>
            <a:pPr marL="0" indent="0">
              <a:buNone/>
            </a:pPr>
            <a:r>
              <a:rPr lang="en-US" sz="2400" dirty="0">
                <a:latin typeface="Courier"/>
                <a:cs typeface="Courier"/>
              </a:rPr>
              <a:t>* Server certificate: </a:t>
            </a:r>
            <a:r>
              <a:rPr lang="en-US" sz="2400" dirty="0" err="1">
                <a:latin typeface="Courier"/>
                <a:cs typeface="Courier"/>
              </a:rPr>
              <a:t>GlobalSign</a:t>
            </a:r>
            <a:r>
              <a:rPr lang="en-US" sz="2400" dirty="0">
                <a:latin typeface="Courier"/>
                <a:cs typeface="Courier"/>
              </a:rPr>
              <a:t> Organization Validation CA - SHA256 - G2</a:t>
            </a:r>
          </a:p>
          <a:p>
            <a:pPr marL="0" indent="0">
              <a:buNone/>
            </a:pPr>
            <a:r>
              <a:rPr lang="en-US" sz="2400" dirty="0">
                <a:latin typeface="Courier"/>
                <a:cs typeface="Courier"/>
              </a:rPr>
              <a:t>* Server certificate: </a:t>
            </a:r>
            <a:r>
              <a:rPr lang="en-US" sz="2400" dirty="0" err="1">
                <a:latin typeface="Courier"/>
                <a:cs typeface="Courier"/>
              </a:rPr>
              <a:t>GlobalSign</a:t>
            </a:r>
            <a:endParaRPr lang="en-US" sz="2400" dirty="0">
              <a:latin typeface="Courier"/>
              <a:cs typeface="Courier"/>
            </a:endParaRPr>
          </a:p>
          <a:p>
            <a:pPr marL="0" indent="0">
              <a:buNone/>
            </a:pPr>
            <a:r>
              <a:rPr lang="en-US" sz="2400" dirty="0" smtClean="0">
                <a:latin typeface="Courier"/>
                <a:cs typeface="Courier"/>
              </a:rPr>
              <a:t>&gt; GET </a:t>
            </a:r>
            <a:r>
              <a:rPr lang="en-US" sz="2400" dirty="0">
                <a:latin typeface="Courier"/>
                <a:cs typeface="Courier"/>
              </a:rPr>
              <a:t>/wiki/United_States_presidential_election_in_Virginia,_2004 HTTP/1.1</a:t>
            </a:r>
          </a:p>
          <a:p>
            <a:pPr marL="0" indent="0">
              <a:buNone/>
            </a:pPr>
            <a:r>
              <a:rPr lang="en-US" sz="2400" dirty="0" smtClean="0">
                <a:latin typeface="Courier"/>
                <a:cs typeface="Courier"/>
              </a:rPr>
              <a:t>Host</a:t>
            </a:r>
            <a:r>
              <a:rPr lang="en-US" sz="2400" dirty="0">
                <a:latin typeface="Courier"/>
                <a:cs typeface="Courier"/>
              </a:rPr>
              <a:t>: </a:t>
            </a:r>
            <a:r>
              <a:rPr lang="en-US" sz="2400" dirty="0" err="1">
                <a:latin typeface="Courier"/>
                <a:cs typeface="Courier"/>
              </a:rPr>
              <a:t>en.wikipedia.org</a:t>
            </a:r>
            <a:endParaRPr lang="en-US" sz="2400" dirty="0">
              <a:latin typeface="Courier"/>
              <a:cs typeface="Courier"/>
            </a:endParaRPr>
          </a:p>
          <a:p>
            <a:pPr marL="0" indent="0">
              <a:buNone/>
            </a:pPr>
            <a:r>
              <a:rPr lang="en-US" sz="2400" dirty="0">
                <a:latin typeface="Courier"/>
                <a:cs typeface="Courier"/>
              </a:rPr>
              <a:t>Accept: */*</a:t>
            </a:r>
          </a:p>
          <a:p>
            <a:pPr marL="0" indent="0">
              <a:buNone/>
            </a:pPr>
            <a:endParaRPr lang="en-US" sz="2400" dirty="0">
              <a:latin typeface="Courier"/>
              <a:cs typeface="Courier"/>
            </a:endParaRPr>
          </a:p>
        </p:txBody>
      </p:sp>
    </p:spTree>
    <p:extLst>
      <p:ext uri="{BB962C8B-B14F-4D97-AF65-F5344CB8AC3E}">
        <p14:creationId xmlns:p14="http://schemas.microsoft.com/office/powerpoint/2010/main" val="2939126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Header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3100" dirty="0">
                <a:latin typeface="Courier"/>
                <a:cs typeface="Courier"/>
              </a:rPr>
              <a:t>&lt; HTTP/1.1 200 OK</a:t>
            </a:r>
          </a:p>
          <a:p>
            <a:pPr marL="0" indent="0">
              <a:buNone/>
            </a:pPr>
            <a:r>
              <a:rPr lang="en-US" sz="3100" dirty="0">
                <a:latin typeface="Courier"/>
                <a:cs typeface="Courier"/>
              </a:rPr>
              <a:t>&lt; Date: Mon, 28 Nov 2016 18:08:55 GMT</a:t>
            </a:r>
          </a:p>
          <a:p>
            <a:pPr marL="0" indent="0">
              <a:buNone/>
            </a:pPr>
            <a:r>
              <a:rPr lang="en-US" sz="3100" dirty="0">
                <a:latin typeface="Courier"/>
                <a:cs typeface="Courier"/>
              </a:rPr>
              <a:t>&lt; Content-Type: text/html; charset=UTF-8</a:t>
            </a:r>
          </a:p>
          <a:p>
            <a:pPr marL="0" indent="0">
              <a:buNone/>
            </a:pPr>
            <a:r>
              <a:rPr lang="en-US" sz="3100" dirty="0">
                <a:latin typeface="Courier"/>
                <a:cs typeface="Courier"/>
              </a:rPr>
              <a:t>&lt; Content-Length: 164960</a:t>
            </a:r>
          </a:p>
          <a:p>
            <a:pPr marL="0" indent="0">
              <a:buNone/>
            </a:pPr>
            <a:r>
              <a:rPr lang="en-US" sz="3100" dirty="0">
                <a:latin typeface="Courier"/>
                <a:cs typeface="Courier"/>
              </a:rPr>
              <a:t>&lt; Connection: keep-alive</a:t>
            </a:r>
          </a:p>
          <a:p>
            <a:pPr marL="0" indent="0">
              <a:buNone/>
            </a:pPr>
            <a:r>
              <a:rPr lang="en-US" sz="3100" dirty="0">
                <a:latin typeface="Courier"/>
                <a:cs typeface="Courier"/>
              </a:rPr>
              <a:t>&lt; Server: mw1272.eqiad.wmnet</a:t>
            </a:r>
          </a:p>
          <a:p>
            <a:pPr marL="0" indent="0">
              <a:buNone/>
            </a:pPr>
            <a:r>
              <a:rPr lang="en-US" sz="3100" dirty="0">
                <a:latin typeface="Courier"/>
                <a:cs typeface="Courier"/>
              </a:rPr>
              <a:t>&lt; X-Powered-By: HHVM/3.12.7</a:t>
            </a:r>
          </a:p>
          <a:p>
            <a:pPr marL="0" indent="0">
              <a:buNone/>
            </a:pPr>
            <a:r>
              <a:rPr lang="en-US" sz="3100" dirty="0">
                <a:latin typeface="Courier"/>
                <a:cs typeface="Courier"/>
              </a:rPr>
              <a:t>&lt; Vary: Accept-</a:t>
            </a:r>
            <a:r>
              <a:rPr lang="en-US" sz="3100" dirty="0" err="1">
                <a:latin typeface="Courier"/>
                <a:cs typeface="Courier"/>
              </a:rPr>
              <a:t>Encoding,Cookie,Authorization</a:t>
            </a:r>
            <a:endParaRPr lang="en-US" sz="3100" dirty="0">
              <a:latin typeface="Courier"/>
              <a:cs typeface="Courier"/>
            </a:endParaRPr>
          </a:p>
          <a:p>
            <a:pPr marL="0" indent="0">
              <a:buNone/>
            </a:pPr>
            <a:r>
              <a:rPr lang="en-US" sz="3100" dirty="0">
                <a:latin typeface="Courier"/>
                <a:cs typeface="Courier"/>
              </a:rPr>
              <a:t>&lt; X-UA-Compatible: IE=Edge</a:t>
            </a:r>
          </a:p>
          <a:p>
            <a:pPr marL="0" indent="0">
              <a:buNone/>
            </a:pPr>
            <a:r>
              <a:rPr lang="en-US" sz="3100" dirty="0">
                <a:latin typeface="Courier"/>
                <a:cs typeface="Courier"/>
              </a:rPr>
              <a:t>&lt; Content-language: </a:t>
            </a:r>
            <a:r>
              <a:rPr lang="en-US" sz="3100" dirty="0" smtClean="0">
                <a:latin typeface="Courier"/>
                <a:cs typeface="Courier"/>
              </a:rPr>
              <a:t>en</a:t>
            </a:r>
          </a:p>
          <a:p>
            <a:pPr marL="0" indent="0">
              <a:buNone/>
            </a:pPr>
            <a:r>
              <a:rPr lang="en-US" dirty="0" smtClean="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2598591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Other Status Codes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4600" dirty="0"/>
              <a:t>India stock exchange</a:t>
            </a:r>
          </a:p>
          <a:p>
            <a:pPr marL="0" indent="0">
              <a:buNone/>
            </a:pPr>
            <a:endParaRPr lang="en-US" dirty="0"/>
          </a:p>
          <a:p>
            <a:pPr marL="0" indent="0">
              <a:buNone/>
            </a:pPr>
            <a:r>
              <a:rPr lang="en-US" sz="3100" dirty="0" err="1">
                <a:latin typeface="Courier"/>
                <a:cs typeface="Courier"/>
              </a:rPr>
              <a:t>uIn</a:t>
            </a:r>
            <a:r>
              <a:rPr lang="en-US" sz="3100" dirty="0">
                <a:latin typeface="Courier"/>
                <a:cs typeface="Courier"/>
              </a:rPr>
              <a:t> = "http://</a:t>
            </a:r>
            <a:r>
              <a:rPr lang="en-US" sz="3100" dirty="0" err="1">
                <a:latin typeface="Courier"/>
                <a:cs typeface="Courier"/>
              </a:rPr>
              <a:t>www.nseindia.com</a:t>
            </a:r>
            <a:r>
              <a:rPr lang="en-US" sz="3100" dirty="0">
                <a:latin typeface="Courier"/>
                <a:cs typeface="Courier"/>
              </a:rPr>
              <a:t>/archives/</a:t>
            </a:r>
            <a:r>
              <a:rPr lang="en-US" sz="3100" dirty="0" err="1">
                <a:latin typeface="Courier"/>
                <a:cs typeface="Courier"/>
              </a:rPr>
              <a:t>nsccl</a:t>
            </a:r>
            <a:r>
              <a:rPr lang="en-US" sz="3100" dirty="0">
                <a:latin typeface="Courier"/>
                <a:cs typeface="Courier"/>
              </a:rPr>
              <a:t>/volt/CMVOLT_07062012.CSV"</a:t>
            </a:r>
          </a:p>
          <a:p>
            <a:pPr marL="0" indent="0">
              <a:buNone/>
            </a:pPr>
            <a:r>
              <a:rPr lang="en-US" sz="3100" dirty="0" smtClean="0">
                <a:latin typeface="Courier"/>
                <a:cs typeface="Courier"/>
              </a:rPr>
              <a:t>data </a:t>
            </a:r>
            <a:r>
              <a:rPr lang="en-US" sz="3100" dirty="0">
                <a:latin typeface="Courier"/>
                <a:cs typeface="Courier"/>
              </a:rPr>
              <a:t>= </a:t>
            </a:r>
            <a:r>
              <a:rPr lang="en-US" sz="3100" dirty="0" err="1">
                <a:latin typeface="Courier"/>
                <a:cs typeface="Courier"/>
              </a:rPr>
              <a:t>read.csv</a:t>
            </a:r>
            <a:r>
              <a:rPr lang="en-US" sz="3100" dirty="0">
                <a:latin typeface="Courier"/>
                <a:cs typeface="Courier"/>
              </a:rPr>
              <a:t>(</a:t>
            </a:r>
            <a:r>
              <a:rPr lang="en-US" sz="3100" dirty="0" err="1">
                <a:latin typeface="Courier"/>
                <a:cs typeface="Courier"/>
              </a:rPr>
              <a:t>url</a:t>
            </a:r>
            <a:r>
              <a:rPr lang="en-US" sz="3100" dirty="0">
                <a:latin typeface="Courier"/>
                <a:cs typeface="Courier"/>
              </a:rPr>
              <a:t>(</a:t>
            </a:r>
            <a:r>
              <a:rPr lang="en-US" sz="3100" dirty="0" err="1">
                <a:latin typeface="Courier"/>
                <a:cs typeface="Courier"/>
              </a:rPr>
              <a:t>uIn</a:t>
            </a:r>
            <a:r>
              <a:rPr lang="en-US" sz="3100" dirty="0">
                <a:latin typeface="Courier"/>
                <a:cs typeface="Courier"/>
              </a:rPr>
              <a:t>))</a:t>
            </a:r>
          </a:p>
          <a:p>
            <a:pPr marL="0" indent="0">
              <a:buNone/>
            </a:pPr>
            <a:endParaRPr lang="en-US" dirty="0" smtClean="0"/>
          </a:p>
          <a:p>
            <a:pPr marL="0" indent="0">
              <a:buNone/>
            </a:pPr>
            <a:r>
              <a:rPr lang="en-US" dirty="0" smtClean="0">
                <a:solidFill>
                  <a:schemeClr val="accent2"/>
                </a:solidFill>
              </a:rPr>
              <a:t>Error </a:t>
            </a:r>
            <a:r>
              <a:rPr lang="en-US" dirty="0">
                <a:solidFill>
                  <a:schemeClr val="accent2"/>
                </a:solidFill>
              </a:rPr>
              <a:t>in </a:t>
            </a:r>
            <a:r>
              <a:rPr lang="en-US" dirty="0" err="1">
                <a:solidFill>
                  <a:schemeClr val="accent2"/>
                </a:solidFill>
              </a:rPr>
              <a:t>open.connection</a:t>
            </a:r>
            <a:r>
              <a:rPr lang="en-US" dirty="0">
                <a:solidFill>
                  <a:schemeClr val="accent2"/>
                </a:solidFill>
              </a:rPr>
              <a:t>(file, "</a:t>
            </a:r>
            <a:r>
              <a:rPr lang="en-US" dirty="0" err="1">
                <a:solidFill>
                  <a:schemeClr val="accent2"/>
                </a:solidFill>
              </a:rPr>
              <a:t>rt</a:t>
            </a:r>
            <a:r>
              <a:rPr lang="en-US" dirty="0">
                <a:solidFill>
                  <a:schemeClr val="accent2"/>
                </a:solidFill>
              </a:rPr>
              <a:t>") : cannot open the connection</a:t>
            </a:r>
          </a:p>
          <a:p>
            <a:pPr marL="0" indent="0">
              <a:buNone/>
            </a:pPr>
            <a:r>
              <a:rPr lang="en-US" dirty="0" smtClean="0">
                <a:solidFill>
                  <a:schemeClr val="accent2"/>
                </a:solidFill>
              </a:rPr>
              <a:t>In </a:t>
            </a:r>
            <a:r>
              <a:rPr lang="en-US" dirty="0">
                <a:solidFill>
                  <a:schemeClr val="accent2"/>
                </a:solidFill>
              </a:rPr>
              <a:t>addition: Warning message:</a:t>
            </a:r>
          </a:p>
          <a:p>
            <a:pPr marL="0" indent="0">
              <a:buNone/>
            </a:pPr>
            <a:r>
              <a:rPr lang="en-US" dirty="0" smtClean="0">
                <a:solidFill>
                  <a:schemeClr val="accent2"/>
                </a:solidFill>
              </a:rPr>
              <a:t>In </a:t>
            </a:r>
            <a:r>
              <a:rPr lang="en-US" dirty="0" err="1">
                <a:solidFill>
                  <a:schemeClr val="accent2"/>
                </a:solidFill>
              </a:rPr>
              <a:t>open.connection</a:t>
            </a:r>
            <a:r>
              <a:rPr lang="en-US" dirty="0">
                <a:solidFill>
                  <a:schemeClr val="accent2"/>
                </a:solidFill>
              </a:rPr>
              <a:t>(file, "</a:t>
            </a:r>
            <a:r>
              <a:rPr lang="en-US" dirty="0" err="1">
                <a:solidFill>
                  <a:schemeClr val="accent2"/>
                </a:solidFill>
              </a:rPr>
              <a:t>rt</a:t>
            </a:r>
            <a:r>
              <a:rPr lang="en-US" dirty="0">
                <a:solidFill>
                  <a:schemeClr val="accent2"/>
                </a:solidFill>
              </a:rPr>
              <a:t>") :</a:t>
            </a:r>
          </a:p>
          <a:p>
            <a:pPr marL="0" indent="0">
              <a:buNone/>
            </a:pPr>
            <a:r>
              <a:rPr lang="en-US" dirty="0" smtClean="0">
                <a:solidFill>
                  <a:schemeClr val="accent2"/>
                </a:solidFill>
              </a:rPr>
              <a:t>  </a:t>
            </a:r>
            <a:r>
              <a:rPr lang="en-US" dirty="0">
                <a:solidFill>
                  <a:schemeClr val="accent2"/>
                </a:solidFill>
              </a:rPr>
              <a:t>cannot open URL 'http://</a:t>
            </a:r>
            <a:r>
              <a:rPr lang="en-US" dirty="0" err="1">
                <a:solidFill>
                  <a:schemeClr val="accent2"/>
                </a:solidFill>
              </a:rPr>
              <a:t>www.nseindia.com</a:t>
            </a:r>
            <a:r>
              <a:rPr lang="en-US" dirty="0">
                <a:solidFill>
                  <a:schemeClr val="accent2"/>
                </a:solidFill>
              </a:rPr>
              <a:t>/archives/</a:t>
            </a:r>
            <a:r>
              <a:rPr lang="en-US" dirty="0" err="1">
                <a:solidFill>
                  <a:schemeClr val="accent2"/>
                </a:solidFill>
              </a:rPr>
              <a:t>nsccl</a:t>
            </a:r>
            <a:r>
              <a:rPr lang="en-US" dirty="0">
                <a:solidFill>
                  <a:schemeClr val="accent2"/>
                </a:solidFill>
              </a:rPr>
              <a:t>/volt/CMVOLT_07062012.CSV': </a:t>
            </a:r>
          </a:p>
          <a:p>
            <a:pPr marL="0" indent="0">
              <a:buNone/>
            </a:pPr>
            <a:r>
              <a:rPr lang="en-US" dirty="0" smtClean="0">
                <a:solidFill>
                  <a:schemeClr val="accent2"/>
                </a:solidFill>
              </a:rPr>
              <a:t>HTTP </a:t>
            </a:r>
            <a:r>
              <a:rPr lang="en-US" dirty="0">
                <a:solidFill>
                  <a:schemeClr val="accent2"/>
                </a:solidFill>
              </a:rPr>
              <a:t>status was '403 Forbidden'</a:t>
            </a:r>
          </a:p>
        </p:txBody>
      </p:sp>
    </p:spTree>
    <p:extLst>
      <p:ext uri="{BB962C8B-B14F-4D97-AF65-F5344CB8AC3E}">
        <p14:creationId xmlns:p14="http://schemas.microsoft.com/office/powerpoint/2010/main" val="377055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Verbose option of </a:t>
            </a:r>
            <a:r>
              <a:rPr lang="en-US" dirty="0" err="1" smtClean="0"/>
              <a:t>getURL</a:t>
            </a:r>
            <a:endParaRPr lang="en-US" dirty="0"/>
          </a:p>
        </p:txBody>
      </p:sp>
      <p:sp>
        <p:nvSpPr>
          <p:cNvPr id="3" name="Content Placeholder 2"/>
          <p:cNvSpPr>
            <a:spLocks noGrp="1"/>
          </p:cNvSpPr>
          <p:nvPr>
            <p:ph idx="1"/>
          </p:nvPr>
        </p:nvSpPr>
        <p:spPr>
          <a:xfrm>
            <a:off x="457200" y="1600200"/>
            <a:ext cx="8229600" cy="5143227"/>
          </a:xfrm>
        </p:spPr>
        <p:txBody>
          <a:bodyPr>
            <a:normAutofit fontScale="55000" lnSpcReduction="20000"/>
          </a:bodyPr>
          <a:lstStyle/>
          <a:p>
            <a:pPr marL="0" indent="0">
              <a:buNone/>
            </a:pPr>
            <a:r>
              <a:rPr lang="en-US" dirty="0"/>
              <a:t>d = </a:t>
            </a:r>
            <a:r>
              <a:rPr lang="en-US" dirty="0" err="1" smtClean="0"/>
              <a:t>getURL</a:t>
            </a:r>
            <a:r>
              <a:rPr lang="en-US" dirty="0" smtClean="0"/>
              <a:t>(</a:t>
            </a:r>
            <a:r>
              <a:rPr lang="en-US" dirty="0" err="1"/>
              <a:t>uIn</a:t>
            </a:r>
            <a:r>
              <a:rPr lang="en-US" dirty="0"/>
              <a:t>, verbose = TRUE)</a:t>
            </a:r>
          </a:p>
          <a:p>
            <a:pPr marL="0" indent="0">
              <a:buNone/>
            </a:pPr>
            <a:r>
              <a:rPr lang="en-US" dirty="0" smtClean="0"/>
              <a:t>*   Trying </a:t>
            </a:r>
            <a:r>
              <a:rPr lang="en-US" dirty="0"/>
              <a:t>23.7.66.103...</a:t>
            </a:r>
          </a:p>
          <a:p>
            <a:pPr marL="0" indent="0">
              <a:buNone/>
            </a:pPr>
            <a:r>
              <a:rPr lang="en-US" dirty="0" smtClean="0"/>
              <a:t>* Connected </a:t>
            </a:r>
            <a:r>
              <a:rPr lang="en-US" dirty="0"/>
              <a:t>to </a:t>
            </a:r>
            <a:r>
              <a:rPr lang="en-US" dirty="0" err="1"/>
              <a:t>www.nseindia.com</a:t>
            </a:r>
            <a:r>
              <a:rPr lang="en-US" dirty="0"/>
              <a:t> (127.0.0.1) port 80 (#0)</a:t>
            </a:r>
          </a:p>
          <a:p>
            <a:pPr marL="0" indent="0">
              <a:buNone/>
            </a:pPr>
            <a:r>
              <a:rPr lang="en-US" dirty="0" smtClean="0"/>
              <a:t>&gt; </a:t>
            </a:r>
            <a:r>
              <a:rPr lang="en-US" dirty="0"/>
              <a:t>GET /archives/</a:t>
            </a:r>
            <a:r>
              <a:rPr lang="en-US" dirty="0" err="1"/>
              <a:t>nsccl</a:t>
            </a:r>
            <a:r>
              <a:rPr lang="en-US" dirty="0"/>
              <a:t>/volt/CMVOLT_07062012.CSV HTTP/1.1</a:t>
            </a:r>
          </a:p>
          <a:p>
            <a:pPr marL="0" indent="0">
              <a:buNone/>
            </a:pPr>
            <a:r>
              <a:rPr lang="en-US" dirty="0" smtClean="0"/>
              <a:t> Host</a:t>
            </a:r>
            <a:r>
              <a:rPr lang="en-US" dirty="0"/>
              <a:t>: </a:t>
            </a:r>
            <a:r>
              <a:rPr lang="en-US" dirty="0" err="1"/>
              <a:t>www.nseindia.com</a:t>
            </a:r>
            <a:endParaRPr lang="en-US" dirty="0"/>
          </a:p>
          <a:p>
            <a:pPr marL="0" indent="0">
              <a:buNone/>
            </a:pPr>
            <a:r>
              <a:rPr lang="en-US" dirty="0" smtClean="0"/>
              <a:t> Accept</a:t>
            </a:r>
            <a:r>
              <a:rPr lang="en-US" dirty="0"/>
              <a:t>: */*</a:t>
            </a:r>
          </a:p>
          <a:p>
            <a:pPr marL="0" indent="0">
              <a:buNone/>
            </a:pPr>
            <a:r>
              <a:rPr lang="en-US" dirty="0"/>
              <a:t>    </a:t>
            </a:r>
            <a:endParaRPr lang="en-US" dirty="0" smtClean="0"/>
          </a:p>
          <a:p>
            <a:pPr marL="0" indent="0">
              <a:buNone/>
            </a:pPr>
            <a:r>
              <a:rPr lang="en-US" dirty="0" smtClean="0"/>
              <a:t>&lt; </a:t>
            </a:r>
            <a:r>
              <a:rPr lang="en-US" b="1" dirty="0">
                <a:solidFill>
                  <a:srgbClr val="0000FF"/>
                </a:solidFill>
              </a:rPr>
              <a:t>HTTP/1.1 403 Forbidden</a:t>
            </a:r>
          </a:p>
          <a:p>
            <a:pPr marL="0" indent="0">
              <a:buNone/>
            </a:pPr>
            <a:r>
              <a:rPr lang="en-US" dirty="0" smtClean="0"/>
              <a:t>&lt; </a:t>
            </a:r>
            <a:r>
              <a:rPr lang="en-US" dirty="0"/>
              <a:t>Server: </a:t>
            </a:r>
            <a:r>
              <a:rPr lang="en-US" dirty="0" err="1"/>
              <a:t>AkamaiGHost</a:t>
            </a:r>
            <a:endParaRPr lang="en-US" dirty="0"/>
          </a:p>
          <a:p>
            <a:pPr marL="0" indent="0">
              <a:buNone/>
            </a:pPr>
            <a:r>
              <a:rPr lang="en-US" dirty="0" smtClean="0"/>
              <a:t>&lt; </a:t>
            </a:r>
            <a:r>
              <a:rPr lang="en-US" dirty="0"/>
              <a:t>Mime-Version: 1.0</a:t>
            </a:r>
          </a:p>
          <a:p>
            <a:pPr marL="0" indent="0">
              <a:buNone/>
            </a:pPr>
            <a:r>
              <a:rPr lang="en-US" dirty="0" smtClean="0"/>
              <a:t>&lt; </a:t>
            </a:r>
            <a:r>
              <a:rPr lang="en-US" dirty="0"/>
              <a:t>Content-Type: text/html</a:t>
            </a:r>
          </a:p>
          <a:p>
            <a:pPr marL="0" indent="0">
              <a:buNone/>
            </a:pPr>
            <a:r>
              <a:rPr lang="en-US" dirty="0" smtClean="0"/>
              <a:t>&lt; </a:t>
            </a:r>
            <a:r>
              <a:rPr lang="en-US" dirty="0"/>
              <a:t>Content-Length: 325</a:t>
            </a:r>
          </a:p>
          <a:p>
            <a:pPr marL="0" indent="0">
              <a:buNone/>
            </a:pPr>
            <a:r>
              <a:rPr lang="en-US" dirty="0" smtClean="0"/>
              <a:t>&lt; </a:t>
            </a:r>
            <a:r>
              <a:rPr lang="en-US" dirty="0"/>
              <a:t>Expires: Mon, 28 Nov 2016 16:31:32 GMT</a:t>
            </a:r>
          </a:p>
          <a:p>
            <a:pPr marL="0" indent="0">
              <a:buNone/>
            </a:pPr>
            <a:r>
              <a:rPr lang="en-US" dirty="0" smtClean="0"/>
              <a:t>&lt; </a:t>
            </a:r>
            <a:r>
              <a:rPr lang="en-US" dirty="0"/>
              <a:t>Date: Mon, 28 Nov 2016 16:31:32 GMT</a:t>
            </a:r>
          </a:p>
          <a:p>
            <a:pPr marL="0" indent="0">
              <a:buNone/>
            </a:pPr>
            <a:r>
              <a:rPr lang="en-US" dirty="0" smtClean="0"/>
              <a:t>&lt; </a:t>
            </a:r>
            <a:r>
              <a:rPr lang="en-US" dirty="0"/>
              <a:t>Connection: close</a:t>
            </a:r>
          </a:p>
          <a:p>
            <a:pPr marL="0" indent="0">
              <a:buNone/>
            </a:pPr>
            <a:r>
              <a:rPr lang="en-US" dirty="0" smtClean="0"/>
              <a:t>&lt; </a:t>
            </a:r>
            <a:endParaRPr lang="en-US" dirty="0"/>
          </a:p>
          <a:p>
            <a:pPr marL="0" indent="0">
              <a:buNone/>
            </a:pPr>
            <a:r>
              <a:rPr lang="en-US" dirty="0" smtClean="0"/>
              <a:t>* Closing </a:t>
            </a:r>
            <a:r>
              <a:rPr lang="en-US" dirty="0"/>
              <a:t>connection 0</a:t>
            </a:r>
          </a:p>
          <a:p>
            <a:pPr marL="0" indent="0">
              <a:buNone/>
            </a:pPr>
            <a:r>
              <a:rPr lang="en-US" dirty="0" smtClean="0"/>
              <a:t>Error</a:t>
            </a:r>
            <a:r>
              <a:rPr lang="en-US" dirty="0"/>
              <a:t>: Forbidden</a:t>
            </a:r>
          </a:p>
        </p:txBody>
      </p:sp>
      <p:sp>
        <p:nvSpPr>
          <p:cNvPr id="4" name="TextBox 3"/>
          <p:cNvSpPr txBox="1"/>
          <p:nvPr/>
        </p:nvSpPr>
        <p:spPr>
          <a:xfrm>
            <a:off x="5250394" y="3103286"/>
            <a:ext cx="3535178" cy="2246769"/>
          </a:xfrm>
          <a:prstGeom prst="rect">
            <a:avLst/>
          </a:prstGeom>
          <a:noFill/>
        </p:spPr>
        <p:txBody>
          <a:bodyPr wrap="square" rtlCol="0">
            <a:spAutoFit/>
          </a:bodyPr>
          <a:lstStyle/>
          <a:p>
            <a:r>
              <a:rPr lang="en-US" sz="2800" dirty="0" smtClean="0"/>
              <a:t>Need Some Expertise in HTTP status codes –</a:t>
            </a:r>
          </a:p>
          <a:p>
            <a:r>
              <a:rPr lang="en-US" sz="2800" dirty="0" smtClean="0"/>
              <a:t>We need to supply a User-Agent key-value pair</a:t>
            </a:r>
            <a:endParaRPr lang="en-US" sz="2800" dirty="0"/>
          </a:p>
        </p:txBody>
      </p:sp>
    </p:spTree>
    <p:extLst>
      <p:ext uri="{BB962C8B-B14F-4D97-AF65-F5344CB8AC3E}">
        <p14:creationId xmlns:p14="http://schemas.microsoft.com/office/powerpoint/2010/main" val="198322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403 error?</a:t>
            </a:r>
            <a:endParaRPr lang="en-US" dirty="0"/>
          </a:p>
        </p:txBody>
      </p:sp>
      <p:sp>
        <p:nvSpPr>
          <p:cNvPr id="3" name="Content Placeholder 2"/>
          <p:cNvSpPr>
            <a:spLocks noGrp="1"/>
          </p:cNvSpPr>
          <p:nvPr>
            <p:ph idx="1"/>
          </p:nvPr>
        </p:nvSpPr>
        <p:spPr/>
        <p:txBody>
          <a:bodyPr>
            <a:normAutofit/>
          </a:bodyPr>
          <a:lstStyle/>
          <a:p>
            <a:r>
              <a:rPr lang="en-US" dirty="0" smtClean="0"/>
              <a:t>403 status code indicates that the server understood the request but refuses to authorize it.</a:t>
            </a:r>
          </a:p>
          <a:p>
            <a:r>
              <a:rPr lang="en-US" dirty="0" smtClean="0"/>
              <a:t>Curious: We </a:t>
            </a:r>
            <a:r>
              <a:rPr lang="en-US" dirty="0"/>
              <a:t>can paste the </a:t>
            </a:r>
            <a:r>
              <a:rPr lang="en-US" dirty="0" err="1"/>
              <a:t>url</a:t>
            </a:r>
            <a:r>
              <a:rPr lang="en-US" dirty="0"/>
              <a:t> in the browser and download the </a:t>
            </a:r>
            <a:r>
              <a:rPr lang="en-US" dirty="0" smtClean="0"/>
              <a:t>data.  No </a:t>
            </a:r>
            <a:r>
              <a:rPr lang="en-US" dirty="0"/>
              <a:t>special login or permission is needed to do </a:t>
            </a:r>
            <a:r>
              <a:rPr lang="en-US" dirty="0" smtClean="0"/>
              <a:t>this</a:t>
            </a:r>
            <a:endParaRPr lang="en-US" dirty="0"/>
          </a:p>
          <a:p>
            <a:r>
              <a:rPr lang="en-US" dirty="0" smtClean="0"/>
              <a:t>The server can make public the reason for forbidding the request</a:t>
            </a:r>
            <a:endParaRPr lang="en-US" dirty="0"/>
          </a:p>
        </p:txBody>
      </p:sp>
    </p:spTree>
    <p:extLst>
      <p:ext uri="{BB962C8B-B14F-4D97-AF65-F5344CB8AC3E}">
        <p14:creationId xmlns:p14="http://schemas.microsoft.com/office/powerpoint/2010/main" val="950967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the Response</a:t>
            </a:r>
            <a:endParaRPr lang="en-US" dirty="0"/>
          </a:p>
        </p:txBody>
      </p:sp>
      <p:pic>
        <p:nvPicPr>
          <p:cNvPr id="4" name="Content Placeholder 3" descr="indiaNSE403.tiff"/>
          <p:cNvPicPr>
            <a:picLocks noGrp="1" noChangeAspect="1"/>
          </p:cNvPicPr>
          <p:nvPr>
            <p:ph idx="1"/>
          </p:nvPr>
        </p:nvPicPr>
        <p:blipFill>
          <a:blip r:embed="rId2">
            <a:extLst>
              <a:ext uri="{28A0092B-C50C-407E-A947-70E740481C1C}">
                <a14:useLocalDpi xmlns:a14="http://schemas.microsoft.com/office/drawing/2010/main" val="0"/>
              </a:ext>
            </a:extLst>
          </a:blip>
          <a:srcRect t="-16697" b="-16697"/>
          <a:stretch>
            <a:fillRect/>
          </a:stretch>
        </p:blipFill>
        <p:spPr/>
      </p:pic>
    </p:spTree>
    <p:extLst>
      <p:ext uri="{BB962C8B-B14F-4D97-AF65-F5344CB8AC3E}">
        <p14:creationId xmlns:p14="http://schemas.microsoft.com/office/powerpoint/2010/main" val="2633347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terms of use?</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https://www.nseindia.com/global/content/</a:t>
            </a:r>
            <a:r>
              <a:rPr lang="en-US" dirty="0" smtClean="0">
                <a:hlinkClick r:id="rId2"/>
              </a:rPr>
              <a:t>termsofuse.htm</a:t>
            </a:r>
            <a:endParaRPr lang="en-US" dirty="0" smtClean="0"/>
          </a:p>
          <a:p>
            <a:pPr marL="0" indent="0">
              <a:buNone/>
            </a:pPr>
            <a:endParaRPr lang="en-US" dirty="0"/>
          </a:p>
          <a:p>
            <a:pPr marL="0" indent="0">
              <a:buNone/>
            </a:pPr>
            <a:r>
              <a:rPr lang="en-US" dirty="0" smtClean="0"/>
              <a:t>You may not conduct any systematic or automated data collection activities (including scraping, data mining, data extraction and data harvesting) on or in relation to our site without our express written consent. </a:t>
            </a:r>
            <a:endParaRPr lang="en-US" dirty="0"/>
          </a:p>
        </p:txBody>
      </p:sp>
    </p:spTree>
    <p:extLst>
      <p:ext uri="{BB962C8B-B14F-4D97-AF65-F5344CB8AC3E}">
        <p14:creationId xmlns:p14="http://schemas.microsoft.com/office/powerpoint/2010/main" val="1672794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Work Around</a:t>
            </a:r>
            <a:endParaRPr lang="en-US" dirty="0"/>
          </a:p>
        </p:txBody>
      </p:sp>
      <p:sp>
        <p:nvSpPr>
          <p:cNvPr id="3" name="Content Placeholder 2"/>
          <p:cNvSpPr>
            <a:spLocks noGrp="1"/>
          </p:cNvSpPr>
          <p:nvPr>
            <p:ph idx="1"/>
          </p:nvPr>
        </p:nvSpPr>
        <p:spPr/>
        <p:txBody>
          <a:bodyPr/>
          <a:lstStyle/>
          <a:p>
            <a:r>
              <a:rPr lang="en-US" dirty="0" smtClean="0"/>
              <a:t>Set a browser-like user agent string so the site thinks your request is from a browser</a:t>
            </a:r>
          </a:p>
          <a:p>
            <a:r>
              <a:rPr lang="en-US" dirty="0" smtClean="0"/>
              <a:t>Specify </a:t>
            </a:r>
          </a:p>
          <a:p>
            <a:pPr marL="0" indent="0">
              <a:buNone/>
            </a:pPr>
            <a:r>
              <a:rPr lang="en-US" dirty="0" smtClean="0"/>
              <a:t>User-Agent: string</a:t>
            </a:r>
            <a:endParaRPr lang="en-US" dirty="0"/>
          </a:p>
        </p:txBody>
      </p:sp>
    </p:spTree>
    <p:extLst>
      <p:ext uri="{BB962C8B-B14F-4D97-AF65-F5344CB8AC3E}">
        <p14:creationId xmlns:p14="http://schemas.microsoft.com/office/powerpoint/2010/main" val="3785891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Again with User-Agent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2400" dirty="0">
                <a:latin typeface="Courier"/>
                <a:cs typeface="Courier"/>
              </a:rPr>
              <a:t>d = </a:t>
            </a:r>
            <a:r>
              <a:rPr lang="en-US" sz="2400" dirty="0" err="1">
                <a:latin typeface="Courier"/>
                <a:cs typeface="Courier"/>
              </a:rPr>
              <a:t>getURL</a:t>
            </a:r>
            <a:r>
              <a:rPr lang="en-US" sz="2400" dirty="0">
                <a:latin typeface="Courier"/>
                <a:cs typeface="Courier"/>
              </a:rPr>
              <a:t>(</a:t>
            </a:r>
            <a:r>
              <a:rPr lang="en-US" sz="2400" dirty="0" err="1">
                <a:latin typeface="Courier"/>
                <a:cs typeface="Courier"/>
              </a:rPr>
              <a:t>uIn</a:t>
            </a:r>
            <a:r>
              <a:rPr lang="en-US" sz="2400" dirty="0">
                <a:latin typeface="Courier"/>
                <a:cs typeface="Courier"/>
              </a:rPr>
              <a:t>, </a:t>
            </a:r>
            <a:r>
              <a:rPr lang="en-US" sz="2400" b="1" dirty="0" err="1">
                <a:solidFill>
                  <a:srgbClr val="0000FF"/>
                </a:solidFill>
                <a:latin typeface="Courier"/>
                <a:cs typeface="Courier"/>
              </a:rPr>
              <a:t>useragent</a:t>
            </a:r>
            <a:r>
              <a:rPr lang="en-US" sz="2400" b="1" dirty="0">
                <a:solidFill>
                  <a:srgbClr val="0000FF"/>
                </a:solidFill>
                <a:latin typeface="Courier"/>
                <a:cs typeface="Courier"/>
              </a:rPr>
              <a:t> = "R"</a:t>
            </a:r>
            <a:r>
              <a:rPr lang="en-US" sz="2400" dirty="0">
                <a:latin typeface="Courier"/>
                <a:cs typeface="Courier"/>
              </a:rPr>
              <a:t>, verbose = TRUE)</a:t>
            </a:r>
          </a:p>
          <a:p>
            <a:pPr marL="0" indent="0">
              <a:buNone/>
            </a:pPr>
            <a:r>
              <a:rPr lang="en-US" sz="2400" dirty="0" smtClean="0">
                <a:latin typeface="Courier"/>
                <a:cs typeface="Courier"/>
              </a:rPr>
              <a:t>*   Trying </a:t>
            </a:r>
            <a:r>
              <a:rPr lang="en-US" sz="2400" dirty="0">
                <a:latin typeface="Courier"/>
                <a:cs typeface="Courier"/>
              </a:rPr>
              <a:t>23.7.66.103...</a:t>
            </a:r>
          </a:p>
          <a:p>
            <a:pPr marL="0" indent="0">
              <a:buNone/>
            </a:pPr>
            <a:r>
              <a:rPr lang="en-US" sz="2400" dirty="0" smtClean="0">
                <a:latin typeface="Courier"/>
                <a:cs typeface="Courier"/>
              </a:rPr>
              <a:t>* Connected </a:t>
            </a:r>
            <a:r>
              <a:rPr lang="en-US" sz="2400" dirty="0">
                <a:latin typeface="Courier"/>
                <a:cs typeface="Courier"/>
              </a:rPr>
              <a:t>to </a:t>
            </a:r>
            <a:r>
              <a:rPr lang="en-US" sz="2400" dirty="0" err="1">
                <a:latin typeface="Courier"/>
                <a:cs typeface="Courier"/>
              </a:rPr>
              <a:t>www.nseindia.com</a:t>
            </a:r>
            <a:r>
              <a:rPr lang="en-US" sz="2400" dirty="0">
                <a:latin typeface="Courier"/>
                <a:cs typeface="Courier"/>
              </a:rPr>
              <a:t> (127.0.0.1) port 80 (#0)</a:t>
            </a:r>
          </a:p>
          <a:p>
            <a:pPr marL="0" indent="0">
              <a:buNone/>
            </a:pPr>
            <a:r>
              <a:rPr lang="en-US" sz="2400" dirty="0" smtClean="0">
                <a:latin typeface="Courier"/>
                <a:cs typeface="Courier"/>
              </a:rPr>
              <a:t>&gt; GET </a:t>
            </a:r>
            <a:r>
              <a:rPr lang="en-US" sz="2400" dirty="0">
                <a:latin typeface="Courier"/>
                <a:cs typeface="Courier"/>
              </a:rPr>
              <a:t>/archives/</a:t>
            </a:r>
            <a:r>
              <a:rPr lang="en-US" sz="2400" dirty="0" err="1">
                <a:latin typeface="Courier"/>
                <a:cs typeface="Courier"/>
              </a:rPr>
              <a:t>nsccl</a:t>
            </a:r>
            <a:r>
              <a:rPr lang="en-US" sz="2400" dirty="0">
                <a:latin typeface="Courier"/>
                <a:cs typeface="Courier"/>
              </a:rPr>
              <a:t>/volt/CMVOLT_07062012.CSV HTTP/1.1</a:t>
            </a:r>
          </a:p>
          <a:p>
            <a:pPr marL="0" indent="0">
              <a:buNone/>
            </a:pPr>
            <a:r>
              <a:rPr lang="en-US" sz="2400" dirty="0" smtClean="0">
                <a:latin typeface="Courier"/>
                <a:cs typeface="Courier"/>
              </a:rPr>
              <a:t>Host</a:t>
            </a:r>
            <a:r>
              <a:rPr lang="en-US" sz="2400" dirty="0">
                <a:latin typeface="Courier"/>
                <a:cs typeface="Courier"/>
              </a:rPr>
              <a:t>: </a:t>
            </a:r>
            <a:r>
              <a:rPr lang="en-US" sz="2400" dirty="0" err="1">
                <a:latin typeface="Courier"/>
                <a:cs typeface="Courier"/>
              </a:rPr>
              <a:t>www.nseindia.com</a:t>
            </a:r>
            <a:endParaRPr lang="en-US" sz="2400" dirty="0">
              <a:latin typeface="Courier"/>
              <a:cs typeface="Courier"/>
            </a:endParaRPr>
          </a:p>
          <a:p>
            <a:pPr marL="0" indent="0">
              <a:buNone/>
            </a:pPr>
            <a:r>
              <a:rPr lang="en-US" sz="2400" dirty="0" smtClean="0">
                <a:solidFill>
                  <a:srgbClr val="0000FF"/>
                </a:solidFill>
                <a:latin typeface="Courier"/>
                <a:cs typeface="Courier"/>
              </a:rPr>
              <a:t>User</a:t>
            </a:r>
            <a:r>
              <a:rPr lang="en-US" sz="2400" dirty="0">
                <a:solidFill>
                  <a:srgbClr val="0000FF"/>
                </a:solidFill>
                <a:latin typeface="Courier"/>
                <a:cs typeface="Courier"/>
              </a:rPr>
              <a:t>-Agent: R</a:t>
            </a:r>
          </a:p>
          <a:p>
            <a:pPr marL="0" indent="0">
              <a:buNone/>
            </a:pPr>
            <a:r>
              <a:rPr lang="en-US" sz="2400" dirty="0" smtClean="0">
                <a:latin typeface="Courier"/>
                <a:cs typeface="Courier"/>
              </a:rPr>
              <a:t>Accept</a:t>
            </a:r>
            <a:r>
              <a:rPr lang="en-US" sz="2400" dirty="0">
                <a:latin typeface="Courier"/>
                <a:cs typeface="Courier"/>
              </a:rPr>
              <a:t>: */*</a:t>
            </a:r>
          </a:p>
          <a:p>
            <a:pPr marL="0" indent="0">
              <a:buNone/>
            </a:pPr>
            <a:r>
              <a:rPr lang="en-US" sz="2400" dirty="0" smtClean="0">
                <a:latin typeface="Courier"/>
                <a:cs typeface="Courier"/>
              </a:rPr>
              <a:t>    </a:t>
            </a:r>
            <a:endParaRPr lang="en-US" sz="2400" dirty="0">
              <a:latin typeface="Courier"/>
              <a:cs typeface="Courier"/>
            </a:endParaRPr>
          </a:p>
          <a:p>
            <a:pPr marL="0" indent="0">
              <a:buNone/>
            </a:pPr>
            <a:r>
              <a:rPr lang="en-US" sz="2400" dirty="0" smtClean="0">
                <a:latin typeface="Courier"/>
                <a:cs typeface="Courier"/>
              </a:rPr>
              <a:t>&lt; </a:t>
            </a:r>
            <a:r>
              <a:rPr lang="en-US" sz="2400" dirty="0">
                <a:latin typeface="Courier"/>
                <a:cs typeface="Courier"/>
              </a:rPr>
              <a:t>HTTP/1.1 </a:t>
            </a:r>
            <a:r>
              <a:rPr lang="en-US" sz="2400" b="1" dirty="0">
                <a:solidFill>
                  <a:srgbClr val="FF6600"/>
                </a:solidFill>
                <a:latin typeface="Courier"/>
                <a:cs typeface="Courier"/>
              </a:rPr>
              <a:t>302 Moved Temporarily</a:t>
            </a:r>
          </a:p>
          <a:p>
            <a:pPr marL="0" indent="0">
              <a:buNone/>
            </a:pPr>
            <a:r>
              <a:rPr lang="en-US" sz="2400" dirty="0" smtClean="0">
                <a:latin typeface="Courier"/>
                <a:cs typeface="Courier"/>
              </a:rPr>
              <a:t>&lt; </a:t>
            </a:r>
            <a:r>
              <a:rPr lang="en-US" sz="2400" dirty="0">
                <a:latin typeface="Courier"/>
                <a:cs typeface="Courier"/>
              </a:rPr>
              <a:t>Server: </a:t>
            </a:r>
            <a:r>
              <a:rPr lang="en-US" sz="2400" dirty="0" err="1">
                <a:latin typeface="Courier"/>
                <a:cs typeface="Courier"/>
              </a:rPr>
              <a:t>AkamaiGHost</a:t>
            </a:r>
            <a:endParaRPr lang="en-US" sz="2400" dirty="0">
              <a:latin typeface="Courier"/>
              <a:cs typeface="Courier"/>
            </a:endParaRPr>
          </a:p>
          <a:p>
            <a:pPr marL="0" indent="0">
              <a:buNone/>
            </a:pPr>
            <a:r>
              <a:rPr lang="en-US" sz="2400" dirty="0" smtClean="0">
                <a:latin typeface="Courier"/>
                <a:cs typeface="Courier"/>
              </a:rPr>
              <a:t>&lt; </a:t>
            </a:r>
            <a:r>
              <a:rPr lang="en-US" sz="2400" dirty="0">
                <a:latin typeface="Courier"/>
                <a:cs typeface="Courier"/>
              </a:rPr>
              <a:t>Content-Length: 0</a:t>
            </a:r>
          </a:p>
          <a:p>
            <a:pPr marL="0" indent="0">
              <a:buNone/>
            </a:pPr>
            <a:r>
              <a:rPr lang="en-US" sz="2400" dirty="0" smtClean="0">
                <a:latin typeface="Courier"/>
                <a:cs typeface="Courier"/>
              </a:rPr>
              <a:t>&lt; </a:t>
            </a:r>
            <a:r>
              <a:rPr lang="en-US" sz="2400" dirty="0">
                <a:latin typeface="Courier"/>
                <a:cs typeface="Courier"/>
              </a:rPr>
              <a:t>Location: https://</a:t>
            </a:r>
            <a:r>
              <a:rPr lang="en-US" sz="2400" dirty="0" err="1">
                <a:latin typeface="Courier"/>
                <a:cs typeface="Courier"/>
              </a:rPr>
              <a:t>www.nseindia.com</a:t>
            </a:r>
            <a:r>
              <a:rPr lang="en-US" sz="2400" dirty="0">
                <a:latin typeface="Courier"/>
                <a:cs typeface="Courier"/>
              </a:rPr>
              <a:t>/archives/</a:t>
            </a:r>
            <a:r>
              <a:rPr lang="en-US" sz="2400" dirty="0" err="1">
                <a:latin typeface="Courier"/>
                <a:cs typeface="Courier"/>
              </a:rPr>
              <a:t>nsccl</a:t>
            </a:r>
            <a:r>
              <a:rPr lang="en-US" sz="2400" dirty="0">
                <a:latin typeface="Courier"/>
                <a:cs typeface="Courier"/>
              </a:rPr>
              <a:t>/volt/CMVOLT_07062012.CSV</a:t>
            </a:r>
          </a:p>
          <a:p>
            <a:pPr marL="0" indent="0">
              <a:buNone/>
            </a:pPr>
            <a:r>
              <a:rPr lang="en-US" sz="2400" dirty="0" smtClean="0">
                <a:latin typeface="Courier"/>
                <a:cs typeface="Courier"/>
              </a:rPr>
              <a:t>&lt; </a:t>
            </a:r>
            <a:r>
              <a:rPr lang="en-US" sz="2400" dirty="0">
                <a:latin typeface="Courier"/>
                <a:cs typeface="Courier"/>
              </a:rPr>
              <a:t>Date: Mon, 28 Nov 2016 16:33:23 GMT</a:t>
            </a:r>
          </a:p>
          <a:p>
            <a:pPr marL="0" indent="0">
              <a:buNone/>
            </a:pPr>
            <a:r>
              <a:rPr lang="en-US" sz="2400" dirty="0" smtClean="0">
                <a:latin typeface="Courier"/>
                <a:cs typeface="Courier"/>
              </a:rPr>
              <a:t>&lt; </a:t>
            </a:r>
            <a:r>
              <a:rPr lang="en-US" sz="2400" dirty="0">
                <a:latin typeface="Courier"/>
                <a:cs typeface="Courier"/>
              </a:rPr>
              <a:t>Connection: keep-alive</a:t>
            </a:r>
          </a:p>
          <a:p>
            <a:pPr marL="0" indent="0">
              <a:buNone/>
            </a:pPr>
            <a:r>
              <a:rPr lang="en-US" sz="2400" dirty="0" smtClean="0">
                <a:latin typeface="Courier"/>
                <a:cs typeface="Courier"/>
              </a:rPr>
              <a:t>&lt; </a:t>
            </a:r>
            <a:endParaRPr lang="en-US" sz="2400" dirty="0">
              <a:latin typeface="Courier"/>
              <a:cs typeface="Courier"/>
            </a:endParaRPr>
          </a:p>
          <a:p>
            <a:pPr marL="0" indent="0">
              <a:buNone/>
            </a:pPr>
            <a:r>
              <a:rPr lang="en-US" sz="2400" dirty="0" smtClean="0">
                <a:latin typeface="Courier"/>
                <a:cs typeface="Courier"/>
              </a:rPr>
              <a:t>* </a:t>
            </a:r>
            <a:r>
              <a:rPr lang="en-US" sz="2400" dirty="0">
                <a:latin typeface="Courier"/>
                <a:cs typeface="Courier"/>
              </a:rPr>
              <a:t>Connection #0 to host </a:t>
            </a:r>
            <a:r>
              <a:rPr lang="en-US" sz="2400" dirty="0" err="1">
                <a:latin typeface="Courier"/>
                <a:cs typeface="Courier"/>
              </a:rPr>
              <a:t>www.nseindia.com</a:t>
            </a:r>
            <a:r>
              <a:rPr lang="en-US" sz="2400" dirty="0">
                <a:latin typeface="Courier"/>
                <a:cs typeface="Courier"/>
              </a:rPr>
              <a:t> left intact</a:t>
            </a:r>
          </a:p>
          <a:p>
            <a:pPr marL="0" indent="0">
              <a:buNone/>
            </a:pPr>
            <a:endParaRPr lang="en-US" sz="2400" dirty="0">
              <a:latin typeface="Courier"/>
              <a:cs typeface="Courier"/>
            </a:endParaRPr>
          </a:p>
        </p:txBody>
      </p:sp>
      <p:sp>
        <p:nvSpPr>
          <p:cNvPr id="4" name="TextBox 3"/>
          <p:cNvSpPr txBox="1"/>
          <p:nvPr/>
        </p:nvSpPr>
        <p:spPr>
          <a:xfrm>
            <a:off x="5302768" y="2972346"/>
            <a:ext cx="3679204" cy="1292662"/>
          </a:xfrm>
          <a:prstGeom prst="rect">
            <a:avLst/>
          </a:prstGeom>
          <a:noFill/>
        </p:spPr>
        <p:txBody>
          <a:bodyPr wrap="square" rtlCol="0">
            <a:spAutoFit/>
          </a:bodyPr>
          <a:lstStyle/>
          <a:p>
            <a:r>
              <a:rPr lang="en-US" sz="2600" dirty="0" smtClean="0">
                <a:solidFill>
                  <a:srgbClr val="FF6600"/>
                </a:solidFill>
              </a:rPr>
              <a:t>New Status Code indicates the resource has been moved. </a:t>
            </a:r>
          </a:p>
        </p:txBody>
      </p:sp>
    </p:spTree>
    <p:extLst>
      <p:ext uri="{BB962C8B-B14F-4D97-AF65-F5344CB8AC3E}">
        <p14:creationId xmlns:p14="http://schemas.microsoft.com/office/powerpoint/2010/main" val="418768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normAutofit/>
          </a:bodyPr>
          <a:lstStyle/>
          <a:p>
            <a:r>
              <a:rPr lang="en-US" dirty="0"/>
              <a:t>P</a:t>
            </a:r>
            <a:r>
              <a:rPr lang="en-US" dirty="0" smtClean="0"/>
              <a:t>rotocol that web browsers and web servers use to communicate with each other</a:t>
            </a:r>
          </a:p>
          <a:p>
            <a:r>
              <a:rPr lang="en-US" dirty="0" smtClean="0"/>
              <a:t>It is a </a:t>
            </a:r>
            <a:r>
              <a:rPr lang="en-US" i="1" dirty="0" smtClean="0"/>
              <a:t>request-response </a:t>
            </a:r>
            <a:r>
              <a:rPr lang="en-US" dirty="0" smtClean="0"/>
              <a:t>protocol between a client and a server</a:t>
            </a:r>
          </a:p>
        </p:txBody>
      </p:sp>
    </p:spTree>
    <p:extLst>
      <p:ext uri="{BB962C8B-B14F-4D97-AF65-F5344CB8AC3E}">
        <p14:creationId xmlns:p14="http://schemas.microsoft.com/office/powerpoint/2010/main" val="2936703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5693"/>
            <a:ext cx="8229600" cy="6622307"/>
          </a:xfrm>
        </p:spPr>
        <p:txBody>
          <a:bodyPr>
            <a:normAutofit fontScale="62500" lnSpcReduction="20000"/>
          </a:bodyPr>
          <a:lstStyle/>
          <a:p>
            <a:pPr marL="0" indent="0">
              <a:buNone/>
            </a:pPr>
            <a:r>
              <a:rPr lang="en-US" sz="3400" dirty="0" smtClean="0">
                <a:latin typeface="Courier"/>
                <a:cs typeface="Courier"/>
              </a:rPr>
              <a:t>d </a:t>
            </a:r>
            <a:r>
              <a:rPr lang="en-US" sz="3400" dirty="0">
                <a:latin typeface="Courier"/>
                <a:cs typeface="Courier"/>
              </a:rPr>
              <a:t>= </a:t>
            </a:r>
            <a:r>
              <a:rPr lang="en-US" sz="3400" dirty="0" err="1">
                <a:latin typeface="Courier"/>
                <a:cs typeface="Courier"/>
              </a:rPr>
              <a:t>getURL</a:t>
            </a:r>
            <a:r>
              <a:rPr lang="en-US" sz="3400" dirty="0">
                <a:latin typeface="Courier"/>
                <a:cs typeface="Courier"/>
              </a:rPr>
              <a:t>(</a:t>
            </a:r>
            <a:r>
              <a:rPr lang="en-US" sz="3400" dirty="0" err="1">
                <a:latin typeface="Courier"/>
                <a:cs typeface="Courier"/>
              </a:rPr>
              <a:t>uIn</a:t>
            </a:r>
            <a:r>
              <a:rPr lang="en-US" sz="3400" dirty="0">
                <a:latin typeface="Courier"/>
                <a:cs typeface="Courier"/>
              </a:rPr>
              <a:t>, </a:t>
            </a:r>
            <a:r>
              <a:rPr lang="en-US" sz="3400" dirty="0" err="1">
                <a:latin typeface="Courier"/>
                <a:cs typeface="Courier"/>
              </a:rPr>
              <a:t>useragent</a:t>
            </a:r>
            <a:r>
              <a:rPr lang="en-US" sz="3400" dirty="0">
                <a:latin typeface="Courier"/>
                <a:cs typeface="Courier"/>
              </a:rPr>
              <a:t> = "</a:t>
            </a:r>
            <a:r>
              <a:rPr lang="en-US" sz="3400" dirty="0" smtClean="0">
                <a:latin typeface="Courier"/>
                <a:cs typeface="Courier"/>
              </a:rPr>
              <a:t>R”, </a:t>
            </a:r>
          </a:p>
          <a:p>
            <a:pPr marL="0" indent="0">
              <a:buNone/>
            </a:pPr>
            <a:r>
              <a:rPr lang="en-US" sz="3400" dirty="0">
                <a:latin typeface="Courier"/>
                <a:cs typeface="Courier"/>
              </a:rPr>
              <a:t> </a:t>
            </a:r>
            <a:r>
              <a:rPr lang="en-US" sz="3400" dirty="0" smtClean="0">
                <a:latin typeface="Courier"/>
                <a:cs typeface="Courier"/>
              </a:rPr>
              <a:t>          </a:t>
            </a:r>
            <a:r>
              <a:rPr lang="en-US" sz="3400" dirty="0" err="1" smtClean="0">
                <a:solidFill>
                  <a:srgbClr val="FF6600"/>
                </a:solidFill>
                <a:latin typeface="Courier"/>
                <a:cs typeface="Courier"/>
              </a:rPr>
              <a:t>followlocation</a:t>
            </a:r>
            <a:r>
              <a:rPr lang="en-US" sz="3400" dirty="0" smtClean="0">
                <a:solidFill>
                  <a:srgbClr val="FF6600"/>
                </a:solidFill>
                <a:latin typeface="Courier"/>
                <a:cs typeface="Courier"/>
              </a:rPr>
              <a:t> </a:t>
            </a:r>
            <a:r>
              <a:rPr lang="en-US" sz="3400" dirty="0">
                <a:solidFill>
                  <a:srgbClr val="FF6600"/>
                </a:solidFill>
                <a:latin typeface="Courier"/>
                <a:cs typeface="Courier"/>
              </a:rPr>
              <a:t>= TRUE</a:t>
            </a:r>
            <a:r>
              <a:rPr lang="en-US" sz="3400" dirty="0">
                <a:latin typeface="Courier"/>
                <a:cs typeface="Courier"/>
              </a:rPr>
              <a:t>, </a:t>
            </a:r>
            <a:r>
              <a:rPr lang="en-US" sz="3400" dirty="0" smtClean="0">
                <a:latin typeface="Courier"/>
                <a:cs typeface="Courier"/>
              </a:rPr>
              <a:t>verbose </a:t>
            </a:r>
            <a:r>
              <a:rPr lang="en-US" sz="3400" dirty="0">
                <a:latin typeface="Courier"/>
                <a:cs typeface="Courier"/>
              </a:rPr>
              <a:t>= TRUE</a:t>
            </a:r>
            <a:r>
              <a:rPr lang="en-US" sz="3400" dirty="0" smtClean="0">
                <a:latin typeface="Courier"/>
                <a:cs typeface="Courier"/>
              </a:rPr>
              <a:t>)</a:t>
            </a:r>
          </a:p>
          <a:p>
            <a:pPr marL="0" indent="0">
              <a:buNone/>
            </a:pPr>
            <a:endParaRPr lang="en-US" sz="2400" dirty="0" smtClean="0">
              <a:latin typeface="Courier"/>
              <a:cs typeface="Courier"/>
            </a:endParaRPr>
          </a:p>
          <a:p>
            <a:pPr marL="0" indent="0">
              <a:buNone/>
            </a:pPr>
            <a:r>
              <a:rPr lang="en-US" sz="2400" dirty="0">
                <a:solidFill>
                  <a:srgbClr val="0000FF"/>
                </a:solidFill>
                <a:latin typeface="Courier"/>
                <a:cs typeface="Courier"/>
              </a:rPr>
              <a:t>*   Trying 23.192.90.148...</a:t>
            </a:r>
          </a:p>
          <a:p>
            <a:pPr marL="0" indent="0">
              <a:buNone/>
            </a:pPr>
            <a:r>
              <a:rPr lang="en-US" sz="2400" dirty="0">
                <a:solidFill>
                  <a:srgbClr val="0000FF"/>
                </a:solidFill>
                <a:latin typeface="Courier"/>
                <a:cs typeface="Courier"/>
              </a:rPr>
              <a:t>* Connected to </a:t>
            </a:r>
            <a:r>
              <a:rPr lang="en-US" sz="2400" dirty="0" err="1">
                <a:solidFill>
                  <a:srgbClr val="0000FF"/>
                </a:solidFill>
                <a:latin typeface="Courier"/>
                <a:cs typeface="Courier"/>
              </a:rPr>
              <a:t>www.nseindia.com</a:t>
            </a:r>
            <a:r>
              <a:rPr lang="en-US" sz="2400" dirty="0">
                <a:solidFill>
                  <a:srgbClr val="0000FF"/>
                </a:solidFill>
                <a:latin typeface="Courier"/>
                <a:cs typeface="Courier"/>
              </a:rPr>
              <a:t> (127.0.0.1) port 80 (#0)</a:t>
            </a:r>
          </a:p>
          <a:p>
            <a:pPr marL="0" indent="0">
              <a:buNone/>
            </a:pPr>
            <a:r>
              <a:rPr lang="en-US" sz="2400" dirty="0">
                <a:solidFill>
                  <a:srgbClr val="0000FF"/>
                </a:solidFill>
                <a:latin typeface="Courier"/>
                <a:cs typeface="Courier"/>
              </a:rPr>
              <a:t>&gt; GET /archives/</a:t>
            </a:r>
            <a:r>
              <a:rPr lang="en-US" sz="2400" dirty="0" err="1">
                <a:solidFill>
                  <a:srgbClr val="0000FF"/>
                </a:solidFill>
                <a:latin typeface="Courier"/>
                <a:cs typeface="Courier"/>
              </a:rPr>
              <a:t>nsccl</a:t>
            </a:r>
            <a:r>
              <a:rPr lang="en-US" sz="2400" dirty="0">
                <a:solidFill>
                  <a:srgbClr val="0000FF"/>
                </a:solidFill>
                <a:latin typeface="Courier"/>
                <a:cs typeface="Courier"/>
              </a:rPr>
              <a:t>/volt/CMVOLT_07062012.CSV HTTP/1.1</a:t>
            </a:r>
          </a:p>
          <a:p>
            <a:pPr marL="0" indent="0">
              <a:buNone/>
            </a:pPr>
            <a:r>
              <a:rPr lang="en-US" sz="2400" dirty="0">
                <a:solidFill>
                  <a:srgbClr val="0000FF"/>
                </a:solidFill>
                <a:latin typeface="Courier"/>
                <a:cs typeface="Courier"/>
              </a:rPr>
              <a:t>Host: </a:t>
            </a:r>
            <a:r>
              <a:rPr lang="en-US" sz="2400" dirty="0" err="1">
                <a:solidFill>
                  <a:srgbClr val="0000FF"/>
                </a:solidFill>
                <a:latin typeface="Courier"/>
                <a:cs typeface="Courier"/>
              </a:rPr>
              <a:t>www.nseindia.com</a:t>
            </a:r>
            <a:endParaRPr lang="en-US" sz="2400" dirty="0">
              <a:solidFill>
                <a:srgbClr val="0000FF"/>
              </a:solidFill>
              <a:latin typeface="Courier"/>
              <a:cs typeface="Courier"/>
            </a:endParaRPr>
          </a:p>
          <a:p>
            <a:pPr marL="0" indent="0">
              <a:buNone/>
            </a:pPr>
            <a:r>
              <a:rPr lang="en-US" sz="2400" dirty="0">
                <a:solidFill>
                  <a:srgbClr val="0000FF"/>
                </a:solidFill>
                <a:latin typeface="Courier"/>
                <a:cs typeface="Courier"/>
              </a:rPr>
              <a:t>User-Agent: R</a:t>
            </a:r>
          </a:p>
          <a:p>
            <a:pPr marL="0" indent="0">
              <a:buNone/>
            </a:pPr>
            <a:r>
              <a:rPr lang="en-US" sz="2400" dirty="0">
                <a:solidFill>
                  <a:srgbClr val="0000FF"/>
                </a:solidFill>
                <a:latin typeface="Courier"/>
                <a:cs typeface="Courier"/>
              </a:rPr>
              <a:t>Accept: */*</a:t>
            </a:r>
          </a:p>
          <a:p>
            <a:pPr marL="0" indent="0">
              <a:buNone/>
            </a:pPr>
            <a:endParaRPr lang="en-US" sz="2400" dirty="0" smtClean="0">
              <a:latin typeface="Courier"/>
              <a:cs typeface="Courier"/>
            </a:endParaRPr>
          </a:p>
          <a:p>
            <a:pPr marL="0" indent="0">
              <a:buNone/>
            </a:pPr>
            <a:endParaRPr lang="en-US" sz="2400" dirty="0" smtClean="0">
              <a:latin typeface="Courier"/>
              <a:cs typeface="Courier"/>
            </a:endParaRPr>
          </a:p>
          <a:p>
            <a:pPr marL="0" indent="0">
              <a:buNone/>
            </a:pPr>
            <a:r>
              <a:rPr lang="en-US" sz="2400" dirty="0">
                <a:solidFill>
                  <a:srgbClr val="008000"/>
                </a:solidFill>
                <a:latin typeface="Courier"/>
                <a:cs typeface="Courier"/>
              </a:rPr>
              <a:t>&lt; HTTP/1.1 302 Moved Temporarily</a:t>
            </a:r>
          </a:p>
          <a:p>
            <a:pPr marL="0" indent="0">
              <a:buNone/>
            </a:pPr>
            <a:r>
              <a:rPr lang="en-US" sz="2400" dirty="0">
                <a:solidFill>
                  <a:srgbClr val="008000"/>
                </a:solidFill>
                <a:latin typeface="Courier"/>
                <a:cs typeface="Courier"/>
              </a:rPr>
              <a:t>&lt; Server: </a:t>
            </a:r>
            <a:r>
              <a:rPr lang="en-US" sz="2400" dirty="0" err="1">
                <a:solidFill>
                  <a:srgbClr val="008000"/>
                </a:solidFill>
                <a:latin typeface="Courier"/>
                <a:cs typeface="Courier"/>
              </a:rPr>
              <a:t>AkamaiGHost</a:t>
            </a:r>
            <a:endParaRPr lang="en-US" sz="2400" dirty="0">
              <a:solidFill>
                <a:srgbClr val="008000"/>
              </a:solidFill>
              <a:latin typeface="Courier"/>
              <a:cs typeface="Courier"/>
            </a:endParaRPr>
          </a:p>
          <a:p>
            <a:pPr marL="0" indent="0">
              <a:buNone/>
            </a:pPr>
            <a:r>
              <a:rPr lang="en-US" sz="2400" dirty="0">
                <a:solidFill>
                  <a:srgbClr val="008000"/>
                </a:solidFill>
                <a:latin typeface="Courier"/>
                <a:cs typeface="Courier"/>
              </a:rPr>
              <a:t>&lt; Content-Length: </a:t>
            </a:r>
            <a:r>
              <a:rPr lang="en-US" sz="2400" dirty="0" smtClean="0">
                <a:solidFill>
                  <a:srgbClr val="008000"/>
                </a:solidFill>
                <a:latin typeface="Courier"/>
                <a:cs typeface="Courier"/>
              </a:rPr>
              <a:t>0 …</a:t>
            </a:r>
          </a:p>
          <a:p>
            <a:pPr marL="0" indent="0">
              <a:buNone/>
            </a:pPr>
            <a:r>
              <a:rPr lang="en-US" sz="2400" dirty="0">
                <a:solidFill>
                  <a:srgbClr val="0000FF"/>
                </a:solidFill>
                <a:latin typeface="Courier"/>
                <a:cs typeface="Courier"/>
              </a:rPr>
              <a:t>* Found bundle for host </a:t>
            </a:r>
            <a:r>
              <a:rPr lang="en-US" sz="2400" dirty="0" err="1">
                <a:solidFill>
                  <a:srgbClr val="0000FF"/>
                </a:solidFill>
                <a:latin typeface="Courier"/>
                <a:cs typeface="Courier"/>
              </a:rPr>
              <a:t>www.nseindia.com</a:t>
            </a:r>
            <a:r>
              <a:rPr lang="en-US" sz="2400" dirty="0">
                <a:solidFill>
                  <a:srgbClr val="0000FF"/>
                </a:solidFill>
                <a:latin typeface="Courier"/>
                <a:cs typeface="Courier"/>
              </a:rPr>
              <a:t>: 0x10ac74540</a:t>
            </a:r>
          </a:p>
          <a:p>
            <a:pPr marL="0" indent="0">
              <a:buNone/>
            </a:pPr>
            <a:r>
              <a:rPr lang="en-US" sz="2400" dirty="0" smtClean="0">
                <a:solidFill>
                  <a:srgbClr val="0000FF"/>
                </a:solidFill>
                <a:latin typeface="Courier"/>
                <a:cs typeface="Courier"/>
              </a:rPr>
              <a:t>*   Trying </a:t>
            </a:r>
            <a:r>
              <a:rPr lang="en-US" sz="2400" dirty="0">
                <a:solidFill>
                  <a:srgbClr val="0000FF"/>
                </a:solidFill>
                <a:latin typeface="Courier"/>
                <a:cs typeface="Courier"/>
              </a:rPr>
              <a:t>23.192.90.148..</a:t>
            </a:r>
            <a:r>
              <a:rPr lang="en-US" sz="2400" dirty="0" smtClean="0">
                <a:solidFill>
                  <a:srgbClr val="0000FF"/>
                </a:solidFill>
                <a:latin typeface="Courier"/>
                <a:cs typeface="Courier"/>
              </a:rPr>
              <a:t>.</a:t>
            </a:r>
          </a:p>
          <a:p>
            <a:pPr marL="0" indent="0">
              <a:buNone/>
            </a:pPr>
            <a:r>
              <a:rPr lang="en-US" sz="2400" dirty="0">
                <a:solidFill>
                  <a:srgbClr val="0000FF"/>
                </a:solidFill>
                <a:latin typeface="Courier"/>
                <a:cs typeface="Courier"/>
              </a:rPr>
              <a:t>&gt; GET /archives/</a:t>
            </a:r>
            <a:r>
              <a:rPr lang="en-US" sz="2400" dirty="0" err="1">
                <a:solidFill>
                  <a:srgbClr val="0000FF"/>
                </a:solidFill>
                <a:latin typeface="Courier"/>
                <a:cs typeface="Courier"/>
              </a:rPr>
              <a:t>nsccl</a:t>
            </a:r>
            <a:r>
              <a:rPr lang="en-US" sz="2400" dirty="0">
                <a:solidFill>
                  <a:srgbClr val="0000FF"/>
                </a:solidFill>
                <a:latin typeface="Courier"/>
                <a:cs typeface="Courier"/>
              </a:rPr>
              <a:t>/volt/CMVOLT_07062012.CSV HTTP/1.1</a:t>
            </a:r>
          </a:p>
          <a:p>
            <a:pPr marL="0" indent="0">
              <a:buNone/>
            </a:pPr>
            <a:r>
              <a:rPr lang="en-US" sz="2400" dirty="0">
                <a:solidFill>
                  <a:srgbClr val="0000FF"/>
                </a:solidFill>
                <a:latin typeface="Courier"/>
                <a:cs typeface="Courier"/>
              </a:rPr>
              <a:t>Host: </a:t>
            </a:r>
            <a:r>
              <a:rPr lang="en-US" sz="2400" dirty="0" err="1">
                <a:solidFill>
                  <a:srgbClr val="0000FF"/>
                </a:solidFill>
                <a:latin typeface="Courier"/>
                <a:cs typeface="Courier"/>
              </a:rPr>
              <a:t>www.nseindia.com</a:t>
            </a:r>
            <a:endParaRPr lang="en-US" sz="2400" dirty="0">
              <a:solidFill>
                <a:srgbClr val="0000FF"/>
              </a:solidFill>
              <a:latin typeface="Courier"/>
              <a:cs typeface="Courier"/>
            </a:endParaRPr>
          </a:p>
          <a:p>
            <a:pPr marL="0" indent="0">
              <a:buNone/>
            </a:pPr>
            <a:r>
              <a:rPr lang="en-US" sz="2400" dirty="0">
                <a:solidFill>
                  <a:srgbClr val="0000FF"/>
                </a:solidFill>
                <a:latin typeface="Courier"/>
                <a:cs typeface="Courier"/>
              </a:rPr>
              <a:t>User-Agent: R</a:t>
            </a:r>
          </a:p>
          <a:p>
            <a:pPr marL="0" indent="0">
              <a:buNone/>
            </a:pPr>
            <a:r>
              <a:rPr lang="en-US" sz="2400" dirty="0">
                <a:solidFill>
                  <a:srgbClr val="0000FF"/>
                </a:solidFill>
                <a:latin typeface="Courier"/>
                <a:cs typeface="Courier"/>
              </a:rPr>
              <a:t>Accept: */*</a:t>
            </a:r>
          </a:p>
          <a:p>
            <a:pPr marL="0" indent="0">
              <a:buNone/>
            </a:pPr>
            <a:endParaRPr lang="en-US" sz="2400" dirty="0">
              <a:latin typeface="Courier"/>
              <a:cs typeface="Courier"/>
            </a:endParaRPr>
          </a:p>
          <a:p>
            <a:pPr marL="0" indent="0">
              <a:buNone/>
            </a:pPr>
            <a:r>
              <a:rPr lang="en-US" sz="2400" dirty="0">
                <a:solidFill>
                  <a:srgbClr val="008000"/>
                </a:solidFill>
                <a:latin typeface="Courier"/>
                <a:cs typeface="Courier"/>
              </a:rPr>
              <a:t>&lt; HTTP/1.1 200 OK</a:t>
            </a:r>
          </a:p>
          <a:p>
            <a:pPr marL="0" indent="0">
              <a:buNone/>
            </a:pPr>
            <a:r>
              <a:rPr lang="en-US" sz="2400" dirty="0">
                <a:solidFill>
                  <a:srgbClr val="008000"/>
                </a:solidFill>
                <a:latin typeface="Courier"/>
                <a:cs typeface="Courier"/>
              </a:rPr>
              <a:t>&lt; Server: -</a:t>
            </a:r>
          </a:p>
          <a:p>
            <a:pPr marL="0" indent="0">
              <a:buNone/>
            </a:pPr>
            <a:r>
              <a:rPr lang="en-US" sz="2400" dirty="0">
                <a:solidFill>
                  <a:srgbClr val="008000"/>
                </a:solidFill>
                <a:latin typeface="Courier"/>
                <a:cs typeface="Courier"/>
              </a:rPr>
              <a:t>&lt; Content-Length: </a:t>
            </a:r>
            <a:r>
              <a:rPr lang="en-US" sz="2400" dirty="0" smtClean="0">
                <a:solidFill>
                  <a:srgbClr val="008000"/>
                </a:solidFill>
                <a:latin typeface="Courier"/>
                <a:cs typeface="Courier"/>
              </a:rPr>
              <a:t>96219</a:t>
            </a:r>
          </a:p>
        </p:txBody>
      </p:sp>
      <p:sp>
        <p:nvSpPr>
          <p:cNvPr id="5" name="TextBox 4"/>
          <p:cNvSpPr txBox="1"/>
          <p:nvPr/>
        </p:nvSpPr>
        <p:spPr>
          <a:xfrm>
            <a:off x="4373146" y="4487266"/>
            <a:ext cx="3941069" cy="1384995"/>
          </a:xfrm>
          <a:prstGeom prst="rect">
            <a:avLst/>
          </a:prstGeom>
          <a:noFill/>
        </p:spPr>
        <p:txBody>
          <a:bodyPr wrap="square" rtlCol="0">
            <a:spAutoFit/>
          </a:bodyPr>
          <a:lstStyle/>
          <a:p>
            <a:r>
              <a:rPr lang="en-US" sz="2800" dirty="0" smtClean="0"/>
              <a:t>It’s a good idea to always set the follow location option to TRUE</a:t>
            </a:r>
            <a:endParaRPr lang="en-US" sz="2800" dirty="0"/>
          </a:p>
        </p:txBody>
      </p:sp>
    </p:spTree>
    <p:extLst>
      <p:ext uri="{BB962C8B-B14F-4D97-AF65-F5344CB8AC3E}">
        <p14:creationId xmlns:p14="http://schemas.microsoft.com/office/powerpoint/2010/main" val="72325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2" end="2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 have the text </a:t>
            </a:r>
            <a:endParaRPr lang="en-US" dirty="0"/>
          </a:p>
        </p:txBody>
      </p:sp>
      <p:sp>
        <p:nvSpPr>
          <p:cNvPr id="3" name="Content Placeholder 2"/>
          <p:cNvSpPr>
            <a:spLocks noGrp="1"/>
          </p:cNvSpPr>
          <p:nvPr>
            <p:ph idx="1"/>
          </p:nvPr>
        </p:nvSpPr>
        <p:spPr>
          <a:xfrm>
            <a:off x="457199" y="1600200"/>
            <a:ext cx="8515965" cy="4525963"/>
          </a:xfrm>
        </p:spPr>
        <p:txBody>
          <a:bodyPr>
            <a:normAutofit fontScale="62500" lnSpcReduction="20000"/>
          </a:bodyPr>
          <a:lstStyle/>
          <a:p>
            <a:pPr marL="0" indent="0">
              <a:buNone/>
            </a:pPr>
            <a:r>
              <a:rPr lang="en-US" dirty="0">
                <a:latin typeface="Courier"/>
                <a:cs typeface="Courier"/>
              </a:rPr>
              <a:t>head(</a:t>
            </a:r>
            <a:r>
              <a:rPr lang="en-US" dirty="0" err="1">
                <a:latin typeface="Courier"/>
                <a:cs typeface="Courier"/>
              </a:rPr>
              <a:t>read.csv</a:t>
            </a:r>
            <a:r>
              <a:rPr lang="en-US" dirty="0">
                <a:latin typeface="Courier"/>
                <a:cs typeface="Courier"/>
              </a:rPr>
              <a:t>(</a:t>
            </a:r>
            <a:r>
              <a:rPr lang="en-US" dirty="0" err="1">
                <a:latin typeface="Courier"/>
                <a:cs typeface="Courier"/>
              </a:rPr>
              <a:t>textConnection</a:t>
            </a:r>
            <a:r>
              <a:rPr lang="en-US" dirty="0">
                <a:latin typeface="Courier"/>
                <a:cs typeface="Courier"/>
              </a:rPr>
              <a:t>(d)))</a:t>
            </a:r>
          </a:p>
          <a:p>
            <a:pPr marL="0" indent="0">
              <a:buNone/>
            </a:pPr>
            <a:r>
              <a:rPr lang="en-US" dirty="0">
                <a:latin typeface="Courier"/>
                <a:cs typeface="Courier"/>
              </a:rPr>
              <a:t>         Date     Symbol </a:t>
            </a:r>
            <a:r>
              <a:rPr lang="en-US" dirty="0" err="1">
                <a:latin typeface="Courier"/>
                <a:cs typeface="Courier"/>
              </a:rPr>
              <a:t>Underlying.Close.Price..A</a:t>
            </a:r>
            <a:r>
              <a:rPr lang="en-US" dirty="0" smtClean="0">
                <a:latin typeface="Courier"/>
                <a:cs typeface="Courier"/>
              </a:rPr>
              <a:t>. …</a:t>
            </a:r>
            <a:endParaRPr lang="en-US" dirty="0">
              <a:latin typeface="Courier"/>
              <a:cs typeface="Courier"/>
            </a:endParaRPr>
          </a:p>
          <a:p>
            <a:pPr marL="0" indent="0">
              <a:buNone/>
            </a:pPr>
            <a:r>
              <a:rPr lang="en-US" dirty="0">
                <a:latin typeface="Courier"/>
                <a:cs typeface="Courier"/>
              </a:rPr>
              <a:t>1 07-JUN-2012  20MICRONS                      87.30</a:t>
            </a:r>
          </a:p>
          <a:p>
            <a:pPr marL="0" indent="0">
              <a:buNone/>
            </a:pPr>
            <a:r>
              <a:rPr lang="en-US" dirty="0">
                <a:latin typeface="Courier"/>
                <a:cs typeface="Courier"/>
              </a:rPr>
              <a:t>2 07-JUN-2012 3IINFOTECH                      11.45</a:t>
            </a:r>
          </a:p>
          <a:p>
            <a:pPr marL="0" indent="0">
              <a:buNone/>
            </a:pPr>
            <a:r>
              <a:rPr lang="en-US" dirty="0">
                <a:latin typeface="Courier"/>
                <a:cs typeface="Courier"/>
              </a:rPr>
              <a:t>3 07-JUN-2012    3MINDIA                    3664.20</a:t>
            </a:r>
          </a:p>
          <a:p>
            <a:pPr marL="0" indent="0">
              <a:buNone/>
            </a:pPr>
            <a:r>
              <a:rPr lang="en-US" dirty="0">
                <a:latin typeface="Courier"/>
                <a:cs typeface="Courier"/>
              </a:rPr>
              <a:t>4 07-JUN-2012     A2ZMES                     103.30</a:t>
            </a:r>
          </a:p>
          <a:p>
            <a:pPr marL="0" indent="0">
              <a:buNone/>
            </a:pPr>
            <a:r>
              <a:rPr lang="en-US" dirty="0">
                <a:latin typeface="Courier"/>
                <a:cs typeface="Courier"/>
              </a:rPr>
              <a:t>5 07-JUN-2012  AANJANEYA                     489.45</a:t>
            </a:r>
          </a:p>
          <a:p>
            <a:pPr marL="0" indent="0">
              <a:buNone/>
            </a:pPr>
            <a:r>
              <a:rPr lang="en-US" dirty="0">
                <a:latin typeface="Courier"/>
                <a:cs typeface="Courier"/>
              </a:rPr>
              <a:t>6 07-JUN-2012 AARTIDRUGS                     102.60</a:t>
            </a:r>
          </a:p>
        </p:txBody>
      </p:sp>
    </p:spTree>
    <p:extLst>
      <p:ext uri="{BB962C8B-B14F-4D97-AF65-F5344CB8AC3E}">
        <p14:creationId xmlns:p14="http://schemas.microsoft.com/office/powerpoint/2010/main" val="2765421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 GET Example with a Form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338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of the “simplest” forms</a:t>
            </a:r>
            <a:endParaRPr lang="en-US" dirty="0"/>
          </a:p>
        </p:txBody>
      </p:sp>
      <p:pic>
        <p:nvPicPr>
          <p:cNvPr id="4" name="Content Placeholder 3" descr="googleForm.tiff"/>
          <p:cNvPicPr>
            <a:picLocks noGrp="1" noChangeAspect="1"/>
          </p:cNvPicPr>
          <p:nvPr>
            <p:ph idx="1"/>
          </p:nvPr>
        </p:nvPicPr>
        <p:blipFill>
          <a:blip r:embed="rId2">
            <a:extLst>
              <a:ext uri="{28A0092B-C50C-407E-A947-70E740481C1C}">
                <a14:useLocalDpi xmlns:a14="http://schemas.microsoft.com/office/drawing/2010/main" val="0"/>
              </a:ext>
            </a:extLst>
          </a:blip>
          <a:srcRect t="-26538" b="-26538"/>
          <a:stretch>
            <a:fillRect/>
          </a:stretch>
        </p:blipFill>
        <p:spPr/>
      </p:pic>
    </p:spTree>
    <p:extLst>
      <p:ext uri="{BB962C8B-B14F-4D97-AF65-F5344CB8AC3E}">
        <p14:creationId xmlns:p14="http://schemas.microsoft.com/office/powerpoint/2010/main" val="2540717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Source (pared down)</a:t>
            </a:r>
            <a:endParaRPr lang="en-US" dirty="0"/>
          </a:p>
        </p:txBody>
      </p:sp>
      <p:sp>
        <p:nvSpPr>
          <p:cNvPr id="3" name="Content Placeholder 2"/>
          <p:cNvSpPr>
            <a:spLocks noGrp="1"/>
          </p:cNvSpPr>
          <p:nvPr>
            <p:ph idx="1"/>
          </p:nvPr>
        </p:nvSpPr>
        <p:spPr>
          <a:xfrm>
            <a:off x="234683" y="1600200"/>
            <a:ext cx="8452117" cy="4525963"/>
          </a:xfrm>
        </p:spPr>
        <p:txBody>
          <a:bodyPr>
            <a:normAutofit lnSpcReduction="10000"/>
          </a:bodyPr>
          <a:lstStyle/>
          <a:p>
            <a:pPr marL="0" indent="0">
              <a:buNone/>
            </a:pPr>
            <a:r>
              <a:rPr lang="en-US" sz="2400" dirty="0">
                <a:latin typeface="Courier"/>
                <a:cs typeface="Courier"/>
              </a:rPr>
              <a:t>&lt;form action="/search" id="f" </a:t>
            </a:r>
            <a:r>
              <a:rPr lang="en-US" sz="2400" b="1" dirty="0">
                <a:solidFill>
                  <a:srgbClr val="0000FF"/>
                </a:solidFill>
                <a:latin typeface="Courier"/>
                <a:cs typeface="Courier"/>
              </a:rPr>
              <a:t>method="get"</a:t>
            </a:r>
            <a:r>
              <a:rPr lang="en-US" sz="2400" dirty="0">
                <a:latin typeface="Courier"/>
                <a:cs typeface="Courier"/>
              </a:rPr>
              <a:t>&gt;</a:t>
            </a:r>
          </a:p>
          <a:p>
            <a:pPr marL="0" indent="0">
              <a:buNone/>
            </a:pPr>
            <a:r>
              <a:rPr lang="en-US" sz="2400" dirty="0">
                <a:latin typeface="Courier"/>
                <a:cs typeface="Courier"/>
              </a:rPr>
              <a:t>  &lt;div class="</a:t>
            </a:r>
            <a:r>
              <a:rPr lang="en-US" sz="2400" dirty="0" err="1">
                <a:latin typeface="Courier"/>
                <a:cs typeface="Courier"/>
              </a:rPr>
              <a:t>init</a:t>
            </a:r>
            <a:r>
              <a:rPr lang="en-US" sz="2400" dirty="0">
                <a:latin typeface="Courier"/>
                <a:cs typeface="Courier"/>
              </a:rPr>
              <a:t>" id="</a:t>
            </a:r>
            <a:r>
              <a:rPr lang="en-US" sz="2400" dirty="0" err="1">
                <a:latin typeface="Courier"/>
                <a:cs typeface="Courier"/>
              </a:rPr>
              <a:t>fkbx</a:t>
            </a:r>
            <a:r>
              <a:rPr lang="en-US" sz="2400" dirty="0">
                <a:latin typeface="Courier"/>
                <a:cs typeface="Courier"/>
              </a:rPr>
              <a:t>"&gt;</a:t>
            </a:r>
          </a:p>
          <a:p>
            <a:pPr marL="0" indent="0">
              <a:buNone/>
            </a:pPr>
            <a:r>
              <a:rPr lang="en-US" sz="2400" dirty="0">
                <a:latin typeface="Courier"/>
                <a:cs typeface="Courier"/>
              </a:rPr>
              <a:t>    &lt;div id="</a:t>
            </a:r>
            <a:r>
              <a:rPr lang="en-US" sz="2400" dirty="0" err="1">
                <a:latin typeface="Courier"/>
                <a:cs typeface="Courier"/>
              </a:rPr>
              <a:t>fkbx</a:t>
            </a:r>
            <a:r>
              <a:rPr lang="en-US" sz="2400" dirty="0">
                <a:latin typeface="Courier"/>
                <a:cs typeface="Courier"/>
              </a:rPr>
              <a:t>-text"</a:t>
            </a:r>
            <a:r>
              <a:rPr lang="en-US" sz="2400" dirty="0" smtClean="0">
                <a:latin typeface="Courier"/>
                <a:cs typeface="Courier"/>
              </a:rPr>
              <a:t>&gt;</a:t>
            </a:r>
          </a:p>
          <a:p>
            <a:pPr marL="0" indent="0">
              <a:buNone/>
            </a:pPr>
            <a:r>
              <a:rPr lang="en-US" sz="2400" dirty="0">
                <a:latin typeface="Courier"/>
                <a:cs typeface="Courier"/>
              </a:rPr>
              <a:t> </a:t>
            </a:r>
            <a:r>
              <a:rPr lang="en-US" sz="2400" dirty="0" smtClean="0">
                <a:latin typeface="Courier"/>
                <a:cs typeface="Courier"/>
              </a:rPr>
              <a:t>     Search </a:t>
            </a:r>
            <a:r>
              <a:rPr lang="en-US" sz="2400" dirty="0">
                <a:latin typeface="Courier"/>
                <a:cs typeface="Courier"/>
              </a:rPr>
              <a:t>Google or type </a:t>
            </a:r>
            <a:r>
              <a:rPr lang="en-US" sz="2400" dirty="0" smtClean="0">
                <a:latin typeface="Courier"/>
                <a:cs typeface="Courier"/>
              </a:rPr>
              <a:t>URL</a:t>
            </a:r>
          </a:p>
          <a:p>
            <a:pPr marL="0" indent="0">
              <a:buNone/>
            </a:pPr>
            <a:r>
              <a:rPr lang="en-US" sz="2400" dirty="0">
                <a:latin typeface="Courier"/>
                <a:cs typeface="Courier"/>
              </a:rPr>
              <a:t> </a:t>
            </a:r>
            <a:r>
              <a:rPr lang="en-US" sz="2400" dirty="0" smtClean="0">
                <a:latin typeface="Courier"/>
                <a:cs typeface="Courier"/>
              </a:rPr>
              <a:t>   &lt;</a:t>
            </a:r>
            <a:r>
              <a:rPr lang="en-US" sz="2400" dirty="0">
                <a:latin typeface="Courier"/>
                <a:cs typeface="Courier"/>
              </a:rPr>
              <a:t>/div&gt;</a:t>
            </a:r>
          </a:p>
          <a:p>
            <a:pPr marL="0" indent="0">
              <a:buNone/>
            </a:pPr>
            <a:r>
              <a:rPr lang="en-US" sz="2400" dirty="0">
                <a:latin typeface="Courier"/>
                <a:cs typeface="Courier"/>
              </a:rPr>
              <a:t>    &lt;input id="q" aria-hidden="true" </a:t>
            </a:r>
            <a:endParaRPr lang="en-US" sz="2400" dirty="0" smtClean="0">
              <a:latin typeface="Courier"/>
              <a:cs typeface="Courier"/>
            </a:endParaRPr>
          </a:p>
          <a:p>
            <a:pPr marL="0" indent="0">
              <a:buNone/>
            </a:pPr>
            <a:r>
              <a:rPr lang="en-US" sz="2400" dirty="0">
                <a:latin typeface="Courier"/>
                <a:cs typeface="Courier"/>
              </a:rPr>
              <a:t> </a:t>
            </a:r>
            <a:r>
              <a:rPr lang="en-US" sz="2400" dirty="0" smtClean="0">
                <a:latin typeface="Courier"/>
                <a:cs typeface="Courier"/>
              </a:rPr>
              <a:t>      autocomplete</a:t>
            </a:r>
            <a:r>
              <a:rPr lang="en-US" sz="2400" dirty="0">
                <a:latin typeface="Courier"/>
                <a:cs typeface="Courier"/>
              </a:rPr>
              <a:t>="</a:t>
            </a:r>
            <a:r>
              <a:rPr lang="en-US" sz="2400" dirty="0" smtClean="0">
                <a:latin typeface="Courier"/>
                <a:cs typeface="Courier"/>
              </a:rPr>
              <a:t>off" </a:t>
            </a:r>
            <a:r>
              <a:rPr lang="nl-NL" sz="2400" b="1" dirty="0" smtClean="0">
                <a:solidFill>
                  <a:srgbClr val="0000FF"/>
                </a:solidFill>
                <a:latin typeface="Courier"/>
                <a:cs typeface="Courier"/>
              </a:rPr>
              <a:t>name="q"</a:t>
            </a:r>
          </a:p>
          <a:p>
            <a:pPr marL="0" indent="0">
              <a:buNone/>
            </a:pPr>
            <a:r>
              <a:rPr lang="nl-NL" sz="2400" dirty="0">
                <a:latin typeface="Courier"/>
                <a:cs typeface="Courier"/>
              </a:rPr>
              <a:t> </a:t>
            </a:r>
            <a:r>
              <a:rPr lang="nl-NL" sz="2400" dirty="0" smtClean="0">
                <a:latin typeface="Courier"/>
                <a:cs typeface="Courier"/>
              </a:rPr>
              <a:t>      </a:t>
            </a:r>
            <a:r>
              <a:rPr lang="nl-NL" sz="2400" dirty="0" err="1">
                <a:latin typeface="Courier"/>
                <a:cs typeface="Courier"/>
              </a:rPr>
              <a:t>tabindex</a:t>
            </a:r>
            <a:r>
              <a:rPr lang="nl-NL" sz="2400" dirty="0">
                <a:latin typeface="Courier"/>
                <a:cs typeface="Courier"/>
              </a:rPr>
              <a:t>="-1" type="</a:t>
            </a:r>
            <a:r>
              <a:rPr lang="nl-NL" sz="2400" dirty="0" err="1">
                <a:latin typeface="Courier"/>
                <a:cs typeface="Courier"/>
              </a:rPr>
              <a:t>url</a:t>
            </a:r>
            <a:r>
              <a:rPr lang="nl-NL" sz="2400" dirty="0">
                <a:latin typeface="Courier"/>
                <a:cs typeface="Courier"/>
              </a:rPr>
              <a:t>" </a:t>
            </a:r>
          </a:p>
          <a:p>
            <a:pPr marL="0" indent="0">
              <a:buNone/>
            </a:pPr>
            <a:r>
              <a:rPr lang="nl-NL" sz="2400" dirty="0">
                <a:latin typeface="Courier"/>
                <a:cs typeface="Courier"/>
              </a:rPr>
              <a:t>       </a:t>
            </a:r>
            <a:r>
              <a:rPr lang="nl-NL" sz="2400" dirty="0" err="1">
                <a:latin typeface="Courier"/>
                <a:cs typeface="Courier"/>
              </a:rPr>
              <a:t>jsaction</a:t>
            </a:r>
            <a:r>
              <a:rPr lang="nl-NL" sz="2400" dirty="0">
                <a:latin typeface="Courier"/>
                <a:cs typeface="Courier"/>
              </a:rPr>
              <a:t>="</a:t>
            </a:r>
            <a:r>
              <a:rPr lang="nl-NL" sz="2400" dirty="0" err="1">
                <a:latin typeface="Courier"/>
                <a:cs typeface="Courier"/>
              </a:rPr>
              <a:t>mousedown:ntp.fkbxclk</a:t>
            </a:r>
            <a:r>
              <a:rPr lang="nl-NL" sz="2400" dirty="0">
                <a:latin typeface="Courier"/>
                <a:cs typeface="Courier"/>
              </a:rPr>
              <a:t>"&gt;</a:t>
            </a:r>
          </a:p>
          <a:p>
            <a:pPr marL="0" indent="0">
              <a:buNone/>
            </a:pPr>
            <a:r>
              <a:rPr lang="nl-NL" sz="2400" dirty="0" smtClean="0">
                <a:latin typeface="Courier"/>
                <a:cs typeface="Courier"/>
              </a:rPr>
              <a:t>  &lt;</a:t>
            </a:r>
            <a:r>
              <a:rPr lang="nl-NL" sz="2400" dirty="0">
                <a:latin typeface="Courier"/>
                <a:cs typeface="Courier"/>
              </a:rPr>
              <a:t>/div&gt;</a:t>
            </a:r>
          </a:p>
          <a:p>
            <a:pPr marL="0" indent="0">
              <a:buNone/>
            </a:pPr>
            <a:r>
              <a:rPr lang="nl-NL" sz="2400" dirty="0">
                <a:latin typeface="Courier"/>
                <a:cs typeface="Courier"/>
              </a:rPr>
              <a:t>&lt;/form&gt;</a:t>
            </a:r>
            <a:endParaRPr lang="en-US" sz="2400" dirty="0">
              <a:latin typeface="Courier"/>
              <a:cs typeface="Courier"/>
            </a:endParaRPr>
          </a:p>
        </p:txBody>
      </p:sp>
    </p:spTree>
    <p:extLst>
      <p:ext uri="{BB962C8B-B14F-4D97-AF65-F5344CB8AC3E}">
        <p14:creationId xmlns:p14="http://schemas.microsoft.com/office/powerpoint/2010/main" val="2724950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ogle17searchresults.tiff"/>
          <p:cNvPicPr>
            <a:picLocks noGrp="1" noChangeAspect="1"/>
          </p:cNvPicPr>
          <p:nvPr>
            <p:ph idx="1"/>
          </p:nvPr>
        </p:nvPicPr>
        <p:blipFill>
          <a:blip r:embed="rId2">
            <a:extLst>
              <a:ext uri="{28A0092B-C50C-407E-A947-70E740481C1C}">
                <a14:useLocalDpi xmlns:a14="http://schemas.microsoft.com/office/drawing/2010/main" val="0"/>
              </a:ext>
            </a:extLst>
          </a:blip>
          <a:srcRect t="14876" b="14876"/>
          <a:stretch>
            <a:fillRect/>
          </a:stretch>
        </p:blipFill>
        <p:spPr>
          <a:xfrm>
            <a:off x="457200" y="621258"/>
            <a:ext cx="8229600" cy="5977884"/>
          </a:xfrm>
        </p:spPr>
      </p:pic>
      <p:sp>
        <p:nvSpPr>
          <p:cNvPr id="2" name="Title 1"/>
          <p:cNvSpPr>
            <a:spLocks noGrp="1"/>
          </p:cNvSpPr>
          <p:nvPr>
            <p:ph type="title"/>
          </p:nvPr>
        </p:nvSpPr>
        <p:spPr>
          <a:xfrm>
            <a:off x="138049" y="150386"/>
            <a:ext cx="8890335" cy="1143000"/>
          </a:xfrm>
        </p:spPr>
        <p:txBody>
          <a:bodyPr>
            <a:normAutofit fontScale="90000"/>
          </a:bodyPr>
          <a:lstStyle/>
          <a:p>
            <a:r>
              <a:rPr lang="en-US" dirty="0">
                <a:latin typeface="Courier"/>
                <a:cs typeface="Courier"/>
              </a:rPr>
              <a:t>17 only truly random </a:t>
            </a:r>
            <a:r>
              <a:rPr lang="en-US" dirty="0" smtClean="0">
                <a:latin typeface="Courier"/>
                <a:cs typeface="Courier"/>
              </a:rPr>
              <a:t>number</a:t>
            </a:r>
            <a:endParaRPr lang="en-US" dirty="0"/>
          </a:p>
        </p:txBody>
      </p:sp>
    </p:spTree>
    <p:extLst>
      <p:ext uri="{BB962C8B-B14F-4D97-AF65-F5344CB8AC3E}">
        <p14:creationId xmlns:p14="http://schemas.microsoft.com/office/powerpoint/2010/main" val="3373920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URL for the Google Search Results</a:t>
            </a:r>
            <a:endParaRPr lang="en-US" dirty="0"/>
          </a:p>
        </p:txBody>
      </p:sp>
      <p:sp>
        <p:nvSpPr>
          <p:cNvPr id="3" name="Content Placeholder 2"/>
          <p:cNvSpPr>
            <a:spLocks noGrp="1"/>
          </p:cNvSpPr>
          <p:nvPr>
            <p:ph idx="1"/>
          </p:nvPr>
        </p:nvSpPr>
        <p:spPr>
          <a:xfrm>
            <a:off x="221427" y="1600200"/>
            <a:ext cx="8834566" cy="4525963"/>
          </a:xfrm>
        </p:spPr>
        <p:txBody>
          <a:bodyPr/>
          <a:lstStyle/>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https</a:t>
            </a:r>
            <a:r>
              <a:rPr lang="en-US" sz="2000" dirty="0"/>
              <a:t>://</a:t>
            </a:r>
            <a:r>
              <a:rPr lang="en-US" sz="2000" dirty="0" err="1"/>
              <a:t>www.google.com</a:t>
            </a:r>
            <a:r>
              <a:rPr lang="en-US" sz="2000" dirty="0"/>
              <a:t>/</a:t>
            </a:r>
            <a:r>
              <a:rPr lang="en-US" sz="2000" dirty="0" err="1"/>
              <a:t>search?q</a:t>
            </a:r>
            <a:r>
              <a:rPr lang="en-US" sz="2000" dirty="0"/>
              <a:t>=17%20only%20truly%20random%20number&amp;sourceid=</a:t>
            </a:r>
            <a:r>
              <a:rPr lang="en-US" sz="2000" dirty="0" err="1"/>
              <a:t>chrome-instant&amp;ion</a:t>
            </a:r>
            <a:r>
              <a:rPr lang="en-US" sz="2000" dirty="0"/>
              <a:t>=1&amp;ie=UTF-8&amp;rct=j</a:t>
            </a:r>
            <a:endParaRPr lang="en-US" sz="2000" dirty="0" smtClean="0"/>
          </a:p>
          <a:p>
            <a:pPr marL="0" indent="0">
              <a:buNone/>
            </a:pPr>
            <a:endParaRPr lang="en-US" dirty="0" smtClean="0"/>
          </a:p>
          <a:p>
            <a:endParaRPr lang="en-US" dirty="0" smtClean="0"/>
          </a:p>
          <a:p>
            <a:pPr marL="0" indent="0">
              <a:buNone/>
            </a:pPr>
            <a:endParaRPr lang="en-US" dirty="0">
              <a:latin typeface="Courier"/>
              <a:cs typeface="Courier"/>
            </a:endParaRPr>
          </a:p>
        </p:txBody>
      </p:sp>
      <p:cxnSp>
        <p:nvCxnSpPr>
          <p:cNvPr id="6" name="Straight Arrow Connector 5"/>
          <p:cNvCxnSpPr/>
          <p:nvPr/>
        </p:nvCxnSpPr>
        <p:spPr>
          <a:xfrm flipH="1">
            <a:off x="3782535" y="3598224"/>
            <a:ext cx="2319765" cy="72297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4445168" y="4900605"/>
            <a:ext cx="1049173" cy="89780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5494340" y="4949357"/>
            <a:ext cx="800682" cy="80747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1663491" y="4949358"/>
            <a:ext cx="3830849" cy="80747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9" idx="1"/>
          </p:cNvCxnSpPr>
          <p:nvPr/>
        </p:nvCxnSpPr>
        <p:spPr>
          <a:xfrm flipH="1" flipV="1">
            <a:off x="443944" y="4792506"/>
            <a:ext cx="122604" cy="127689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66548" y="5376903"/>
            <a:ext cx="2747167" cy="1384995"/>
          </a:xfrm>
          <a:prstGeom prst="rect">
            <a:avLst/>
          </a:prstGeom>
          <a:noFill/>
        </p:spPr>
        <p:txBody>
          <a:bodyPr wrap="square" rtlCol="0">
            <a:spAutoFit/>
          </a:bodyPr>
          <a:lstStyle/>
          <a:p>
            <a:r>
              <a:rPr lang="en-US" sz="2800" dirty="0" smtClean="0"/>
              <a:t>q = our query</a:t>
            </a:r>
          </a:p>
          <a:p>
            <a:r>
              <a:rPr lang="en-US" sz="2800" dirty="0" smtClean="0"/>
              <a:t>With %20 instead of blanks</a:t>
            </a:r>
            <a:endParaRPr lang="en-US" sz="2800" dirty="0"/>
          </a:p>
        </p:txBody>
      </p:sp>
      <p:sp>
        <p:nvSpPr>
          <p:cNvPr id="20" name="TextBox 19"/>
          <p:cNvSpPr txBox="1"/>
          <p:nvPr/>
        </p:nvSpPr>
        <p:spPr>
          <a:xfrm>
            <a:off x="5494340" y="5743562"/>
            <a:ext cx="3396541" cy="523220"/>
          </a:xfrm>
          <a:prstGeom prst="rect">
            <a:avLst/>
          </a:prstGeom>
          <a:noFill/>
        </p:spPr>
        <p:txBody>
          <a:bodyPr wrap="square" rtlCol="0">
            <a:spAutoFit/>
          </a:bodyPr>
          <a:lstStyle/>
          <a:p>
            <a:r>
              <a:rPr lang="en-US" sz="2800" dirty="0" smtClean="0"/>
              <a:t>&amp; separates inputs</a:t>
            </a:r>
          </a:p>
        </p:txBody>
      </p:sp>
      <p:sp>
        <p:nvSpPr>
          <p:cNvPr id="21" name="TextBox 20"/>
          <p:cNvSpPr txBox="1"/>
          <p:nvPr/>
        </p:nvSpPr>
        <p:spPr>
          <a:xfrm>
            <a:off x="6143714" y="2858861"/>
            <a:ext cx="2747167" cy="954107"/>
          </a:xfrm>
          <a:prstGeom prst="rect">
            <a:avLst/>
          </a:prstGeom>
          <a:noFill/>
        </p:spPr>
        <p:txBody>
          <a:bodyPr wrap="square" rtlCol="0">
            <a:spAutoFit/>
          </a:bodyPr>
          <a:lstStyle/>
          <a:p>
            <a:r>
              <a:rPr lang="en-US" sz="2800" dirty="0" smtClean="0"/>
              <a:t>? Separates </a:t>
            </a:r>
            <a:r>
              <a:rPr lang="en-US" sz="2800" dirty="0" err="1" smtClean="0"/>
              <a:t>url</a:t>
            </a:r>
            <a:r>
              <a:rPr lang="en-US" sz="2800" dirty="0" smtClean="0"/>
              <a:t> from the inputs</a:t>
            </a:r>
          </a:p>
        </p:txBody>
      </p:sp>
      <p:cxnSp>
        <p:nvCxnSpPr>
          <p:cNvPr id="37" name="Straight Arrow Connector 36"/>
          <p:cNvCxnSpPr/>
          <p:nvPr/>
        </p:nvCxnSpPr>
        <p:spPr>
          <a:xfrm flipH="1" flipV="1">
            <a:off x="5149216" y="4900605"/>
            <a:ext cx="345124" cy="85622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66548" y="2043249"/>
            <a:ext cx="2747167" cy="1384995"/>
          </a:xfrm>
          <a:prstGeom prst="rect">
            <a:avLst/>
          </a:prstGeom>
          <a:noFill/>
        </p:spPr>
        <p:txBody>
          <a:bodyPr wrap="square" rtlCol="0">
            <a:spAutoFit/>
          </a:bodyPr>
          <a:lstStyle/>
          <a:p>
            <a:r>
              <a:rPr lang="en-US" sz="2800" dirty="0" smtClean="0"/>
              <a:t>The URL contains the inputs from the form</a:t>
            </a:r>
            <a:endParaRPr lang="en-US" sz="2800" dirty="0"/>
          </a:p>
        </p:txBody>
      </p:sp>
    </p:spTree>
    <p:extLst>
      <p:ext uri="{BB962C8B-B14F-4D97-AF65-F5344CB8AC3E}">
        <p14:creationId xmlns:p14="http://schemas.microsoft.com/office/powerpoint/2010/main" val="2213146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perform Google Searches </a:t>
            </a:r>
            <a:r>
              <a:rPr lang="en-US" dirty="0" err="1" smtClean="0"/>
              <a:t>programatically</a:t>
            </a:r>
            <a:endParaRPr lang="en-US" dirty="0"/>
          </a:p>
        </p:txBody>
      </p:sp>
      <p:sp>
        <p:nvSpPr>
          <p:cNvPr id="3" name="Content Placeholder 2"/>
          <p:cNvSpPr>
            <a:spLocks noGrp="1"/>
          </p:cNvSpPr>
          <p:nvPr>
            <p:ph idx="1"/>
          </p:nvPr>
        </p:nvSpPr>
        <p:spPr>
          <a:xfrm>
            <a:off x="457200" y="1600200"/>
            <a:ext cx="8229600" cy="5109388"/>
          </a:xfrm>
        </p:spPr>
        <p:txBody>
          <a:bodyPr>
            <a:normAutofit fontScale="77500" lnSpcReduction="20000"/>
          </a:bodyPr>
          <a:lstStyle/>
          <a:p>
            <a:pPr marL="0" indent="0">
              <a:buNone/>
            </a:pPr>
            <a:r>
              <a:rPr lang="en-US" dirty="0" err="1" smtClean="0">
                <a:latin typeface="Courier"/>
                <a:cs typeface="Courier"/>
              </a:rPr>
              <a:t>queryURL</a:t>
            </a:r>
            <a:r>
              <a:rPr lang="en-US" dirty="0" smtClean="0">
                <a:latin typeface="Courier"/>
                <a:cs typeface="Courier"/>
              </a:rPr>
              <a:t> </a:t>
            </a:r>
            <a:r>
              <a:rPr lang="en-US" dirty="0">
                <a:latin typeface="Courier"/>
                <a:cs typeface="Courier"/>
              </a:rPr>
              <a:t>= </a:t>
            </a:r>
          </a:p>
          <a:p>
            <a:pPr marL="0" indent="0">
              <a:buNone/>
            </a:pPr>
            <a:r>
              <a:rPr lang="en-US" dirty="0" smtClean="0">
                <a:latin typeface="Courier"/>
                <a:cs typeface="Courier"/>
              </a:rPr>
              <a:t>"https</a:t>
            </a:r>
            <a:r>
              <a:rPr lang="en-US" dirty="0">
                <a:latin typeface="Courier"/>
                <a:cs typeface="Courier"/>
              </a:rPr>
              <a:t>://</a:t>
            </a:r>
            <a:r>
              <a:rPr lang="en-US" dirty="0" err="1">
                <a:latin typeface="Courier"/>
                <a:cs typeface="Courier"/>
              </a:rPr>
              <a:t>www.google.com</a:t>
            </a:r>
            <a:r>
              <a:rPr lang="en-US" dirty="0">
                <a:latin typeface="Courier"/>
                <a:cs typeface="Courier"/>
              </a:rPr>
              <a:t>/</a:t>
            </a:r>
            <a:r>
              <a:rPr lang="en-US" dirty="0" err="1">
                <a:latin typeface="Courier"/>
                <a:cs typeface="Courier"/>
              </a:rPr>
              <a:t>search?q</a:t>
            </a:r>
            <a:r>
              <a:rPr lang="en-US" dirty="0">
                <a:latin typeface="Courier"/>
                <a:cs typeface="Courier"/>
              </a:rPr>
              <a:t>=17+only+truly+random+number&amp;sourceid=</a:t>
            </a:r>
            <a:r>
              <a:rPr lang="en-US" dirty="0" err="1">
                <a:latin typeface="Courier"/>
                <a:cs typeface="Courier"/>
              </a:rPr>
              <a:t>chrome-instant&amp;ion</a:t>
            </a:r>
            <a:r>
              <a:rPr lang="en-US" dirty="0">
                <a:latin typeface="Courier"/>
                <a:cs typeface="Courier"/>
              </a:rPr>
              <a:t>=1&amp;espv=2&amp;ie=UTF-</a:t>
            </a:r>
            <a:r>
              <a:rPr lang="en-US" dirty="0" smtClean="0">
                <a:latin typeface="Courier"/>
                <a:cs typeface="Courier"/>
              </a:rPr>
              <a:t>8”</a:t>
            </a:r>
            <a:endParaRPr lang="en-US" dirty="0">
              <a:latin typeface="Courier"/>
              <a:cs typeface="Courier"/>
            </a:endParaRPr>
          </a:p>
          <a:p>
            <a:pPr marL="0" indent="0">
              <a:buNone/>
            </a:pPr>
            <a:r>
              <a:rPr lang="en-US" dirty="0">
                <a:latin typeface="Courier"/>
                <a:cs typeface="Courier"/>
              </a:rPr>
              <a:t>get17Query = </a:t>
            </a:r>
            <a:r>
              <a:rPr lang="en-US" dirty="0" err="1">
                <a:solidFill>
                  <a:srgbClr val="0000FF"/>
                </a:solidFill>
                <a:latin typeface="Courier"/>
                <a:cs typeface="Courier"/>
              </a:rPr>
              <a:t>getURL</a:t>
            </a:r>
            <a:r>
              <a:rPr lang="en-US" dirty="0">
                <a:latin typeface="Courier"/>
                <a:cs typeface="Courier"/>
              </a:rPr>
              <a:t>(</a:t>
            </a:r>
            <a:r>
              <a:rPr lang="en-US" dirty="0" err="1" smtClean="0">
                <a:latin typeface="Courier"/>
                <a:cs typeface="Courier"/>
              </a:rPr>
              <a:t>queryURL</a:t>
            </a:r>
            <a:r>
              <a:rPr lang="en-US" dirty="0" smtClean="0">
                <a:latin typeface="Courier"/>
                <a:cs typeface="Courier"/>
              </a:rPr>
              <a:t>)</a:t>
            </a:r>
          </a:p>
          <a:p>
            <a:pPr marL="0" indent="0">
              <a:buNone/>
            </a:pPr>
            <a:endParaRPr lang="en-US" dirty="0" smtClean="0">
              <a:latin typeface="Courier"/>
              <a:cs typeface="Courier"/>
            </a:endParaRPr>
          </a:p>
          <a:p>
            <a:pPr marL="0" indent="0">
              <a:buNone/>
            </a:pPr>
            <a:r>
              <a:rPr lang="en-US" sz="4100" dirty="0" smtClean="0">
                <a:latin typeface="Calibri"/>
                <a:cs typeface="Calibri"/>
              </a:rPr>
              <a:t>OR</a:t>
            </a:r>
          </a:p>
          <a:p>
            <a:pPr marL="0" indent="0">
              <a:buNone/>
            </a:pPr>
            <a:r>
              <a:rPr lang="en-US" dirty="0">
                <a:latin typeface="Courier"/>
                <a:cs typeface="Courier"/>
              </a:rPr>
              <a:t>get17Info = </a:t>
            </a:r>
            <a:endParaRPr lang="en-US" dirty="0" smtClean="0">
              <a:latin typeface="Courier"/>
              <a:cs typeface="Courier"/>
            </a:endParaRPr>
          </a:p>
          <a:p>
            <a:pPr marL="0" indent="0">
              <a:buNone/>
            </a:pPr>
            <a:r>
              <a:rPr lang="en-US" dirty="0">
                <a:latin typeface="Courier"/>
                <a:cs typeface="Courier"/>
              </a:rPr>
              <a:t> </a:t>
            </a:r>
            <a:r>
              <a:rPr lang="en-US" dirty="0" smtClean="0">
                <a:latin typeface="Courier"/>
                <a:cs typeface="Courier"/>
              </a:rPr>
              <a:t> </a:t>
            </a:r>
            <a:r>
              <a:rPr lang="en-US" dirty="0" err="1" smtClean="0">
                <a:solidFill>
                  <a:srgbClr val="0000FF"/>
                </a:solidFill>
                <a:latin typeface="Courier"/>
                <a:cs typeface="Courier"/>
              </a:rPr>
              <a:t>getForm</a:t>
            </a:r>
            <a:r>
              <a:rPr lang="en-US" dirty="0">
                <a:latin typeface="Courier"/>
                <a:cs typeface="Courier"/>
              </a:rPr>
              <a:t>("https://</a:t>
            </a:r>
            <a:r>
              <a:rPr lang="en-US" dirty="0" err="1">
                <a:latin typeface="Courier"/>
                <a:cs typeface="Courier"/>
              </a:rPr>
              <a:t>www.google.com</a:t>
            </a:r>
            <a:r>
              <a:rPr lang="en-US" dirty="0">
                <a:latin typeface="Courier"/>
                <a:cs typeface="Courier"/>
              </a:rPr>
              <a:t>/search",</a:t>
            </a:r>
          </a:p>
          <a:p>
            <a:pPr marL="0" indent="0">
              <a:buNone/>
            </a:pPr>
            <a:r>
              <a:rPr lang="en-US" dirty="0">
                <a:latin typeface="Courier"/>
                <a:cs typeface="Courier"/>
              </a:rPr>
              <a:t>       </a:t>
            </a:r>
            <a:r>
              <a:rPr lang="en-US" dirty="0" smtClean="0">
                <a:solidFill>
                  <a:srgbClr val="0000FF"/>
                </a:solidFill>
                <a:latin typeface="Courier"/>
                <a:cs typeface="Courier"/>
              </a:rPr>
              <a:t>q </a:t>
            </a:r>
            <a:r>
              <a:rPr lang="en-US" dirty="0">
                <a:solidFill>
                  <a:srgbClr val="0000FF"/>
                </a:solidFill>
                <a:latin typeface="Courier"/>
                <a:cs typeface="Courier"/>
              </a:rPr>
              <a:t>= "17+only+truly+random+number"</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sourceid</a:t>
            </a:r>
            <a:r>
              <a:rPr lang="en-US" dirty="0" smtClean="0">
                <a:latin typeface="Courier"/>
                <a:cs typeface="Courier"/>
              </a:rPr>
              <a:t> </a:t>
            </a:r>
            <a:r>
              <a:rPr lang="en-US" dirty="0">
                <a:latin typeface="Courier"/>
                <a:cs typeface="Courier"/>
              </a:rPr>
              <a:t>= "chrome-instant",</a:t>
            </a:r>
          </a:p>
          <a:p>
            <a:pPr marL="0" indent="0">
              <a:buNone/>
            </a:pPr>
            <a:r>
              <a:rPr lang="en-US" dirty="0">
                <a:latin typeface="Courier"/>
                <a:cs typeface="Courier"/>
              </a:rPr>
              <a:t>       </a:t>
            </a:r>
            <a:r>
              <a:rPr lang="en-US" dirty="0" smtClean="0">
                <a:latin typeface="Courier"/>
                <a:cs typeface="Courier"/>
              </a:rPr>
              <a:t>ion </a:t>
            </a:r>
            <a:r>
              <a:rPr lang="en-US" dirty="0">
                <a:latin typeface="Courier"/>
                <a:cs typeface="Courier"/>
              </a:rPr>
              <a:t>= </a:t>
            </a:r>
            <a:r>
              <a:rPr lang="en-US" dirty="0" smtClean="0">
                <a:latin typeface="Courier"/>
                <a:cs typeface="Courier"/>
              </a:rPr>
              <a:t>"1", </a:t>
            </a:r>
            <a:r>
              <a:rPr lang="en-US" dirty="0" err="1" smtClean="0">
                <a:latin typeface="Courier"/>
                <a:cs typeface="Courier"/>
              </a:rPr>
              <a:t>espv</a:t>
            </a:r>
            <a:r>
              <a:rPr lang="en-US" dirty="0" smtClean="0">
                <a:latin typeface="Courier"/>
                <a:cs typeface="Courier"/>
              </a:rPr>
              <a:t> </a:t>
            </a:r>
            <a:r>
              <a:rPr lang="en-US" dirty="0">
                <a:latin typeface="Courier"/>
                <a:cs typeface="Courier"/>
              </a:rPr>
              <a:t>= </a:t>
            </a:r>
            <a:r>
              <a:rPr lang="en-US" dirty="0" smtClean="0">
                <a:latin typeface="Courier"/>
                <a:cs typeface="Courier"/>
              </a:rPr>
              <a:t>"2",ie </a:t>
            </a:r>
            <a:r>
              <a:rPr lang="en-US" dirty="0">
                <a:latin typeface="Courier"/>
                <a:cs typeface="Courier"/>
              </a:rPr>
              <a:t>= "UTF-8")</a:t>
            </a:r>
          </a:p>
        </p:txBody>
      </p:sp>
    </p:spTree>
    <p:extLst>
      <p:ext uri="{BB962C8B-B14F-4D97-AF65-F5344CB8AC3E}">
        <p14:creationId xmlns:p14="http://schemas.microsoft.com/office/powerpoint/2010/main" val="762925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 Example: GET and PUT</a:t>
            </a:r>
            <a:endParaRPr lang="en-US" dirty="0"/>
          </a:p>
        </p:txBody>
      </p:sp>
      <p:pic>
        <p:nvPicPr>
          <p:cNvPr id="4" name="Content Placeholder 3" descr="gastoppage.tiff"/>
          <p:cNvPicPr>
            <a:picLocks noGrp="1" noChangeAspect="1"/>
          </p:cNvPicPr>
          <p:nvPr>
            <p:ph idx="1"/>
          </p:nvPr>
        </p:nvPicPr>
        <p:blipFill>
          <a:blip r:embed="rId2">
            <a:extLst>
              <a:ext uri="{28A0092B-C50C-407E-A947-70E740481C1C}">
                <a14:useLocalDpi xmlns:a14="http://schemas.microsoft.com/office/drawing/2010/main" val="0"/>
              </a:ext>
            </a:extLst>
          </a:blip>
          <a:srcRect l="-2242" r="-2242"/>
          <a:stretch>
            <a:fillRect/>
          </a:stretch>
        </p:blipFill>
        <p:spPr/>
      </p:pic>
    </p:spTree>
    <p:extLst>
      <p:ext uri="{BB962C8B-B14F-4D97-AF65-F5344CB8AC3E}">
        <p14:creationId xmlns:p14="http://schemas.microsoft.com/office/powerpoint/2010/main" val="274521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Gas Prices</a:t>
            </a:r>
            <a:endParaRPr lang="en-US" dirty="0"/>
          </a:p>
        </p:txBody>
      </p:sp>
      <p:pic>
        <p:nvPicPr>
          <p:cNvPr id="4" name="Content Placeholder 3" descr="gasTable.tiff"/>
          <p:cNvPicPr>
            <a:picLocks noGrp="1" noChangeAspect="1"/>
          </p:cNvPicPr>
          <p:nvPr>
            <p:ph idx="1"/>
          </p:nvPr>
        </p:nvPicPr>
        <p:blipFill>
          <a:blip r:embed="rId2">
            <a:extLst>
              <a:ext uri="{28A0092B-C50C-407E-A947-70E740481C1C}">
                <a14:useLocalDpi xmlns:a14="http://schemas.microsoft.com/office/drawing/2010/main" val="0"/>
              </a:ext>
            </a:extLst>
          </a:blip>
          <a:srcRect l="-5833" r="-5833"/>
          <a:stretch>
            <a:fillRect/>
          </a:stretch>
        </p:blipFill>
        <p:spPr/>
      </p:pic>
    </p:spTree>
    <p:extLst>
      <p:ext uri="{BB962C8B-B14F-4D97-AF65-F5344CB8AC3E}">
        <p14:creationId xmlns:p14="http://schemas.microsoft.com/office/powerpoint/2010/main" val="369934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Browsing the Web</a:t>
            </a:r>
            <a:endParaRPr lang="en-US" dirty="0"/>
          </a:p>
        </p:txBody>
      </p:sp>
      <p:sp>
        <p:nvSpPr>
          <p:cNvPr id="3" name="Content Placeholder 2"/>
          <p:cNvSpPr>
            <a:spLocks noGrp="1"/>
          </p:cNvSpPr>
          <p:nvPr>
            <p:ph idx="1"/>
          </p:nvPr>
        </p:nvSpPr>
        <p:spPr/>
        <p:txBody>
          <a:bodyPr>
            <a:normAutofit/>
          </a:bodyPr>
          <a:lstStyle/>
          <a:p>
            <a:r>
              <a:rPr lang="en-US" dirty="0" smtClean="0"/>
              <a:t>Client machine (your computer) is the one to initiate a request for a web page</a:t>
            </a:r>
          </a:p>
          <a:p>
            <a:r>
              <a:rPr lang="en-US" dirty="0" smtClean="0"/>
              <a:t>The request is sent to the Web server (</a:t>
            </a:r>
            <a:r>
              <a:rPr lang="en-US" dirty="0"/>
              <a:t>hosts Web </a:t>
            </a:r>
            <a:r>
              <a:rPr lang="en-US" dirty="0" smtClean="0"/>
              <a:t>site(s) </a:t>
            </a:r>
            <a:r>
              <a:rPr lang="en-US" dirty="0"/>
              <a:t>and provides HTML files </a:t>
            </a:r>
            <a:r>
              <a:rPr lang="en-US" dirty="0" smtClean="0"/>
              <a:t>)</a:t>
            </a:r>
          </a:p>
          <a:p>
            <a:r>
              <a:rPr lang="en-US" dirty="0" smtClean="0"/>
              <a:t>The server receives the request and sends back the desired information along with a status report</a:t>
            </a:r>
          </a:p>
        </p:txBody>
      </p:sp>
    </p:spTree>
    <p:extLst>
      <p:ext uri="{BB962C8B-B14F-4D97-AF65-F5344CB8AC3E}">
        <p14:creationId xmlns:p14="http://schemas.microsoft.com/office/powerpoint/2010/main" val="2499591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HTML Source </a:t>
            </a:r>
            <a:endParaRPr lang="en-US" dirty="0"/>
          </a:p>
        </p:txBody>
      </p:sp>
      <p:pic>
        <p:nvPicPr>
          <p:cNvPr id="4" name="Content Placeholder 3" descr="smallView.png"/>
          <p:cNvPicPr>
            <a:picLocks noGrp="1" noChangeAspect="1"/>
          </p:cNvPicPr>
          <p:nvPr>
            <p:ph idx="1"/>
          </p:nvPr>
        </p:nvPicPr>
        <p:blipFill>
          <a:blip r:embed="rId2">
            <a:extLst>
              <a:ext uri="{28A0092B-C50C-407E-A947-70E740481C1C}">
                <a14:useLocalDpi xmlns:a14="http://schemas.microsoft.com/office/drawing/2010/main" val="0"/>
              </a:ext>
            </a:extLst>
          </a:blip>
          <a:srcRect l="-4184" r="-4184"/>
          <a:stretch>
            <a:fillRect/>
          </a:stretch>
        </p:blipFill>
        <p:spPr/>
      </p:pic>
    </p:spTree>
    <p:extLst>
      <p:ext uri="{BB962C8B-B14F-4D97-AF65-F5344CB8AC3E}">
        <p14:creationId xmlns:p14="http://schemas.microsoft.com/office/powerpoint/2010/main" val="3911824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oneRowGasTabel.tiff"/>
          <p:cNvPicPr>
            <a:picLocks noGrp="1" noChangeAspect="1"/>
          </p:cNvPicPr>
          <p:nvPr>
            <p:ph idx="1"/>
          </p:nvPr>
        </p:nvPicPr>
        <p:blipFill>
          <a:blip r:embed="rId2">
            <a:extLst>
              <a:ext uri="{28A0092B-C50C-407E-A947-70E740481C1C}">
                <a14:useLocalDpi xmlns:a14="http://schemas.microsoft.com/office/drawing/2010/main" val="0"/>
              </a:ext>
            </a:extLst>
          </a:blip>
          <a:srcRect l="-9813" r="-9813"/>
          <a:stretch>
            <a:fillRect/>
          </a:stretch>
        </p:blipFill>
        <p:spPr/>
      </p:pic>
    </p:spTree>
    <p:extLst>
      <p:ext uri="{BB962C8B-B14F-4D97-AF65-F5344CB8AC3E}">
        <p14:creationId xmlns:p14="http://schemas.microsoft.com/office/powerpoint/2010/main" val="3288577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7686"/>
            <a:ext cx="8229600" cy="5648477"/>
          </a:xfrm>
        </p:spPr>
        <p:txBody>
          <a:bodyPr>
            <a:normAutofit/>
          </a:bodyPr>
          <a:lstStyle/>
          <a:p>
            <a:pPr marL="0" indent="0">
              <a:buNone/>
            </a:pPr>
            <a:r>
              <a:rPr lang="en-US" sz="2600" dirty="0" smtClean="0">
                <a:latin typeface="Courier"/>
                <a:cs typeface="Courier"/>
              </a:rPr>
              <a:t>&gt; </a:t>
            </a:r>
            <a:r>
              <a:rPr lang="en-US" sz="2600" dirty="0" err="1" smtClean="0">
                <a:latin typeface="Courier"/>
                <a:cs typeface="Courier"/>
              </a:rPr>
              <a:t>gasURL</a:t>
            </a:r>
            <a:r>
              <a:rPr lang="en-US" sz="2600" dirty="0" smtClean="0">
                <a:latin typeface="Courier"/>
                <a:cs typeface="Courier"/>
              </a:rPr>
              <a:t> </a:t>
            </a:r>
            <a:r>
              <a:rPr lang="en-US" sz="2600" dirty="0">
                <a:latin typeface="Courier"/>
                <a:cs typeface="Courier"/>
              </a:rPr>
              <a:t>= </a:t>
            </a:r>
            <a:endParaRPr lang="en-US" sz="2600" dirty="0" smtClean="0">
              <a:latin typeface="Courier"/>
              <a:cs typeface="Courier"/>
            </a:endParaRPr>
          </a:p>
          <a:p>
            <a:pPr marL="0" indent="0">
              <a:buNone/>
            </a:pPr>
            <a:r>
              <a:rPr lang="en-US" sz="2600" dirty="0" smtClean="0">
                <a:latin typeface="Courier"/>
                <a:cs typeface="Courier"/>
              </a:rPr>
              <a:t>"</a:t>
            </a:r>
            <a:r>
              <a:rPr lang="en-US" sz="2600" dirty="0">
                <a:latin typeface="Courier"/>
                <a:cs typeface="Courier"/>
              </a:rPr>
              <a:t>http://</a:t>
            </a:r>
            <a:r>
              <a:rPr lang="en-US" sz="2600" dirty="0" err="1">
                <a:latin typeface="Courier"/>
                <a:cs typeface="Courier"/>
              </a:rPr>
              <a:t>www.energy.ca.gov</a:t>
            </a:r>
            <a:r>
              <a:rPr lang="en-US" sz="2600" dirty="0">
                <a:latin typeface="Courier"/>
                <a:cs typeface="Courier"/>
              </a:rPr>
              <a:t>/almanac/</a:t>
            </a:r>
            <a:r>
              <a:rPr lang="en-US" sz="2600" dirty="0" err="1">
                <a:latin typeface="Courier"/>
                <a:cs typeface="Courier"/>
              </a:rPr>
              <a:t>transportation_data</a:t>
            </a:r>
            <a:r>
              <a:rPr lang="en-US" sz="2600" dirty="0">
                <a:latin typeface="Courier"/>
                <a:cs typeface="Courier"/>
              </a:rPr>
              <a:t>/gasoline/margins/"</a:t>
            </a:r>
          </a:p>
          <a:p>
            <a:pPr marL="0" indent="0">
              <a:buNone/>
            </a:pPr>
            <a:endParaRPr lang="en-US" sz="2600" dirty="0" smtClean="0">
              <a:latin typeface="Courier"/>
              <a:cs typeface="Courier"/>
            </a:endParaRPr>
          </a:p>
          <a:p>
            <a:pPr marL="0" indent="0">
              <a:buNone/>
            </a:pPr>
            <a:r>
              <a:rPr lang="en-US" sz="2600" dirty="0" smtClean="0">
                <a:latin typeface="Courier"/>
                <a:cs typeface="Courier"/>
              </a:rPr>
              <a:t>&gt; </a:t>
            </a:r>
            <a:r>
              <a:rPr lang="en-US" sz="2600" dirty="0" err="1" smtClean="0">
                <a:latin typeface="Courier"/>
                <a:cs typeface="Courier"/>
              </a:rPr>
              <a:t>tbl</a:t>
            </a:r>
            <a:r>
              <a:rPr lang="en-US" sz="2600" dirty="0" smtClean="0">
                <a:latin typeface="Courier"/>
                <a:cs typeface="Courier"/>
              </a:rPr>
              <a:t> </a:t>
            </a:r>
            <a:r>
              <a:rPr lang="en-US" sz="2600" dirty="0">
                <a:latin typeface="Courier"/>
                <a:cs typeface="Courier"/>
              </a:rPr>
              <a:t>= </a:t>
            </a:r>
            <a:endParaRPr lang="en-US" sz="2600" dirty="0" smtClean="0">
              <a:latin typeface="Courier"/>
              <a:cs typeface="Courier"/>
            </a:endParaRPr>
          </a:p>
          <a:p>
            <a:pPr marL="0" indent="0">
              <a:buNone/>
            </a:pPr>
            <a:r>
              <a:rPr lang="en-US" sz="2600" dirty="0" smtClean="0">
                <a:latin typeface="Courier"/>
                <a:cs typeface="Courier"/>
              </a:rPr>
              <a:t>  </a:t>
            </a:r>
            <a:r>
              <a:rPr lang="en-US" sz="2600" dirty="0" err="1" smtClean="0">
                <a:latin typeface="Courier"/>
                <a:cs typeface="Courier"/>
              </a:rPr>
              <a:t>readHTMLTable</a:t>
            </a:r>
            <a:r>
              <a:rPr lang="en-US" sz="2600" dirty="0" smtClean="0">
                <a:latin typeface="Courier"/>
                <a:cs typeface="Courier"/>
              </a:rPr>
              <a:t>(</a:t>
            </a:r>
            <a:r>
              <a:rPr lang="en-US" sz="2600" dirty="0" err="1" smtClean="0">
                <a:latin typeface="Courier"/>
                <a:cs typeface="Courier"/>
              </a:rPr>
              <a:t>gasURL</a:t>
            </a:r>
            <a:r>
              <a:rPr lang="en-US" sz="2600" dirty="0" smtClean="0">
                <a:latin typeface="Courier"/>
                <a:cs typeface="Courier"/>
              </a:rPr>
              <a:t>, which = 1,</a:t>
            </a:r>
          </a:p>
          <a:p>
            <a:pPr marL="0" indent="0">
              <a:buNone/>
            </a:pPr>
            <a:r>
              <a:rPr lang="en-US" sz="2600" dirty="0">
                <a:latin typeface="Courier"/>
                <a:cs typeface="Courier"/>
              </a:rPr>
              <a:t> </a:t>
            </a:r>
            <a:r>
              <a:rPr lang="en-US" sz="2600" dirty="0" smtClean="0">
                <a:latin typeface="Courier"/>
                <a:cs typeface="Courier"/>
              </a:rPr>
              <a:t>              </a:t>
            </a:r>
            <a:r>
              <a:rPr lang="en-US" sz="2600" dirty="0" err="1" smtClean="0">
                <a:latin typeface="Courier"/>
                <a:cs typeface="Courier"/>
              </a:rPr>
              <a:t>stringsAsFactors</a:t>
            </a:r>
            <a:r>
              <a:rPr lang="en-US" sz="2600" dirty="0" smtClean="0">
                <a:latin typeface="Courier"/>
                <a:cs typeface="Courier"/>
              </a:rPr>
              <a:t> </a:t>
            </a:r>
            <a:r>
              <a:rPr lang="en-US" sz="2600" dirty="0">
                <a:latin typeface="Courier"/>
                <a:cs typeface="Courier"/>
              </a:rPr>
              <a:t>= FALSE)</a:t>
            </a:r>
          </a:p>
          <a:p>
            <a:pPr marL="0" indent="0">
              <a:buNone/>
            </a:pPr>
            <a:endParaRPr lang="en-US" sz="2600" dirty="0" smtClean="0">
              <a:latin typeface="Courier"/>
              <a:cs typeface="Courier"/>
            </a:endParaRPr>
          </a:p>
          <a:p>
            <a:pPr marL="0" indent="0">
              <a:buNone/>
            </a:pPr>
            <a:r>
              <a:rPr lang="en-US" sz="2600" dirty="0" smtClean="0">
                <a:latin typeface="Courier"/>
                <a:cs typeface="Courier"/>
              </a:rPr>
              <a:t>&gt; </a:t>
            </a:r>
            <a:r>
              <a:rPr lang="en-US" sz="2600" dirty="0">
                <a:latin typeface="Courier"/>
                <a:cs typeface="Courier"/>
              </a:rPr>
              <a:t>dim(</a:t>
            </a:r>
            <a:r>
              <a:rPr lang="en-US" sz="2600" dirty="0" err="1" smtClean="0">
                <a:latin typeface="Courier"/>
                <a:cs typeface="Courier"/>
              </a:rPr>
              <a:t>tbl</a:t>
            </a:r>
            <a:r>
              <a:rPr lang="en-US" sz="2600" dirty="0" smtClean="0">
                <a:latin typeface="Courier"/>
                <a:cs typeface="Courier"/>
              </a:rPr>
              <a:t>)</a:t>
            </a:r>
            <a:endParaRPr lang="en-US" sz="2600" dirty="0">
              <a:latin typeface="Courier"/>
              <a:cs typeface="Courier"/>
            </a:endParaRPr>
          </a:p>
          <a:p>
            <a:pPr marL="0" indent="0">
              <a:buNone/>
            </a:pPr>
            <a:r>
              <a:rPr lang="en-US" sz="2600" dirty="0">
                <a:latin typeface="Courier"/>
                <a:cs typeface="Courier"/>
              </a:rPr>
              <a:t>[1] 47 19</a:t>
            </a:r>
          </a:p>
        </p:txBody>
      </p:sp>
    </p:spTree>
    <p:extLst>
      <p:ext uri="{BB962C8B-B14F-4D97-AF65-F5344CB8AC3E}">
        <p14:creationId xmlns:p14="http://schemas.microsoft.com/office/powerpoint/2010/main" val="898104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Data for Additional Years</a:t>
            </a:r>
            <a:endParaRPr lang="en-US" dirty="0"/>
          </a:p>
        </p:txBody>
      </p:sp>
      <p:pic>
        <p:nvPicPr>
          <p:cNvPr id="4" name="Content Placeholder 3" descr="formGasSS.tiff"/>
          <p:cNvPicPr>
            <a:picLocks noGrp="1" noChangeAspect="1"/>
          </p:cNvPicPr>
          <p:nvPr>
            <p:ph idx="1"/>
          </p:nvPr>
        </p:nvPicPr>
        <p:blipFill>
          <a:blip r:embed="rId2">
            <a:extLst>
              <a:ext uri="{28A0092B-C50C-407E-A947-70E740481C1C}">
                <a14:useLocalDpi xmlns:a14="http://schemas.microsoft.com/office/drawing/2010/main" val="0"/>
              </a:ext>
            </a:extLst>
          </a:blip>
          <a:srcRect l="-3571" r="-3571"/>
          <a:stretch>
            <a:fillRect/>
          </a:stretch>
        </p:blipFill>
        <p:spPr>
          <a:xfrm>
            <a:off x="678590" y="1759282"/>
            <a:ext cx="7643750" cy="4203768"/>
          </a:xfrm>
        </p:spPr>
      </p:pic>
    </p:spTree>
    <p:extLst>
      <p:ext uri="{BB962C8B-B14F-4D97-AF65-F5344CB8AC3E}">
        <p14:creationId xmlns:p14="http://schemas.microsoft.com/office/powerpoint/2010/main" val="1651542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View Source</a:t>
            </a:r>
            <a:endParaRPr lang="en-US" dirty="0"/>
          </a:p>
        </p:txBody>
      </p:sp>
      <p:pic>
        <p:nvPicPr>
          <p:cNvPr id="4" name="Content Placeholder 3" descr="formGasTable.tiff"/>
          <p:cNvPicPr>
            <a:picLocks noGrp="1" noChangeAspect="1"/>
          </p:cNvPicPr>
          <p:nvPr>
            <p:ph idx="1"/>
          </p:nvPr>
        </p:nvPicPr>
        <p:blipFill>
          <a:blip r:embed="rId2">
            <a:extLst>
              <a:ext uri="{28A0092B-C50C-407E-A947-70E740481C1C}">
                <a14:useLocalDpi xmlns:a14="http://schemas.microsoft.com/office/drawing/2010/main" val="0"/>
              </a:ext>
            </a:extLst>
          </a:blip>
          <a:srcRect l="-8051" r="-8051"/>
          <a:stretch>
            <a:fillRect/>
          </a:stretch>
        </p:blipFill>
        <p:spPr/>
      </p:pic>
      <p:sp>
        <p:nvSpPr>
          <p:cNvPr id="3" name="TextBox 2"/>
          <p:cNvSpPr txBox="1"/>
          <p:nvPr/>
        </p:nvSpPr>
        <p:spPr>
          <a:xfrm>
            <a:off x="5627974" y="2504939"/>
            <a:ext cx="3350130" cy="3046988"/>
          </a:xfrm>
          <a:prstGeom prst="rect">
            <a:avLst/>
          </a:prstGeom>
          <a:noFill/>
        </p:spPr>
        <p:txBody>
          <a:bodyPr wrap="square" rtlCol="0">
            <a:spAutoFit/>
          </a:bodyPr>
          <a:lstStyle/>
          <a:p>
            <a:r>
              <a:rPr lang="en-US" sz="3200" dirty="0" smtClean="0"/>
              <a:t>We have a </a:t>
            </a:r>
          </a:p>
          <a:p>
            <a:r>
              <a:rPr lang="en-US" sz="3200" dirty="0" smtClean="0"/>
              <a:t>&lt;select&gt; widget</a:t>
            </a:r>
          </a:p>
          <a:p>
            <a:r>
              <a:rPr lang="en-US" sz="3200" dirty="0" smtClean="0"/>
              <a:t>And an</a:t>
            </a:r>
          </a:p>
          <a:p>
            <a:r>
              <a:rPr lang="en-US" sz="3200" dirty="0" smtClean="0"/>
              <a:t>&lt;input&gt; widget which is a</a:t>
            </a:r>
            <a:r>
              <a:rPr lang="en-US" sz="3200" dirty="0"/>
              <a:t> </a:t>
            </a:r>
            <a:r>
              <a:rPr lang="en-US" sz="3200" dirty="0" smtClean="0"/>
              <a:t>Submit button</a:t>
            </a:r>
            <a:endParaRPr lang="en-US" sz="3200" dirty="0"/>
          </a:p>
        </p:txBody>
      </p:sp>
      <p:cxnSp>
        <p:nvCxnSpPr>
          <p:cNvPr id="6" name="Straight Arrow Connector 5"/>
          <p:cNvCxnSpPr/>
          <p:nvPr/>
        </p:nvCxnSpPr>
        <p:spPr>
          <a:xfrm flipH="1" flipV="1">
            <a:off x="3565548" y="2050555"/>
            <a:ext cx="2062426" cy="1234994"/>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3915112" y="4520543"/>
            <a:ext cx="1865262" cy="1188389"/>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249739" y="549302"/>
            <a:ext cx="2336889" cy="1077218"/>
          </a:xfrm>
          <a:prstGeom prst="rect">
            <a:avLst/>
          </a:prstGeom>
          <a:noFill/>
        </p:spPr>
        <p:txBody>
          <a:bodyPr wrap="square" rtlCol="0">
            <a:spAutoFit/>
          </a:bodyPr>
          <a:lstStyle/>
          <a:p>
            <a:r>
              <a:rPr lang="en-US" sz="3200" dirty="0" smtClean="0"/>
              <a:t>POST method</a:t>
            </a:r>
            <a:endParaRPr lang="en-US" sz="3200" dirty="0"/>
          </a:p>
        </p:txBody>
      </p:sp>
      <p:cxnSp>
        <p:nvCxnSpPr>
          <p:cNvPr id="8" name="Straight Arrow Connector 7"/>
          <p:cNvCxnSpPr>
            <a:stCxn id="5" idx="1"/>
          </p:cNvCxnSpPr>
          <p:nvPr/>
        </p:nvCxnSpPr>
        <p:spPr>
          <a:xfrm flipH="1">
            <a:off x="4624631" y="1087911"/>
            <a:ext cx="1625108" cy="637806"/>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16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Method</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equests the server to accept the entity enclosed in the body of the request</a:t>
            </a:r>
          </a:p>
          <a:p>
            <a:r>
              <a:rPr lang="en-US" dirty="0" smtClean="0"/>
              <a:t>For example, the information in a web form to a data handling process</a:t>
            </a:r>
            <a:endParaRPr lang="en-US" dirty="0"/>
          </a:p>
        </p:txBody>
      </p:sp>
    </p:spTree>
    <p:extLst>
      <p:ext uri="{BB962C8B-B14F-4D97-AF65-F5344CB8AC3E}">
        <p14:creationId xmlns:p14="http://schemas.microsoft.com/office/powerpoint/2010/main" val="3677316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View Source</a:t>
            </a:r>
            <a:endParaRPr lang="en-US" dirty="0"/>
          </a:p>
        </p:txBody>
      </p:sp>
      <p:pic>
        <p:nvPicPr>
          <p:cNvPr id="4" name="Content Placeholder 3" descr="formGasTable.tiff"/>
          <p:cNvPicPr>
            <a:picLocks noGrp="1" noChangeAspect="1"/>
          </p:cNvPicPr>
          <p:nvPr>
            <p:ph idx="1"/>
          </p:nvPr>
        </p:nvPicPr>
        <p:blipFill>
          <a:blip r:embed="rId2">
            <a:extLst>
              <a:ext uri="{28A0092B-C50C-407E-A947-70E740481C1C}">
                <a14:useLocalDpi xmlns:a14="http://schemas.microsoft.com/office/drawing/2010/main" val="0"/>
              </a:ext>
            </a:extLst>
          </a:blip>
          <a:srcRect l="-8051" r="-8051"/>
          <a:stretch>
            <a:fillRect/>
          </a:stretch>
        </p:blipFill>
        <p:spPr/>
      </p:pic>
      <p:sp>
        <p:nvSpPr>
          <p:cNvPr id="3" name="TextBox 2"/>
          <p:cNvSpPr txBox="1"/>
          <p:nvPr/>
        </p:nvSpPr>
        <p:spPr>
          <a:xfrm>
            <a:off x="5627974" y="335962"/>
            <a:ext cx="3350130" cy="2062103"/>
          </a:xfrm>
          <a:prstGeom prst="rect">
            <a:avLst/>
          </a:prstGeom>
          <a:noFill/>
        </p:spPr>
        <p:txBody>
          <a:bodyPr wrap="square" rtlCol="0">
            <a:spAutoFit/>
          </a:bodyPr>
          <a:lstStyle/>
          <a:p>
            <a:r>
              <a:rPr lang="en-US" sz="3200" dirty="0">
                <a:solidFill>
                  <a:srgbClr val="0000FF"/>
                </a:solidFill>
              </a:rPr>
              <a:t>y</a:t>
            </a:r>
            <a:r>
              <a:rPr lang="en-US" sz="3200" dirty="0" smtClean="0">
                <a:solidFill>
                  <a:srgbClr val="0000FF"/>
                </a:solidFill>
              </a:rPr>
              <a:t>ear</a:t>
            </a:r>
            <a:r>
              <a:rPr lang="en-US" sz="3200" dirty="0" smtClean="0"/>
              <a:t> is the name of this input </a:t>
            </a:r>
          </a:p>
          <a:p>
            <a:endParaRPr lang="en-US" sz="3200" dirty="0" smtClean="0"/>
          </a:p>
          <a:p>
            <a:r>
              <a:rPr lang="en-US" sz="3200" dirty="0" smtClean="0">
                <a:solidFill>
                  <a:srgbClr val="0000FF"/>
                </a:solidFill>
              </a:rPr>
              <a:t>2013</a:t>
            </a:r>
            <a:r>
              <a:rPr lang="en-US" sz="3200" dirty="0" smtClean="0"/>
              <a:t> is its value</a:t>
            </a:r>
            <a:endParaRPr lang="en-US" sz="3200" dirty="0"/>
          </a:p>
        </p:txBody>
      </p:sp>
      <p:cxnSp>
        <p:nvCxnSpPr>
          <p:cNvPr id="6" name="Straight Arrow Connector 5"/>
          <p:cNvCxnSpPr/>
          <p:nvPr/>
        </p:nvCxnSpPr>
        <p:spPr>
          <a:xfrm flipH="1">
            <a:off x="4403754" y="759316"/>
            <a:ext cx="1316442" cy="1146306"/>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3175120" y="2126084"/>
            <a:ext cx="2545076" cy="51081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720196" y="3271960"/>
            <a:ext cx="3359563" cy="2062103"/>
          </a:xfrm>
          <a:prstGeom prst="rect">
            <a:avLst/>
          </a:prstGeom>
          <a:noFill/>
        </p:spPr>
        <p:txBody>
          <a:bodyPr wrap="square" rtlCol="0">
            <a:spAutoFit/>
          </a:bodyPr>
          <a:lstStyle/>
          <a:p>
            <a:r>
              <a:rPr lang="en-US" sz="3200" dirty="0" err="1" smtClean="0">
                <a:solidFill>
                  <a:srgbClr val="0000FF"/>
                </a:solidFill>
              </a:rPr>
              <a:t>newYear</a:t>
            </a:r>
            <a:r>
              <a:rPr lang="en-US" sz="3200" dirty="0" smtClean="0"/>
              <a:t> is the name of this input</a:t>
            </a:r>
          </a:p>
          <a:p>
            <a:r>
              <a:rPr lang="en-US" sz="3200" dirty="0" smtClean="0"/>
              <a:t>'</a:t>
            </a:r>
            <a:r>
              <a:rPr lang="en-US" sz="3200" dirty="0" smtClean="0">
                <a:solidFill>
                  <a:srgbClr val="0000FF"/>
                </a:solidFill>
              </a:rPr>
              <a:t>Get different year</a:t>
            </a:r>
            <a:r>
              <a:rPr lang="en-US" sz="3200" dirty="0" smtClean="0"/>
              <a:t>' is its value</a:t>
            </a:r>
            <a:endParaRPr lang="en-US" sz="3200" dirty="0"/>
          </a:p>
        </p:txBody>
      </p:sp>
      <p:cxnSp>
        <p:nvCxnSpPr>
          <p:cNvPr id="18" name="Straight Arrow Connector 17"/>
          <p:cNvCxnSpPr/>
          <p:nvPr/>
        </p:nvCxnSpPr>
        <p:spPr>
          <a:xfrm flipH="1">
            <a:off x="3175120" y="3796578"/>
            <a:ext cx="2545076" cy="1863774"/>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5466728" y="4473059"/>
            <a:ext cx="253468" cy="118729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70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txt = </a:t>
            </a:r>
            <a:r>
              <a:rPr lang="en-US" dirty="0" err="1"/>
              <a:t>postForm</a:t>
            </a:r>
            <a:r>
              <a:rPr lang="en-US" dirty="0" smtClean="0"/>
              <a:t>(</a:t>
            </a:r>
            <a:r>
              <a:rPr lang="en-US" dirty="0" err="1" smtClean="0"/>
              <a:t>gasURL</a:t>
            </a:r>
            <a:r>
              <a:rPr lang="en-US" dirty="0" smtClean="0"/>
              <a:t>, </a:t>
            </a:r>
          </a:p>
          <a:p>
            <a:pPr marL="0" indent="0">
              <a:buNone/>
            </a:pPr>
            <a:r>
              <a:rPr lang="en-US" dirty="0"/>
              <a:t> </a:t>
            </a:r>
            <a:r>
              <a:rPr lang="en-US" dirty="0" smtClean="0"/>
              <a:t>                           year </a:t>
            </a:r>
            <a:r>
              <a:rPr lang="en-US" dirty="0"/>
              <a:t>= "2013", </a:t>
            </a:r>
            <a:endParaRPr lang="en-US" dirty="0" smtClean="0"/>
          </a:p>
          <a:p>
            <a:pPr marL="0" indent="0">
              <a:buNone/>
            </a:pPr>
            <a:r>
              <a:rPr lang="en-US" dirty="0"/>
              <a:t> </a:t>
            </a:r>
            <a:r>
              <a:rPr lang="en-US" dirty="0" smtClean="0"/>
              <a:t>                           </a:t>
            </a:r>
            <a:r>
              <a:rPr lang="en-US" dirty="0" err="1" smtClean="0"/>
              <a:t>newYear</a:t>
            </a:r>
            <a:r>
              <a:rPr lang="en-US" dirty="0" smtClean="0"/>
              <a:t> </a:t>
            </a:r>
            <a:r>
              <a:rPr lang="en-US" dirty="0"/>
              <a:t>= 'Get different year'</a:t>
            </a:r>
            <a:r>
              <a:rPr lang="en-US" dirty="0" smtClean="0"/>
              <a:t>)</a:t>
            </a:r>
          </a:p>
          <a:p>
            <a:pPr marL="0" indent="0">
              <a:buNone/>
            </a:pPr>
            <a:endParaRPr lang="en-US" dirty="0"/>
          </a:p>
          <a:p>
            <a:pPr marL="0" indent="0">
              <a:buNone/>
            </a:pPr>
            <a:r>
              <a:rPr lang="en-US" dirty="0"/>
              <a:t>gas13 = </a:t>
            </a:r>
            <a:r>
              <a:rPr lang="en-US" dirty="0" err="1"/>
              <a:t>readHTMLTable</a:t>
            </a:r>
            <a:r>
              <a:rPr lang="en-US" dirty="0"/>
              <a:t>(txt, which = 1, </a:t>
            </a:r>
            <a:endParaRPr lang="en-US" dirty="0" smtClean="0"/>
          </a:p>
          <a:p>
            <a:pPr marL="0" indent="0">
              <a:buNone/>
            </a:pPr>
            <a:r>
              <a:rPr lang="en-US" dirty="0"/>
              <a:t> </a:t>
            </a:r>
            <a:r>
              <a:rPr lang="en-US" dirty="0" smtClean="0"/>
              <a:t>                                         </a:t>
            </a:r>
            <a:r>
              <a:rPr lang="en-US" dirty="0" err="1" smtClean="0"/>
              <a:t>stringsAsFactors</a:t>
            </a:r>
            <a:r>
              <a:rPr lang="en-US" dirty="0" smtClean="0"/>
              <a:t> </a:t>
            </a:r>
            <a:r>
              <a:rPr lang="en-US" dirty="0"/>
              <a:t>= FALSE)</a:t>
            </a:r>
          </a:p>
        </p:txBody>
      </p:sp>
    </p:spTree>
    <p:extLst>
      <p:ext uri="{BB962C8B-B14F-4D97-AF65-F5344CB8AC3E}">
        <p14:creationId xmlns:p14="http://schemas.microsoft.com/office/powerpoint/2010/main" val="3271891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Authentication </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2472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endParaRPr lang="en-US" dirty="0"/>
          </a:p>
        </p:txBody>
      </p:sp>
      <p:sp>
        <p:nvSpPr>
          <p:cNvPr id="3" name="Content Placeholder 2"/>
          <p:cNvSpPr>
            <a:spLocks noGrp="1"/>
          </p:cNvSpPr>
          <p:nvPr>
            <p:ph idx="1"/>
          </p:nvPr>
        </p:nvSpPr>
        <p:spPr/>
        <p:txBody>
          <a:bodyPr/>
          <a:lstStyle/>
          <a:p>
            <a:r>
              <a:rPr lang="en-US" dirty="0" smtClean="0"/>
              <a:t>Authentication protocol that allows </a:t>
            </a:r>
          </a:p>
          <a:p>
            <a:pPr lvl="1"/>
            <a:r>
              <a:rPr lang="en-US" dirty="0" smtClean="0"/>
              <a:t>you (User) </a:t>
            </a:r>
          </a:p>
          <a:p>
            <a:pPr lvl="1"/>
            <a:r>
              <a:rPr lang="en-US" dirty="0" smtClean="0"/>
              <a:t>to approve one application (consumer)</a:t>
            </a:r>
          </a:p>
          <a:p>
            <a:pPr lvl="1"/>
            <a:r>
              <a:rPr lang="en-US" dirty="0" smtClean="0"/>
              <a:t>to interact with another app (service provider) on your behalf</a:t>
            </a:r>
          </a:p>
          <a:p>
            <a:r>
              <a:rPr lang="en-US" dirty="0" smtClean="0"/>
              <a:t>User’s password to service provider is not shared with the consumer application</a:t>
            </a:r>
            <a:endParaRPr lang="en-US" dirty="0"/>
          </a:p>
        </p:txBody>
      </p:sp>
    </p:spTree>
    <p:extLst>
      <p:ext uri="{BB962C8B-B14F-4D97-AF65-F5344CB8AC3E}">
        <p14:creationId xmlns:p14="http://schemas.microsoft.com/office/powerpoint/2010/main" val="3735281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Pieces: </a:t>
            </a:r>
            <a:r>
              <a:rPr lang="en-US" i="1" dirty="0" smtClean="0"/>
              <a:t>First Line</a:t>
            </a:r>
            <a:endParaRPr lang="en-US" i="1" dirty="0"/>
          </a:p>
        </p:txBody>
      </p:sp>
      <p:sp>
        <p:nvSpPr>
          <p:cNvPr id="3" name="Content Placeholder 2"/>
          <p:cNvSpPr>
            <a:spLocks noGrp="1"/>
          </p:cNvSpPr>
          <p:nvPr>
            <p:ph idx="1"/>
          </p:nvPr>
        </p:nvSpPr>
        <p:spPr/>
        <p:txBody>
          <a:bodyPr>
            <a:normAutofit/>
          </a:bodyPr>
          <a:lstStyle/>
          <a:p>
            <a:r>
              <a:rPr lang="en-US" dirty="0" smtClean="0"/>
              <a:t>First line contains: </a:t>
            </a:r>
          </a:p>
          <a:p>
            <a:pPr lvl="1"/>
            <a:r>
              <a:rPr lang="en-US" dirty="0" smtClean="0">
                <a:solidFill>
                  <a:srgbClr val="0000FF"/>
                </a:solidFill>
              </a:rPr>
              <a:t>a method, e.g., GET</a:t>
            </a:r>
            <a:r>
              <a:rPr lang="en-US" dirty="0">
                <a:solidFill>
                  <a:srgbClr val="0000FF"/>
                </a:solidFill>
              </a:rPr>
              <a:t> </a:t>
            </a:r>
            <a:r>
              <a:rPr lang="en-US" dirty="0" smtClean="0">
                <a:solidFill>
                  <a:srgbClr val="0000FF"/>
                </a:solidFill>
              </a:rPr>
              <a:t>or POST (ones we will cover)</a:t>
            </a:r>
            <a:endParaRPr lang="en-US" dirty="0">
              <a:solidFill>
                <a:srgbClr val="0000FF"/>
              </a:solidFill>
            </a:endParaRPr>
          </a:p>
          <a:p>
            <a:pPr lvl="1"/>
            <a:r>
              <a:rPr lang="en-US" dirty="0" smtClean="0">
                <a:solidFill>
                  <a:schemeClr val="accent4"/>
                </a:solidFill>
              </a:rPr>
              <a:t>a </a:t>
            </a:r>
            <a:r>
              <a:rPr lang="en-US" dirty="0">
                <a:solidFill>
                  <a:schemeClr val="accent4"/>
                </a:solidFill>
              </a:rPr>
              <a:t>URL </a:t>
            </a:r>
            <a:r>
              <a:rPr lang="en-US" dirty="0" smtClean="0">
                <a:solidFill>
                  <a:schemeClr val="accent4"/>
                </a:solidFill>
              </a:rPr>
              <a:t>or path to the document</a:t>
            </a:r>
          </a:p>
          <a:p>
            <a:pPr lvl="1"/>
            <a:r>
              <a:rPr lang="en-US" dirty="0" smtClean="0">
                <a:solidFill>
                  <a:srgbClr val="008000"/>
                </a:solidFill>
              </a:rPr>
              <a:t>The protocol and its version</a:t>
            </a:r>
            <a:r>
              <a:rPr lang="en-US" dirty="0" smtClean="0"/>
              <a:t> </a:t>
            </a:r>
            <a:endParaRPr lang="en-US" dirty="0"/>
          </a:p>
          <a:p>
            <a:pPr marL="0" indent="0">
              <a:buNone/>
            </a:pPr>
            <a:endParaRPr lang="en-US" dirty="0" smtClean="0"/>
          </a:p>
          <a:p>
            <a:pPr marL="0" indent="0">
              <a:buNone/>
            </a:pPr>
            <a:r>
              <a:rPr lang="en-US" dirty="0" smtClean="0"/>
              <a:t>For example:</a:t>
            </a:r>
          </a:p>
          <a:p>
            <a:pPr marL="0" indent="0">
              <a:buNone/>
            </a:pPr>
            <a:r>
              <a:rPr lang="en-US" dirty="0">
                <a:solidFill>
                  <a:srgbClr val="0000FF"/>
                </a:solidFill>
                <a:latin typeface="Courier"/>
                <a:cs typeface="Courier"/>
              </a:rPr>
              <a:t>GET </a:t>
            </a:r>
            <a:r>
              <a:rPr lang="en-US" dirty="0">
                <a:solidFill>
                  <a:srgbClr val="8064A2"/>
                </a:solidFill>
                <a:latin typeface="Courier"/>
                <a:cs typeface="Courier"/>
              </a:rPr>
              <a:t>/</a:t>
            </a:r>
            <a:r>
              <a:rPr lang="en-US" dirty="0" err="1">
                <a:solidFill>
                  <a:srgbClr val="8064A2"/>
                </a:solidFill>
                <a:latin typeface="Courier"/>
                <a:cs typeface="Courier"/>
              </a:rPr>
              <a:t>RCurl</a:t>
            </a:r>
            <a:r>
              <a:rPr lang="en-US" dirty="0">
                <a:solidFill>
                  <a:srgbClr val="8064A2"/>
                </a:solidFill>
                <a:latin typeface="Courier"/>
                <a:cs typeface="Courier"/>
              </a:rPr>
              <a:t>/</a:t>
            </a:r>
            <a:r>
              <a:rPr lang="en-US" dirty="0" err="1">
                <a:solidFill>
                  <a:srgbClr val="8064A2"/>
                </a:solidFill>
                <a:latin typeface="Courier"/>
                <a:cs typeface="Courier"/>
              </a:rPr>
              <a:t>index.html</a:t>
            </a:r>
            <a:r>
              <a:rPr lang="en-US" dirty="0">
                <a:solidFill>
                  <a:srgbClr val="8064A2"/>
                </a:solidFill>
                <a:latin typeface="Courier"/>
                <a:cs typeface="Courier"/>
              </a:rPr>
              <a:t> </a:t>
            </a:r>
            <a:r>
              <a:rPr lang="en-US" dirty="0">
                <a:solidFill>
                  <a:srgbClr val="008000"/>
                </a:solidFill>
                <a:latin typeface="Courier"/>
                <a:cs typeface="Courier"/>
              </a:rPr>
              <a:t>HTTP/1.1 </a:t>
            </a:r>
          </a:p>
          <a:p>
            <a:pPr marL="0" indent="0">
              <a:buNone/>
            </a:pPr>
            <a:endParaRPr lang="en-US" dirty="0"/>
          </a:p>
        </p:txBody>
      </p:sp>
    </p:spTree>
    <p:extLst>
      <p:ext uri="{BB962C8B-B14F-4D97-AF65-F5344CB8AC3E}">
        <p14:creationId xmlns:p14="http://schemas.microsoft.com/office/powerpoint/2010/main" val="1229782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Scenario</a:t>
            </a:r>
            <a:endParaRPr lang="en-US" dirty="0"/>
          </a:p>
        </p:txBody>
      </p:sp>
      <p:sp>
        <p:nvSpPr>
          <p:cNvPr id="3" name="Content Placeholder 2"/>
          <p:cNvSpPr>
            <a:spLocks noGrp="1"/>
          </p:cNvSpPr>
          <p:nvPr>
            <p:ph idx="1"/>
          </p:nvPr>
        </p:nvSpPr>
        <p:spPr/>
        <p:txBody>
          <a:bodyPr/>
          <a:lstStyle/>
          <a:p>
            <a:r>
              <a:rPr lang="en-US" dirty="0" smtClean="0"/>
              <a:t>User: Joe</a:t>
            </a:r>
          </a:p>
          <a:p>
            <a:r>
              <a:rPr lang="en-US" dirty="0" smtClean="0"/>
              <a:t>Consumer: </a:t>
            </a:r>
            <a:r>
              <a:rPr lang="en-US" dirty="0" err="1" smtClean="0"/>
              <a:t>Bitly</a:t>
            </a:r>
            <a:endParaRPr lang="en-US" dirty="0" smtClean="0"/>
          </a:p>
          <a:p>
            <a:r>
              <a:rPr lang="en-US" dirty="0" smtClean="0"/>
              <a:t>Service provider: Twitter</a:t>
            </a:r>
          </a:p>
          <a:p>
            <a:pPr marL="0" indent="0">
              <a:buNone/>
            </a:pPr>
            <a:endParaRPr lang="en-US" dirty="0"/>
          </a:p>
          <a:p>
            <a:pPr marL="0" indent="0">
              <a:buNone/>
            </a:pPr>
            <a:r>
              <a:rPr lang="en-US" dirty="0" smtClean="0"/>
              <a:t>Joe wants to allow </a:t>
            </a:r>
            <a:r>
              <a:rPr lang="en-US" dirty="0" err="1" smtClean="0"/>
              <a:t>bitly</a:t>
            </a:r>
            <a:r>
              <a:rPr lang="en-US" dirty="0" smtClean="0"/>
              <a:t> to post shortened links to his Twitter stream</a:t>
            </a:r>
            <a:endParaRPr lang="en-US" dirty="0"/>
          </a:p>
        </p:txBody>
      </p:sp>
      <p:sp>
        <p:nvSpPr>
          <p:cNvPr id="4" name="TextBox 3"/>
          <p:cNvSpPr txBox="1"/>
          <p:nvPr/>
        </p:nvSpPr>
        <p:spPr>
          <a:xfrm>
            <a:off x="662634" y="5881244"/>
            <a:ext cx="5190630" cy="369332"/>
          </a:xfrm>
          <a:prstGeom prst="rect">
            <a:avLst/>
          </a:prstGeom>
          <a:noFill/>
        </p:spPr>
        <p:txBody>
          <a:bodyPr wrap="square" rtlCol="0">
            <a:spAutoFit/>
          </a:bodyPr>
          <a:lstStyle/>
          <a:p>
            <a:r>
              <a:rPr lang="en-US" dirty="0"/>
              <a:t>See </a:t>
            </a:r>
            <a:r>
              <a:rPr lang="en-US" dirty="0">
                <a:hlinkClick r:id="rId2"/>
              </a:rPr>
              <a:t>https://blog.varonis.com/introduction-to-oauth</a:t>
            </a:r>
            <a:r>
              <a:rPr lang="en-US" dirty="0" smtClean="0">
                <a:hlinkClick r:id="rId2"/>
              </a:rPr>
              <a:t>/</a:t>
            </a:r>
            <a:r>
              <a:rPr lang="en-US" dirty="0"/>
              <a:t> </a:t>
            </a:r>
            <a:endParaRPr lang="en-US" dirty="0" smtClean="0"/>
          </a:p>
        </p:txBody>
      </p:sp>
    </p:spTree>
    <p:extLst>
      <p:ext uri="{BB962C8B-B14F-4D97-AF65-F5344CB8AC3E}">
        <p14:creationId xmlns:p14="http://schemas.microsoft.com/office/powerpoint/2010/main" val="32083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of Exchanges</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r>
              <a:rPr lang="en-US" i="1" dirty="0" smtClean="0"/>
              <a:t>User shows intent </a:t>
            </a:r>
            <a:r>
              <a:rPr lang="en-US" dirty="0" smtClean="0"/>
              <a:t>(Joe asks </a:t>
            </a:r>
            <a:r>
              <a:rPr lang="en-US" dirty="0" err="1" smtClean="0"/>
              <a:t>bitly</a:t>
            </a:r>
            <a:r>
              <a:rPr lang="en-US" dirty="0" smtClean="0"/>
              <a:t> to do it)</a:t>
            </a:r>
          </a:p>
          <a:p>
            <a:r>
              <a:rPr lang="en-US" i="1" dirty="0" smtClean="0"/>
              <a:t>Consumer gets permission from provider </a:t>
            </a:r>
            <a:r>
              <a:rPr lang="en-US" dirty="0" smtClean="0"/>
              <a:t>(</a:t>
            </a:r>
            <a:r>
              <a:rPr lang="en-US" dirty="0" err="1" smtClean="0"/>
              <a:t>bitly</a:t>
            </a:r>
            <a:r>
              <a:rPr lang="en-US" dirty="0" smtClean="0"/>
              <a:t> contacts twitter and gets consumer key &amp; secret)</a:t>
            </a:r>
          </a:p>
          <a:p>
            <a:r>
              <a:rPr lang="en-US" i="1" dirty="0" smtClean="0"/>
              <a:t>User goes to Provider and approves consumer access </a:t>
            </a:r>
            <a:r>
              <a:rPr lang="en-US" dirty="0" smtClean="0"/>
              <a:t>(shows consumer key and user password) </a:t>
            </a:r>
          </a:p>
          <a:p>
            <a:r>
              <a:rPr lang="en-US" i="1" dirty="0" smtClean="0"/>
              <a:t>Consumer obtains access from provider </a:t>
            </a:r>
            <a:r>
              <a:rPr lang="en-US" dirty="0" smtClean="0"/>
              <a:t>(twitter gives </a:t>
            </a:r>
            <a:r>
              <a:rPr lang="en-US" dirty="0" err="1" smtClean="0"/>
              <a:t>bitly</a:t>
            </a:r>
            <a:r>
              <a:rPr lang="en-US" dirty="0" smtClean="0"/>
              <a:t> access token and secret (</a:t>
            </a:r>
            <a:r>
              <a:rPr lang="en-US" dirty="0" err="1" smtClean="0"/>
              <a:t>bitly</a:t>
            </a:r>
            <a:r>
              <a:rPr lang="en-US" dirty="0" smtClean="0"/>
              <a:t> provides consumer secret to get it))</a:t>
            </a:r>
          </a:p>
          <a:p>
            <a:r>
              <a:rPr lang="en-US" dirty="0" smtClean="0"/>
              <a:t>Consumer can now access User’s stuff from service provider (with access token)</a:t>
            </a:r>
          </a:p>
          <a:p>
            <a:endParaRPr lang="en-US" dirty="0"/>
          </a:p>
        </p:txBody>
      </p:sp>
    </p:spTree>
    <p:extLst>
      <p:ext uri="{BB962C8B-B14F-4D97-AF65-F5344CB8AC3E}">
        <p14:creationId xmlns:p14="http://schemas.microsoft.com/office/powerpoint/2010/main" val="3177987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tweets for analysis in R</a:t>
            </a:r>
            <a:endParaRPr lang="en-US" dirty="0"/>
          </a:p>
        </p:txBody>
      </p:sp>
      <p:sp>
        <p:nvSpPr>
          <p:cNvPr id="3" name="Content Placeholder 2"/>
          <p:cNvSpPr>
            <a:spLocks noGrp="1"/>
          </p:cNvSpPr>
          <p:nvPr>
            <p:ph idx="1"/>
          </p:nvPr>
        </p:nvSpPr>
        <p:spPr/>
        <p:txBody>
          <a:bodyPr/>
          <a:lstStyle/>
          <a:p>
            <a:pPr marL="0" indent="0">
              <a:buNone/>
            </a:pPr>
            <a:r>
              <a:rPr lang="en-US" dirty="0" smtClean="0"/>
              <a:t>Who is the User?</a:t>
            </a:r>
          </a:p>
          <a:p>
            <a:pPr marL="0" indent="0">
              <a:buNone/>
            </a:pPr>
            <a:endParaRPr lang="en-US" dirty="0" smtClean="0"/>
          </a:p>
          <a:p>
            <a:pPr marL="514350" indent="-514350">
              <a:buAutoNum type="alphaUcPeriod"/>
            </a:pPr>
            <a:r>
              <a:rPr lang="en-US" dirty="0" smtClean="0"/>
              <a:t>my twitter acct</a:t>
            </a:r>
          </a:p>
          <a:p>
            <a:pPr marL="514350" indent="-514350">
              <a:buAutoNum type="alphaUcPeriod"/>
            </a:pPr>
            <a:r>
              <a:rPr lang="en-US" dirty="0" err="1" smtClean="0"/>
              <a:t>twitteR</a:t>
            </a:r>
            <a:r>
              <a:rPr lang="en-US" dirty="0"/>
              <a:t> </a:t>
            </a:r>
            <a:r>
              <a:rPr lang="en-US" dirty="0" smtClean="0"/>
              <a:t>function </a:t>
            </a:r>
          </a:p>
          <a:p>
            <a:pPr marL="514350" indent="-514350">
              <a:buAutoNum type="alphaUcPeriod"/>
            </a:pPr>
            <a:r>
              <a:rPr lang="en-US" dirty="0" smtClean="0"/>
              <a:t>me</a:t>
            </a:r>
          </a:p>
          <a:p>
            <a:pPr marL="514350" indent="-514350">
              <a:buAutoNum type="alphaUcPeriod"/>
            </a:pPr>
            <a:r>
              <a:rPr lang="en-US" dirty="0" smtClean="0"/>
              <a:t>Twitter</a:t>
            </a:r>
          </a:p>
          <a:p>
            <a:pPr marL="0" indent="0">
              <a:buNone/>
            </a:pPr>
            <a:endParaRPr lang="en-US" dirty="0"/>
          </a:p>
        </p:txBody>
      </p:sp>
    </p:spTree>
    <p:extLst>
      <p:ext uri="{BB962C8B-B14F-4D97-AF65-F5344CB8AC3E}">
        <p14:creationId xmlns:p14="http://schemas.microsoft.com/office/powerpoint/2010/main" val="2275308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scraping from within R</a:t>
            </a:r>
            <a:endParaRPr lang="en-US" dirty="0"/>
          </a:p>
        </p:txBody>
      </p:sp>
      <p:sp>
        <p:nvSpPr>
          <p:cNvPr id="3" name="Content Placeholder 2"/>
          <p:cNvSpPr>
            <a:spLocks noGrp="1"/>
          </p:cNvSpPr>
          <p:nvPr>
            <p:ph idx="1"/>
          </p:nvPr>
        </p:nvSpPr>
        <p:spPr/>
        <p:txBody>
          <a:bodyPr>
            <a:normAutofit/>
          </a:bodyPr>
          <a:lstStyle/>
          <a:p>
            <a:r>
              <a:rPr lang="en-US" dirty="0" smtClean="0"/>
              <a:t>We </a:t>
            </a:r>
            <a:r>
              <a:rPr lang="en-US" dirty="0"/>
              <a:t>h</a:t>
            </a:r>
            <a:r>
              <a:rPr lang="en-US" dirty="0" smtClean="0"/>
              <a:t>ave </a:t>
            </a:r>
            <a:r>
              <a:rPr lang="en-US" dirty="0"/>
              <a:t>a User account with Twitter </a:t>
            </a:r>
            <a:endParaRPr lang="en-US" dirty="0" smtClean="0"/>
          </a:p>
          <a:p>
            <a:r>
              <a:rPr lang="en-US" dirty="0" smtClean="0"/>
              <a:t>Tell Twitter we are setting up an app. We get its </a:t>
            </a:r>
            <a:r>
              <a:rPr lang="en-US" dirty="0"/>
              <a:t>consumer key and secret</a:t>
            </a:r>
            <a:r>
              <a:rPr lang="en-US" dirty="0" smtClean="0"/>
              <a:t>. </a:t>
            </a:r>
          </a:p>
          <a:p>
            <a:r>
              <a:rPr lang="en-US" dirty="0" smtClean="0"/>
              <a:t>We verify </a:t>
            </a:r>
            <a:r>
              <a:rPr lang="en-US" dirty="0"/>
              <a:t>the app with twitter and </a:t>
            </a:r>
            <a:r>
              <a:rPr lang="en-US" dirty="0" smtClean="0"/>
              <a:t>get </a:t>
            </a:r>
            <a:r>
              <a:rPr lang="en-US" dirty="0"/>
              <a:t>an access token and secret   </a:t>
            </a:r>
          </a:p>
          <a:p>
            <a:r>
              <a:rPr lang="en-US" dirty="0" smtClean="0"/>
              <a:t>R package </a:t>
            </a:r>
            <a:r>
              <a:rPr lang="en-US" dirty="0" err="1" smtClean="0"/>
              <a:t>twitteR</a:t>
            </a:r>
            <a:r>
              <a:rPr lang="en-US" dirty="0" smtClean="0"/>
              <a:t> – has a function </a:t>
            </a:r>
            <a:r>
              <a:rPr lang="en-US" dirty="0" err="1" smtClean="0"/>
              <a:t>searchTwitter</a:t>
            </a:r>
            <a:r>
              <a:rPr lang="en-US" dirty="0" smtClean="0"/>
              <a:t>() which we use as the consumer and as the user </a:t>
            </a:r>
          </a:p>
        </p:txBody>
      </p:sp>
    </p:spTree>
    <p:extLst>
      <p:ext uri="{BB962C8B-B14F-4D97-AF65-F5344CB8AC3E}">
        <p14:creationId xmlns:p14="http://schemas.microsoft.com/office/powerpoint/2010/main" val="1761709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tweets</a:t>
            </a:r>
            <a:endParaRPr lang="en-US" dirty="0"/>
          </a:p>
        </p:txBody>
      </p:sp>
      <p:sp>
        <p:nvSpPr>
          <p:cNvPr id="3" name="Content Placeholder 2"/>
          <p:cNvSpPr>
            <a:spLocks noGrp="1"/>
          </p:cNvSpPr>
          <p:nvPr>
            <p:ph idx="1"/>
          </p:nvPr>
        </p:nvSpPr>
        <p:spPr>
          <a:xfrm>
            <a:off x="457200" y="1417638"/>
            <a:ext cx="8229600" cy="4943719"/>
          </a:xfrm>
        </p:spPr>
        <p:txBody>
          <a:bodyPr>
            <a:normAutofit fontScale="85000" lnSpcReduction="10000"/>
          </a:bodyPr>
          <a:lstStyle/>
          <a:p>
            <a:pPr marL="0" indent="0">
              <a:buNone/>
            </a:pPr>
            <a:r>
              <a:rPr lang="en-US" sz="2800" dirty="0">
                <a:latin typeface="Courier"/>
                <a:cs typeface="Courier"/>
              </a:rPr>
              <a:t>library(</a:t>
            </a:r>
            <a:r>
              <a:rPr lang="en-US" sz="2800" dirty="0" err="1">
                <a:latin typeface="Courier"/>
                <a:cs typeface="Courier"/>
              </a:rPr>
              <a:t>twitteR</a:t>
            </a:r>
            <a:r>
              <a:rPr lang="en-US" sz="2800" dirty="0">
                <a:latin typeface="Courier"/>
                <a:cs typeface="Courier"/>
              </a:rPr>
              <a:t>)</a:t>
            </a:r>
          </a:p>
          <a:p>
            <a:pPr marL="0" indent="0">
              <a:buNone/>
            </a:pPr>
            <a:endParaRPr lang="en-US" sz="2800" dirty="0">
              <a:latin typeface="Courier"/>
              <a:cs typeface="Courier"/>
            </a:endParaRPr>
          </a:p>
          <a:p>
            <a:pPr marL="0" indent="0">
              <a:buNone/>
            </a:pPr>
            <a:r>
              <a:rPr lang="en-US" sz="2800" dirty="0" err="1">
                <a:latin typeface="Courier"/>
                <a:cs typeface="Courier"/>
              </a:rPr>
              <a:t>consumer_key</a:t>
            </a:r>
            <a:r>
              <a:rPr lang="en-US" sz="2800" dirty="0">
                <a:latin typeface="Courier"/>
                <a:cs typeface="Courier"/>
              </a:rPr>
              <a:t> = "</a:t>
            </a:r>
            <a:r>
              <a:rPr lang="en-US" sz="2800" dirty="0" smtClean="0">
                <a:latin typeface="Courier"/>
                <a:cs typeface="Courier"/>
              </a:rPr>
              <a:t>7P5a…….</a:t>
            </a:r>
            <a:r>
              <a:rPr lang="en-US" sz="2800" dirty="0" err="1" smtClean="0">
                <a:latin typeface="Courier"/>
                <a:cs typeface="Courier"/>
              </a:rPr>
              <a:t>uSR</a:t>
            </a:r>
            <a:r>
              <a:rPr lang="en-US" sz="2800" dirty="0">
                <a:latin typeface="Courier"/>
                <a:cs typeface="Courier"/>
              </a:rPr>
              <a:t>"</a:t>
            </a:r>
          </a:p>
          <a:p>
            <a:pPr marL="0" indent="0">
              <a:buNone/>
            </a:pPr>
            <a:r>
              <a:rPr lang="en-US" sz="2800" dirty="0" err="1">
                <a:latin typeface="Courier"/>
                <a:cs typeface="Courier"/>
              </a:rPr>
              <a:t>consumer_secret</a:t>
            </a:r>
            <a:r>
              <a:rPr lang="en-US" sz="2800" dirty="0">
                <a:latin typeface="Courier"/>
                <a:cs typeface="Courier"/>
              </a:rPr>
              <a:t> = "</a:t>
            </a:r>
            <a:r>
              <a:rPr lang="en-US" sz="2800" dirty="0" err="1" smtClean="0">
                <a:latin typeface="Courier"/>
                <a:cs typeface="Courier"/>
              </a:rPr>
              <a:t>Uyc</a:t>
            </a:r>
            <a:r>
              <a:rPr lang="en-US" sz="2800" dirty="0" smtClean="0">
                <a:latin typeface="Courier"/>
                <a:cs typeface="Courier"/>
              </a:rPr>
              <a:t>….Q0c</a:t>
            </a:r>
            <a:r>
              <a:rPr lang="en-US" sz="2800" dirty="0">
                <a:latin typeface="Courier"/>
                <a:cs typeface="Courier"/>
              </a:rPr>
              <a:t>"</a:t>
            </a:r>
          </a:p>
          <a:p>
            <a:pPr marL="0" indent="0">
              <a:buNone/>
            </a:pPr>
            <a:r>
              <a:rPr lang="en-US" sz="2800" dirty="0" err="1">
                <a:latin typeface="Courier"/>
                <a:cs typeface="Courier"/>
              </a:rPr>
              <a:t>access_token</a:t>
            </a:r>
            <a:r>
              <a:rPr lang="en-US" sz="2800" dirty="0">
                <a:latin typeface="Courier"/>
                <a:cs typeface="Courier"/>
              </a:rPr>
              <a:t> = "</a:t>
            </a:r>
            <a:r>
              <a:rPr lang="en-US" sz="2800" dirty="0" smtClean="0">
                <a:latin typeface="Courier"/>
                <a:cs typeface="Courier"/>
              </a:rPr>
              <a:t>3684….d6x</a:t>
            </a:r>
            <a:r>
              <a:rPr lang="en-US" sz="2800" dirty="0">
                <a:latin typeface="Courier"/>
                <a:cs typeface="Courier"/>
              </a:rPr>
              <a:t>"</a:t>
            </a:r>
          </a:p>
          <a:p>
            <a:pPr marL="0" indent="0">
              <a:buNone/>
            </a:pPr>
            <a:r>
              <a:rPr lang="en-US" sz="2800" dirty="0" err="1">
                <a:latin typeface="Courier"/>
                <a:cs typeface="Courier"/>
              </a:rPr>
              <a:t>access_secret</a:t>
            </a:r>
            <a:r>
              <a:rPr lang="en-US" sz="2800" dirty="0">
                <a:latin typeface="Courier"/>
                <a:cs typeface="Courier"/>
              </a:rPr>
              <a:t> = "</a:t>
            </a:r>
            <a:r>
              <a:rPr lang="en-US" sz="2800" dirty="0" smtClean="0">
                <a:latin typeface="Courier"/>
                <a:cs typeface="Courier"/>
              </a:rPr>
              <a:t>7LpQ….T3e”</a:t>
            </a:r>
          </a:p>
          <a:p>
            <a:pPr marL="0" indent="0">
              <a:buNone/>
            </a:pPr>
            <a:endParaRPr lang="en-US" sz="2800" dirty="0" smtClean="0">
              <a:latin typeface="Courier"/>
              <a:cs typeface="Courier"/>
            </a:endParaRPr>
          </a:p>
          <a:p>
            <a:pPr marL="0" indent="0">
              <a:buNone/>
            </a:pPr>
            <a:r>
              <a:rPr lang="en-US" sz="2800" dirty="0" err="1">
                <a:latin typeface="Courier"/>
                <a:cs typeface="Courier"/>
              </a:rPr>
              <a:t>setup_twitter_oauth</a:t>
            </a:r>
            <a:r>
              <a:rPr lang="en-US" sz="2800" dirty="0">
                <a:latin typeface="Courier"/>
                <a:cs typeface="Courier"/>
              </a:rPr>
              <a:t>(</a:t>
            </a:r>
            <a:r>
              <a:rPr lang="en-US" sz="2800" dirty="0" err="1">
                <a:latin typeface="Courier"/>
                <a:cs typeface="Courier"/>
              </a:rPr>
              <a:t>consumer_key</a:t>
            </a:r>
            <a:r>
              <a:rPr lang="en-US" sz="2800" dirty="0" smtClean="0">
                <a:latin typeface="Courier"/>
                <a:cs typeface="Courier"/>
              </a:rPr>
              <a:t>,</a:t>
            </a:r>
          </a:p>
          <a:p>
            <a:pPr marL="0" indent="0">
              <a:buNone/>
            </a:pPr>
            <a:r>
              <a:rPr lang="en-US" sz="2800" dirty="0">
                <a:latin typeface="Courier"/>
                <a:cs typeface="Courier"/>
              </a:rPr>
              <a:t> </a:t>
            </a:r>
            <a:r>
              <a:rPr lang="en-US" sz="2800" dirty="0" smtClean="0">
                <a:latin typeface="Courier"/>
                <a:cs typeface="Courier"/>
              </a:rPr>
              <a:t>                   </a:t>
            </a:r>
            <a:r>
              <a:rPr lang="en-US" sz="2800" dirty="0" err="1" smtClean="0">
                <a:latin typeface="Courier"/>
                <a:cs typeface="Courier"/>
              </a:rPr>
              <a:t>consumer_secret</a:t>
            </a:r>
            <a:r>
              <a:rPr lang="en-US" sz="2800" dirty="0">
                <a:latin typeface="Courier"/>
                <a:cs typeface="Courier"/>
              </a:rPr>
              <a:t>, </a:t>
            </a:r>
          </a:p>
          <a:p>
            <a:pPr marL="0" indent="0">
              <a:buNone/>
            </a:pPr>
            <a:r>
              <a:rPr lang="en-US" sz="2800" dirty="0">
                <a:latin typeface="Courier"/>
                <a:cs typeface="Courier"/>
              </a:rPr>
              <a:t>                    </a:t>
            </a:r>
            <a:r>
              <a:rPr lang="en-US" sz="2800" dirty="0" err="1">
                <a:latin typeface="Courier"/>
                <a:cs typeface="Courier"/>
              </a:rPr>
              <a:t>access_token</a:t>
            </a:r>
            <a:r>
              <a:rPr lang="en-US" sz="2800" dirty="0" smtClean="0">
                <a:latin typeface="Courier"/>
                <a:cs typeface="Courier"/>
              </a:rPr>
              <a:t>,</a:t>
            </a:r>
          </a:p>
          <a:p>
            <a:pPr marL="0" indent="0">
              <a:buNone/>
            </a:pPr>
            <a:r>
              <a:rPr lang="en-US" sz="2800" dirty="0">
                <a:latin typeface="Courier"/>
                <a:cs typeface="Courier"/>
              </a:rPr>
              <a:t> </a:t>
            </a:r>
            <a:r>
              <a:rPr lang="en-US" sz="2800" dirty="0" smtClean="0">
                <a:latin typeface="Courier"/>
                <a:cs typeface="Courier"/>
              </a:rPr>
              <a:t>                   </a:t>
            </a:r>
            <a:r>
              <a:rPr lang="en-US" sz="2800" dirty="0" err="1">
                <a:latin typeface="Courier"/>
                <a:cs typeface="Courier"/>
              </a:rPr>
              <a:t>access_secret</a:t>
            </a:r>
            <a:r>
              <a:rPr lang="en-US" sz="2800" dirty="0" smtClean="0">
                <a:latin typeface="Courier"/>
                <a:cs typeface="Courier"/>
              </a:rPr>
              <a:t>)</a:t>
            </a:r>
          </a:p>
          <a:p>
            <a:pPr marL="0" indent="0">
              <a:buNone/>
            </a:pPr>
            <a:r>
              <a:rPr lang="en-US" sz="2800" dirty="0" err="1" smtClean="0">
                <a:latin typeface="Courier"/>
                <a:cs typeface="Courier"/>
              </a:rPr>
              <a:t>trumpTwts</a:t>
            </a:r>
            <a:r>
              <a:rPr lang="en-US" sz="2800" dirty="0" smtClean="0">
                <a:latin typeface="Courier"/>
                <a:cs typeface="Courier"/>
              </a:rPr>
              <a:t> </a:t>
            </a:r>
            <a:r>
              <a:rPr lang="en-US" sz="2800" dirty="0">
                <a:latin typeface="Courier"/>
                <a:cs typeface="Courier"/>
              </a:rPr>
              <a:t>= </a:t>
            </a:r>
            <a:r>
              <a:rPr lang="en-US" sz="2800" dirty="0" err="1" smtClean="0">
                <a:latin typeface="Courier"/>
                <a:cs typeface="Courier"/>
              </a:rPr>
              <a:t>userTimeline</a:t>
            </a:r>
            <a:r>
              <a:rPr lang="en-US" sz="2800" dirty="0">
                <a:latin typeface="Courier"/>
                <a:cs typeface="Courier"/>
              </a:rPr>
              <a:t>("</a:t>
            </a:r>
            <a:r>
              <a:rPr lang="en-US" sz="2800" dirty="0" err="1" smtClean="0">
                <a:latin typeface="Courier"/>
                <a:cs typeface="Courier"/>
              </a:rPr>
              <a:t>realDonaldTrump</a:t>
            </a:r>
            <a:r>
              <a:rPr lang="en-US" sz="2800" dirty="0" smtClean="0">
                <a:latin typeface="Courier"/>
                <a:cs typeface="Courier"/>
              </a:rPr>
              <a:t>”)</a:t>
            </a:r>
            <a:endParaRPr lang="en-US" sz="2800" dirty="0">
              <a:latin typeface="Courier"/>
              <a:cs typeface="Courier"/>
            </a:endParaRPr>
          </a:p>
        </p:txBody>
      </p:sp>
    </p:spTree>
    <p:extLst>
      <p:ext uri="{BB962C8B-B14F-4D97-AF65-F5344CB8AC3E}">
        <p14:creationId xmlns:p14="http://schemas.microsoft.com/office/powerpoint/2010/main" val="2157809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scrape:</a:t>
            </a:r>
            <a:endParaRPr lang="en-US" dirty="0"/>
          </a:p>
        </p:txBody>
      </p:sp>
      <p:sp>
        <p:nvSpPr>
          <p:cNvPr id="3" name="Content Placeholder 2"/>
          <p:cNvSpPr>
            <a:spLocks noGrp="1"/>
          </p:cNvSpPr>
          <p:nvPr>
            <p:ph idx="1"/>
          </p:nvPr>
        </p:nvSpPr>
        <p:spPr/>
        <p:txBody>
          <a:bodyPr>
            <a:normAutofit/>
          </a:bodyPr>
          <a:lstStyle/>
          <a:p>
            <a:r>
              <a:rPr lang="en-US" dirty="0" smtClean="0"/>
              <a:t>Check to see if CSV, JSON, or XML version of an HTML page are available – better to use those</a:t>
            </a:r>
          </a:p>
          <a:p>
            <a:r>
              <a:rPr lang="en-US" dirty="0" smtClean="0"/>
              <a:t>Check to see if there is an R package that provides structured access (e.g., </a:t>
            </a:r>
            <a:r>
              <a:rPr lang="en-US" dirty="0" err="1" smtClean="0"/>
              <a:t>twitteR</a:t>
            </a:r>
            <a:r>
              <a:rPr lang="en-US" dirty="0" smtClean="0"/>
              <a:t>)</a:t>
            </a:r>
          </a:p>
          <a:p>
            <a:r>
              <a:rPr lang="en-US" dirty="0" smtClean="0"/>
              <a:t>Check that you have permission to scrape</a:t>
            </a:r>
          </a:p>
          <a:p>
            <a:pPr marL="0" indent="0">
              <a:buNone/>
            </a:pPr>
            <a:endParaRPr lang="en-US" dirty="0" smtClean="0"/>
          </a:p>
          <a:p>
            <a:endParaRPr lang="en-US" dirty="0"/>
          </a:p>
        </p:txBody>
      </p:sp>
    </p:spTree>
    <p:extLst>
      <p:ext uri="{BB962C8B-B14F-4D97-AF65-F5344CB8AC3E}">
        <p14:creationId xmlns:p14="http://schemas.microsoft.com/office/powerpoint/2010/main" val="1990805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 scrape:</a:t>
            </a:r>
            <a:endParaRPr lang="en-US" dirty="0"/>
          </a:p>
        </p:txBody>
      </p:sp>
      <p:sp>
        <p:nvSpPr>
          <p:cNvPr id="3" name="Content Placeholder 2"/>
          <p:cNvSpPr>
            <a:spLocks noGrp="1"/>
          </p:cNvSpPr>
          <p:nvPr>
            <p:ph idx="1"/>
          </p:nvPr>
        </p:nvSpPr>
        <p:spPr/>
        <p:txBody>
          <a:bodyPr>
            <a:normAutofit/>
          </a:bodyPr>
          <a:lstStyle/>
          <a:p>
            <a:r>
              <a:rPr lang="en-US" dirty="0" smtClean="0"/>
              <a:t>Be careful to not to overburden the site with your requests</a:t>
            </a:r>
          </a:p>
          <a:p>
            <a:r>
              <a:rPr lang="en-US" dirty="0" smtClean="0"/>
              <a:t>Test code on small requests</a:t>
            </a:r>
          </a:p>
          <a:p>
            <a:r>
              <a:rPr lang="en-US" dirty="0" smtClean="0"/>
              <a:t>Use try() so that you don’t lose your results when one request triggers an error</a:t>
            </a:r>
          </a:p>
          <a:p>
            <a:r>
              <a:rPr lang="en-US" dirty="0" smtClean="0"/>
              <a:t>Save the results of each request so you don’t have to repeat the request unnecessarily</a:t>
            </a:r>
          </a:p>
          <a:p>
            <a:pPr marL="0" indent="0">
              <a:buNone/>
            </a:pPr>
            <a:endParaRPr lang="en-US" dirty="0" smtClean="0"/>
          </a:p>
        </p:txBody>
      </p:sp>
    </p:spTree>
    <p:extLst>
      <p:ext uri="{BB962C8B-B14F-4D97-AF65-F5344CB8AC3E}">
        <p14:creationId xmlns:p14="http://schemas.microsoft.com/office/powerpoint/2010/main" val="101651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Pieces: </a:t>
            </a:r>
            <a:r>
              <a:rPr lang="en-US" i="1" dirty="0" smtClean="0"/>
              <a:t>Header</a:t>
            </a:r>
            <a:endParaRPr lang="en-US" i="1" dirty="0"/>
          </a:p>
        </p:txBody>
      </p:sp>
      <p:sp>
        <p:nvSpPr>
          <p:cNvPr id="3" name="Content Placeholder 2"/>
          <p:cNvSpPr>
            <a:spLocks noGrp="1"/>
          </p:cNvSpPr>
          <p:nvPr>
            <p:ph idx="1"/>
          </p:nvPr>
        </p:nvSpPr>
        <p:spPr>
          <a:xfrm>
            <a:off x="457200" y="1600200"/>
            <a:ext cx="8229600" cy="4999193"/>
          </a:xfrm>
        </p:spPr>
        <p:txBody>
          <a:bodyPr>
            <a:normAutofit/>
          </a:bodyPr>
          <a:lstStyle/>
          <a:p>
            <a:r>
              <a:rPr lang="en-US" dirty="0"/>
              <a:t>P</a:t>
            </a:r>
            <a:r>
              <a:rPr lang="en-US" dirty="0" smtClean="0"/>
              <a:t>rovides </a:t>
            </a:r>
            <a:r>
              <a:rPr lang="en-US" dirty="0"/>
              <a:t>auxiliary information about </a:t>
            </a:r>
            <a:r>
              <a:rPr lang="en-US" dirty="0" smtClean="0"/>
              <a:t>the request</a:t>
            </a:r>
            <a:r>
              <a:rPr lang="en-US" dirty="0"/>
              <a:t> </a:t>
            </a:r>
            <a:r>
              <a:rPr lang="en-US" dirty="0" smtClean="0"/>
              <a:t>via </a:t>
            </a:r>
            <a:r>
              <a:rPr lang="en-US" dirty="0" err="1"/>
              <a:t>k</a:t>
            </a:r>
            <a:r>
              <a:rPr lang="en-US" dirty="0" err="1" smtClean="0"/>
              <a:t>ey:value</a:t>
            </a:r>
            <a:r>
              <a:rPr lang="en-US" dirty="0" smtClean="0"/>
              <a:t> pairs, e.g.</a:t>
            </a:r>
            <a:endParaRPr lang="en-US" dirty="0"/>
          </a:p>
          <a:p>
            <a:pPr marL="0" indent="0">
              <a:buNone/>
            </a:pPr>
            <a:r>
              <a:rPr lang="en-US" sz="2400" dirty="0">
                <a:solidFill>
                  <a:srgbClr val="0000FF"/>
                </a:solidFill>
                <a:latin typeface="Courier"/>
                <a:cs typeface="Courier"/>
              </a:rPr>
              <a:t>User-Agent: R version 2.15.0 (2012-03-30) </a:t>
            </a:r>
            <a:r>
              <a:rPr lang="en-US" sz="2400" dirty="0" smtClean="0">
                <a:solidFill>
                  <a:srgbClr val="0000FF"/>
                </a:solidFill>
                <a:latin typeface="Courier"/>
                <a:cs typeface="Courier"/>
              </a:rPr>
              <a:t> </a:t>
            </a:r>
          </a:p>
          <a:p>
            <a:pPr marL="0" indent="0">
              <a:buNone/>
            </a:pPr>
            <a:r>
              <a:rPr lang="en-US" sz="2400" dirty="0" smtClean="0">
                <a:solidFill>
                  <a:srgbClr val="0000FF"/>
                </a:solidFill>
                <a:latin typeface="Courier"/>
                <a:cs typeface="Courier"/>
              </a:rPr>
              <a:t>Host</a:t>
            </a:r>
            <a:r>
              <a:rPr lang="en-US" sz="2400" dirty="0">
                <a:solidFill>
                  <a:srgbClr val="0000FF"/>
                </a:solidFill>
                <a:latin typeface="Courier"/>
                <a:cs typeface="Courier"/>
              </a:rPr>
              <a:t>: </a:t>
            </a:r>
            <a:r>
              <a:rPr lang="en-US" sz="2400" dirty="0" err="1">
                <a:solidFill>
                  <a:srgbClr val="0000FF"/>
                </a:solidFill>
                <a:latin typeface="Courier"/>
                <a:cs typeface="Courier"/>
              </a:rPr>
              <a:t>www.omegahat.org</a:t>
            </a:r>
            <a:r>
              <a:rPr lang="en-US" sz="2400" dirty="0">
                <a:solidFill>
                  <a:srgbClr val="0000FF"/>
                </a:solidFill>
                <a:latin typeface="Courier"/>
                <a:cs typeface="Courier"/>
              </a:rPr>
              <a:t> </a:t>
            </a:r>
            <a:endParaRPr lang="en-US" sz="2400" dirty="0" smtClean="0">
              <a:solidFill>
                <a:srgbClr val="0000FF"/>
              </a:solidFill>
              <a:latin typeface="Courier"/>
              <a:cs typeface="Courier"/>
            </a:endParaRPr>
          </a:p>
          <a:p>
            <a:pPr marL="0" indent="0">
              <a:buNone/>
            </a:pPr>
            <a:r>
              <a:rPr lang="en-US" sz="2400" dirty="0" smtClean="0">
                <a:solidFill>
                  <a:srgbClr val="0000FF"/>
                </a:solidFill>
                <a:latin typeface="Courier"/>
                <a:cs typeface="Courier"/>
              </a:rPr>
              <a:t>Accept</a:t>
            </a:r>
            <a:r>
              <a:rPr lang="en-US" sz="2400" dirty="0">
                <a:solidFill>
                  <a:srgbClr val="0000FF"/>
                </a:solidFill>
                <a:latin typeface="Courier"/>
                <a:cs typeface="Courier"/>
              </a:rPr>
              <a:t>: */* </a:t>
            </a:r>
            <a:r>
              <a:rPr lang="en-US" sz="2400" dirty="0" smtClean="0">
                <a:solidFill>
                  <a:srgbClr val="0000FF"/>
                </a:solidFill>
                <a:latin typeface="Courier"/>
                <a:cs typeface="Courier"/>
              </a:rPr>
              <a:t> </a:t>
            </a:r>
          </a:p>
          <a:p>
            <a:pPr marL="0" indent="0">
              <a:buNone/>
            </a:pPr>
            <a:r>
              <a:rPr lang="en-US" sz="2400" dirty="0" smtClean="0">
                <a:solidFill>
                  <a:srgbClr val="0000FF"/>
                </a:solidFill>
                <a:latin typeface="Courier"/>
                <a:cs typeface="Courier"/>
              </a:rPr>
              <a:t>Authorization</a:t>
            </a:r>
            <a:r>
              <a:rPr lang="en-US" sz="2400" dirty="0">
                <a:solidFill>
                  <a:srgbClr val="0000FF"/>
                </a:solidFill>
                <a:latin typeface="Courier"/>
                <a:cs typeface="Courier"/>
              </a:rPr>
              <a:t>: xxx </a:t>
            </a:r>
            <a:r>
              <a:rPr lang="en-US" sz="2400" dirty="0" smtClean="0">
                <a:solidFill>
                  <a:srgbClr val="0000FF"/>
                </a:solidFill>
                <a:latin typeface="Courier"/>
                <a:cs typeface="Courier"/>
              </a:rPr>
              <a:t> </a:t>
            </a:r>
          </a:p>
          <a:p>
            <a:pPr marL="0" indent="0">
              <a:buNone/>
            </a:pPr>
            <a:r>
              <a:rPr lang="en-US" sz="2400" dirty="0" smtClean="0">
                <a:solidFill>
                  <a:srgbClr val="0000FF"/>
                </a:solidFill>
                <a:latin typeface="Courier"/>
                <a:cs typeface="Courier"/>
              </a:rPr>
              <a:t>From</a:t>
            </a:r>
            <a:r>
              <a:rPr lang="en-US" sz="2400" dirty="0">
                <a:solidFill>
                  <a:srgbClr val="0000FF"/>
                </a:solidFill>
                <a:latin typeface="Courier"/>
                <a:cs typeface="Courier"/>
              </a:rPr>
              <a:t>: </a:t>
            </a:r>
            <a:r>
              <a:rPr lang="en-US" sz="2400" dirty="0" err="1">
                <a:solidFill>
                  <a:srgbClr val="0000FF"/>
                </a:solidFill>
                <a:latin typeface="Courier"/>
                <a:cs typeface="Courier"/>
              </a:rPr>
              <a:t>login@mail.com</a:t>
            </a:r>
            <a:r>
              <a:rPr lang="en-US" sz="2400" dirty="0">
                <a:solidFill>
                  <a:srgbClr val="0000FF"/>
                </a:solidFill>
                <a:latin typeface="Courier"/>
                <a:cs typeface="Courier"/>
              </a:rPr>
              <a:t> </a:t>
            </a:r>
            <a:r>
              <a:rPr lang="en-US" sz="2400" dirty="0" smtClean="0">
                <a:solidFill>
                  <a:srgbClr val="0000FF"/>
                </a:solidFill>
                <a:latin typeface="Courier"/>
                <a:cs typeface="Courier"/>
              </a:rPr>
              <a:t> </a:t>
            </a:r>
          </a:p>
          <a:p>
            <a:pPr marL="0" indent="0">
              <a:buNone/>
            </a:pPr>
            <a:r>
              <a:rPr lang="en-US" sz="2400" dirty="0" smtClean="0">
                <a:solidFill>
                  <a:srgbClr val="0000FF"/>
                </a:solidFill>
                <a:latin typeface="Courier"/>
                <a:cs typeface="Courier"/>
              </a:rPr>
              <a:t>X</a:t>
            </a:r>
            <a:r>
              <a:rPr lang="en-US" sz="2400" dirty="0">
                <a:solidFill>
                  <a:srgbClr val="0000FF"/>
                </a:solidFill>
                <a:latin typeface="Courier"/>
                <a:cs typeface="Courier"/>
              </a:rPr>
              <a:t>-Do-Not-Track: 1 </a:t>
            </a:r>
          </a:p>
          <a:p>
            <a:pPr marL="0" indent="0">
              <a:buNone/>
            </a:pPr>
            <a:r>
              <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Blank line </a:t>
            </a:r>
          </a:p>
          <a:p>
            <a:pPr marL="0" indent="0">
              <a:buNone/>
            </a:pPr>
            <a:endParaRPr lang="en-US" dirty="0"/>
          </a:p>
          <a:p>
            <a:endParaRPr lang="en-US" dirty="0"/>
          </a:p>
        </p:txBody>
      </p:sp>
      <p:sp>
        <p:nvSpPr>
          <p:cNvPr id="4" name="TextBox 3"/>
          <p:cNvSpPr txBox="1"/>
          <p:nvPr/>
        </p:nvSpPr>
        <p:spPr>
          <a:xfrm>
            <a:off x="6290735" y="4806996"/>
            <a:ext cx="2396065" cy="1384995"/>
          </a:xfrm>
          <a:prstGeom prst="rect">
            <a:avLst/>
          </a:prstGeom>
          <a:noFill/>
        </p:spPr>
        <p:txBody>
          <a:bodyPr wrap="square" rtlCol="0">
            <a:spAutoFit/>
          </a:bodyPr>
          <a:lstStyle/>
          <a:p>
            <a:r>
              <a:rPr lang="en-US" sz="2800" dirty="0" smtClean="0"/>
              <a:t>Blank Line</a:t>
            </a:r>
          </a:p>
          <a:p>
            <a:r>
              <a:rPr lang="en-US" sz="2800" dirty="0" smtClean="0"/>
              <a:t>Indicates end of header</a:t>
            </a:r>
            <a:endParaRPr lang="en-US" sz="2800" dirty="0"/>
          </a:p>
        </p:txBody>
      </p:sp>
      <p:cxnSp>
        <p:nvCxnSpPr>
          <p:cNvPr id="6" name="Straight Arrow Connector 5"/>
          <p:cNvCxnSpPr>
            <a:stCxn id="4" idx="1"/>
          </p:cNvCxnSpPr>
          <p:nvPr/>
        </p:nvCxnSpPr>
        <p:spPr>
          <a:xfrm flipH="1">
            <a:off x="2278226" y="5499494"/>
            <a:ext cx="4012509" cy="157128"/>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847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Pieces: </a:t>
            </a:r>
            <a:r>
              <a:rPr lang="en-US" i="1" dirty="0" smtClean="0"/>
              <a:t>Body</a:t>
            </a:r>
            <a:endParaRPr lang="en-US" i="1" dirty="0"/>
          </a:p>
        </p:txBody>
      </p:sp>
      <p:sp>
        <p:nvSpPr>
          <p:cNvPr id="3" name="Content Placeholder 2"/>
          <p:cNvSpPr>
            <a:spLocks noGrp="1"/>
          </p:cNvSpPr>
          <p:nvPr>
            <p:ph idx="1"/>
          </p:nvPr>
        </p:nvSpPr>
        <p:spPr/>
        <p:txBody>
          <a:bodyPr>
            <a:normAutofit/>
          </a:bodyPr>
          <a:lstStyle/>
          <a:p>
            <a:r>
              <a:rPr lang="en-US" dirty="0" smtClean="0"/>
              <a:t>Optional </a:t>
            </a:r>
            <a:r>
              <a:rPr lang="en-US" dirty="0"/>
              <a:t>body for the request </a:t>
            </a:r>
            <a:endParaRPr lang="en-US" dirty="0" smtClean="0"/>
          </a:p>
          <a:p>
            <a:r>
              <a:rPr lang="en-US" dirty="0"/>
              <a:t>C</a:t>
            </a:r>
            <a:r>
              <a:rPr lang="en-US" dirty="0" smtClean="0"/>
              <a:t>ontains </a:t>
            </a:r>
            <a:r>
              <a:rPr lang="en-US" dirty="0"/>
              <a:t>the data characterizing the </a:t>
            </a:r>
            <a:r>
              <a:rPr lang="en-US" dirty="0" smtClean="0"/>
              <a:t>request</a:t>
            </a:r>
          </a:p>
          <a:p>
            <a:r>
              <a:rPr lang="en-US" dirty="0" smtClean="0"/>
              <a:t>Used for </a:t>
            </a:r>
            <a:r>
              <a:rPr lang="en-US" dirty="0"/>
              <a:t>a POST </a:t>
            </a:r>
            <a:r>
              <a:rPr lang="en-US" dirty="0" smtClean="0"/>
              <a:t>method of request, not for GET</a:t>
            </a:r>
            <a:endParaRPr lang="en-US" dirty="0"/>
          </a:p>
          <a:p>
            <a:endParaRPr lang="en-US" dirty="0"/>
          </a:p>
        </p:txBody>
      </p:sp>
    </p:spTree>
    <p:extLst>
      <p:ext uri="{BB962C8B-B14F-4D97-AF65-F5344CB8AC3E}">
        <p14:creationId xmlns:p14="http://schemas.microsoft.com/office/powerpoint/2010/main" val="2017731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 Pieces</a:t>
            </a:r>
            <a:endParaRPr lang="en-US" dirty="0"/>
          </a:p>
        </p:txBody>
      </p:sp>
      <p:sp>
        <p:nvSpPr>
          <p:cNvPr id="3" name="Content Placeholder 2"/>
          <p:cNvSpPr>
            <a:spLocks noGrp="1"/>
          </p:cNvSpPr>
          <p:nvPr>
            <p:ph idx="1"/>
          </p:nvPr>
        </p:nvSpPr>
        <p:spPr>
          <a:xfrm>
            <a:off x="457200" y="1600200"/>
            <a:ext cx="8229600" cy="4681410"/>
          </a:xfrm>
        </p:spPr>
        <p:txBody>
          <a:bodyPr>
            <a:normAutofit/>
          </a:bodyPr>
          <a:lstStyle/>
          <a:p>
            <a:r>
              <a:rPr lang="en-US" dirty="0" smtClean="0"/>
              <a:t>First Line</a:t>
            </a:r>
          </a:p>
          <a:p>
            <a:pPr lvl="1"/>
            <a:r>
              <a:rPr lang="en-US" dirty="0"/>
              <a:t>S</a:t>
            </a:r>
            <a:r>
              <a:rPr lang="en-US" dirty="0" smtClean="0"/>
              <a:t>tatus </a:t>
            </a:r>
            <a:r>
              <a:rPr lang="en-US" dirty="0"/>
              <a:t>of the </a:t>
            </a:r>
            <a:r>
              <a:rPr lang="en-US" dirty="0" smtClean="0"/>
              <a:t>request</a:t>
            </a:r>
          </a:p>
          <a:p>
            <a:r>
              <a:rPr lang="en-US" dirty="0" smtClean="0"/>
              <a:t>Remaining Header  </a:t>
            </a:r>
          </a:p>
          <a:p>
            <a:pPr lvl="1"/>
            <a:r>
              <a:rPr lang="en-US" dirty="0" err="1" smtClean="0"/>
              <a:t>key:value</a:t>
            </a:r>
            <a:r>
              <a:rPr lang="en-US" dirty="0" smtClean="0"/>
              <a:t> pairs about the content of the response</a:t>
            </a:r>
            <a:r>
              <a:rPr lang="en-US" dirty="0"/>
              <a:t>, e.g., </a:t>
            </a:r>
            <a:r>
              <a:rPr lang="en-US" dirty="0" smtClean="0"/>
              <a:t>character </a:t>
            </a:r>
            <a:r>
              <a:rPr lang="en-US" dirty="0"/>
              <a:t>encoding</a:t>
            </a:r>
            <a:r>
              <a:rPr lang="en-US" dirty="0" smtClean="0"/>
              <a:t>, </a:t>
            </a:r>
            <a:r>
              <a:rPr lang="en-US" dirty="0"/>
              <a:t>type of </a:t>
            </a:r>
            <a:r>
              <a:rPr lang="en-US" dirty="0" smtClean="0"/>
              <a:t>content (image</a:t>
            </a:r>
            <a:r>
              <a:rPr lang="en-US" dirty="0"/>
              <a:t>, </a:t>
            </a:r>
            <a:r>
              <a:rPr lang="en-US" dirty="0" smtClean="0"/>
              <a:t>HTML document, …)</a:t>
            </a:r>
            <a:r>
              <a:rPr lang="en-US" dirty="0"/>
              <a:t>. </a:t>
            </a:r>
            <a:endParaRPr lang="en-US" dirty="0" smtClean="0"/>
          </a:p>
          <a:p>
            <a:r>
              <a:rPr lang="en-US" dirty="0" smtClean="0"/>
              <a:t>Body: </a:t>
            </a:r>
            <a:r>
              <a:rPr lang="en-US" dirty="0"/>
              <a:t>typically what we </a:t>
            </a:r>
            <a:r>
              <a:rPr lang="en-US" dirty="0" smtClean="0"/>
              <a:t>want, e.g., the HTML document. </a:t>
            </a:r>
            <a:endParaRPr lang="en-US" dirty="0"/>
          </a:p>
          <a:p>
            <a:endParaRPr lang="en-US" dirty="0"/>
          </a:p>
        </p:txBody>
      </p:sp>
    </p:spTree>
    <p:extLst>
      <p:ext uri="{BB962C8B-B14F-4D97-AF65-F5344CB8AC3E}">
        <p14:creationId xmlns:p14="http://schemas.microsoft.com/office/powerpoint/2010/main" val="550136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Method</a:t>
            </a:r>
            <a:endParaRPr lang="en-US" dirty="0"/>
          </a:p>
        </p:txBody>
      </p:sp>
      <p:sp>
        <p:nvSpPr>
          <p:cNvPr id="3" name="Content Placeholder 2"/>
          <p:cNvSpPr>
            <a:spLocks noGrp="1"/>
          </p:cNvSpPr>
          <p:nvPr>
            <p:ph idx="1"/>
          </p:nvPr>
        </p:nvSpPr>
        <p:spPr>
          <a:xfrm>
            <a:off x="457200" y="1472742"/>
            <a:ext cx="8229600" cy="5117039"/>
          </a:xfrm>
        </p:spPr>
        <p:txBody>
          <a:bodyPr>
            <a:normAutofit lnSpcReduction="10000"/>
          </a:bodyPr>
          <a:lstStyle/>
          <a:p>
            <a:r>
              <a:rPr lang="en-US" dirty="0" smtClean="0"/>
              <a:t>Request a document from a server </a:t>
            </a:r>
          </a:p>
          <a:p>
            <a:r>
              <a:rPr lang="en-US" dirty="0" smtClean="0"/>
              <a:t>Request has no side effect. </a:t>
            </a:r>
          </a:p>
          <a:p>
            <a:pPr marL="0" indent="0">
              <a:buNone/>
            </a:pPr>
            <a:endParaRPr lang="en-US" dirty="0" smtClean="0"/>
          </a:p>
          <a:p>
            <a:pPr marL="0" indent="0">
              <a:buNone/>
            </a:pPr>
            <a:r>
              <a:rPr lang="en-US" dirty="0" smtClean="0"/>
              <a:t>Example, type a URL in a browser</a:t>
            </a:r>
          </a:p>
          <a:p>
            <a:pPr marL="0" indent="0">
              <a:buNone/>
            </a:pPr>
            <a:r>
              <a:rPr lang="en-US" sz="2400" dirty="0">
                <a:solidFill>
                  <a:srgbClr val="0000FF"/>
                </a:solidFill>
                <a:latin typeface="Courier"/>
                <a:cs typeface="Courier"/>
              </a:rPr>
              <a:t>http://www. </a:t>
            </a:r>
            <a:r>
              <a:rPr lang="en-US" sz="2400" dirty="0" err="1">
                <a:solidFill>
                  <a:srgbClr val="0000FF"/>
                </a:solidFill>
                <a:latin typeface="Courier"/>
                <a:cs typeface="Courier"/>
              </a:rPr>
              <a:t>omegahat.org</a:t>
            </a:r>
            <a:r>
              <a:rPr lang="en-US" sz="2400" dirty="0">
                <a:solidFill>
                  <a:srgbClr val="0000FF"/>
                </a:solidFill>
                <a:latin typeface="Courier"/>
                <a:cs typeface="Courier"/>
              </a:rPr>
              <a:t>/</a:t>
            </a:r>
            <a:r>
              <a:rPr lang="en-US" sz="2400" dirty="0" err="1">
                <a:solidFill>
                  <a:srgbClr val="0000FF"/>
                </a:solidFill>
                <a:latin typeface="Courier"/>
                <a:cs typeface="Courier"/>
              </a:rPr>
              <a:t>RCurl</a:t>
            </a:r>
            <a:r>
              <a:rPr lang="en-US" sz="2400" dirty="0">
                <a:solidFill>
                  <a:srgbClr val="0000FF"/>
                </a:solidFill>
                <a:latin typeface="Courier"/>
                <a:cs typeface="Courier"/>
              </a:rPr>
              <a:t>/</a:t>
            </a:r>
            <a:r>
              <a:rPr lang="en-US" sz="2400" dirty="0" err="1" smtClean="0">
                <a:solidFill>
                  <a:srgbClr val="0000FF"/>
                </a:solidFill>
                <a:latin typeface="Courier"/>
                <a:cs typeface="Courier"/>
              </a:rPr>
              <a:t>index.html</a:t>
            </a:r>
            <a:endParaRPr lang="en-US" sz="2400" dirty="0" smtClean="0">
              <a:solidFill>
                <a:srgbClr val="0000FF"/>
              </a:solidFill>
              <a:latin typeface="Courier"/>
              <a:cs typeface="Courier"/>
            </a:endParaRPr>
          </a:p>
          <a:p>
            <a:pPr marL="0" indent="0">
              <a:buNone/>
            </a:pPr>
            <a:endParaRPr lang="en-US" dirty="0" smtClean="0">
              <a:latin typeface="Calibri"/>
              <a:cs typeface="Calibri"/>
            </a:endParaRPr>
          </a:p>
          <a:p>
            <a:pPr marL="0" indent="0">
              <a:buNone/>
            </a:pPr>
            <a:r>
              <a:rPr lang="en-US" dirty="0" smtClean="0">
                <a:latin typeface="Calibri"/>
                <a:cs typeface="Calibri"/>
              </a:rPr>
              <a:t>Produces the following HTTP request:</a:t>
            </a:r>
          </a:p>
          <a:p>
            <a:pPr marL="0" indent="0">
              <a:buNone/>
            </a:pPr>
            <a:r>
              <a:rPr lang="en-US" sz="2600" dirty="0" smtClean="0">
                <a:solidFill>
                  <a:srgbClr val="0000FF"/>
                </a:solidFill>
                <a:latin typeface="Courier"/>
                <a:cs typeface="Courier"/>
              </a:rPr>
              <a:t>GET </a:t>
            </a:r>
            <a:r>
              <a:rPr lang="en-US" sz="2600" dirty="0">
                <a:solidFill>
                  <a:srgbClr val="0000FF"/>
                </a:solidFill>
                <a:latin typeface="Courier"/>
                <a:cs typeface="Courier"/>
              </a:rPr>
              <a:t>/</a:t>
            </a:r>
            <a:r>
              <a:rPr lang="en-US" sz="2600" dirty="0" err="1">
                <a:solidFill>
                  <a:srgbClr val="0000FF"/>
                </a:solidFill>
                <a:latin typeface="Courier"/>
                <a:cs typeface="Courier"/>
              </a:rPr>
              <a:t>RCurl</a:t>
            </a:r>
            <a:r>
              <a:rPr lang="en-US" sz="2600" dirty="0">
                <a:solidFill>
                  <a:srgbClr val="0000FF"/>
                </a:solidFill>
                <a:latin typeface="Courier"/>
                <a:cs typeface="Courier"/>
              </a:rPr>
              <a:t>/</a:t>
            </a:r>
            <a:r>
              <a:rPr lang="en-US" sz="2600" dirty="0" err="1">
                <a:solidFill>
                  <a:srgbClr val="0000FF"/>
                </a:solidFill>
                <a:latin typeface="Courier"/>
                <a:cs typeface="Courier"/>
              </a:rPr>
              <a:t>index.html</a:t>
            </a:r>
            <a:r>
              <a:rPr lang="en-US" sz="2600" dirty="0">
                <a:solidFill>
                  <a:srgbClr val="0000FF"/>
                </a:solidFill>
                <a:latin typeface="Courier"/>
                <a:cs typeface="Courier"/>
              </a:rPr>
              <a:t> HTTP/1.1 </a:t>
            </a:r>
            <a:endParaRPr lang="en-US" sz="2600" dirty="0" smtClean="0">
              <a:solidFill>
                <a:srgbClr val="0000FF"/>
              </a:solidFill>
              <a:latin typeface="Courier"/>
              <a:cs typeface="Courier"/>
            </a:endParaRPr>
          </a:p>
          <a:p>
            <a:pPr marL="0" indent="0">
              <a:buNone/>
            </a:pPr>
            <a:r>
              <a:rPr lang="en-US" sz="2600" dirty="0" smtClean="0">
                <a:solidFill>
                  <a:srgbClr val="0000FF"/>
                </a:solidFill>
                <a:latin typeface="Courier"/>
                <a:cs typeface="Courier"/>
              </a:rPr>
              <a:t>Host</a:t>
            </a:r>
            <a:r>
              <a:rPr lang="en-US" sz="2600" dirty="0">
                <a:solidFill>
                  <a:srgbClr val="0000FF"/>
                </a:solidFill>
                <a:latin typeface="Courier"/>
                <a:cs typeface="Courier"/>
              </a:rPr>
              <a:t>: </a:t>
            </a:r>
            <a:r>
              <a:rPr lang="en-US" sz="2600" dirty="0" err="1" smtClean="0">
                <a:solidFill>
                  <a:srgbClr val="0000FF"/>
                </a:solidFill>
                <a:latin typeface="Courier"/>
                <a:cs typeface="Courier"/>
              </a:rPr>
              <a:t>www.omegahat.org</a:t>
            </a:r>
            <a:endParaRPr lang="en-US" sz="2600" dirty="0" smtClean="0">
              <a:solidFill>
                <a:srgbClr val="0000FF"/>
              </a:solidFill>
              <a:latin typeface="Courier"/>
              <a:cs typeface="Courier"/>
            </a:endParaRPr>
          </a:p>
          <a:p>
            <a:pPr marL="0" indent="0">
              <a:buNone/>
            </a:pPr>
            <a:r>
              <a:rPr lang="en-US" sz="2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ourier"/>
                <a:cs typeface="Courier"/>
              </a:rPr>
              <a:t>Blank line </a:t>
            </a:r>
          </a:p>
          <a:p>
            <a:pPr marL="0" indent="0">
              <a:buNone/>
            </a:pPr>
            <a:endParaRPr lang="en-US" sz="2600" dirty="0">
              <a:latin typeface="Courier"/>
              <a:cs typeface="Courier"/>
            </a:endParaRPr>
          </a:p>
          <a:p>
            <a:pPr marL="0" indent="0">
              <a:buNone/>
            </a:pPr>
            <a:endParaRPr lang="en-US" sz="2600" dirty="0">
              <a:latin typeface="Courier"/>
              <a:cs typeface="Courier"/>
            </a:endParaRPr>
          </a:p>
          <a:p>
            <a:endParaRPr lang="en-US" dirty="0"/>
          </a:p>
          <a:p>
            <a:pPr marL="0" indent="0">
              <a:buNone/>
            </a:pPr>
            <a:endParaRPr lang="en-US" dirty="0"/>
          </a:p>
        </p:txBody>
      </p:sp>
    </p:spTree>
    <p:extLst>
      <p:ext uri="{BB962C8B-B14F-4D97-AF65-F5344CB8AC3E}">
        <p14:creationId xmlns:p14="http://schemas.microsoft.com/office/powerpoint/2010/main" val="316396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 Response: Header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HTTP/1.1 </a:t>
            </a:r>
            <a:r>
              <a:rPr lang="en-US" dirty="0">
                <a:solidFill>
                  <a:srgbClr val="0000FF"/>
                </a:solidFill>
              </a:rPr>
              <a:t>200 OK </a:t>
            </a:r>
          </a:p>
          <a:p>
            <a:pPr marL="0" indent="0">
              <a:buNone/>
            </a:pPr>
            <a:r>
              <a:rPr lang="en-US" dirty="0" smtClean="0"/>
              <a:t>Date</a:t>
            </a:r>
            <a:r>
              <a:rPr lang="en-US" dirty="0"/>
              <a:t>: Fri, 01 Jun 2012 22:56:46 GMT </a:t>
            </a:r>
          </a:p>
          <a:p>
            <a:pPr marL="0" indent="0">
              <a:buNone/>
            </a:pPr>
            <a:r>
              <a:rPr lang="en-US" dirty="0" smtClean="0"/>
              <a:t>Server</a:t>
            </a:r>
            <a:r>
              <a:rPr lang="en-US" dirty="0"/>
              <a:t>: Apache/2.2.14 (Ubuntu) </a:t>
            </a:r>
          </a:p>
          <a:p>
            <a:pPr marL="0" indent="0">
              <a:buNone/>
            </a:pPr>
            <a:r>
              <a:rPr lang="en-US" dirty="0" smtClean="0"/>
              <a:t>Last</a:t>
            </a:r>
            <a:r>
              <a:rPr lang="en-US" dirty="0"/>
              <a:t>-Modified: Wed, 01 Feb 2012 04:08:30 GMT </a:t>
            </a:r>
          </a:p>
          <a:p>
            <a:pPr marL="0" indent="0">
              <a:buNone/>
            </a:pPr>
            <a:r>
              <a:rPr lang="en-US" dirty="0" err="1" smtClean="0"/>
              <a:t>ETag</a:t>
            </a:r>
            <a:r>
              <a:rPr lang="en-US" dirty="0"/>
              <a:t>: "3262089-10bf-</a:t>
            </a:r>
            <a:r>
              <a:rPr lang="en-US" dirty="0" smtClean="0"/>
              <a:t>4b7df3b75ab80" </a:t>
            </a:r>
          </a:p>
          <a:p>
            <a:pPr marL="0" indent="0">
              <a:buNone/>
            </a:pPr>
            <a:r>
              <a:rPr lang="en-US" dirty="0" smtClean="0"/>
              <a:t>Accept</a:t>
            </a:r>
            <a:r>
              <a:rPr lang="en-US" dirty="0"/>
              <a:t>-Ranges: bytes </a:t>
            </a:r>
          </a:p>
          <a:p>
            <a:pPr marL="0" indent="0">
              <a:buNone/>
            </a:pPr>
            <a:r>
              <a:rPr lang="en-US" dirty="0" smtClean="0"/>
              <a:t>Content</a:t>
            </a:r>
            <a:r>
              <a:rPr lang="en-US" dirty="0"/>
              <a:t>-Length: 4287 </a:t>
            </a:r>
          </a:p>
          <a:p>
            <a:pPr marL="0" indent="0">
              <a:buNone/>
            </a:pPr>
            <a:r>
              <a:rPr lang="en-US" dirty="0" smtClean="0"/>
              <a:t>Vary</a:t>
            </a:r>
            <a:r>
              <a:rPr lang="en-US" dirty="0"/>
              <a:t>: Accept-Encoding </a:t>
            </a:r>
          </a:p>
          <a:p>
            <a:pPr marL="0" indent="0">
              <a:buNone/>
            </a:pPr>
            <a:r>
              <a:rPr lang="en-US" dirty="0" smtClean="0"/>
              <a:t>Content</a:t>
            </a:r>
            <a:r>
              <a:rPr lang="en-US" dirty="0"/>
              <a:t>-Type: text/</a:t>
            </a:r>
            <a:r>
              <a:rPr lang="en-US" dirty="0" smtClean="0"/>
              <a:t>html</a:t>
            </a:r>
          </a:p>
          <a:p>
            <a:pPr marL="0" indent="0">
              <a:buNone/>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Blank line </a:t>
            </a:r>
            <a:endPar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marL="0" indent="0">
              <a:buNone/>
            </a:pPr>
            <a:endParaRPr lang="en-US" dirty="0"/>
          </a:p>
        </p:txBody>
      </p:sp>
      <p:sp>
        <p:nvSpPr>
          <p:cNvPr id="4" name="TextBox 3"/>
          <p:cNvSpPr txBox="1"/>
          <p:nvPr/>
        </p:nvSpPr>
        <p:spPr>
          <a:xfrm>
            <a:off x="7109636" y="1312131"/>
            <a:ext cx="1924708" cy="1384995"/>
          </a:xfrm>
          <a:prstGeom prst="rect">
            <a:avLst/>
          </a:prstGeom>
          <a:noFill/>
        </p:spPr>
        <p:txBody>
          <a:bodyPr wrap="square" rtlCol="0">
            <a:spAutoFit/>
          </a:bodyPr>
          <a:lstStyle/>
          <a:p>
            <a:r>
              <a:rPr lang="en-US" sz="2800" dirty="0" smtClean="0"/>
              <a:t>Status 200 indicates success</a:t>
            </a:r>
            <a:endParaRPr lang="en-US" sz="2800" dirty="0"/>
          </a:p>
        </p:txBody>
      </p:sp>
      <p:cxnSp>
        <p:nvCxnSpPr>
          <p:cNvPr id="6" name="Straight Arrow Connector 5"/>
          <p:cNvCxnSpPr/>
          <p:nvPr/>
        </p:nvCxnSpPr>
        <p:spPr>
          <a:xfrm flipH="1">
            <a:off x="3273313" y="1715318"/>
            <a:ext cx="3718484" cy="91659"/>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540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4206</TotalTime>
  <Words>1832</Words>
  <Application>Microsoft Macintosh PowerPoint</Application>
  <PresentationFormat>On-screen Show (4:3)</PresentationFormat>
  <Paragraphs>320</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Courier</vt:lpstr>
      <vt:lpstr>Arial</vt:lpstr>
      <vt:lpstr>Office Theme</vt:lpstr>
      <vt:lpstr>HyperText Transfer Protocol</vt:lpstr>
      <vt:lpstr>HTTP</vt:lpstr>
      <vt:lpstr>Example: Browsing the Web</vt:lpstr>
      <vt:lpstr>HTTP Request Pieces: First Line</vt:lpstr>
      <vt:lpstr>HTTP Request Pieces: Header</vt:lpstr>
      <vt:lpstr>HTTP Request Pieces: Body</vt:lpstr>
      <vt:lpstr>HTTP Response Pieces</vt:lpstr>
      <vt:lpstr>GET Method</vt:lpstr>
      <vt:lpstr>Server’s Response: Header</vt:lpstr>
      <vt:lpstr>Status Codes</vt:lpstr>
      <vt:lpstr>Visit Wikipedia Page</vt:lpstr>
      <vt:lpstr>Response Header</vt:lpstr>
      <vt:lpstr>Example: Other Status Codes</vt:lpstr>
      <vt:lpstr>Try Verbose option of getURL</vt:lpstr>
      <vt:lpstr>What is a 403 error?</vt:lpstr>
      <vt:lpstr>Contents of the Response</vt:lpstr>
      <vt:lpstr>What are the terms of use? </vt:lpstr>
      <vt:lpstr>Possible Work Around</vt:lpstr>
      <vt:lpstr>Try Again with User-Agent</vt:lpstr>
      <vt:lpstr>PowerPoint Presentation</vt:lpstr>
      <vt:lpstr>Now we have the text </vt:lpstr>
      <vt:lpstr>A GET Example with a Form</vt:lpstr>
      <vt:lpstr>One of the “simplest” forms</vt:lpstr>
      <vt:lpstr>View the Source (pared down)</vt:lpstr>
      <vt:lpstr>17 only truly random number</vt:lpstr>
      <vt:lpstr>URL for the Google Search Results</vt:lpstr>
      <vt:lpstr>We can perform Google Searches programatically</vt:lpstr>
      <vt:lpstr>An Example: GET and PUT</vt:lpstr>
      <vt:lpstr>Table of Gas Prices</vt:lpstr>
      <vt:lpstr>View the HTML Source </vt:lpstr>
      <vt:lpstr>PowerPoint Presentation</vt:lpstr>
      <vt:lpstr>PowerPoint Presentation</vt:lpstr>
      <vt:lpstr>Want Data for Additional Years</vt:lpstr>
      <vt:lpstr>View Source</vt:lpstr>
      <vt:lpstr>POST Method</vt:lpstr>
      <vt:lpstr>View Source</vt:lpstr>
      <vt:lpstr>PowerPoint Presentation</vt:lpstr>
      <vt:lpstr>Authentication </vt:lpstr>
      <vt:lpstr>OAuth</vt:lpstr>
      <vt:lpstr> Scenario</vt:lpstr>
      <vt:lpstr>Series of Exchanges</vt:lpstr>
      <vt:lpstr>Pulling tweets for analysis in R</vt:lpstr>
      <vt:lpstr>Twitter scraping from within R</vt:lpstr>
      <vt:lpstr>Pull tweets</vt:lpstr>
      <vt:lpstr>Before you scrape:</vt:lpstr>
      <vt:lpstr>If  you do scrape: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Tips and  Scraping HTML Tables</dc:title>
  <dc:creator>Deborah Nolan</dc:creator>
  <cp:lastModifiedBy>Microsoft Office User</cp:lastModifiedBy>
  <cp:revision>240</cp:revision>
  <cp:lastPrinted>2017-04-20T06:18:15Z</cp:lastPrinted>
  <dcterms:created xsi:type="dcterms:W3CDTF">2016-11-27T20:40:54Z</dcterms:created>
  <dcterms:modified xsi:type="dcterms:W3CDTF">2017-04-20T06:21:05Z</dcterms:modified>
</cp:coreProperties>
</file>