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1" r:id="rId3"/>
    <p:sldId id="329" r:id="rId4"/>
    <p:sldId id="349" r:id="rId5"/>
    <p:sldId id="358" r:id="rId6"/>
    <p:sldId id="381" r:id="rId7"/>
    <p:sldId id="357" r:id="rId8"/>
    <p:sldId id="359" r:id="rId9"/>
    <p:sldId id="360" r:id="rId10"/>
    <p:sldId id="361" r:id="rId11"/>
    <p:sldId id="362" r:id="rId12"/>
    <p:sldId id="363" r:id="rId13"/>
    <p:sldId id="365" r:id="rId14"/>
    <p:sldId id="366" r:id="rId15"/>
    <p:sldId id="367" r:id="rId16"/>
    <p:sldId id="369" r:id="rId17"/>
    <p:sldId id="291" r:id="rId18"/>
    <p:sldId id="292" r:id="rId19"/>
    <p:sldId id="368" r:id="rId20"/>
    <p:sldId id="272" r:id="rId21"/>
    <p:sldId id="284" r:id="rId22"/>
    <p:sldId id="283" r:id="rId23"/>
    <p:sldId id="340" r:id="rId24"/>
    <p:sldId id="296" r:id="rId25"/>
    <p:sldId id="297" r:id="rId26"/>
    <p:sldId id="299" r:id="rId27"/>
    <p:sldId id="343" r:id="rId28"/>
    <p:sldId id="301" r:id="rId29"/>
    <p:sldId id="311" r:id="rId30"/>
    <p:sldId id="382" r:id="rId31"/>
    <p:sldId id="350" r:id="rId32"/>
    <p:sldId id="326" r:id="rId33"/>
    <p:sldId id="370" r:id="rId34"/>
    <p:sldId id="371" r:id="rId35"/>
    <p:sldId id="372" r:id="rId36"/>
    <p:sldId id="373" r:id="rId37"/>
    <p:sldId id="379" r:id="rId38"/>
    <p:sldId id="303" r:id="rId39"/>
    <p:sldId id="305" r:id="rId40"/>
    <p:sldId id="376" r:id="rId41"/>
    <p:sldId id="380" r:id="rId4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-816" y="-10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34F80-0155-CB42-AD4D-41B3BA98275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38D80-17C0-9844-B921-09615DBB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0B6C-A914-3A40-87A3-DEEC40E41F8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605D-17D0-BB46-AA29-9A98CA53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makes sense only if you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ve seen loops; if not, stay tuned</a:t>
            </a:r>
          </a:p>
        </p:txBody>
      </p:sp>
    </p:spTree>
    <p:extLst>
      <p:ext uri="{BB962C8B-B14F-4D97-AF65-F5344CB8AC3E}">
        <p14:creationId xmlns:p14="http://schemas.microsoft.com/office/powerpoint/2010/main" val="201250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aside: look at how I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m calling functions using a combination of position and name</a:t>
            </a:r>
          </a:p>
        </p:txBody>
      </p:sp>
    </p:spTree>
    <p:extLst>
      <p:ext uri="{BB962C8B-B14F-4D97-AF65-F5344CB8AC3E}">
        <p14:creationId xmlns:p14="http://schemas.microsoft.com/office/powerpoint/2010/main" val="82603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57FC-C1EF-3242-A202-FCD21554009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1182-04A5-064C-A624-2792ADA9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tat.berkeley.edu/users/nolan/data/anExampleList.rd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berkeley.edu/users/nolan/data/rainfallCO.rd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r>
              <a:rPr lang="en-US" dirty="0"/>
              <a:t> </a:t>
            </a:r>
            <a:r>
              <a:rPr lang="en-US" dirty="0" smtClean="0"/>
              <a:t>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886200"/>
            <a:ext cx="867077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AND the Apply Family of Functions</a:t>
            </a:r>
          </a:p>
          <a:p>
            <a:r>
              <a:rPr lang="en-US" dirty="0" smtClean="0"/>
              <a:t>load(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”http://www.stat.berkeley.edu/users/nolan/data/anExampleList.rda</a:t>
            </a:r>
            <a:r>
              <a:rPr lang="en-US" dirty="0" smtClean="0"/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types of </a:t>
            </a:r>
            <a:r>
              <a:rPr lang="en-US" dirty="0" err="1" smtClean="0"/>
              <a:t>subsetting</a:t>
            </a:r>
            <a:r>
              <a:rPr lang="en-US" dirty="0" smtClean="0"/>
              <a:t> work here too</a:t>
            </a:r>
          </a:p>
          <a:p>
            <a:pPr lvl="1"/>
            <a:r>
              <a:rPr lang="en-US" dirty="0" smtClean="0"/>
              <a:t>Name, position, exclusion, logical, all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$</a:t>
            </a:r>
            <a:r>
              <a:rPr lang="en-US" dirty="0" smtClean="0"/>
              <a:t>-sign notation accesses one element, if the elements have names</a:t>
            </a:r>
          </a:p>
          <a:p>
            <a:r>
              <a:rPr lang="en-US" dirty="0" smtClean="0"/>
              <a:t>Special </a:t>
            </a:r>
            <a:r>
              <a:rPr lang="en-US" dirty="0" err="1" smtClean="0"/>
              <a:t>subsetting</a:t>
            </a:r>
            <a:r>
              <a:rPr lang="en-US" dirty="0" smtClean="0"/>
              <a:t> for </a:t>
            </a:r>
            <a:r>
              <a:rPr lang="en-US" dirty="0"/>
              <a:t>lists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rgbClr val="0000FF"/>
                </a:solidFill>
              </a:rPr>
              <a:t>[[  ]] </a:t>
            </a:r>
            <a:r>
              <a:rPr lang="en-US" dirty="0" smtClean="0"/>
              <a:t>– double square brackets - </a:t>
            </a:r>
            <a:r>
              <a:rPr lang="en-US" dirty="0"/>
              <a:t>to access 1 element </a:t>
            </a:r>
            <a:endParaRPr lang="en-US" dirty="0" smtClean="0"/>
          </a:p>
          <a:p>
            <a:r>
              <a:rPr lang="en-US" dirty="0" smtClean="0"/>
              <a:t>Take a subset of a subset with consecutive square brackets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ways to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["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listToo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"]</a:t>
            </a: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 c(3, 2)] </a:t>
            </a:r>
          </a:p>
          <a:p>
            <a:pPr marL="57150" indent="0">
              <a:buNone/>
            </a:pP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 -(1:3) 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a list with 1 element (</a:t>
            </a:r>
            <a:r>
              <a:rPr lang="en-US" dirty="0" err="1"/>
              <a:t>listToo</a:t>
            </a:r>
            <a:r>
              <a:rPr lang="en-US" dirty="0" smtClean="0"/>
              <a:t>), i.e. a list with 1 element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returns a list with 2 </a:t>
            </a:r>
            <a:r>
              <a:rPr lang="en-US" dirty="0" smtClean="0"/>
              <a:t>elements (3</a:t>
            </a:r>
            <a:r>
              <a:rPr lang="en-US" baseline="30000" dirty="0" smtClean="0"/>
              <a:t>rd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a list with 4</a:t>
            </a:r>
            <a:r>
              <a:rPr lang="en-US" baseline="30000" dirty="0" smtClean="0"/>
              <a:t>th</a:t>
            </a:r>
            <a:r>
              <a:rPr lang="en-US" dirty="0" smtClean="0"/>
              <a:t>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/>
              <a:t>-sign and </a:t>
            </a:r>
            <a:r>
              <a:rPr lang="en-US" dirty="0" smtClean="0">
                <a:solidFill>
                  <a:srgbClr val="0000FF"/>
                </a:solidFill>
              </a:rPr>
              <a:t>[[ ]]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$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listToo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[[2]]</a:t>
            </a: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 smtClean="0"/>
              <a:t>the list </a:t>
            </a:r>
            <a:r>
              <a:rPr lang="en-US" dirty="0" err="1" smtClean="0"/>
              <a:t>listToo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vector </a:t>
            </a:r>
            <a:r>
              <a:rPr lang="en-US" dirty="0" err="1" smtClean="0"/>
              <a:t>aVec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4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Subset of a Subset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$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listToo$aVec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[[1]]$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aVec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nl-NL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[[1]][[1]]</a:t>
            </a: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nl-NL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nl-NL" sz="2600" dirty="0" err="1">
                <a:solidFill>
                  <a:srgbClr val="0000FF"/>
                </a:solidFill>
                <a:latin typeface="Courier"/>
                <a:cs typeface="Courier"/>
              </a:rPr>
              <a:t>$listToo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[[1]]</a:t>
            </a: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 smtClean="0"/>
              <a:t>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</a:t>
            </a:r>
            <a:r>
              <a:rPr lang="en-US" dirty="0" smtClean="0">
                <a:solidFill>
                  <a:srgbClr val="0000FF"/>
                </a:solidFill>
              </a:rPr>
              <a:t>1 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 5  7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1  3  5 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Ditto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Ditto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1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Subset of a Subset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49" y="1600200"/>
            <a:ext cx="4357751" cy="4525963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aList$aVec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[1:3]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[[4]]$id</a:t>
            </a: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nl-NL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nl-NL" sz="2600" dirty="0" smtClean="0">
                <a:solidFill>
                  <a:srgbClr val="0000FF"/>
                </a:solidFill>
                <a:latin typeface="Courier"/>
                <a:cs typeface="Courier"/>
              </a:rPr>
              <a:t>[4]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r>
              <a:rPr lang="nl-NL" sz="2600" dirty="0" smtClean="0">
                <a:solidFill>
                  <a:srgbClr val="0000FF"/>
                </a:solidFill>
                <a:latin typeface="Courier"/>
                <a:cs typeface="Courier"/>
              </a:rPr>
              <a:t>[1:2, 2:</a:t>
            </a:r>
            <a:r>
              <a:rPr lang="nl-NL" sz="2600" dirty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nl-NL" sz="26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 smtClean="0"/>
              <a:t>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"a" "b" "</a:t>
            </a:r>
            <a:r>
              <a:rPr lang="en-US" dirty="0" smtClean="0">
                <a:solidFill>
                  <a:srgbClr val="0000FF"/>
                </a:solidFill>
              </a:rPr>
              <a:t>c”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101 102 103 </a:t>
            </a:r>
            <a:r>
              <a:rPr lang="en-US" dirty="0" smtClean="0">
                <a:solidFill>
                  <a:srgbClr val="0000FF"/>
                </a:solidFill>
              </a:rPr>
              <a:t>104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data frame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height sex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1     60   f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2     72   m</a:t>
            </a:r>
          </a:p>
        </p:txBody>
      </p:sp>
    </p:spTree>
    <p:extLst>
      <p:ext uri="{BB962C8B-B14F-4D97-AF65-F5344CB8AC3E}">
        <p14:creationId xmlns:p14="http://schemas.microsoft.com/office/powerpoint/2010/main" val="12859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Subset of a Subset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49" y="1600201"/>
            <a:ext cx="4357751" cy="2196378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aList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[[3]](2:3)</a:t>
            </a: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nl-NL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1119" y="1241251"/>
            <a:ext cx="4945681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A. returns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[1] "a" "b" "</a:t>
            </a:r>
            <a:r>
              <a:rPr lang="en-US" dirty="0" smtClean="0">
                <a:solidFill>
                  <a:srgbClr val="0000FF"/>
                </a:solidFill>
              </a:rPr>
              <a:t>c”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Returns an error</a:t>
            </a:r>
          </a:p>
          <a:p>
            <a:pPr marL="0" indent="0">
              <a:buNone/>
            </a:pPr>
            <a:r>
              <a:rPr lang="en-US" dirty="0" smtClean="0"/>
              <a:t>C. Returns 13</a:t>
            </a:r>
          </a:p>
          <a:p>
            <a:pPr marL="0" indent="0">
              <a:buNone/>
            </a:pPr>
            <a:r>
              <a:rPr lang="en-US" dirty="0" smtClean="0"/>
              <a:t>D. Returns the data frame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height sex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1     60   f</a:t>
            </a:r>
          </a:p>
          <a:p>
            <a:pPr marL="514350" indent="-514350">
              <a:buAutoNum type="arabicPlain" startAt="2"/>
            </a:pPr>
            <a:r>
              <a:rPr lang="en-US" dirty="0" smtClean="0">
                <a:solidFill>
                  <a:srgbClr val="0000FF"/>
                </a:solidFill>
              </a:rPr>
              <a:t>72   m</a:t>
            </a:r>
          </a:p>
          <a:p>
            <a:pPr marL="514350" indent="-514350">
              <a:buAutoNum type="arabicPlain" startAt="2"/>
            </a:pPr>
            <a:r>
              <a:rPr lang="en-US" dirty="0" smtClean="0">
                <a:solidFill>
                  <a:srgbClr val="0000FF"/>
                </a:solidFill>
              </a:rPr>
              <a:t>66   f</a:t>
            </a:r>
          </a:p>
          <a:p>
            <a:pPr marL="514350" indent="-514350">
              <a:buAutoNum type="arabicPlain" startAt="2"/>
            </a:pPr>
            <a:r>
              <a:rPr lang="en-US" dirty="0" smtClean="0">
                <a:solidFill>
                  <a:srgbClr val="0000FF"/>
                </a:solidFill>
              </a:rPr>
              <a:t>70   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E. None of the above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Rainfall in Colorado Front Range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Daily rainfall collected at 5 weather stations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rain</a:t>
            </a:r>
            <a:r>
              <a:rPr lang="en-US" dirty="0" smtClean="0"/>
              <a:t> is a list of length 5</a:t>
            </a:r>
          </a:p>
          <a:p>
            <a:pPr lvl="1"/>
            <a:r>
              <a:rPr lang="en-US" dirty="0" smtClean="0"/>
              <a:t>One element for each station</a:t>
            </a:r>
          </a:p>
          <a:p>
            <a:pPr lvl="1"/>
            <a:r>
              <a:rPr lang="en-US" dirty="0" smtClean="0"/>
              <a:t>Each element is a numeric vector of rain measurements</a:t>
            </a:r>
          </a:p>
          <a:p>
            <a:pPr lvl="1"/>
            <a:r>
              <a:rPr lang="en-US" dirty="0" smtClean="0"/>
              <a:t>Stations not in operation for the same length of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Rain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5" y="1989138"/>
            <a:ext cx="2197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52" y="478117"/>
            <a:ext cx="8979647" cy="1346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solidFill>
                  <a:srgbClr val="0000FF"/>
                </a:solidFill>
                <a:latin typeface="Courier"/>
                <a:cs typeface="Courier"/>
              </a:rPr>
              <a:t>load(</a:t>
            </a:r>
            <a:r>
              <a:rPr lang="en-US" sz="2700" dirty="0" err="1" smtClean="0">
                <a:solidFill>
                  <a:srgbClr val="0000FF"/>
                </a:solidFill>
                <a:latin typeface="Courier"/>
                <a:cs typeface="Courier"/>
              </a:rPr>
              <a:t>url</a:t>
            </a:r>
            <a:r>
              <a:rPr lang="en-US" sz="2700" dirty="0" smtClean="0">
                <a:solidFill>
                  <a:srgbClr val="0000FF"/>
                </a:solidFill>
                <a:latin typeface="Courier"/>
                <a:cs typeface="Courier"/>
              </a:rPr>
              <a:t>("</a:t>
            </a:r>
            <a:r>
              <a:rPr lang="en-US" sz="2700" dirty="0" smtClean="0">
                <a:solidFill>
                  <a:srgbClr val="0000FF"/>
                </a:solidFill>
                <a:latin typeface="Courier"/>
                <a:cs typeface="Courier"/>
                <a:hlinkClick r:id="rId2"/>
              </a:rPr>
              <a:t>http</a:t>
            </a:r>
            <a:r>
              <a:rPr lang="en-US" sz="2700" dirty="0">
                <a:solidFill>
                  <a:srgbClr val="0000FF"/>
                </a:solidFill>
                <a:latin typeface="Courier"/>
                <a:cs typeface="Courier"/>
                <a:hlinkClick r:id="rId2"/>
              </a:rPr>
              <a:t>://www.stat.berkeley.edu/users</a:t>
            </a:r>
            <a:r>
              <a:rPr lang="en-US" sz="2700" dirty="0" smtClean="0">
                <a:solidFill>
                  <a:srgbClr val="0000FF"/>
                </a:solidFill>
                <a:latin typeface="Courier"/>
                <a:cs typeface="Courier"/>
                <a:hlinkClick r:id="rId2"/>
              </a:rPr>
              <a:t>/</a:t>
            </a:r>
            <a:br>
              <a:rPr lang="en-US" sz="2700" dirty="0" smtClean="0">
                <a:solidFill>
                  <a:srgbClr val="0000FF"/>
                </a:solidFill>
                <a:latin typeface="Courier"/>
                <a:cs typeface="Courier"/>
                <a:hlinkClick r:id="rId2"/>
              </a:rPr>
            </a:br>
            <a:r>
              <a:rPr lang="en-US" sz="2700" dirty="0" smtClean="0">
                <a:solidFill>
                  <a:srgbClr val="0000FF"/>
                </a:solidFill>
                <a:latin typeface="Courier"/>
                <a:cs typeface="Courier"/>
                <a:hlinkClick r:id="rId2"/>
              </a:rPr>
              <a:t>nolan/data/rainfallCO.rda</a:t>
            </a:r>
            <a:r>
              <a:rPr lang="en-US" sz="2700" dirty="0" smtClean="0">
                <a:solidFill>
                  <a:srgbClr val="0000FF"/>
                </a:solidFill>
                <a:latin typeface="Courier"/>
                <a:cs typeface="Courier"/>
              </a:rPr>
              <a:t>"))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rgbClr val="0000FF"/>
                </a:solidFill>
                <a:latin typeface="Courier"/>
                <a:cs typeface="Courier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class(rain)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[1] "list"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length(rain)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[1] 5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names(rain)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[1] "st050183" "st050263" "st050712" "st050843" "st050945"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06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52" y="478117"/>
            <a:ext cx="8979647" cy="1346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799" cy="50955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b="1" dirty="0" smtClean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en-US" sz="4200" b="1" dirty="0" err="1" smtClean="0">
                <a:solidFill>
                  <a:srgbClr val="0000FF"/>
                </a:solidFill>
                <a:latin typeface="Courier"/>
                <a:cs typeface="Courier"/>
              </a:rPr>
              <a:t>str</a:t>
            </a:r>
            <a:r>
              <a:rPr lang="en-US" sz="4200" b="1" dirty="0" smtClean="0">
                <a:solidFill>
                  <a:srgbClr val="0000FF"/>
                </a:solidFill>
                <a:latin typeface="Courier"/>
                <a:cs typeface="Courier"/>
              </a:rPr>
              <a:t>(rain)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List </a:t>
            </a:r>
            <a:r>
              <a:rPr lang="en-US" b="1" dirty="0">
                <a:latin typeface="Courier"/>
                <a:cs typeface="Courier"/>
              </a:rPr>
              <a:t>of 5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$ st050183: atomic [1:9878] 0 10 11 1 0 0 0 0 0 0 ...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..- </a:t>
            </a:r>
            <a:r>
              <a:rPr lang="en-US" b="1" dirty="0" err="1">
                <a:latin typeface="Courier"/>
                <a:cs typeface="Courier"/>
              </a:rPr>
              <a:t>attr</a:t>
            </a:r>
            <a:r>
              <a:rPr lang="en-US" b="1" dirty="0">
                <a:latin typeface="Courier"/>
                <a:cs typeface="Courier"/>
              </a:rPr>
              <a:t>(*, "</a:t>
            </a:r>
            <a:r>
              <a:rPr lang="en-US" b="1" dirty="0" err="1">
                <a:latin typeface="Courier"/>
                <a:cs typeface="Courier"/>
              </a:rPr>
              <a:t>Csingle</a:t>
            </a:r>
            <a:r>
              <a:rPr lang="en-US" b="1" dirty="0">
                <a:latin typeface="Courier"/>
                <a:cs typeface="Courier"/>
              </a:rPr>
              <a:t>")= </a:t>
            </a:r>
            <a:r>
              <a:rPr lang="en-US" b="1" dirty="0" err="1">
                <a:latin typeface="Courier"/>
                <a:cs typeface="Courier"/>
              </a:rPr>
              <a:t>logi</a:t>
            </a:r>
            <a:r>
              <a:rPr lang="en-US" b="1" dirty="0">
                <a:latin typeface="Courier"/>
                <a:cs typeface="Courier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$ st050263: atomic [1:6751] 0 0 0 0 0 0 0 0 0 0 ...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..- </a:t>
            </a:r>
            <a:r>
              <a:rPr lang="en-US" b="1" dirty="0" err="1">
                <a:latin typeface="Courier"/>
                <a:cs typeface="Courier"/>
              </a:rPr>
              <a:t>attr</a:t>
            </a:r>
            <a:r>
              <a:rPr lang="en-US" b="1" dirty="0">
                <a:latin typeface="Courier"/>
                <a:cs typeface="Courier"/>
              </a:rPr>
              <a:t>(*, "</a:t>
            </a:r>
            <a:r>
              <a:rPr lang="en-US" b="1" dirty="0" err="1">
                <a:latin typeface="Courier"/>
                <a:cs typeface="Courier"/>
              </a:rPr>
              <a:t>Csingle</a:t>
            </a:r>
            <a:r>
              <a:rPr lang="en-US" b="1" dirty="0">
                <a:latin typeface="Courier"/>
                <a:cs typeface="Courier"/>
              </a:rPr>
              <a:t>")= </a:t>
            </a:r>
            <a:r>
              <a:rPr lang="en-US" b="1" dirty="0" err="1">
                <a:latin typeface="Courier"/>
                <a:cs typeface="Courier"/>
              </a:rPr>
              <a:t>logi</a:t>
            </a:r>
            <a:r>
              <a:rPr lang="en-US" b="1" dirty="0">
                <a:latin typeface="Courier"/>
                <a:cs typeface="Courier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$ st050712: atomic [1:3959] 0 0 16 78 42 0 0 0 0 0 ...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..- </a:t>
            </a:r>
            <a:r>
              <a:rPr lang="en-US" b="1" dirty="0" err="1">
                <a:latin typeface="Courier"/>
                <a:cs typeface="Courier"/>
              </a:rPr>
              <a:t>attr</a:t>
            </a:r>
            <a:r>
              <a:rPr lang="en-US" b="1" dirty="0">
                <a:latin typeface="Courier"/>
                <a:cs typeface="Courier"/>
              </a:rPr>
              <a:t>(*, "</a:t>
            </a:r>
            <a:r>
              <a:rPr lang="en-US" b="1" dirty="0" err="1">
                <a:latin typeface="Courier"/>
                <a:cs typeface="Courier"/>
              </a:rPr>
              <a:t>Csingle</a:t>
            </a:r>
            <a:r>
              <a:rPr lang="en-US" b="1" dirty="0">
                <a:latin typeface="Courier"/>
                <a:cs typeface="Courier"/>
              </a:rPr>
              <a:t>")= </a:t>
            </a:r>
            <a:r>
              <a:rPr lang="en-US" b="1" dirty="0" err="1">
                <a:latin typeface="Courier"/>
                <a:cs typeface="Courier"/>
              </a:rPr>
              <a:t>logi</a:t>
            </a:r>
            <a:r>
              <a:rPr lang="en-US" b="1" dirty="0">
                <a:latin typeface="Courier"/>
                <a:cs typeface="Courier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$ st050843: atomic [1:11122] 0 5 7 14 2 0 0 0 0 0 ...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..- </a:t>
            </a:r>
            <a:r>
              <a:rPr lang="en-US" b="1" dirty="0" err="1">
                <a:latin typeface="Courier"/>
                <a:cs typeface="Courier"/>
              </a:rPr>
              <a:t>attr</a:t>
            </a:r>
            <a:r>
              <a:rPr lang="en-US" b="1" dirty="0">
                <a:latin typeface="Courier"/>
                <a:cs typeface="Courier"/>
              </a:rPr>
              <a:t>(*, "</a:t>
            </a:r>
            <a:r>
              <a:rPr lang="en-US" b="1" dirty="0" err="1">
                <a:latin typeface="Courier"/>
                <a:cs typeface="Courier"/>
              </a:rPr>
              <a:t>Csingle</a:t>
            </a:r>
            <a:r>
              <a:rPr lang="en-US" b="1" dirty="0">
                <a:latin typeface="Courier"/>
                <a:cs typeface="Courier"/>
              </a:rPr>
              <a:t>")= </a:t>
            </a:r>
            <a:r>
              <a:rPr lang="en-US" b="1" dirty="0" err="1">
                <a:latin typeface="Courier"/>
                <a:cs typeface="Courier"/>
              </a:rPr>
              <a:t>logi</a:t>
            </a:r>
            <a:r>
              <a:rPr lang="en-US" b="1" dirty="0">
                <a:latin typeface="Courier"/>
                <a:cs typeface="Courier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$ st050945: atomic [1:3692] 0 0 1 0 26 0 0 0 0 0 ...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..- </a:t>
            </a:r>
            <a:r>
              <a:rPr lang="en-US" b="1" dirty="0" err="1">
                <a:latin typeface="Courier"/>
                <a:cs typeface="Courier"/>
              </a:rPr>
              <a:t>attr</a:t>
            </a:r>
            <a:r>
              <a:rPr lang="en-US" b="1" dirty="0">
                <a:latin typeface="Courier"/>
                <a:cs typeface="Courier"/>
              </a:rPr>
              <a:t>(*, "</a:t>
            </a:r>
            <a:r>
              <a:rPr lang="en-US" b="1" dirty="0" err="1">
                <a:latin typeface="Courier"/>
                <a:cs typeface="Courier"/>
              </a:rPr>
              <a:t>Csingle</a:t>
            </a:r>
            <a:r>
              <a:rPr lang="en-US" b="1" dirty="0">
                <a:latin typeface="Courier"/>
                <a:cs typeface="Courier"/>
              </a:rPr>
              <a:t>")= </a:t>
            </a:r>
            <a:r>
              <a:rPr lang="en-US" b="1" dirty="0" err="1">
                <a:latin typeface="Courier"/>
                <a:cs typeface="Courier"/>
              </a:rPr>
              <a:t>logi</a:t>
            </a:r>
            <a:r>
              <a:rPr lang="en-US" b="1" dirty="0">
                <a:latin typeface="Courier"/>
                <a:cs typeface="Courier"/>
              </a:rPr>
              <a:t> TRUE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84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Ordered</a:t>
            </a:r>
            <a:r>
              <a:rPr lang="en-US" dirty="0" smtClean="0"/>
              <a:t> container of literals</a:t>
            </a:r>
          </a:p>
          <a:p>
            <a:r>
              <a:rPr lang="en-US" dirty="0" smtClean="0"/>
              <a:t>Elements must be </a:t>
            </a:r>
            <a:r>
              <a:rPr lang="en-US" i="1" dirty="0" smtClean="0"/>
              <a:t>same type</a:t>
            </a:r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Vec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06" y="1924424"/>
            <a:ext cx="3238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Station’s Data</a:t>
            </a:r>
            <a:endParaRPr lang="en-US" dirty="0"/>
          </a:p>
        </p:txBody>
      </p:sp>
      <p:sp>
        <p:nvSpPr>
          <p:cNvPr id="94209" name="Rectangle 1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We can index 1 station </a:t>
            </a:r>
            <a:r>
              <a:rPr lang="en-US" dirty="0"/>
              <a:t>by name, using $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class(rain$st050183)</a:t>
            </a:r>
          </a:p>
          <a:p>
            <a:pPr marL="0" indent="0">
              <a:buNone/>
            </a:pPr>
            <a:r>
              <a:rPr lang="en-US" dirty="0" smtClean="0"/>
              <a:t>[1] "</a:t>
            </a:r>
            <a:r>
              <a:rPr lang="en-US" dirty="0"/>
              <a:t>numeric"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length(rain$st050183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9878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head(rain$st050183)</a:t>
            </a:r>
          </a:p>
          <a:p>
            <a:pPr marL="0" indent="0">
              <a:buNone/>
            </a:pPr>
            <a:r>
              <a:rPr lang="en-US" dirty="0" smtClean="0"/>
              <a:t>[1]  0 10 11  1  0 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 by [[ ]] with position or name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class(rain[[</a:t>
            </a:r>
            <a:r>
              <a:rPr lang="en-US" b="1" dirty="0">
                <a:solidFill>
                  <a:srgbClr val="0000FF"/>
                </a:solidFill>
              </a:rPr>
              <a:t>"</a:t>
            </a:r>
            <a:r>
              <a:rPr lang="en-US" b="1" dirty="0" smtClean="0">
                <a:solidFill>
                  <a:srgbClr val="0000FF"/>
                </a:solidFill>
              </a:rPr>
              <a:t>st050945"]])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"numeric"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length(</a:t>
            </a:r>
            <a:r>
              <a:rPr lang="en-US" b="1" dirty="0" smtClean="0">
                <a:solidFill>
                  <a:srgbClr val="0000FF"/>
                </a:solidFill>
              </a:rPr>
              <a:t>rain[[</a:t>
            </a:r>
            <a:r>
              <a:rPr lang="en-US" b="1" dirty="0">
                <a:solidFill>
                  <a:srgbClr val="0000FF"/>
                </a:solidFill>
              </a:rPr>
              <a:t>"</a:t>
            </a:r>
            <a:r>
              <a:rPr lang="en-US" b="1" dirty="0" smtClean="0">
                <a:solidFill>
                  <a:srgbClr val="0000FF"/>
                </a:solidFill>
              </a:rPr>
              <a:t>st050945</a:t>
            </a:r>
            <a:r>
              <a:rPr lang="en-US" b="1" dirty="0">
                <a:solidFill>
                  <a:srgbClr val="0000FF"/>
                </a:solidFill>
              </a:rPr>
              <a:t>"</a:t>
            </a:r>
            <a:r>
              <a:rPr lang="en-US" b="1" dirty="0" smtClean="0">
                <a:solidFill>
                  <a:srgbClr val="0000FF"/>
                </a:solidFill>
              </a:rPr>
              <a:t>]])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3692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head(</a:t>
            </a:r>
            <a:r>
              <a:rPr lang="en-US" b="1" dirty="0" smtClean="0">
                <a:solidFill>
                  <a:srgbClr val="0000FF"/>
                </a:solidFill>
              </a:rPr>
              <a:t>rain[[5]])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</a:t>
            </a:r>
            <a:r>
              <a:rPr lang="en-US" dirty="0" smtClean="0">
                <a:latin typeface="Courier"/>
                <a:cs typeface="Courier"/>
              </a:rPr>
              <a:t>0 0 1 0 26 0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28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/>
          </a:bodyPr>
          <a:lstStyle/>
          <a:p>
            <a:r>
              <a:rPr lang="en-US" dirty="0"/>
              <a:t>Sometimes we want an operation to be </a:t>
            </a:r>
            <a:r>
              <a:rPr lang="en-US" dirty="0" smtClean="0"/>
              <a:t>applied to each element of a list, to each vector in a data frame – e.g., that maximum rainfall at each weather station</a:t>
            </a:r>
          </a:p>
          <a:p>
            <a:r>
              <a:rPr lang="en-US" dirty="0" smtClean="0"/>
              <a:t>R </a:t>
            </a:r>
            <a:r>
              <a:rPr lang="en-US" dirty="0"/>
              <a:t>provides </a:t>
            </a:r>
            <a:r>
              <a:rPr lang="en-US" dirty="0" smtClean="0"/>
              <a:t>the </a:t>
            </a:r>
            <a:r>
              <a:rPr lang="en-US" i="1" dirty="0"/>
              <a:t>apply</a:t>
            </a:r>
            <a:r>
              <a:rPr lang="en-US" dirty="0"/>
              <a:t> </a:t>
            </a:r>
            <a:r>
              <a:rPr lang="en-US" dirty="0" smtClean="0"/>
              <a:t>mechanism to do this.</a:t>
            </a:r>
          </a:p>
          <a:p>
            <a:r>
              <a:rPr lang="en-US" dirty="0" smtClean="0"/>
              <a:t>There are several apply functions:</a:t>
            </a:r>
          </a:p>
          <a:p>
            <a:pPr lvl="1"/>
            <a:r>
              <a:rPr lang="en-US" dirty="0" err="1" smtClean="0"/>
              <a:t>sapply</a:t>
            </a:r>
            <a:r>
              <a:rPr lang="en-US" dirty="0" smtClean="0"/>
              <a:t>(), </a:t>
            </a:r>
            <a:r>
              <a:rPr lang="en-US" dirty="0" err="1" smtClean="0"/>
              <a:t>lapply</a:t>
            </a:r>
            <a:r>
              <a:rPr lang="en-US" dirty="0" smtClean="0"/>
              <a:t>(), </a:t>
            </a:r>
            <a:r>
              <a:rPr lang="en-US" dirty="0" err="1" smtClean="0"/>
              <a:t>mapply</a:t>
            </a:r>
            <a:r>
              <a:rPr lang="en-US" dirty="0" smtClean="0"/>
              <a:t>() for lists and data frames</a:t>
            </a:r>
          </a:p>
          <a:p>
            <a:pPr lvl="1"/>
            <a:r>
              <a:rPr lang="en-US" dirty="0" smtClean="0"/>
              <a:t>apply() for matrices </a:t>
            </a:r>
          </a:p>
          <a:p>
            <a:pPr lvl="1"/>
            <a:r>
              <a:rPr lang="en-US" dirty="0" err="1" smtClean="0"/>
              <a:t>tapply</a:t>
            </a:r>
            <a:r>
              <a:rPr lang="en-US" dirty="0" smtClean="0"/>
              <a:t>() for “tables”, i.e., ragged arrays as vectors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Apply</a:t>
            </a:r>
            <a:r>
              <a:rPr lang="en-US" dirty="0" smtClean="0"/>
              <a:t> the mean function to each element of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rain</a:t>
            </a:r>
          </a:p>
          <a:p>
            <a:r>
              <a:rPr lang="en-US" dirty="0" smtClean="0"/>
              <a:t>Finds: average precipitation of first station,</a:t>
            </a:r>
          </a:p>
          <a:p>
            <a:r>
              <a:rPr lang="en-US" dirty="0" smtClean="0"/>
              <a:t>Second station,</a:t>
            </a:r>
          </a:p>
          <a:p>
            <a:r>
              <a:rPr lang="en-US" dirty="0" smtClean="0"/>
              <a:t>Third station,</a:t>
            </a:r>
          </a:p>
          <a:p>
            <a:r>
              <a:rPr lang="en-US" dirty="0" smtClean="0"/>
              <a:t>Etc.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 descr="Rain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3" y="2005013"/>
            <a:ext cx="2197100" cy="3429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5730879" y="2493644"/>
            <a:ext cx="447678" cy="2300605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5340353" y="2493645"/>
            <a:ext cx="390526" cy="149098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ame 9"/>
          <p:cNvSpPr/>
          <p:nvPr/>
        </p:nvSpPr>
        <p:spPr>
          <a:xfrm>
            <a:off x="6356350" y="2493645"/>
            <a:ext cx="390526" cy="196723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r>
              <a:rPr lang="en-US" dirty="0" smtClean="0"/>
              <a:t>() and </a:t>
            </a:r>
            <a:r>
              <a:rPr lang="en-US" dirty="0" err="1" smtClean="0"/>
              <a:t>sapply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lapply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sapply</a:t>
            </a:r>
            <a:r>
              <a:rPr lang="en-US" b="1" dirty="0"/>
              <a:t> </a:t>
            </a:r>
            <a:r>
              <a:rPr lang="en-US" dirty="0"/>
              <a:t>both apply a specified function to each element of a </a:t>
            </a:r>
            <a:r>
              <a:rPr lang="en-US" dirty="0" smtClean="0"/>
              <a:t>list (remember data frames are special types of lists). </a:t>
            </a:r>
          </a:p>
          <a:p>
            <a:r>
              <a:rPr lang="en-US" dirty="0" smtClean="0"/>
              <a:t>The former returns </a:t>
            </a:r>
            <a:r>
              <a:rPr lang="en-US" dirty="0"/>
              <a:t>a list object and the latter a vector when possible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rainfall at each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lapply</a:t>
            </a:r>
            <a:r>
              <a:rPr lang="en-US" dirty="0" smtClean="0"/>
              <a:t>(rain, mean)</a:t>
            </a:r>
          </a:p>
          <a:p>
            <a:pPr marL="0" indent="0">
              <a:buNone/>
            </a:pPr>
            <a:r>
              <a:rPr lang="en-US" dirty="0" smtClean="0"/>
              <a:t>$st050183</a:t>
            </a:r>
          </a:p>
          <a:p>
            <a:pPr marL="0" indent="0">
              <a:buNone/>
            </a:pPr>
            <a:r>
              <a:rPr lang="en-US" dirty="0" smtClean="0"/>
              <a:t>[1] 6.631707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$st050263</a:t>
            </a:r>
          </a:p>
          <a:p>
            <a:pPr marL="0" indent="0">
              <a:buNone/>
            </a:pPr>
            <a:r>
              <a:rPr lang="en-US" dirty="0" smtClean="0"/>
              <a:t>[1] 3.798993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$st050712</a:t>
            </a:r>
          </a:p>
          <a:p>
            <a:pPr marL="0" indent="0">
              <a:buNone/>
            </a:pPr>
            <a:r>
              <a:rPr lang="en-US" dirty="0" smtClean="0"/>
              <a:t>[1] 5.102299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$st050843</a:t>
            </a:r>
          </a:p>
          <a:p>
            <a:pPr marL="0" indent="0">
              <a:buNone/>
            </a:pPr>
            <a:r>
              <a:rPr lang="en-US" dirty="0" smtClean="0"/>
              <a:t>[1] 6.084607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$st050945</a:t>
            </a:r>
          </a:p>
          <a:p>
            <a:pPr marL="0" indent="0">
              <a:buNone/>
            </a:pPr>
            <a:r>
              <a:rPr lang="en-US" dirty="0" smtClean="0"/>
              <a:t>[1] 4.549296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sapply</a:t>
            </a:r>
            <a:r>
              <a:rPr lang="en-US" dirty="0" smtClean="0"/>
              <a:t>(rain, mean)</a:t>
            </a:r>
          </a:p>
          <a:p>
            <a:pPr marL="0" indent="0">
              <a:buNone/>
            </a:pPr>
            <a:r>
              <a:rPr lang="en-US" dirty="0" smtClean="0"/>
              <a:t>st050183 st050263 st050712 </a:t>
            </a:r>
          </a:p>
          <a:p>
            <a:pPr marL="0" indent="0">
              <a:buNone/>
            </a:pPr>
            <a:r>
              <a:rPr lang="en-US" dirty="0" smtClean="0"/>
              <a:t>6.631707 3.798993 5.102299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st050843 st050945 </a:t>
            </a:r>
          </a:p>
          <a:p>
            <a:pPr marL="0" indent="0">
              <a:buNone/>
            </a:pPr>
            <a:r>
              <a:rPr lang="en-US" dirty="0" smtClean="0"/>
              <a:t>6.084607 4.549296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1879" y="3621206"/>
            <a:ext cx="435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Notice that </a:t>
            </a:r>
            <a:r>
              <a:rPr lang="en-US" sz="3600" dirty="0" err="1" smtClean="0"/>
              <a:t>lapply</a:t>
            </a:r>
            <a:r>
              <a:rPr lang="en-US" sz="3600" dirty="0" smtClean="0"/>
              <a:t> returns a </a:t>
            </a:r>
            <a:r>
              <a:rPr lang="en-US" sz="3600" i="1" dirty="0" smtClean="0"/>
              <a:t>list</a:t>
            </a:r>
          </a:p>
          <a:p>
            <a:r>
              <a:rPr lang="en-US" sz="3600" dirty="0" smtClean="0"/>
              <a:t> and</a:t>
            </a:r>
          </a:p>
          <a:p>
            <a:r>
              <a:rPr lang="en-US" sz="3600" dirty="0" err="1"/>
              <a:t>s</a:t>
            </a:r>
            <a:r>
              <a:rPr lang="en-US" sz="3600" dirty="0" err="1" smtClean="0"/>
              <a:t>apply</a:t>
            </a:r>
            <a:r>
              <a:rPr lang="en-US" sz="3600" dirty="0" smtClean="0"/>
              <a:t> returns a </a:t>
            </a:r>
            <a:r>
              <a:rPr lang="en-US" sz="3600" i="1" dirty="0" smtClean="0"/>
              <a:t>vector</a:t>
            </a:r>
            <a:r>
              <a:rPr lang="en-US" sz="3600" dirty="0" smtClean="0"/>
              <a:t> (when it can)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57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325" y="1600200"/>
            <a:ext cx="4038600" cy="51193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&gt; </a:t>
            </a:r>
            <a:r>
              <a:rPr lang="en-US" b="1" dirty="0" err="1" smtClean="0">
                <a:solidFill>
                  <a:srgbClr val="0000FF"/>
                </a:solidFill>
              </a:rPr>
              <a:t>lapply</a:t>
            </a:r>
            <a:r>
              <a:rPr lang="en-US" b="1" dirty="0" smtClean="0">
                <a:solidFill>
                  <a:srgbClr val="0000FF"/>
                </a:solidFill>
              </a:rPr>
              <a:t>(rain, mean, </a:t>
            </a:r>
            <a:r>
              <a:rPr lang="en-US" b="1" dirty="0" err="1" smtClean="0">
                <a:solidFill>
                  <a:srgbClr val="0000FF"/>
                </a:solidFill>
              </a:rPr>
              <a:t>na.rm</a:t>
            </a:r>
            <a:r>
              <a:rPr lang="en-US" b="1" dirty="0" smtClean="0">
                <a:solidFill>
                  <a:srgbClr val="0000FF"/>
                </a:solidFill>
              </a:rPr>
              <a:t> = TRUE,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              trim = 0.1)</a:t>
            </a:r>
          </a:p>
          <a:p>
            <a:pPr marL="0" indent="0">
              <a:buNone/>
            </a:pPr>
            <a:r>
              <a:rPr lang="en-US" dirty="0" smtClean="0"/>
              <a:t>$st050183</a:t>
            </a:r>
          </a:p>
          <a:p>
            <a:pPr marL="0" indent="0">
              <a:buNone/>
            </a:pPr>
            <a:r>
              <a:rPr lang="en-US" dirty="0" smtClean="0"/>
              <a:t>[1] 2.393978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$st050263</a:t>
            </a:r>
          </a:p>
          <a:p>
            <a:pPr marL="0" indent="0">
              <a:buNone/>
            </a:pPr>
            <a:r>
              <a:rPr lang="en-US" dirty="0" smtClean="0"/>
              <a:t>[1] 0.9875949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$st050712</a:t>
            </a:r>
          </a:p>
          <a:p>
            <a:pPr marL="0" indent="0">
              <a:buNone/>
            </a:pPr>
            <a:r>
              <a:rPr lang="en-US" dirty="0" smtClean="0"/>
              <a:t>[1] 0.7895235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$st050843</a:t>
            </a:r>
          </a:p>
          <a:p>
            <a:pPr marL="0" indent="0">
              <a:buNone/>
            </a:pPr>
            <a:r>
              <a:rPr lang="en-US" dirty="0" smtClean="0"/>
              <a:t>[1] 1.238481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$st050945</a:t>
            </a:r>
          </a:p>
          <a:p>
            <a:pPr marL="0" indent="0">
              <a:buNone/>
            </a:pPr>
            <a:r>
              <a:rPr lang="en-US" dirty="0" smtClean="0"/>
              <a:t>[1] 0.7366283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20925" y="1600200"/>
            <a:ext cx="462463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&gt; </a:t>
            </a:r>
            <a:r>
              <a:rPr lang="en-US" sz="4600" dirty="0" err="1" smtClean="0">
                <a:solidFill>
                  <a:srgbClr val="0000FF"/>
                </a:solidFill>
              </a:rPr>
              <a:t>args</a:t>
            </a:r>
            <a:r>
              <a:rPr lang="en-US" sz="4600" dirty="0" smtClean="0">
                <a:solidFill>
                  <a:srgbClr val="0000FF"/>
                </a:solidFill>
              </a:rPr>
              <a:t>(</a:t>
            </a:r>
            <a:r>
              <a:rPr lang="en-US" sz="4600" dirty="0" err="1" smtClean="0">
                <a:solidFill>
                  <a:srgbClr val="0000FF"/>
                </a:solidFill>
              </a:rPr>
              <a:t>lapply</a:t>
            </a:r>
            <a:r>
              <a:rPr lang="en-US" sz="46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600" dirty="0" smtClean="0"/>
              <a:t>function (x, FUN, </a:t>
            </a:r>
            <a:r>
              <a:rPr lang="en-US" sz="4600" b="1" dirty="0" smtClean="0">
                <a:solidFill>
                  <a:srgbClr val="FF0000"/>
                </a:solidFill>
              </a:rPr>
              <a:t>...</a:t>
            </a:r>
            <a:r>
              <a:rPr lang="en-US" sz="4600" dirty="0" smtClean="0"/>
              <a:t>)</a:t>
            </a:r>
          </a:p>
          <a:p>
            <a:pPr marL="0" indent="0">
              <a:buNone/>
            </a:pPr>
            <a:endParaRPr lang="en-US" sz="4600" dirty="0" smtClean="0"/>
          </a:p>
          <a:p>
            <a:r>
              <a:rPr lang="en-US" sz="4600" dirty="0"/>
              <a:t>x</a:t>
            </a:r>
            <a:r>
              <a:rPr lang="en-US" sz="4600" dirty="0" smtClean="0"/>
              <a:t> takes the list object</a:t>
            </a:r>
          </a:p>
          <a:p>
            <a:r>
              <a:rPr lang="en-US" sz="4600" dirty="0" smtClean="0"/>
              <a:t>FUN is the function to apply to each element in X</a:t>
            </a:r>
          </a:p>
          <a:p>
            <a:r>
              <a:rPr lang="en-US" sz="4600" b="1" dirty="0" smtClean="0">
                <a:solidFill>
                  <a:srgbClr val="FF0000"/>
                </a:solidFill>
              </a:rPr>
              <a:t>…</a:t>
            </a:r>
            <a:r>
              <a:rPr lang="en-US" sz="4600" dirty="0" smtClean="0"/>
              <a:t> allows any number of arguments to be passed to FUN</a:t>
            </a:r>
          </a:p>
          <a:p>
            <a:pPr marL="0" indent="0">
              <a:buNone/>
            </a:pP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2551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7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a_list</a:t>
            </a:r>
            <a:r>
              <a:rPr lang="en-US" dirty="0" smtClean="0"/>
              <a:t>, </a:t>
            </a:r>
            <a:r>
              <a:rPr lang="en-US" dirty="0" err="1" smtClean="0"/>
              <a:t>a_function</a:t>
            </a:r>
            <a:r>
              <a:rPr lang="en-US" dirty="0" smtClean="0"/>
              <a:t>, arg1 = xx, arg2 = </a:t>
            </a:r>
            <a:r>
              <a:rPr lang="en-US" dirty="0" err="1" smtClean="0"/>
              <a:t>yy</a:t>
            </a:r>
            <a:r>
              <a:rPr lang="en-US" dirty="0" smtClean="0"/>
              <a:t> 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2590800"/>
            <a:ext cx="31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List to apply the function to each element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3467100"/>
            <a:ext cx="360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function to apply to each element in the list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664200" y="4851400"/>
            <a:ext cx="33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Additional, named, arguments passed to the function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662680" y="2115820"/>
            <a:ext cx="706120" cy="1567180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65200" y="2115820"/>
            <a:ext cx="1181100" cy="67818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43880" y="2105660"/>
            <a:ext cx="1404620" cy="2885440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48500" y="2105660"/>
            <a:ext cx="0" cy="2885440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2212" cy="5030738"/>
          </a:xfrm>
        </p:spPr>
        <p:txBody>
          <a:bodyPr>
            <a:normAutofit/>
          </a:bodyPr>
          <a:lstStyle/>
          <a:p>
            <a:r>
              <a:rPr lang="en-US" dirty="0" smtClean="0"/>
              <a:t>Maximum rainfall at each station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(rain, max)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99</a:t>
            </a:r>
            <a:r>
              <a:rPr lang="en-US" baseline="30000" dirty="0" smtClean="0"/>
              <a:t>th</a:t>
            </a:r>
            <a:r>
              <a:rPr lang="en-US" dirty="0" smtClean="0"/>
              <a:t> percentile of rainfall at each station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3000" b="1" dirty="0" smtClean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sz="3000" b="1" dirty="0" err="1" smtClean="0">
                <a:solidFill>
                  <a:srgbClr val="0000FF"/>
                </a:solidFill>
                <a:latin typeface="Courier"/>
                <a:cs typeface="Courier"/>
              </a:rPr>
              <a:t>quantile</a:t>
            </a:r>
            <a:r>
              <a:rPr lang="en-US" sz="3000" b="1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3000" b="1" dirty="0" err="1" smtClean="0">
                <a:solidFill>
                  <a:srgbClr val="0000FF"/>
                </a:solidFill>
                <a:latin typeface="Courier"/>
                <a:cs typeface="Courier"/>
              </a:rPr>
              <a:t>probs</a:t>
            </a:r>
            <a:r>
              <a:rPr lang="en-US" sz="3000" b="1" dirty="0" smtClean="0">
                <a:solidFill>
                  <a:srgbClr val="0000FF"/>
                </a:solidFill>
                <a:latin typeface="Courier"/>
                <a:cs typeface="Courier"/>
              </a:rPr>
              <a:t> = 0.99)</a:t>
            </a:r>
          </a:p>
        </p:txBody>
      </p:sp>
    </p:spTree>
    <p:extLst>
      <p:ext uri="{BB962C8B-B14F-4D97-AF65-F5344CB8AC3E}">
        <p14:creationId xmlns:p14="http://schemas.microsoft.com/office/powerpoint/2010/main" val="292022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Proportion of Rainy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1600200"/>
            <a:ext cx="8964706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dirty="0" smtClean="0"/>
              <a:t>For one station: 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tat1 = rain[[1]]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sum(stat1 &gt; 0) / length(stat1)</a:t>
            </a:r>
          </a:p>
          <a:p>
            <a:pPr marL="0" indent="0">
              <a:buNone/>
            </a:pPr>
            <a:endParaRPr lang="en-US" sz="3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900" dirty="0" smtClean="0"/>
              <a:t>How can we incorporate this sequence of functions into one call to an apply function? </a:t>
            </a:r>
            <a:endParaRPr lang="en-US" sz="39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6512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Ordered</a:t>
            </a:r>
            <a:r>
              <a:rPr lang="en-US" dirty="0" smtClean="0"/>
              <a:t> container of vectors</a:t>
            </a:r>
          </a:p>
          <a:p>
            <a:r>
              <a:rPr lang="en-US" dirty="0" smtClean="0"/>
              <a:t>Vectors must all be the </a:t>
            </a:r>
            <a:r>
              <a:rPr lang="en-US" i="1" dirty="0" smtClean="0"/>
              <a:t>same length</a:t>
            </a:r>
          </a:p>
          <a:p>
            <a:r>
              <a:rPr lang="en-US" dirty="0" smtClean="0"/>
              <a:t>Vectors can be </a:t>
            </a:r>
            <a:r>
              <a:rPr lang="en-US" i="1" dirty="0" smtClean="0"/>
              <a:t>different types</a:t>
            </a:r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ataFr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88" y="3088342"/>
            <a:ext cx="1765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Proportion of Rainy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1600200"/>
            <a:ext cx="8964706" cy="513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>
                <a:solidFill>
                  <a:srgbClr val="000000"/>
                </a:solidFill>
                <a:latin typeface="Calibri"/>
                <a:cs typeface="Calibri"/>
              </a:rPr>
              <a:t>We can break the expression up into smaller pieces and put it all back together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numDays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(rain, length)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rainDays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lapply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(rain, ‘&gt;’, 0)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numRainyDays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rainDays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sum)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numRainyDays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/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numDay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900" dirty="0" smtClean="0">
                <a:solidFill>
                  <a:srgbClr val="000000"/>
                </a:solidFill>
                <a:latin typeface="Calibri"/>
                <a:cs typeface="Calibri"/>
              </a:rPr>
              <a:t>This is dissatisfying – 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3900" dirty="0" smtClean="0">
                <a:solidFill>
                  <a:srgbClr val="000000"/>
                </a:solidFill>
                <a:latin typeface="Calibri"/>
                <a:cs typeface="Calibri"/>
              </a:rPr>
              <a:t>many steps for a simple calculation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3900" dirty="0" smtClean="0">
                <a:solidFill>
                  <a:srgbClr val="000000"/>
                </a:solidFill>
                <a:latin typeface="Calibri"/>
                <a:cs typeface="Calibri"/>
              </a:rPr>
              <a:t>   many intermediate copies of the list/vector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1600200"/>
            <a:ext cx="8964706" cy="5030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any one station: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sum(stat1 &gt; </a:t>
            </a: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0) / length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(stat1)</a:t>
            </a: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We want to apply this composition of functions to each element of rain. </a:t>
            </a:r>
            <a:endParaRPr lang="en-US" sz="28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000" b="1" dirty="0" err="1" smtClean="0">
                <a:solidFill>
                  <a:srgbClr val="FF0000"/>
                </a:solidFill>
                <a:latin typeface="Courier"/>
                <a:cs typeface="Courier"/>
              </a:rPr>
              <a:t>sapply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(rain, sum(? &gt; 0) / length(?))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</a:t>
            </a:r>
            <a:r>
              <a:rPr lang="en-US" dirty="0" smtClean="0"/>
              <a:t>an create our own function to do this: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(rain, function(x) sum(x &gt; 0) / length(x))</a:t>
            </a:r>
          </a:p>
        </p:txBody>
      </p:sp>
    </p:spTree>
    <p:extLst>
      <p:ext uri="{BB962C8B-B14F-4D97-AF65-F5344CB8AC3E}">
        <p14:creationId xmlns:p14="http://schemas.microsoft.com/office/powerpoint/2010/main" val="155206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Matrices and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Rectangular collection of elements</a:t>
            </a:r>
          </a:p>
          <a:p>
            <a:r>
              <a:rPr lang="en-US" dirty="0" smtClean="0"/>
              <a:t>Dimensions are two, three, or more</a:t>
            </a:r>
          </a:p>
          <a:p>
            <a:r>
              <a:rPr lang="en-US" dirty="0" smtClean="0"/>
              <a:t>Homogeneous primitive elements (e.g., all numeric or all character)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254000"/>
            <a:ext cx="8229600" cy="5872163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create a matrix in R using the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matrix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default, matrices in R are assigned by </a:t>
            </a:r>
            <a:r>
              <a:rPr lang="en-US" i="1" dirty="0"/>
              <a:t>column-major</a:t>
            </a:r>
            <a:r>
              <a:rPr lang="en-US" dirty="0"/>
              <a:t> order.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assign them by</a:t>
            </a:r>
            <a:r>
              <a:rPr lang="en-US" i="1" dirty="0"/>
              <a:t> row-major</a:t>
            </a:r>
            <a:r>
              <a:rPr lang="en-US" dirty="0"/>
              <a:t> order by setting the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byrow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dirty="0"/>
              <a:t>argument to TRUE.  Note that the first argument to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matrix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is a vector, so all elements must be of the same type (numeric, character, or logical).</a:t>
            </a: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 =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matrix(1:6, </a:t>
            </a:r>
            <a:r>
              <a:rPr lang="en-US" sz="1700" b="1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nrow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2)</a:t>
            </a:r>
            <a:endParaRPr lang="en-US" sz="17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&gt; m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  [,1] [,2] [,3]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[1,]    1    3    5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[2,]    2    4    6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 =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matrix(1:6, </a:t>
            </a:r>
            <a:r>
              <a:rPr lang="en-US" sz="1700" b="1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nrow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2, </a:t>
            </a:r>
            <a:r>
              <a:rPr lang="en-US" sz="1700" b="1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byrow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TRUE)</a:t>
            </a:r>
            <a:endParaRPr lang="en-US" sz="17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m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  [,1] [,2] [,3]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[1,]    1    2    3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[2,]    4    5    6</a:t>
            </a: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69" name="Rectangle 1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Assign names to the rows and columns of a matrix:</a:t>
            </a:r>
          </a:p>
          <a:p>
            <a:pPr marL="0" indent="0">
              <a:buNone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b="1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rownames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(m) = letters[1:2]</a:t>
            </a:r>
            <a:endParaRPr lang="en-US" sz="1700" b="1" dirty="0" smtClean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1700" b="1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colnames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(m) =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letters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[3:5]</a:t>
            </a:r>
            <a:endParaRPr lang="en-US" sz="17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sz="1700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urier"/>
                <a:cs typeface="Courier"/>
                <a:sym typeface="Monaco" charset="0"/>
              </a:rPr>
              <a:t>&gt; </a:t>
            </a:r>
            <a:r>
              <a:rPr lang="en-US" sz="30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</a:t>
            </a:r>
          </a:p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  <a:sym typeface="Monaco" charset="0"/>
              </a:rPr>
              <a:t>  </a:t>
            </a:r>
            <a:r>
              <a:rPr lang="en-US" sz="3000" dirty="0" smtClean="0">
                <a:latin typeface="Courier"/>
                <a:cs typeface="Courier"/>
                <a:sym typeface="Monaco" charset="0"/>
              </a:rPr>
              <a:t>c </a:t>
            </a:r>
            <a:r>
              <a:rPr lang="en-US" sz="3000" dirty="0">
                <a:latin typeface="Courier"/>
                <a:cs typeface="Courier"/>
                <a:sym typeface="Monaco" charset="0"/>
              </a:rPr>
              <a:t>d</a:t>
            </a:r>
            <a:r>
              <a:rPr lang="en-US" sz="3000" dirty="0" smtClean="0">
                <a:latin typeface="Courier"/>
                <a:cs typeface="Courier"/>
                <a:sym typeface="Monaco" charset="0"/>
              </a:rPr>
              <a:t> </a:t>
            </a:r>
            <a:r>
              <a:rPr lang="en-US" sz="3000" dirty="0">
                <a:latin typeface="Courier"/>
                <a:cs typeface="Courier"/>
                <a:sym typeface="Monaco" charset="0"/>
              </a:rPr>
              <a:t>e</a:t>
            </a:r>
          </a:p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  <a:sym typeface="Monaco" charset="0"/>
              </a:rPr>
              <a:t>a 1 2 3</a:t>
            </a:r>
          </a:p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  <a:sym typeface="Monaco" charset="0"/>
              </a:rPr>
              <a:t>b 4 5 </a:t>
            </a:r>
            <a:r>
              <a:rPr lang="en-US" sz="3000" dirty="0" smtClean="0">
                <a:latin typeface="Courier"/>
                <a:cs typeface="Courier"/>
                <a:sym typeface="Monaco" charset="0"/>
              </a:rPr>
              <a:t>6</a:t>
            </a:r>
            <a:endParaRPr lang="en-US" sz="3000" dirty="0">
              <a:latin typeface="Courier"/>
              <a:cs typeface="Courier"/>
              <a:sym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406"/>
              </a:spcBef>
            </a:pPr>
            <a:r>
              <a:rPr lang="en-US" dirty="0"/>
              <a:t>Find the dimensions of a matrix: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dim</a:t>
            </a:r>
            <a:r>
              <a:rPr lang="en-US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</a:t>
            </a:r>
            <a:r>
              <a:rPr lang="en-US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onaco" charset="0"/>
                <a:cs typeface="Monaco" charset="0"/>
                <a:sym typeface="Monaco" charset="0"/>
              </a:rPr>
              <a:t>[1] 2 </a:t>
            </a:r>
            <a:r>
              <a:rPr lang="en-US" dirty="0" smtClean="0">
                <a:latin typeface="Monaco" charset="0"/>
                <a:cs typeface="Monaco" charset="0"/>
                <a:sym typeface="Monaco" charset="0"/>
              </a:rPr>
              <a:t>3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nrow</a:t>
            </a:r>
            <a:r>
              <a:rPr lang="en-US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</a:t>
            </a:r>
            <a:r>
              <a:rPr lang="en-US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onaco" charset="0"/>
                <a:cs typeface="Monaco" charset="0"/>
                <a:sym typeface="Monaco" charset="0"/>
              </a:rPr>
              <a:t>[1] 2</a:t>
            </a:r>
            <a:endParaRPr lang="en-US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smtClean="0">
                <a:latin typeface="Monaco" charset="0"/>
                <a:cs typeface="Monaco" charset="0"/>
                <a:sym typeface="Monaco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ncol</a:t>
            </a:r>
            <a:r>
              <a:rPr lang="en-US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(m)</a:t>
            </a:r>
            <a:endParaRPr lang="en-US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smtClean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1] 3</a:t>
            </a:r>
            <a:endParaRPr lang="en-US" dirty="0">
              <a:latin typeface="Monaco" charset="0"/>
              <a:sym typeface="Monaco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199" y="428625"/>
            <a:ext cx="8512175" cy="6266159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To index elements of a matrix, use the same five methods of indexing we covered for vectors, but with the first index for rows and the second for columns</a:t>
            </a:r>
            <a:r>
              <a:rPr lang="en-US" dirty="0" smtClean="0"/>
              <a:t>.</a:t>
            </a:r>
            <a:endParaRPr lang="en-US" sz="1700" dirty="0">
              <a:latin typeface="Monaco" charset="0"/>
              <a:sym typeface="Monaco" charset="0"/>
            </a:endParaRPr>
          </a:p>
          <a:p>
            <a:r>
              <a:rPr lang="en-US" dirty="0"/>
              <a:t>What will each line return?</a:t>
            </a:r>
            <a:endParaRPr lang="en-US" sz="17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  <a:sym typeface="Monaco" charset="0"/>
              </a:rPr>
              <a:t>&gt; m</a:t>
            </a:r>
            <a:endParaRPr lang="en-US" sz="26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  <a:sym typeface="Monaco" charset="0"/>
              </a:rPr>
              <a:t>  </a:t>
            </a:r>
            <a:r>
              <a:rPr lang="en-US" sz="2600" dirty="0">
                <a:latin typeface="Courier"/>
                <a:cs typeface="Courier"/>
                <a:sym typeface="Monaco" charset="0"/>
              </a:rPr>
              <a:t>c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 </a:t>
            </a:r>
            <a:r>
              <a:rPr lang="en-US" sz="2600" dirty="0">
                <a:latin typeface="Courier"/>
                <a:cs typeface="Courier"/>
                <a:sym typeface="Monaco" charset="0"/>
              </a:rPr>
              <a:t>d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 </a:t>
            </a:r>
            <a:r>
              <a:rPr lang="en-US" sz="2600" dirty="0">
                <a:latin typeface="Courier"/>
                <a:cs typeface="Courier"/>
                <a:sym typeface="Monaco" charset="0"/>
              </a:rPr>
              <a:t>e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  <a:sym typeface="Monaco" charset="0"/>
              </a:rPr>
              <a:t>a 1 3 5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  <a:sym typeface="Monaco" charset="0"/>
              </a:rPr>
              <a:t>b 2 4 6 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  <a:sym typeface="Monaco" charset="0"/>
              </a:rPr>
              <a:t>&gt; </a:t>
            </a:r>
            <a:r>
              <a:rPr lang="en-US" sz="26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m[-1, 2]    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# </a:t>
            </a:r>
            <a:r>
              <a:rPr lang="en-US" sz="2600" dirty="0">
                <a:latin typeface="Courier"/>
                <a:cs typeface="Courier"/>
                <a:sym typeface="Monaco" charset="0"/>
              </a:rPr>
              <a:t>Exclusion &amp; 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position</a:t>
            </a:r>
            <a:endParaRPr lang="en-US" sz="26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  <a:sym typeface="Monaco" charset="0"/>
              </a:rPr>
              <a:t>&gt; </a:t>
            </a:r>
            <a:r>
              <a:rPr lang="en-US" sz="26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m["a",]</a:t>
            </a:r>
            <a:r>
              <a:rPr lang="en-US" sz="2600" dirty="0">
                <a:latin typeface="Courier"/>
                <a:cs typeface="Courier"/>
                <a:sym typeface="Monaco" charset="0"/>
              </a:rPr>
              <a:t>     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# Row by </a:t>
            </a:r>
            <a:r>
              <a:rPr lang="en-US" sz="2600" dirty="0">
                <a:latin typeface="Courier"/>
                <a:cs typeface="Courier"/>
                <a:sym typeface="Monaco" charset="0"/>
              </a:rPr>
              <a:t>name, 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all cols </a:t>
            </a:r>
            <a:endParaRPr lang="en-US" sz="26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  <a:sym typeface="Monaco" charset="0"/>
              </a:rPr>
              <a:t>&gt; </a:t>
            </a:r>
            <a:r>
              <a:rPr lang="en-US" sz="26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m[, c(TRUE, TRUE, FALSE)</a:t>
            </a:r>
            <a:r>
              <a:rPr lang="en-US" sz="2600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] </a:t>
            </a:r>
            <a:r>
              <a:rPr lang="en-US" sz="2600" dirty="0" smtClean="0">
                <a:latin typeface="Courier"/>
                <a:cs typeface="Courier"/>
                <a:sym typeface="Monaco" charset="0"/>
              </a:rPr>
              <a:t>#logical cols</a:t>
            </a:r>
            <a:endParaRPr lang="en-US" sz="2200" dirty="0">
              <a:latin typeface="Courier"/>
              <a:cs typeface="Courier"/>
              <a:sym typeface="Monaco" charset="0"/>
            </a:endParaRPr>
          </a:p>
          <a:p>
            <a:endParaRPr lang="en-US" sz="2600" dirty="0">
              <a:latin typeface="Courier"/>
              <a:cs typeface="Courier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 Functions for Matrices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97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t"/>
                <a:cs typeface="Couriet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ouriet"/>
                <a:cs typeface="Couriet"/>
              </a:rPr>
              <a:t>pply(m, </a:t>
            </a:r>
            <a:r>
              <a:rPr lang="en-US" b="1" dirty="0">
                <a:solidFill>
                  <a:srgbClr val="0000FF"/>
                </a:solidFill>
                <a:latin typeface="Couriet"/>
                <a:cs typeface="Couriet"/>
              </a:rPr>
              <a:t>1, sum) </a:t>
            </a:r>
            <a:r>
              <a:rPr lang="en-US" dirty="0"/>
              <a:t>for the matrix </a:t>
            </a:r>
            <a:r>
              <a:rPr lang="en-US" dirty="0" smtClean="0"/>
              <a:t>x</a:t>
            </a:r>
            <a:r>
              <a:rPr lang="en-US" dirty="0"/>
              <a:t>, the sum function is applied across the columns so </a:t>
            </a:r>
            <a:r>
              <a:rPr lang="en-US" dirty="0" smtClean="0"/>
              <a:t>that the </a:t>
            </a:r>
            <a:r>
              <a:rPr lang="en-US" dirty="0"/>
              <a:t>row dimension (i.e. dim 1) is preserved.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urier"/>
                <a:cs typeface="Courier"/>
              </a:rPr>
              <a:t>   c </a:t>
            </a:r>
            <a:r>
              <a:rPr lang="da-DK" dirty="0">
                <a:solidFill>
                  <a:srgbClr val="0000FF"/>
                </a:solidFill>
                <a:latin typeface="Courier"/>
                <a:cs typeface="Courier"/>
              </a:rPr>
              <a:t>d e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urier"/>
                <a:cs typeface="Courier"/>
              </a:rPr>
              <a:t> a </a:t>
            </a:r>
            <a:r>
              <a:rPr lang="da-DK" dirty="0">
                <a:solidFill>
                  <a:srgbClr val="0000FF"/>
                </a:solidFill>
                <a:latin typeface="Courier"/>
                <a:cs typeface="Courier"/>
              </a:rPr>
              <a:t>1 2 3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urier"/>
                <a:cs typeface="Courier"/>
              </a:rPr>
              <a:t> b </a:t>
            </a:r>
            <a:r>
              <a:rPr lang="da-DK" dirty="0">
                <a:solidFill>
                  <a:srgbClr val="0000FF"/>
                </a:solidFill>
                <a:latin typeface="Courier"/>
                <a:cs typeface="Courier"/>
              </a:rPr>
              <a:t>4 5 </a:t>
            </a:r>
            <a:r>
              <a:rPr lang="da-DK" dirty="0" smtClean="0">
                <a:solidFill>
                  <a:srgbClr val="0000FF"/>
                </a:solidFill>
                <a:latin typeface="Courier"/>
                <a:cs typeface="Courier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(m,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sum)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a  b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6 15 </a:t>
            </a:r>
          </a:p>
        </p:txBody>
      </p:sp>
    </p:spTree>
    <p:extLst>
      <p:ext uri="{BB962C8B-B14F-4D97-AF65-F5344CB8AC3E}">
        <p14:creationId xmlns:p14="http://schemas.microsoft.com/office/powerpoint/2010/main" val="30749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apply(x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2, sum) </a:t>
            </a:r>
            <a:r>
              <a:rPr lang="en-US" dirty="0"/>
              <a:t>for the matrix </a:t>
            </a:r>
            <a:r>
              <a:rPr lang="en-US" dirty="0" smtClean="0"/>
              <a:t>x</a:t>
            </a:r>
            <a:r>
              <a:rPr lang="en-US" dirty="0"/>
              <a:t>, the </a:t>
            </a:r>
            <a:r>
              <a:rPr lang="en-US" dirty="0" smtClean="0"/>
              <a:t>sum </a:t>
            </a:r>
            <a:r>
              <a:rPr lang="en-US" dirty="0"/>
              <a:t>function is applied </a:t>
            </a:r>
            <a:r>
              <a:rPr lang="en-US" dirty="0" smtClean="0"/>
              <a:t>down </a:t>
            </a:r>
            <a:r>
              <a:rPr lang="en-US" dirty="0"/>
              <a:t>the </a:t>
            </a:r>
            <a:r>
              <a:rPr lang="en-US" dirty="0" smtClean="0"/>
              <a:t>rows </a:t>
            </a:r>
            <a:r>
              <a:rPr lang="en-US" dirty="0"/>
              <a:t>so </a:t>
            </a:r>
            <a:r>
              <a:rPr lang="en-US" dirty="0" smtClean="0"/>
              <a:t>that the column dimension </a:t>
            </a:r>
            <a:r>
              <a:rPr lang="en-US" dirty="0"/>
              <a:t>(i.e. dim </a:t>
            </a:r>
            <a:r>
              <a:rPr lang="en-US" dirty="0" smtClean="0"/>
              <a:t>2) </a:t>
            </a:r>
            <a:r>
              <a:rPr lang="en-US" dirty="0"/>
              <a:t>is preserved.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da-DK" dirty="0" smtClean="0">
                <a:latin typeface="Courier"/>
                <a:cs typeface="Courier"/>
              </a:rPr>
              <a:t>  c </a:t>
            </a:r>
            <a:r>
              <a:rPr lang="da-DK" dirty="0">
                <a:latin typeface="Courier"/>
                <a:cs typeface="Courier"/>
              </a:rPr>
              <a:t>d e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 a 1 2 3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 b 4 5 </a:t>
            </a:r>
            <a:r>
              <a:rPr lang="da-DK" dirty="0" smtClean="0">
                <a:latin typeface="Courier"/>
                <a:cs typeface="Courier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&gt; apply(m, 2, sum)</a:t>
            </a:r>
          </a:p>
          <a:p>
            <a:pPr marL="0" indent="0">
              <a:buNone/>
            </a:pPr>
            <a:r>
              <a:rPr lang="da-DK" dirty="0">
                <a:latin typeface="Courier"/>
                <a:cs typeface="Courier"/>
              </a:rPr>
              <a:t> c d 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5   </a:t>
            </a:r>
            <a:r>
              <a:rPr lang="en-US" dirty="0"/>
              <a:t>7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92161" name="Rectangle 1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Ordered collection of arbitrary objects</a:t>
            </a:r>
          </a:p>
          <a:p>
            <a:r>
              <a:rPr lang="en-US" dirty="0"/>
              <a:t>E</a:t>
            </a:r>
            <a:r>
              <a:rPr lang="en-US" dirty="0" smtClean="0"/>
              <a:t>ach element can be either a list, data frame, vector, matrix, … </a:t>
            </a:r>
          </a:p>
          <a:p>
            <a:r>
              <a:rPr lang="en-US" dirty="0"/>
              <a:t>Data frames are </a:t>
            </a:r>
            <a:r>
              <a:rPr lang="en-US" dirty="0" smtClean="0"/>
              <a:t>a </a:t>
            </a:r>
            <a:r>
              <a:rPr lang="en-US" dirty="0"/>
              <a:t>special kind of </a:t>
            </a:r>
            <a:r>
              <a:rPr lang="en-US" i="1" dirty="0" smtClean="0"/>
              <a:t>list</a:t>
            </a:r>
            <a:r>
              <a:rPr lang="en-US" dirty="0" smtClean="0"/>
              <a:t> where all elements are vectors of the same length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2209800"/>
            <a:ext cx="3124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– matrices in higher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0000FF"/>
                </a:solidFill>
              </a:rPr>
              <a:t>&gt; x = </a:t>
            </a:r>
            <a:r>
              <a:rPr lang="fr-FR" b="1" dirty="0" err="1" smtClean="0">
                <a:solidFill>
                  <a:srgbClr val="0000FF"/>
                </a:solidFill>
              </a:rPr>
              <a:t>array</a:t>
            </a:r>
            <a:r>
              <a:rPr lang="fr-FR" b="1" dirty="0" smtClean="0">
                <a:solidFill>
                  <a:srgbClr val="0000FF"/>
                </a:solidFill>
              </a:rPr>
              <a:t>(1:24, c(4, 3, 2))</a:t>
            </a:r>
          </a:p>
          <a:p>
            <a:pPr marL="0" indent="0">
              <a:buNone/>
            </a:pPr>
            <a:r>
              <a:rPr lang="fr-FR" dirty="0" smtClean="0"/>
              <a:t>&gt; x</a:t>
            </a:r>
          </a:p>
          <a:p>
            <a:pPr marL="0" indent="0">
              <a:buNone/>
            </a:pPr>
            <a:r>
              <a:rPr lang="fr-FR" dirty="0" smtClean="0"/>
              <a:t>, , 1</a:t>
            </a:r>
          </a:p>
          <a:p>
            <a:pPr marL="0" indent="0">
              <a:buNone/>
            </a:pPr>
            <a:r>
              <a:rPr lang="fr-FR" dirty="0" smtClean="0"/>
              <a:t>     [,1] [,2] [,3]</a:t>
            </a:r>
          </a:p>
          <a:p>
            <a:pPr marL="0" indent="0">
              <a:buNone/>
            </a:pPr>
            <a:r>
              <a:rPr lang="fr-FR" dirty="0" smtClean="0"/>
              <a:t>[1,]    1    5    9</a:t>
            </a:r>
          </a:p>
          <a:p>
            <a:pPr marL="0" indent="0">
              <a:buNone/>
            </a:pPr>
            <a:r>
              <a:rPr lang="fr-FR" dirty="0" smtClean="0"/>
              <a:t>[2,]    2    6   10</a:t>
            </a:r>
          </a:p>
          <a:p>
            <a:pPr marL="0" indent="0">
              <a:buNone/>
            </a:pPr>
            <a:r>
              <a:rPr lang="fr-FR" dirty="0" smtClean="0"/>
              <a:t>[3,]    3    7   11</a:t>
            </a:r>
          </a:p>
          <a:p>
            <a:pPr marL="0" indent="0">
              <a:buNone/>
            </a:pPr>
            <a:r>
              <a:rPr lang="fr-FR" dirty="0" smtClean="0"/>
              <a:t>[4,]    4    8   12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, , 2</a:t>
            </a:r>
          </a:p>
          <a:p>
            <a:pPr marL="0" indent="0">
              <a:buNone/>
            </a:pPr>
            <a:r>
              <a:rPr lang="fr-FR" dirty="0" smtClean="0"/>
              <a:t>         [,1] [,2] [,3]</a:t>
            </a:r>
          </a:p>
          <a:p>
            <a:pPr marL="0" indent="0">
              <a:buNone/>
            </a:pPr>
            <a:r>
              <a:rPr lang="fr-FR" dirty="0" smtClean="0"/>
              <a:t>[1,]   13   17   21</a:t>
            </a:r>
          </a:p>
          <a:p>
            <a:pPr marL="0" indent="0">
              <a:buNone/>
            </a:pPr>
            <a:r>
              <a:rPr lang="fr-FR" dirty="0" smtClean="0"/>
              <a:t>[2,]   14   18   22</a:t>
            </a:r>
          </a:p>
          <a:p>
            <a:pPr marL="0" indent="0">
              <a:buNone/>
            </a:pPr>
            <a:r>
              <a:rPr lang="fr-FR" dirty="0" smtClean="0"/>
              <a:t>[3,]   15   19   23</a:t>
            </a:r>
          </a:p>
          <a:p>
            <a:pPr marL="0" indent="0">
              <a:buNone/>
            </a:pPr>
            <a:r>
              <a:rPr lang="fr-FR" dirty="0" smtClean="0"/>
              <a:t>[4,]   16   20   24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integers 1, 2, … , 24 are arranged in a 3-dimensional array</a:t>
            </a:r>
          </a:p>
          <a:p>
            <a:r>
              <a:rPr lang="en-US" dirty="0" smtClean="0"/>
              <a:t>The array has:</a:t>
            </a:r>
          </a:p>
          <a:p>
            <a:pPr lvl="1"/>
            <a:r>
              <a:rPr lang="en-US" dirty="0" smtClean="0"/>
              <a:t> 4 rows</a:t>
            </a:r>
          </a:p>
          <a:p>
            <a:pPr lvl="1"/>
            <a:r>
              <a:rPr lang="en-US" dirty="0" smtClean="0"/>
              <a:t>3 columns</a:t>
            </a:r>
          </a:p>
          <a:p>
            <a:pPr lvl="1"/>
            <a:r>
              <a:rPr lang="en-US" dirty="0" smtClean="0"/>
              <a:t>2 panels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>
                <a:solidFill>
                  <a:srgbClr val="0000FF"/>
                </a:solidFill>
              </a:rPr>
              <a:t>x[1:2, 3, 2]</a:t>
            </a:r>
          </a:p>
          <a:p>
            <a:pPr marL="0" indent="0">
              <a:buNone/>
            </a:pPr>
            <a:r>
              <a:rPr lang="en-US" dirty="0" smtClean="0"/>
              <a:t>[1] 21 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 smtClean="0"/>
              <a:t>&gt; </a:t>
            </a:r>
            <a:r>
              <a:rPr lang="da-DK" b="1" dirty="0" smtClean="0">
                <a:solidFill>
                  <a:srgbClr val="0000FF"/>
                </a:solidFill>
              </a:rPr>
              <a:t>x[ , 2, 1]</a:t>
            </a:r>
          </a:p>
          <a:p>
            <a:pPr marL="0" indent="0">
              <a:buNone/>
            </a:pPr>
            <a:r>
              <a:rPr lang="da-DK" dirty="0" smtClean="0"/>
              <a:t>[1] 5 6 7 8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&gt; </a:t>
            </a:r>
            <a:r>
              <a:rPr lang="da-DK" b="1" dirty="0" smtClean="0">
                <a:solidFill>
                  <a:srgbClr val="0000FF"/>
                </a:solidFill>
              </a:rPr>
              <a:t>x[3:4, c(3, 1), 1]</a:t>
            </a:r>
          </a:p>
          <a:p>
            <a:pPr marL="0" indent="0">
              <a:buNone/>
            </a:pPr>
            <a:r>
              <a:rPr lang="da-DK" dirty="0" smtClean="0"/>
              <a:t>        [,1] [,2]</a:t>
            </a:r>
          </a:p>
          <a:p>
            <a:pPr marL="0" indent="0">
              <a:buNone/>
            </a:pPr>
            <a:r>
              <a:rPr lang="da-DK" dirty="0" smtClean="0"/>
              <a:t>[1,]   11    3</a:t>
            </a:r>
          </a:p>
          <a:p>
            <a:pPr marL="0" indent="0">
              <a:buNone/>
            </a:pPr>
            <a:r>
              <a:rPr lang="da-DK" dirty="0" smtClean="0"/>
              <a:t>[2,]   12    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– matrices in higher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0000FF"/>
                </a:solidFill>
              </a:rPr>
              <a:t>&gt; x = </a:t>
            </a:r>
            <a:r>
              <a:rPr lang="fr-FR" b="1" dirty="0" err="1" smtClean="0">
                <a:solidFill>
                  <a:srgbClr val="0000FF"/>
                </a:solidFill>
              </a:rPr>
              <a:t>array</a:t>
            </a:r>
            <a:r>
              <a:rPr lang="fr-FR" b="1" dirty="0" smtClean="0">
                <a:solidFill>
                  <a:srgbClr val="0000FF"/>
                </a:solidFill>
              </a:rPr>
              <a:t>(1:24, c(4, 3, 2))</a:t>
            </a:r>
          </a:p>
          <a:p>
            <a:pPr marL="0" indent="0">
              <a:buNone/>
            </a:pPr>
            <a:r>
              <a:rPr lang="fr-FR" dirty="0" smtClean="0"/>
              <a:t>&gt; x</a:t>
            </a:r>
          </a:p>
          <a:p>
            <a:pPr marL="0" indent="0">
              <a:buNone/>
            </a:pPr>
            <a:r>
              <a:rPr lang="fr-FR" dirty="0" smtClean="0"/>
              <a:t>, , 1</a:t>
            </a:r>
          </a:p>
          <a:p>
            <a:pPr marL="0" indent="0">
              <a:buNone/>
            </a:pPr>
            <a:r>
              <a:rPr lang="fr-FR" dirty="0" smtClean="0"/>
              <a:t>     [,1] [,2] [,3]</a:t>
            </a:r>
          </a:p>
          <a:p>
            <a:pPr marL="0" indent="0">
              <a:buNone/>
            </a:pPr>
            <a:r>
              <a:rPr lang="fr-FR" dirty="0" smtClean="0"/>
              <a:t>[1,]    1    5    9</a:t>
            </a:r>
          </a:p>
          <a:p>
            <a:pPr marL="0" indent="0">
              <a:buNone/>
            </a:pPr>
            <a:r>
              <a:rPr lang="fr-FR" dirty="0" smtClean="0"/>
              <a:t>[2,]    2    6   10</a:t>
            </a:r>
          </a:p>
          <a:p>
            <a:pPr marL="0" indent="0">
              <a:buNone/>
            </a:pPr>
            <a:r>
              <a:rPr lang="fr-FR" dirty="0" smtClean="0"/>
              <a:t>[3,]    3    7   11</a:t>
            </a:r>
          </a:p>
          <a:p>
            <a:pPr marL="0" indent="0">
              <a:buNone/>
            </a:pPr>
            <a:r>
              <a:rPr lang="fr-FR" dirty="0" smtClean="0"/>
              <a:t>[4,]    4    8   12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, , 2</a:t>
            </a:r>
          </a:p>
          <a:p>
            <a:pPr marL="0" indent="0">
              <a:buNone/>
            </a:pPr>
            <a:r>
              <a:rPr lang="fr-FR" dirty="0" smtClean="0"/>
              <a:t>     [,1] [,2] [,3]</a:t>
            </a:r>
          </a:p>
          <a:p>
            <a:pPr marL="0" indent="0">
              <a:buNone/>
            </a:pPr>
            <a:r>
              <a:rPr lang="fr-FR" dirty="0" smtClean="0"/>
              <a:t>[1,]   13   17   21</a:t>
            </a:r>
          </a:p>
          <a:p>
            <a:pPr marL="0" indent="0">
              <a:buNone/>
            </a:pPr>
            <a:r>
              <a:rPr lang="fr-FR" dirty="0" smtClean="0"/>
              <a:t>[2,]   14   18   22</a:t>
            </a:r>
          </a:p>
          <a:p>
            <a:pPr marL="0" indent="0">
              <a:buNone/>
            </a:pPr>
            <a:r>
              <a:rPr lang="fr-FR" dirty="0" smtClean="0"/>
              <a:t>[3,]   15   19   23</a:t>
            </a:r>
          </a:p>
          <a:p>
            <a:pPr marL="0" indent="0">
              <a:buNone/>
            </a:pPr>
            <a:r>
              <a:rPr lang="fr-FR" dirty="0" smtClean="0"/>
              <a:t>[4,]   16   20   24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apply(</a:t>
            </a:r>
            <a:r>
              <a:rPr lang="en-US" b="1" dirty="0" smtClean="0">
                <a:solidFill>
                  <a:srgbClr val="0000FF"/>
                </a:solidFill>
              </a:rPr>
              <a:t>x, 1:2, sum)</a:t>
            </a:r>
          </a:p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/>
              <a:t> </a:t>
            </a:r>
            <a:r>
              <a:rPr lang="en-US" dirty="0"/>
              <a:t>[,1] [,2] [,3]</a:t>
            </a:r>
          </a:p>
          <a:p>
            <a:pPr marL="0" indent="0">
              <a:buNone/>
            </a:pPr>
            <a:r>
              <a:rPr lang="en-US" dirty="0"/>
              <a:t>[1,]   14   22   30</a:t>
            </a:r>
          </a:p>
          <a:p>
            <a:pPr marL="0" indent="0">
              <a:buNone/>
            </a:pPr>
            <a:r>
              <a:rPr lang="en-US" dirty="0"/>
              <a:t>[2,]   16   24   32</a:t>
            </a:r>
          </a:p>
          <a:p>
            <a:pPr marL="0" indent="0">
              <a:buNone/>
            </a:pPr>
            <a:r>
              <a:rPr lang="en-US" dirty="0"/>
              <a:t>[3,]   18   26   34</a:t>
            </a:r>
          </a:p>
          <a:p>
            <a:pPr marL="0" indent="0">
              <a:buNone/>
            </a:pPr>
            <a:r>
              <a:rPr lang="en-US" dirty="0"/>
              <a:t>[4,]   20   28   </a:t>
            </a:r>
            <a:r>
              <a:rPr lang="en-US" dirty="0" smtClean="0"/>
              <a:t>36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&gt; </a:t>
            </a:r>
            <a:r>
              <a:rPr lang="da-DK" dirty="0" err="1" smtClean="0"/>
              <a:t>apply</a:t>
            </a:r>
            <a:r>
              <a:rPr lang="da-DK" dirty="0" smtClean="0"/>
              <a:t>(</a:t>
            </a:r>
            <a:r>
              <a:rPr lang="da-DK" b="1" dirty="0" smtClean="0">
                <a:solidFill>
                  <a:srgbClr val="0000FF"/>
                </a:solidFill>
              </a:rPr>
              <a:t>x, 1, median)</a:t>
            </a:r>
          </a:p>
          <a:p>
            <a:pPr marL="0" indent="0">
              <a:buNone/>
            </a:pPr>
            <a:endParaRPr lang="da-DK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dirty="0" smtClean="0"/>
              <a:t>  </a:t>
            </a:r>
            <a:r>
              <a:rPr lang="da-DK" dirty="0"/>
              <a:t>[1] 11 12 13 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51982" y="1615773"/>
            <a:ext cx="1739822" cy="446433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2595" y="3009038"/>
            <a:ext cx="994086" cy="194608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9235" y="2984247"/>
            <a:ext cx="248350" cy="116252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4680" y="3009038"/>
            <a:ext cx="248350" cy="17285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20822" y="2390280"/>
            <a:ext cx="1739822" cy="446433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27263" y="2978927"/>
            <a:ext cx="248350" cy="234552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Connector 17"/>
          <p:cNvCxnSpPr>
            <a:stCxn id="4" idx="3"/>
            <a:endCxn id="9" idx="0"/>
          </p:cNvCxnSpPr>
          <p:nvPr/>
        </p:nvCxnSpPr>
        <p:spPr>
          <a:xfrm flipH="1">
            <a:off x="2790733" y="1996827"/>
            <a:ext cx="1216040" cy="393453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24" idx="0"/>
          </p:cNvCxnSpPr>
          <p:nvPr/>
        </p:nvCxnSpPr>
        <p:spPr>
          <a:xfrm>
            <a:off x="5237013" y="1996827"/>
            <a:ext cx="1068938" cy="478977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0" idx="0"/>
          </p:cNvCxnSpPr>
          <p:nvPr/>
        </p:nvCxnSpPr>
        <p:spPr>
          <a:xfrm>
            <a:off x="5837134" y="2871664"/>
            <a:ext cx="0" cy="142214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2" idx="0"/>
          </p:cNvCxnSpPr>
          <p:nvPr/>
        </p:nvCxnSpPr>
        <p:spPr>
          <a:xfrm flipH="1">
            <a:off x="2051438" y="2771334"/>
            <a:ext cx="124175" cy="207593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0"/>
          </p:cNvCxnSpPr>
          <p:nvPr/>
        </p:nvCxnSpPr>
        <p:spPr>
          <a:xfrm>
            <a:off x="2959638" y="2836713"/>
            <a:ext cx="0" cy="172325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3410" y="1656173"/>
            <a:ext cx="5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71239" y="2405899"/>
            <a:ext cx="63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60807" y="3444911"/>
            <a:ext cx="79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36040" y="2475804"/>
            <a:ext cx="1739822" cy="446433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7553" y="2461547"/>
            <a:ext cx="135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frame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05951" y="3009038"/>
            <a:ext cx="248350" cy="17285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7553" y="3013878"/>
            <a:ext cx="239162" cy="172366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6430126" y="2866824"/>
            <a:ext cx="0" cy="142214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0"/>
          </p:cNvCxnSpPr>
          <p:nvPr/>
        </p:nvCxnSpPr>
        <p:spPr>
          <a:xfrm>
            <a:off x="6968855" y="2871664"/>
            <a:ext cx="0" cy="137374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4333410" y="1996827"/>
            <a:ext cx="0" cy="98742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4657192" y="2920672"/>
            <a:ext cx="822960" cy="822960"/>
          </a:xfrm>
          <a:prstGeom prst="diamond">
            <a:avLst/>
          </a:prstGeom>
          <a:solidFill>
            <a:srgbClr val="FF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57192" y="3110056"/>
            <a:ext cx="90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</a:t>
            </a:r>
            <a:endParaRPr lang="en-US" sz="1600" dirty="0"/>
          </a:p>
        </p:txBody>
      </p:sp>
      <p:cxnSp>
        <p:nvCxnSpPr>
          <p:cNvPr id="48" name="Straight Connector 47"/>
          <p:cNvCxnSpPr>
            <a:endCxn id="43" idx="0"/>
          </p:cNvCxnSpPr>
          <p:nvPr/>
        </p:nvCxnSpPr>
        <p:spPr>
          <a:xfrm>
            <a:off x="4858914" y="2062206"/>
            <a:ext cx="209758" cy="85846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77963" y="4299385"/>
            <a:ext cx="73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3471" y="5407157"/>
            <a:ext cx="73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inspect this List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Structure: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str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557379" cy="51231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List of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listToo</a:t>
            </a:r>
            <a:r>
              <a:rPr lang="en-US" dirty="0" err="1">
                <a:latin typeface="Courier"/>
                <a:cs typeface="Courier"/>
              </a:rPr>
              <a:t>:List</a:t>
            </a:r>
            <a:r>
              <a:rPr lang="en-US" dirty="0">
                <a:latin typeface="Courier"/>
                <a:cs typeface="Courier"/>
              </a:rPr>
              <a:t> of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dirty="0" err="1">
                <a:latin typeface="Courier"/>
                <a:cs typeface="Courier"/>
              </a:rPr>
              <a:t>aVec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[1:4] 1 3 5 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dirty="0" err="1">
                <a:latin typeface="Courier"/>
                <a:cs typeface="Courier"/>
              </a:rPr>
              <a:t>aMat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[1:3, 1:2] 10 14 18 12 16 20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aVex</a:t>
            </a:r>
            <a:r>
              <a:rPr lang="en-US" dirty="0">
                <a:latin typeface="Courier"/>
                <a:cs typeface="Courier"/>
              </a:rPr>
              <a:t>   : </a:t>
            </a:r>
            <a:r>
              <a:rPr lang="en-US" dirty="0" err="1">
                <a:latin typeface="Courier"/>
                <a:cs typeface="Courier"/>
              </a:rPr>
              <a:t>chr</a:t>
            </a:r>
            <a:r>
              <a:rPr lang="en-US" dirty="0">
                <a:latin typeface="Courier"/>
                <a:cs typeface="Courier"/>
              </a:rPr>
              <a:t> [1:7] "a" "b" "c" "d" ...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aFunc</a:t>
            </a:r>
            <a:r>
              <a:rPr lang="en-US" dirty="0">
                <a:latin typeface="Courier"/>
                <a:cs typeface="Courier"/>
              </a:rPr>
              <a:t>  :function (x)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..- </a:t>
            </a:r>
            <a:r>
              <a:rPr lang="en-US" dirty="0" err="1">
                <a:latin typeface="Courier"/>
                <a:cs typeface="Courier"/>
              </a:rPr>
              <a:t>attr</a:t>
            </a:r>
            <a:r>
              <a:rPr lang="en-US" dirty="0">
                <a:latin typeface="Courier"/>
                <a:cs typeface="Courier"/>
              </a:rPr>
              <a:t>(*, "</a:t>
            </a:r>
            <a:r>
              <a:rPr lang="en-US" dirty="0" err="1">
                <a:latin typeface="Courier"/>
                <a:cs typeface="Courier"/>
              </a:rPr>
              <a:t>srcref</a:t>
            </a:r>
            <a:r>
              <a:rPr lang="en-US" dirty="0">
                <a:latin typeface="Courier"/>
                <a:cs typeface="Courier"/>
              </a:rPr>
              <a:t>")=Class '</a:t>
            </a:r>
            <a:r>
              <a:rPr lang="en-US" dirty="0" err="1">
                <a:latin typeface="Courier"/>
                <a:cs typeface="Courier"/>
              </a:rPr>
              <a:t>srcref</a:t>
            </a:r>
            <a:r>
              <a:rPr lang="en-US" dirty="0">
                <a:latin typeface="Courier"/>
                <a:cs typeface="Courier"/>
              </a:rPr>
              <a:t>'  atomic [1:8] 1 140 1 159 140 159 1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 .. ..- </a:t>
            </a:r>
            <a:r>
              <a:rPr lang="en-US" dirty="0" err="1">
                <a:latin typeface="Courier"/>
                <a:cs typeface="Courier"/>
              </a:rPr>
              <a:t>attr</a:t>
            </a:r>
            <a:r>
              <a:rPr lang="en-US" dirty="0">
                <a:latin typeface="Courier"/>
                <a:cs typeface="Courier"/>
              </a:rPr>
              <a:t>(*, "</a:t>
            </a:r>
            <a:r>
              <a:rPr lang="en-US" dirty="0" err="1">
                <a:latin typeface="Courier"/>
                <a:cs typeface="Courier"/>
              </a:rPr>
              <a:t>srcfile</a:t>
            </a:r>
            <a:r>
              <a:rPr lang="en-US" dirty="0">
                <a:latin typeface="Courier"/>
                <a:cs typeface="Courier"/>
              </a:rPr>
              <a:t>")=Classes '</a:t>
            </a:r>
            <a:r>
              <a:rPr lang="en-US" dirty="0" err="1">
                <a:latin typeface="Courier"/>
                <a:cs typeface="Courier"/>
              </a:rPr>
              <a:t>srcfilecopy</a:t>
            </a:r>
            <a:r>
              <a:rPr lang="en-US" dirty="0">
                <a:latin typeface="Courier"/>
                <a:cs typeface="Courier"/>
              </a:rPr>
              <a:t>', '</a:t>
            </a:r>
            <a:r>
              <a:rPr lang="en-US" dirty="0" err="1">
                <a:latin typeface="Courier"/>
                <a:cs typeface="Courier"/>
              </a:rPr>
              <a:t>srcfile</a:t>
            </a:r>
            <a:r>
              <a:rPr lang="en-US" dirty="0">
                <a:latin typeface="Courier"/>
                <a:cs typeface="Courier"/>
              </a:rPr>
              <a:t>' &lt;environment: 0x10f2b2b10&gt;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aDF</a:t>
            </a:r>
            <a:r>
              <a:rPr lang="en-US" dirty="0">
                <a:latin typeface="Courier"/>
                <a:cs typeface="Courier"/>
              </a:rPr>
              <a:t>    :'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':	4 obs. of  3 variables: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id    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[1:4] 101 102 103 104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height: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[1:4] 60 72 66 70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sex   : Factor w/ 2 levels "</a:t>
            </a:r>
            <a:r>
              <a:rPr lang="en-US" dirty="0" err="1">
                <a:latin typeface="Courier"/>
                <a:cs typeface="Courier"/>
              </a:rPr>
              <a:t>f","m</a:t>
            </a:r>
            <a:r>
              <a:rPr lang="en-US" dirty="0">
                <a:latin typeface="Courier"/>
                <a:cs typeface="Courier"/>
              </a:rPr>
              <a:t>": 1 2 1 2</a:t>
            </a:r>
          </a:p>
        </p:txBody>
      </p:sp>
    </p:spTree>
    <p:extLst>
      <p:ext uri="{BB962C8B-B14F-4D97-AF65-F5344CB8AC3E}">
        <p14:creationId xmlns:p14="http://schemas.microsoft.com/office/powerpoint/2010/main" val="12491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557379" cy="51231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List of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listToo</a:t>
            </a:r>
            <a:r>
              <a:rPr lang="en-US" dirty="0" err="1">
                <a:latin typeface="Courier"/>
                <a:cs typeface="Courier"/>
              </a:rPr>
              <a:t>:List</a:t>
            </a:r>
            <a:r>
              <a:rPr lang="en-US" dirty="0">
                <a:latin typeface="Courier"/>
                <a:cs typeface="Courier"/>
              </a:rPr>
              <a:t> of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aVec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[1:4] 1 3 5 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aMat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[1:3, 1:2] 10 14 18 12 16 20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aVex</a:t>
            </a:r>
            <a:r>
              <a:rPr lang="en-US" dirty="0">
                <a:latin typeface="Courier"/>
                <a:cs typeface="Courier"/>
              </a:rPr>
              <a:t>   : </a:t>
            </a:r>
            <a:r>
              <a:rPr lang="en-US" dirty="0" err="1">
                <a:latin typeface="Courier"/>
                <a:cs typeface="Courier"/>
              </a:rPr>
              <a:t>chr</a:t>
            </a:r>
            <a:r>
              <a:rPr lang="en-US" dirty="0">
                <a:latin typeface="Courier"/>
                <a:cs typeface="Courier"/>
              </a:rPr>
              <a:t> [1:7] "a" "b" "c" "d" ...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aFunc</a:t>
            </a:r>
            <a:r>
              <a:rPr lang="en-US" dirty="0">
                <a:latin typeface="Courier"/>
                <a:cs typeface="Courier"/>
              </a:rPr>
              <a:t>  :function (x)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..- </a:t>
            </a:r>
            <a:r>
              <a:rPr lang="en-US" dirty="0" err="1">
                <a:latin typeface="Courier"/>
                <a:cs typeface="Courier"/>
              </a:rPr>
              <a:t>attr</a:t>
            </a:r>
            <a:r>
              <a:rPr lang="en-US" dirty="0">
                <a:latin typeface="Courier"/>
                <a:cs typeface="Courier"/>
              </a:rPr>
              <a:t>(*, "</a:t>
            </a:r>
            <a:r>
              <a:rPr lang="en-US" dirty="0" err="1">
                <a:latin typeface="Courier"/>
                <a:cs typeface="Courier"/>
              </a:rPr>
              <a:t>srcref</a:t>
            </a:r>
            <a:r>
              <a:rPr lang="en-US" dirty="0">
                <a:latin typeface="Courier"/>
                <a:cs typeface="Courier"/>
              </a:rPr>
              <a:t>")=Class '</a:t>
            </a:r>
            <a:r>
              <a:rPr lang="en-US" dirty="0" err="1">
                <a:latin typeface="Courier"/>
                <a:cs typeface="Courier"/>
              </a:rPr>
              <a:t>srcref</a:t>
            </a:r>
            <a:r>
              <a:rPr lang="en-US" dirty="0">
                <a:latin typeface="Courier"/>
                <a:cs typeface="Courier"/>
              </a:rPr>
              <a:t>'  atomic [1:8] 1 140 1 159 140 159 1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 .. ..- </a:t>
            </a:r>
            <a:r>
              <a:rPr lang="en-US" dirty="0" err="1">
                <a:latin typeface="Courier"/>
                <a:cs typeface="Courier"/>
              </a:rPr>
              <a:t>attr</a:t>
            </a:r>
            <a:r>
              <a:rPr lang="en-US" dirty="0">
                <a:latin typeface="Courier"/>
                <a:cs typeface="Courier"/>
              </a:rPr>
              <a:t>(*, "</a:t>
            </a:r>
            <a:r>
              <a:rPr lang="en-US" dirty="0" err="1">
                <a:latin typeface="Courier"/>
                <a:cs typeface="Courier"/>
              </a:rPr>
              <a:t>srcfile</a:t>
            </a:r>
            <a:r>
              <a:rPr lang="en-US" dirty="0">
                <a:latin typeface="Courier"/>
                <a:cs typeface="Courier"/>
              </a:rPr>
              <a:t>")=Classes '</a:t>
            </a:r>
            <a:r>
              <a:rPr lang="en-US" dirty="0" err="1">
                <a:latin typeface="Courier"/>
                <a:cs typeface="Courier"/>
              </a:rPr>
              <a:t>srcfilecopy</a:t>
            </a:r>
            <a:r>
              <a:rPr lang="en-US" dirty="0">
                <a:latin typeface="Courier"/>
                <a:cs typeface="Courier"/>
              </a:rPr>
              <a:t>', '</a:t>
            </a:r>
            <a:r>
              <a:rPr lang="en-US" dirty="0" err="1">
                <a:latin typeface="Courier"/>
                <a:cs typeface="Courier"/>
              </a:rPr>
              <a:t>srcfile</a:t>
            </a:r>
            <a:r>
              <a:rPr lang="en-US" dirty="0">
                <a:latin typeface="Courier"/>
                <a:cs typeface="Courier"/>
              </a:rPr>
              <a:t>' &lt;environment: 0x10f2b2b10&gt;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$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aDF</a:t>
            </a:r>
            <a:r>
              <a:rPr lang="en-US" dirty="0">
                <a:latin typeface="Courier"/>
                <a:cs typeface="Courier"/>
              </a:rPr>
              <a:t>    :'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':	4 obs. of  3 variables: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id</a:t>
            </a:r>
            <a:r>
              <a:rPr lang="en-US" dirty="0">
                <a:latin typeface="Courier"/>
                <a:cs typeface="Courier"/>
              </a:rPr>
              <a:t>    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[1:4] 101 102 103 104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height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 [1:4] 60 72 66 70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..$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sex</a:t>
            </a:r>
            <a:r>
              <a:rPr lang="en-US" dirty="0">
                <a:latin typeface="Courier"/>
                <a:cs typeface="Courier"/>
              </a:rPr>
              <a:t>   : Factor w/ 2 levels "</a:t>
            </a:r>
            <a:r>
              <a:rPr lang="en-US" dirty="0" err="1">
                <a:latin typeface="Courier"/>
                <a:cs typeface="Courier"/>
              </a:rPr>
              <a:t>f","m</a:t>
            </a:r>
            <a:r>
              <a:rPr lang="en-US" dirty="0">
                <a:latin typeface="Courier"/>
                <a:cs typeface="Courier"/>
              </a:rPr>
              <a:t>": 1 2 1 2</a:t>
            </a:r>
          </a:p>
        </p:txBody>
      </p:sp>
    </p:spTree>
    <p:extLst>
      <p:ext uri="{BB962C8B-B14F-4D97-AF65-F5344CB8AC3E}">
        <p14:creationId xmlns:p14="http://schemas.microsoft.com/office/powerpoint/2010/main" val="14066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Taking a Subset of a 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10408</TotalTime>
  <Words>2257</Words>
  <Application>Microsoft Macintosh PowerPoint</Application>
  <PresentationFormat>On-screen Show (4:3)</PresentationFormat>
  <Paragraphs>413</Paragraphs>
  <Slides>41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Courier</vt:lpstr>
      <vt:lpstr>Couriet</vt:lpstr>
      <vt:lpstr>Lucida Grande</vt:lpstr>
      <vt:lpstr>Monaco</vt:lpstr>
      <vt:lpstr>ＭＳ Ｐゴシック</vt:lpstr>
      <vt:lpstr>Arial</vt:lpstr>
      <vt:lpstr>Office Theme</vt:lpstr>
      <vt:lpstr>Lists and Matrices</vt:lpstr>
      <vt:lpstr>Vector</vt:lpstr>
      <vt:lpstr>Data Frame</vt:lpstr>
      <vt:lpstr>List</vt:lpstr>
      <vt:lpstr>An Example List</vt:lpstr>
      <vt:lpstr>Let’s inspect this List</vt:lpstr>
      <vt:lpstr>Description of Structure: str() </vt:lpstr>
      <vt:lpstr>PowerPoint Presentation</vt:lpstr>
      <vt:lpstr>Taking a Subset of a List</vt:lpstr>
      <vt:lpstr>Ways to subset</vt:lpstr>
      <vt:lpstr>5 ways to subset</vt:lpstr>
      <vt:lpstr>$-sign and [[ ]]</vt:lpstr>
      <vt:lpstr>Subset of a Subset</vt:lpstr>
      <vt:lpstr>Subset of a Subset</vt:lpstr>
      <vt:lpstr>Subset of a Subset</vt:lpstr>
      <vt:lpstr>Rainfall in Colorado Front Range</vt:lpstr>
      <vt:lpstr>Rainfall</vt:lpstr>
      <vt:lpstr>load(url("http://www.stat.berkeley.edu/users/ nolan/data/rainfallCO.rda")) </vt:lpstr>
      <vt:lpstr>Or</vt:lpstr>
      <vt:lpstr>Accessing a Station’s Data</vt:lpstr>
      <vt:lpstr>PowerPoint Presentation</vt:lpstr>
      <vt:lpstr>Apply Functions</vt:lpstr>
      <vt:lpstr>Rainfall</vt:lpstr>
      <vt:lpstr>lapply() and sapply() </vt:lpstr>
      <vt:lpstr>Mean rainfall at each station</vt:lpstr>
      <vt:lpstr>Additional arguments</vt:lpstr>
      <vt:lpstr>Format</vt:lpstr>
      <vt:lpstr>Rainfall data</vt:lpstr>
      <vt:lpstr>Find Proportion of Rainy Days</vt:lpstr>
      <vt:lpstr>Find Proportion of Rainy Days</vt:lpstr>
      <vt:lpstr>Advanced</vt:lpstr>
      <vt:lpstr>Matrices and Arrays</vt:lpstr>
      <vt:lpstr>Matrices and Arrays</vt:lpstr>
      <vt:lpstr>PowerPoint Presentation</vt:lpstr>
      <vt:lpstr>PowerPoint Presentation</vt:lpstr>
      <vt:lpstr>PowerPoint Presentation</vt:lpstr>
      <vt:lpstr>Apply Functions for Matrices</vt:lpstr>
      <vt:lpstr>apply()</vt:lpstr>
      <vt:lpstr>apply()</vt:lpstr>
      <vt:lpstr>Arrays – matrices in higher dimensions</vt:lpstr>
      <vt:lpstr>Arrays – matrices in higher dimensions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frames, Lists, Matrices</dc:title>
  <dc:creator>Deborah Nolan</dc:creator>
  <cp:lastModifiedBy>Microsoft Office User</cp:lastModifiedBy>
  <cp:revision>214</cp:revision>
  <cp:lastPrinted>2016-09-14T15:54:12Z</cp:lastPrinted>
  <dcterms:created xsi:type="dcterms:W3CDTF">2012-02-07T02:35:37Z</dcterms:created>
  <dcterms:modified xsi:type="dcterms:W3CDTF">2017-01-31T04:53:13Z</dcterms:modified>
</cp:coreProperties>
</file>