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63" r:id="rId2"/>
    <p:sldId id="264" r:id="rId3"/>
    <p:sldId id="265" r:id="rId4"/>
    <p:sldId id="323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81" r:id="rId15"/>
    <p:sldId id="329" r:id="rId16"/>
    <p:sldId id="288" r:id="rId17"/>
    <p:sldId id="328" r:id="rId18"/>
    <p:sldId id="289" r:id="rId19"/>
    <p:sldId id="307" r:id="rId20"/>
    <p:sldId id="290" r:id="rId21"/>
    <p:sldId id="324" r:id="rId22"/>
    <p:sldId id="331" r:id="rId23"/>
    <p:sldId id="325" r:id="rId24"/>
    <p:sldId id="326" r:id="rId25"/>
    <p:sldId id="330" r:id="rId26"/>
    <p:sldId id="333" r:id="rId27"/>
    <p:sldId id="334" r:id="rId28"/>
    <p:sldId id="335" r:id="rId29"/>
    <p:sldId id="332" r:id="rId30"/>
    <p:sldId id="336" r:id="rId31"/>
    <p:sldId id="327" r:id="rId32"/>
    <p:sldId id="339" r:id="rId33"/>
    <p:sldId id="338" r:id="rId34"/>
    <p:sldId id="340" r:id="rId35"/>
    <p:sldId id="341" r:id="rId36"/>
    <p:sldId id="342" r:id="rId37"/>
    <p:sldId id="294" r:id="rId38"/>
    <p:sldId id="343" r:id="rId39"/>
    <p:sldId id="345" r:id="rId40"/>
    <p:sldId id="346" r:id="rId41"/>
    <p:sldId id="344" r:id="rId42"/>
    <p:sldId id="348" r:id="rId43"/>
    <p:sldId id="349" r:id="rId44"/>
    <p:sldId id="350" r:id="rId45"/>
    <p:sldId id="277" r:id="rId46"/>
    <p:sldId id="285" r:id="rId47"/>
    <p:sldId id="353" r:id="rId48"/>
    <p:sldId id="352" r:id="rId49"/>
    <p:sldId id="356" r:id="rId50"/>
    <p:sldId id="355" r:id="rId51"/>
    <p:sldId id="299" r:id="rId52"/>
    <p:sldId id="287" r:id="rId53"/>
    <p:sldId id="302" r:id="rId54"/>
    <p:sldId id="354" r:id="rId55"/>
    <p:sldId id="315" r:id="rId56"/>
    <p:sldId id="316" r:id="rId57"/>
    <p:sldId id="317" r:id="rId58"/>
    <p:sldId id="321" r:id="rId59"/>
    <p:sldId id="361" r:id="rId60"/>
    <p:sldId id="318" r:id="rId61"/>
    <p:sldId id="357" r:id="rId62"/>
    <p:sldId id="310" r:id="rId63"/>
    <p:sldId id="358" r:id="rId64"/>
    <p:sldId id="309" r:id="rId65"/>
    <p:sldId id="359" r:id="rId66"/>
    <p:sldId id="319" r:id="rId67"/>
    <p:sldId id="360" r:id="rId68"/>
    <p:sldId id="322" r:id="rId69"/>
    <p:sldId id="362" r:id="rId70"/>
    <p:sldId id="286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94614"/>
  </p:normalViewPr>
  <p:slideViewPr>
    <p:cSldViewPr snapToGrid="0" snapToObjects="1">
      <p:cViewPr>
        <p:scale>
          <a:sx n="90" d="100"/>
          <a:sy n="90" d="100"/>
        </p:scale>
        <p:origin x="12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handoutMaster" Target="handoutMasters/handoutMaster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19369-F9B0-7649-8A31-AB87DF2A7F33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7540A-5F68-2F49-B913-9A04A8BB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52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F2CC0-322A-5840-A53A-EB7EE0E8EC8E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A9044-AD7B-384E-8E86-F5CD04930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9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D6A2-ACDA-CE49-AA40-67BBB8BFE727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61F9-68AE-6D42-BC7F-8C2BDFBE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7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D6A2-ACDA-CE49-AA40-67BBB8BFE727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61F9-68AE-6D42-BC7F-8C2BDFBE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7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D6A2-ACDA-CE49-AA40-67BBB8BFE727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61F9-68AE-6D42-BC7F-8C2BDFBE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5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D6A2-ACDA-CE49-AA40-67BBB8BFE727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61F9-68AE-6D42-BC7F-8C2BDFBE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2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D6A2-ACDA-CE49-AA40-67BBB8BFE727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61F9-68AE-6D42-BC7F-8C2BDFBE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1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D6A2-ACDA-CE49-AA40-67BBB8BFE727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61F9-68AE-6D42-BC7F-8C2BDFBE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4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D6A2-ACDA-CE49-AA40-67BBB8BFE727}" type="datetimeFigureOut">
              <a:rPr lang="en-US" smtClean="0"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61F9-68AE-6D42-BC7F-8C2BDFBE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4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D6A2-ACDA-CE49-AA40-67BBB8BFE727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61F9-68AE-6D42-BC7F-8C2BDFBE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8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D6A2-ACDA-CE49-AA40-67BBB8BFE727}" type="datetimeFigureOut">
              <a:rPr lang="en-US" smtClean="0"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61F9-68AE-6D42-BC7F-8C2BDFBE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9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D6A2-ACDA-CE49-AA40-67BBB8BFE727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61F9-68AE-6D42-BC7F-8C2BDFBE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2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D6A2-ACDA-CE49-AA40-67BBB8BFE727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61F9-68AE-6D42-BC7F-8C2BDFBE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7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6D6A2-ACDA-CE49-AA40-67BBB8BFE727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C61F9-68AE-6D42-BC7F-8C2BDFBE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Four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2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information in the log has a lot </a:t>
            </a:r>
            <a:r>
              <a:rPr lang="en-US" dirty="0" smtClean="0"/>
              <a:t>of </a:t>
            </a:r>
            <a:r>
              <a:rPr lang="en-US" dirty="0"/>
              <a:t>structure, for example the date always appears in square brackets.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the information is </a:t>
            </a:r>
            <a:r>
              <a:rPr lang="en-US" dirty="0" smtClean="0"/>
              <a:t>not </a:t>
            </a:r>
            <a:r>
              <a:rPr lang="en-US" dirty="0"/>
              <a:t>consistently separated by the same </a:t>
            </a:r>
            <a:r>
              <a:rPr lang="en-US" dirty="0" smtClean="0"/>
              <a:t>characters, </a:t>
            </a:r>
            <a:r>
              <a:rPr lang="en-US" dirty="0"/>
              <a:t>as in a </a:t>
            </a:r>
            <a:r>
              <a:rPr lang="en-US" dirty="0" err="1"/>
              <a:t>csv</a:t>
            </a:r>
            <a:r>
              <a:rPr lang="en-US" dirty="0"/>
              <a:t> </a:t>
            </a:r>
            <a:r>
              <a:rPr lang="en-US" dirty="0" smtClean="0"/>
              <a:t>ﬁle, </a:t>
            </a:r>
          </a:p>
          <a:p>
            <a:r>
              <a:rPr lang="en-US" dirty="0" smtClean="0"/>
              <a:t>nor </a:t>
            </a:r>
            <a:r>
              <a:rPr lang="en-US" dirty="0"/>
              <a:t>is it placed consistently </a:t>
            </a:r>
            <a:r>
              <a:rPr lang="en-US" dirty="0" smtClean="0"/>
              <a:t>in </a:t>
            </a:r>
            <a:r>
              <a:rPr lang="en-US" dirty="0"/>
              <a:t>the same columns in the </a:t>
            </a:r>
            <a:r>
              <a:rPr lang="en-US" dirty="0" smtClean="0"/>
              <a:t>ﬁle, as in a </a:t>
            </a:r>
            <a:r>
              <a:rPr lang="en-US" dirty="0" err="1" smtClean="0"/>
              <a:t>fwf</a:t>
            </a:r>
            <a:r>
              <a:rPr lang="en-US" dirty="0" smtClean="0"/>
              <a:t>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0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Spam filtering: </a:t>
            </a:r>
            <a:br>
              <a:rPr lang="en-US" dirty="0" smtClean="0"/>
            </a:br>
            <a:r>
              <a:rPr lang="en-US" dirty="0" smtClean="0"/>
              <a:t>Anatomy of email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parts</a:t>
            </a:r>
            <a:r>
              <a:rPr lang="en-US" dirty="0"/>
              <a:t>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header, </a:t>
            </a:r>
          </a:p>
          <a:p>
            <a:pPr lvl="1"/>
            <a:r>
              <a:rPr lang="en-US" dirty="0" smtClean="0"/>
              <a:t>body, </a:t>
            </a:r>
          </a:p>
          <a:p>
            <a:pPr lvl="1"/>
            <a:r>
              <a:rPr lang="en-US" dirty="0" smtClean="0"/>
              <a:t>attachments (optional). </a:t>
            </a:r>
          </a:p>
          <a:p>
            <a:r>
              <a:rPr lang="en-US" dirty="0" smtClean="0"/>
              <a:t>Like regular mail, the header is the envelope and the body is the letter.</a:t>
            </a:r>
          </a:p>
          <a:p>
            <a:r>
              <a:rPr lang="en-US" dirty="0" smtClean="0"/>
              <a:t>Plain text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date, sender, and subject </a:t>
            </a:r>
          </a:p>
          <a:p>
            <a:r>
              <a:rPr lang="en-US" dirty="0" smtClean="0"/>
              <a:t>message id, </a:t>
            </a:r>
          </a:p>
          <a:p>
            <a:r>
              <a:rPr lang="en-US" dirty="0" smtClean="0"/>
              <a:t>who are the carbon-copy recipients, </a:t>
            </a:r>
          </a:p>
          <a:p>
            <a:r>
              <a:rPr lang="en-US" dirty="0" smtClean="0"/>
              <a:t>return path. </a:t>
            </a:r>
          </a:p>
          <a:p>
            <a:endParaRPr lang="en-US" dirty="0"/>
          </a:p>
          <a:p>
            <a:r>
              <a:rPr lang="en-US" dirty="0" smtClean="0"/>
              <a:t>SYNTAX –  </a:t>
            </a:r>
            <a:r>
              <a:rPr lang="en-US" i="1" dirty="0" smtClean="0"/>
              <a:t>KEY:VALUE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554497" cy="48703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Date: Mon, 2 Feb 2015 22:16:19 -0800 (PST) 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From: </a:t>
            </a:r>
            <a:r>
              <a:rPr lang="en-US" dirty="0" err="1" smtClean="0">
                <a:latin typeface="Courier"/>
                <a:cs typeface="Courier"/>
              </a:rPr>
              <a:t>nolan@stat.Berkeley.EDU</a:t>
            </a: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X-X-Sender: </a:t>
            </a:r>
            <a:r>
              <a:rPr lang="en-US" dirty="0" err="1" smtClean="0">
                <a:latin typeface="Courier"/>
                <a:cs typeface="Courier"/>
              </a:rPr>
              <a:t>nolan@kestrel.Berkeley.EDU</a:t>
            </a: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To: </a:t>
            </a:r>
            <a:r>
              <a:rPr lang="en-US" dirty="0" err="1" smtClean="0">
                <a:latin typeface="Courier"/>
                <a:cs typeface="Courier"/>
              </a:rPr>
              <a:t>Txxxx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Uxxx</a:t>
            </a:r>
            <a:r>
              <a:rPr lang="en-US" dirty="0" smtClean="0">
                <a:latin typeface="Courier"/>
                <a:cs typeface="Courier"/>
              </a:rPr>
              <a:t> &lt;</a:t>
            </a:r>
            <a:r>
              <a:rPr lang="en-US" dirty="0" err="1" smtClean="0">
                <a:latin typeface="Courier"/>
                <a:cs typeface="Courier"/>
              </a:rPr>
              <a:t>txxxx@uclink.berkeley.edu</a:t>
            </a:r>
            <a:r>
              <a:rPr lang="en-US" dirty="0" smtClean="0">
                <a:latin typeface="Courier"/>
                <a:cs typeface="Courier"/>
              </a:rPr>
              <a:t>&gt; 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Subject: Re: prof: did you receive my </a:t>
            </a:r>
            <a:r>
              <a:rPr lang="en-US" dirty="0" err="1" smtClean="0">
                <a:latin typeface="Courier"/>
                <a:cs typeface="Courier"/>
              </a:rPr>
              <a:t>hw</a:t>
            </a:r>
            <a:r>
              <a:rPr lang="en-US" dirty="0" smtClean="0">
                <a:latin typeface="Courier"/>
                <a:cs typeface="Courier"/>
              </a:rPr>
              <a:t>? 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In-Reply-To: &lt;web-569552@calmail-st.berkeley.edu&gt; 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Message-ID: </a:t>
            </a:r>
            <a:r>
              <a:rPr lang="en-US" sz="1900" dirty="0" smtClean="0">
                <a:latin typeface="Courier"/>
                <a:cs typeface="Courier"/>
              </a:rPr>
              <a:t>&lt;Pine.SOL.4.50.0402022216120.2296-100000@kestrel.Berkeley.EDU&gt; 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References: &lt;web-569552@calmail-st.berkeley.edu&gt; 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MIME-Version: 1.0 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Content-Type: TEXT/PLAIN; charset=US-ASCII 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Status: O 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X-Status: 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X-Keywords: 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X-UID: 9079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419615" cy="3740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199" y="2934635"/>
            <a:ext cx="8419615" cy="3740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673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features can you derive from the email that might be helpful in predicting spam?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0439"/>
            <a:ext cx="8229600" cy="4945987"/>
          </a:xfrm>
        </p:spPr>
        <p:txBody>
          <a:bodyPr>
            <a:normAutofit/>
          </a:bodyPr>
          <a:lstStyle/>
          <a:p>
            <a:r>
              <a:rPr lang="en-US" dirty="0" smtClean="0"/>
              <a:t>Sent in the early morning: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Has an Re: in the subject line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Funny words like "rep1!c@ted" and "v!@</a:t>
            </a:r>
            <a:r>
              <a:rPr lang="en-US" dirty="0" err="1" smtClean="0"/>
              <a:t>gra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Lots of YELLING IN THE EMAIL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Election data – </a:t>
            </a:r>
            <a:r>
              <a:rPr lang="en-US" i="1" dirty="0" smtClean="0"/>
              <a:t>clean text</a:t>
            </a:r>
            <a:r>
              <a:rPr lang="en-US" dirty="0" smtClean="0"/>
              <a:t> for analysis</a:t>
            </a:r>
          </a:p>
          <a:p>
            <a:r>
              <a:rPr lang="en-US" dirty="0" smtClean="0"/>
              <a:t>Web log – </a:t>
            </a:r>
            <a:r>
              <a:rPr lang="en-US" i="1" dirty="0" smtClean="0"/>
              <a:t>locate and extract variables </a:t>
            </a:r>
            <a:r>
              <a:rPr lang="en-US" dirty="0" smtClean="0"/>
              <a:t>based on patterns in the text</a:t>
            </a:r>
          </a:p>
          <a:p>
            <a:r>
              <a:rPr lang="en-US" dirty="0" smtClean="0"/>
              <a:t>State of the Union address – Speech represented by a </a:t>
            </a:r>
            <a:r>
              <a:rPr lang="en-US" i="1" dirty="0" smtClean="0"/>
              <a:t>vector of word counts </a:t>
            </a:r>
            <a:r>
              <a:rPr lang="en-US" dirty="0" smtClean="0"/>
              <a:t>(text mining)</a:t>
            </a:r>
          </a:p>
          <a:p>
            <a:r>
              <a:rPr lang="en-US" dirty="0" smtClean="0"/>
              <a:t>Spam – </a:t>
            </a:r>
            <a:r>
              <a:rPr lang="en-US" i="1" dirty="0" smtClean="0"/>
              <a:t>derive features </a:t>
            </a:r>
            <a:r>
              <a:rPr lang="en-US" dirty="0" smtClean="0"/>
              <a:t>from text for analysis and use in prediction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1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Election Data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Simple String Manipulation Functions can help us clean 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6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</a:t>
            </a:r>
            <a:endParaRPr lang="en-US" dirty="0"/>
          </a:p>
        </p:txBody>
      </p:sp>
      <p:pic>
        <p:nvPicPr>
          <p:cNvPr id="4" name="Content Placeholder 3" descr="data3sources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2" b="4702"/>
          <a:stretch>
            <a:fillRect/>
          </a:stretch>
        </p:blipFill>
        <p:spPr/>
      </p:pic>
      <p:sp>
        <p:nvSpPr>
          <p:cNvPr id="3" name="Rectangle 2"/>
          <p:cNvSpPr/>
          <p:nvPr/>
        </p:nvSpPr>
        <p:spPr>
          <a:xfrm>
            <a:off x="704109" y="1600200"/>
            <a:ext cx="7380583" cy="12574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4109" y="3134137"/>
            <a:ext cx="7380583" cy="1257483"/>
          </a:xfrm>
          <a:prstGeom prst="rect">
            <a:avLst/>
          </a:prstGeom>
          <a:solidFill>
            <a:srgbClr val="008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4109" y="4643118"/>
            <a:ext cx="7380583" cy="1257483"/>
          </a:xfrm>
          <a:prstGeom prst="rect">
            <a:avLst/>
          </a:prstGeom>
          <a:solidFill>
            <a:schemeClr val="accent4">
              <a:alpha val="3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7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String manipulation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871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substring(text, first, last) </a:t>
            </a:r>
            <a:r>
              <a:rPr lang="en-US" dirty="0" smtClean="0"/>
              <a:t>– extract a portion of a character sting from text, beginning at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first</a:t>
            </a:r>
            <a:r>
              <a:rPr lang="en-US" dirty="0" smtClean="0"/>
              <a:t>, ending at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last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nchar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(text) </a:t>
            </a:r>
            <a:r>
              <a:rPr lang="en-US" dirty="0" smtClean="0"/>
              <a:t>– return the number of characters in a string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strsplit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(x, split) </a:t>
            </a:r>
            <a:r>
              <a:rPr lang="en-US" dirty="0" smtClean="0"/>
              <a:t>– split the string into pieces using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split</a:t>
            </a:r>
            <a:r>
              <a:rPr lang="en-US" dirty="0" smtClean="0"/>
              <a:t> to divide it 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strsplit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(x, "") </a:t>
            </a:r>
            <a:r>
              <a:rPr lang="en-US" dirty="0" smtClean="0"/>
              <a:t>– splits into single characters</a:t>
            </a:r>
          </a:p>
        </p:txBody>
      </p:sp>
    </p:spTree>
    <p:extLst>
      <p:ext uri="{BB962C8B-B14F-4D97-AF65-F5344CB8AC3E}">
        <p14:creationId xmlns:p14="http://schemas.microsoft.com/office/powerpoint/2010/main" val="84530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String manipulation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urier"/>
                <a:cs typeface="Courier"/>
              </a:rPr>
              <a:t>paste(x, y, z, …, </a:t>
            </a:r>
            <a:r>
              <a:rPr lang="en-US" sz="2200" dirty="0" err="1" smtClean="0">
                <a:solidFill>
                  <a:srgbClr val="0000FF"/>
                </a:solidFill>
                <a:latin typeface="Courier"/>
                <a:cs typeface="Courier"/>
              </a:rPr>
              <a:t>sep</a:t>
            </a:r>
            <a:r>
              <a:rPr lang="en-US" sz="2200" dirty="0" smtClean="0">
                <a:solidFill>
                  <a:srgbClr val="0000FF"/>
                </a:solidFill>
                <a:latin typeface="Courier"/>
                <a:cs typeface="Courier"/>
              </a:rPr>
              <a:t> = " ", collapse = NULL)</a:t>
            </a:r>
            <a:r>
              <a:rPr lang="en-US" dirty="0" smtClean="0"/>
              <a:t> – paste together character strings separated by one blank (value of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sep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tolower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(x)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toupper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(x) </a:t>
            </a:r>
            <a:r>
              <a:rPr lang="en-US" dirty="0" smtClean="0"/>
              <a:t>- </a:t>
            </a:r>
            <a:r>
              <a:rPr lang="en-US" dirty="0"/>
              <a:t> convert upper-case characters </a:t>
            </a:r>
            <a:r>
              <a:rPr lang="en-US" dirty="0" smtClean="0"/>
              <a:t>to </a:t>
            </a:r>
            <a:r>
              <a:rPr lang="en-US" dirty="0"/>
              <a:t>lower-case, or vice versa. Non-alphabetic characters are left </a:t>
            </a:r>
            <a:r>
              <a:rPr lang="en-US" dirty="0" smtClean="0"/>
              <a:t>unchanged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Election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Geographic Data – longitude and latitude of the </a:t>
            </a:r>
            <a:r>
              <a:rPr lang="en-US" i="1" dirty="0" smtClean="0">
                <a:solidFill>
                  <a:srgbClr val="0000FF"/>
                </a:solidFill>
              </a:rPr>
              <a:t>county</a:t>
            </a:r>
            <a:r>
              <a:rPr lang="en-US" dirty="0" smtClean="0"/>
              <a:t> center</a:t>
            </a:r>
          </a:p>
          <a:p>
            <a:r>
              <a:rPr lang="en-US" dirty="0" smtClean="0"/>
              <a:t>Population Data from the census for each </a:t>
            </a:r>
            <a:r>
              <a:rPr lang="en-US" i="1" dirty="0" smtClean="0">
                <a:solidFill>
                  <a:srgbClr val="0000FF"/>
                </a:solidFill>
              </a:rPr>
              <a:t>county</a:t>
            </a:r>
          </a:p>
          <a:p>
            <a:r>
              <a:rPr lang="en-US" dirty="0" smtClean="0"/>
              <a:t>Election results from 2008 for each </a:t>
            </a:r>
            <a:r>
              <a:rPr lang="en-US" i="1" dirty="0" smtClean="0">
                <a:solidFill>
                  <a:srgbClr val="0000FF"/>
                </a:solidFill>
              </a:rPr>
              <a:t>county</a:t>
            </a:r>
            <a:r>
              <a:rPr lang="en-US" dirty="0" smtClean="0"/>
              <a:t> (scraped from a Website)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Want to match/merge the information from these three different sources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&gt;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cNames</a:t>
            </a:r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/>
              <a:t>[1] "Dewitt County"             </a:t>
            </a:r>
          </a:p>
          <a:p>
            <a:pPr marL="0" indent="0">
              <a:buNone/>
            </a:pPr>
            <a:r>
              <a:rPr lang="en-US" dirty="0" smtClean="0"/>
              <a:t>[2] "Lac qui Parle County"      </a:t>
            </a:r>
          </a:p>
          <a:p>
            <a:pPr marL="0" indent="0">
              <a:buNone/>
            </a:pPr>
            <a:r>
              <a:rPr lang="en-US" dirty="0" smtClean="0"/>
              <a:t>[3] "St. John the Baptist Parish"</a:t>
            </a:r>
          </a:p>
          <a:p>
            <a:pPr marL="0" indent="0">
              <a:buNone/>
            </a:pPr>
            <a:r>
              <a:rPr lang="en-US" dirty="0" smtClean="0"/>
              <a:t>[4] "Stone County”</a:t>
            </a:r>
          </a:p>
          <a:p>
            <a:pPr marL="0" indent="0">
              <a:buNone/>
            </a:pPr>
            <a:r>
              <a:rPr lang="en-US" dirty="0"/>
              <a:t>[5] "Lewis &amp; Clark </a:t>
            </a:r>
            <a:r>
              <a:rPr lang="en-US" dirty="0" smtClean="0"/>
              <a:t>County"</a:t>
            </a:r>
          </a:p>
        </p:txBody>
      </p:sp>
    </p:spTree>
    <p:extLst>
      <p:ext uri="{BB962C8B-B14F-4D97-AF65-F5344CB8AC3E}">
        <p14:creationId xmlns:p14="http://schemas.microsoft.com/office/powerpoint/2010/main" val="337900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Practice with </a:t>
            </a:r>
            <a:br>
              <a:rPr lang="en-US" dirty="0" smtClean="0"/>
            </a:br>
            <a:r>
              <a:rPr lang="en-US" sz="4000" dirty="0" err="1" smtClean="0">
                <a:solidFill>
                  <a:srgbClr val="0000FF"/>
                </a:solidFill>
                <a:latin typeface="Courier"/>
                <a:cs typeface="Courier"/>
              </a:rPr>
              <a:t>tolower</a:t>
            </a:r>
            <a:r>
              <a:rPr lang="en-US" sz="4000" dirty="0" smtClean="0">
                <a:solidFill>
                  <a:srgbClr val="0000FF"/>
                </a:solidFill>
                <a:latin typeface="Courier"/>
                <a:cs typeface="Courier"/>
              </a:rPr>
              <a:t>(),</a:t>
            </a:r>
            <a:r>
              <a:rPr lang="en-US" dirty="0" smtClean="0"/>
              <a:t> </a:t>
            </a:r>
            <a:r>
              <a:rPr lang="en-US" sz="4000" dirty="0" smtClean="0">
                <a:solidFill>
                  <a:srgbClr val="0000FF"/>
                </a:solidFill>
                <a:latin typeface="Courier"/>
                <a:cs typeface="Courier"/>
              </a:rPr>
              <a:t>paste(), substring(), </a:t>
            </a:r>
            <a:r>
              <a:rPr lang="en-US" sz="4000" dirty="0" err="1" smtClean="0">
                <a:solidFill>
                  <a:srgbClr val="0000FF"/>
                </a:solidFill>
                <a:latin typeface="Courier"/>
                <a:cs typeface="Courier"/>
              </a:rPr>
              <a:t>nchar</a:t>
            </a:r>
            <a:r>
              <a:rPr lang="en-US" sz="4000" dirty="0" smtClean="0">
                <a:solidFill>
                  <a:srgbClr val="0000FF"/>
                </a:solidFill>
                <a:latin typeface="Courier"/>
                <a:cs typeface="Courier"/>
              </a:rPr>
              <a:t>(), </a:t>
            </a:r>
            <a:r>
              <a:rPr lang="en-US" sz="4000" dirty="0" err="1" smtClean="0">
                <a:solidFill>
                  <a:srgbClr val="0000FF"/>
                </a:solidFill>
                <a:latin typeface="Courier"/>
                <a:cs typeface="Courier"/>
              </a:rPr>
              <a:t>strsplit</a:t>
            </a:r>
            <a:r>
              <a:rPr lang="en-US" sz="4000" dirty="0" smtClean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  <a:endParaRPr lang="en-US" sz="4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3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log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simple string manipulation we can extract the day, month, and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0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169.237.46.168 - - [26/Jan/</a:t>
            </a:r>
            <a:r>
              <a:rPr lang="en-US" sz="2500" dirty="0" smtClean="0"/>
              <a:t>2014</a:t>
            </a:r>
            <a:r>
              <a:rPr lang="en-US" sz="2500" dirty="0"/>
              <a:t>:10:47:58 -0800] </a:t>
            </a:r>
          </a:p>
          <a:p>
            <a:pPr marL="0" indent="0">
              <a:buNone/>
            </a:pPr>
            <a:r>
              <a:rPr lang="en-US" sz="2500" dirty="0"/>
              <a:t>"GET /stat141/Winter04 HTTP/1.1" 301 328 </a:t>
            </a:r>
          </a:p>
          <a:p>
            <a:pPr marL="0" indent="0">
              <a:buNone/>
            </a:pPr>
            <a:r>
              <a:rPr lang="en-US" sz="2500" dirty="0"/>
              <a:t>"http://</a:t>
            </a:r>
            <a:r>
              <a:rPr lang="en-US" sz="2500" dirty="0" err="1"/>
              <a:t>anson.ucdavis.edu</a:t>
            </a:r>
            <a:r>
              <a:rPr lang="en-US" sz="2500" dirty="0"/>
              <a:t>/courses/" </a:t>
            </a:r>
          </a:p>
          <a:p>
            <a:pPr marL="0" indent="0">
              <a:buNone/>
            </a:pPr>
            <a:r>
              <a:rPr lang="pl-PL" sz="2500" dirty="0"/>
              <a:t>"Mozilla/4.0 (</a:t>
            </a:r>
            <a:r>
              <a:rPr lang="pl-PL" sz="2500" dirty="0" err="1"/>
              <a:t>compatible</a:t>
            </a:r>
            <a:r>
              <a:rPr lang="pl-PL" sz="2500" dirty="0"/>
              <a:t>; MSIE 6.0; Windows NT 5.0; .NET CLR 1.1.4322</a:t>
            </a:r>
            <a:r>
              <a:rPr lang="pl-PL" sz="2500" dirty="0" smtClean="0"/>
              <a:t>)”</a:t>
            </a:r>
          </a:p>
          <a:p>
            <a:pPr marL="0" indent="0">
              <a:buNone/>
            </a:pPr>
            <a:r>
              <a:rPr lang="pl-PL" sz="2500" dirty="0" smtClean="0"/>
              <a:t> </a:t>
            </a:r>
            <a:endParaRPr lang="pl-PL" sz="2500" dirty="0"/>
          </a:p>
          <a:p>
            <a:r>
              <a:rPr lang="en-US" sz="3600" dirty="0"/>
              <a:t>How to extract the day of month, month, and year from the log entry?</a:t>
            </a:r>
          </a:p>
        </p:txBody>
      </p:sp>
    </p:spTree>
    <p:extLst>
      <p:ext uri="{BB962C8B-B14F-4D97-AF65-F5344CB8AC3E}">
        <p14:creationId xmlns:p14="http://schemas.microsoft.com/office/powerpoint/2010/main" val="127574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What features of the entry are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 is between [ ]</a:t>
            </a:r>
          </a:p>
          <a:p>
            <a:r>
              <a:rPr lang="en-US" dirty="0" smtClean="0"/>
              <a:t>Day, month, year are separated by /</a:t>
            </a:r>
          </a:p>
          <a:p>
            <a:r>
              <a:rPr lang="en-US" dirty="0" smtClean="0"/>
              <a:t>Year is separated from time by 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How do we use these to extract the information that we want?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5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800" dirty="0" err="1">
                <a:solidFill>
                  <a:srgbClr val="0000FF"/>
                </a:solidFill>
                <a:latin typeface="Courier"/>
                <a:cs typeface="Courier"/>
              </a:rPr>
              <a:t>strsplit</a:t>
            </a:r>
            <a:r>
              <a:rPr lang="pl-PL" sz="2800" dirty="0">
                <a:solidFill>
                  <a:srgbClr val="0000FF"/>
                </a:solidFill>
                <a:latin typeface="Courier"/>
                <a:cs typeface="Courier"/>
              </a:rPr>
              <a:t>(wl1, </a:t>
            </a:r>
            <a:r>
              <a:rPr lang="pl-PL" sz="2800" dirty="0" err="1">
                <a:solidFill>
                  <a:srgbClr val="0000FF"/>
                </a:solidFill>
                <a:latin typeface="Courier"/>
                <a:cs typeface="Courier"/>
              </a:rPr>
              <a:t>split</a:t>
            </a:r>
            <a:r>
              <a:rPr lang="pl-PL" sz="2800" dirty="0">
                <a:solidFill>
                  <a:srgbClr val="0000FF"/>
                </a:solidFill>
                <a:latin typeface="Courier"/>
                <a:cs typeface="Courier"/>
              </a:rPr>
              <a:t> = " ")</a:t>
            </a:r>
          </a:p>
          <a:p>
            <a:pPr marL="0" indent="0">
              <a:buNone/>
            </a:pPr>
            <a:r>
              <a:rPr lang="pl-PL" sz="2800" dirty="0">
                <a:latin typeface="Courier"/>
                <a:cs typeface="Courier"/>
              </a:rPr>
              <a:t>[[1]]</a:t>
            </a:r>
          </a:p>
          <a:p>
            <a:pPr marL="0" indent="0">
              <a:buNone/>
            </a:pPr>
            <a:r>
              <a:rPr lang="pl-PL" sz="2800" dirty="0">
                <a:latin typeface="Courier"/>
                <a:cs typeface="Courier"/>
              </a:rPr>
              <a:t> [1] "169.237.46.168"                            </a:t>
            </a:r>
          </a:p>
          <a:p>
            <a:pPr marL="0" indent="0">
              <a:buNone/>
            </a:pPr>
            <a:r>
              <a:rPr lang="pl-PL" sz="2800" dirty="0">
                <a:latin typeface="Courier"/>
                <a:cs typeface="Courier"/>
              </a:rPr>
              <a:t> [2] "-"                                         </a:t>
            </a:r>
          </a:p>
          <a:p>
            <a:pPr marL="0" indent="0">
              <a:buNone/>
            </a:pPr>
            <a:r>
              <a:rPr lang="pl-PL" sz="2800" dirty="0">
                <a:latin typeface="Courier"/>
                <a:cs typeface="Courier"/>
              </a:rPr>
              <a:t> [3] "-"                                         </a:t>
            </a:r>
          </a:p>
          <a:p>
            <a:pPr marL="0" indent="0">
              <a:buNone/>
            </a:pPr>
            <a:r>
              <a:rPr lang="pl-PL" sz="2800" dirty="0">
                <a:latin typeface="Courier"/>
                <a:cs typeface="Courier"/>
              </a:rPr>
              <a:t> [4] "[26/Jan/2014:10:47:58"                     </a:t>
            </a:r>
          </a:p>
          <a:p>
            <a:pPr marL="0" indent="0">
              <a:buNone/>
            </a:pPr>
            <a:r>
              <a:rPr lang="pl-PL" sz="2800" dirty="0">
                <a:latin typeface="Courier"/>
                <a:cs typeface="Courier"/>
              </a:rPr>
              <a:t> [5] "-0800]"                                    </a:t>
            </a:r>
          </a:p>
          <a:p>
            <a:pPr marL="0" indent="0">
              <a:buNone/>
            </a:pPr>
            <a:r>
              <a:rPr lang="pl-PL" sz="2800" dirty="0">
                <a:latin typeface="Courier"/>
                <a:cs typeface="Courier"/>
              </a:rPr>
              <a:t> [6] "\"</a:t>
            </a:r>
            <a:r>
              <a:rPr lang="pl-PL" sz="2800" dirty="0" smtClean="0">
                <a:latin typeface="Courier"/>
                <a:cs typeface="Courier"/>
              </a:rPr>
              <a:t>GET”</a:t>
            </a:r>
          </a:p>
          <a:p>
            <a:pPr marL="0" indent="0">
              <a:buNone/>
            </a:pPr>
            <a:r>
              <a:rPr lang="pl-PL" sz="2800" dirty="0" smtClean="0">
                <a:latin typeface="Courier"/>
                <a:cs typeface="Courier"/>
              </a:rPr>
              <a:t>… 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01618" y="1949099"/>
            <a:ext cx="1985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Notice a list is returned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54018" y="3924850"/>
            <a:ext cx="1972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Will the date always be in the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position?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108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28" y="1600200"/>
            <a:ext cx="886424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xtractDate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= </a:t>
            </a:r>
            <a:r>
              <a:rPr lang="en-US" sz="2400" dirty="0" err="1">
                <a:latin typeface="Courier"/>
                <a:cs typeface="Courier"/>
              </a:rPr>
              <a:t>strsplit</a:t>
            </a:r>
            <a:r>
              <a:rPr lang="en-US" sz="2400" dirty="0">
                <a:latin typeface="Courier"/>
                <a:cs typeface="Courier"/>
              </a:rPr>
              <a:t>(wl1, split = " ")[[1]][4]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xtractDate1 </a:t>
            </a:r>
            <a:r>
              <a:rPr lang="en-US" sz="2400" dirty="0">
                <a:latin typeface="Courier"/>
                <a:cs typeface="Courier"/>
              </a:rPr>
              <a:t>= </a:t>
            </a:r>
            <a:r>
              <a:rPr lang="en-US" sz="2400" dirty="0" err="1">
                <a:latin typeface="Courier"/>
                <a:cs typeface="Courier"/>
              </a:rPr>
              <a:t>substr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xtractDate</a:t>
            </a:r>
            <a:r>
              <a:rPr lang="en-US" sz="2400" dirty="0">
                <a:latin typeface="Courier"/>
                <a:cs typeface="Courier"/>
              </a:rPr>
              <a:t>, start = 2,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                  stop </a:t>
            </a:r>
            <a:r>
              <a:rPr lang="en-US" sz="2400" dirty="0">
                <a:latin typeface="Courier"/>
                <a:cs typeface="Courier"/>
              </a:rPr>
              <a:t>= </a:t>
            </a:r>
            <a:r>
              <a:rPr lang="en-US" sz="2400" dirty="0" err="1">
                <a:latin typeface="Courier"/>
                <a:cs typeface="Courier"/>
              </a:rPr>
              <a:t>nchar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xtractDate</a:t>
            </a:r>
            <a:r>
              <a:rPr lang="en-US" sz="2400" dirty="0">
                <a:latin typeface="Courier"/>
                <a:cs typeface="Courier"/>
              </a:rPr>
              <a:t>)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xtractDate1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[1] "26/Jan/2014:10:47:58"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3502" y="4237719"/>
            <a:ext cx="48267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Can we instead use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nchar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xtractDate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 – 9 </a:t>
            </a:r>
          </a:p>
          <a:p>
            <a:r>
              <a:rPr lang="en-US" sz="2800" dirty="0" smtClean="0">
                <a:latin typeface="Courier"/>
                <a:cs typeface="Courier"/>
              </a:rPr>
              <a:t>for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stop</a:t>
            </a:r>
            <a:r>
              <a:rPr lang="en-US" sz="2800" dirty="0" smtClean="0">
                <a:latin typeface="Courier"/>
                <a:cs typeface="Courier"/>
              </a:rPr>
              <a:t> value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2800" dirty="0" smtClean="0">
                <a:latin typeface="Courier"/>
                <a:cs typeface="Courier"/>
              </a:rPr>
              <a:t>Yes</a:t>
            </a:r>
          </a:p>
          <a:p>
            <a:pPr marL="342900" indent="-342900">
              <a:buAutoNum type="alphaUcPeriod"/>
            </a:pPr>
            <a:r>
              <a:rPr lang="en-US" sz="2800" dirty="0" smtClean="0">
                <a:latin typeface="Courier"/>
                <a:cs typeface="Courier"/>
              </a:rPr>
              <a:t>No</a:t>
            </a:r>
            <a:endParaRPr lang="en-US" sz="2800" dirty="0">
              <a:latin typeface="Courier"/>
              <a:cs typeface="Courier"/>
            </a:endParaRP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xtractDate2 = </a:t>
            </a:r>
            <a:r>
              <a:rPr lang="en-US" dirty="0" err="1"/>
              <a:t>strsplit</a:t>
            </a:r>
            <a:r>
              <a:rPr lang="en-US" dirty="0"/>
              <a:t>(xtractDate1, split = "/")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day = xtractDate2[[1]][1]</a:t>
            </a:r>
          </a:p>
          <a:p>
            <a:pPr marL="0" indent="0">
              <a:buNone/>
            </a:pPr>
            <a:r>
              <a:rPr lang="en-US" dirty="0" err="1"/>
              <a:t>mon</a:t>
            </a:r>
            <a:r>
              <a:rPr lang="en-US" dirty="0"/>
              <a:t> = xtractDate2[[1]][2]</a:t>
            </a:r>
          </a:p>
          <a:p>
            <a:pPr marL="0" indent="0">
              <a:buNone/>
            </a:pPr>
            <a:r>
              <a:rPr lang="en-US" dirty="0" err="1"/>
              <a:t>yr</a:t>
            </a:r>
            <a:r>
              <a:rPr lang="en-US" dirty="0"/>
              <a:t> = </a:t>
            </a:r>
            <a:r>
              <a:rPr lang="en-US" dirty="0" err="1"/>
              <a:t>strsplit</a:t>
            </a:r>
            <a:r>
              <a:rPr lang="en-US" dirty="0"/>
              <a:t>(xtractDate2[[1]][3], ":")[[1]][1]</a:t>
            </a:r>
          </a:p>
        </p:txBody>
      </p:sp>
    </p:spTree>
    <p:extLst>
      <p:ext uri="{BB962C8B-B14F-4D97-AF65-F5344CB8AC3E}">
        <p14:creationId xmlns:p14="http://schemas.microsoft.com/office/powerpoint/2010/main" val="114755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Way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>
                <a:latin typeface="Courier"/>
                <a:cs typeface="Courier"/>
              </a:rPr>
              <a:t> v = strsplit(wl1, </a:t>
            </a:r>
            <a:endParaRPr lang="sk-SK" sz="2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sk-SK" sz="2800" dirty="0">
                <a:latin typeface="Courier"/>
                <a:cs typeface="Courier"/>
              </a:rPr>
              <a:t> </a:t>
            </a:r>
            <a:r>
              <a:rPr lang="sk-SK" sz="2800" dirty="0" smtClean="0">
                <a:latin typeface="Courier"/>
                <a:cs typeface="Courier"/>
              </a:rPr>
              <a:t>             </a:t>
            </a:r>
            <a:r>
              <a:rPr lang="sk-SK" sz="2800" b="1" dirty="0" smtClean="0">
                <a:solidFill>
                  <a:schemeClr val="accent2"/>
                </a:solidFill>
                <a:latin typeface="Courier"/>
                <a:cs typeface="Courier"/>
              </a:rPr>
              <a:t>"</a:t>
            </a:r>
            <a:r>
              <a:rPr lang="sk-SK" sz="2800" b="1" dirty="0">
                <a:solidFill>
                  <a:schemeClr val="accent2"/>
                </a:solidFill>
                <a:latin typeface="Courier"/>
                <a:cs typeface="Courier"/>
              </a:rPr>
              <a:t>\\[|/|:"</a:t>
            </a:r>
            <a:r>
              <a:rPr lang="sk-SK" sz="2800" dirty="0">
                <a:latin typeface="Courier"/>
                <a:cs typeface="Courier"/>
              </a:rPr>
              <a:t>)[[1]][2:4]</a:t>
            </a:r>
          </a:p>
          <a:p>
            <a:pPr marL="0" indent="0">
              <a:buNone/>
            </a:pPr>
            <a:r>
              <a:rPr lang="sk-SK" sz="2800" dirty="0">
                <a:latin typeface="Courier"/>
                <a:cs typeface="Courier"/>
              </a:rPr>
              <a:t> </a:t>
            </a:r>
            <a:endParaRPr lang="sk-SK" sz="2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sk-SK" sz="2800" dirty="0">
                <a:latin typeface="Courier"/>
                <a:cs typeface="Courier"/>
              </a:rPr>
              <a:t> </a:t>
            </a:r>
            <a:endParaRPr lang="sk-SK" sz="2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sk-SK" sz="2800" dirty="0">
                <a:latin typeface="Courier"/>
                <a:cs typeface="Courier"/>
              </a:rPr>
              <a:t> </a:t>
            </a:r>
            <a:r>
              <a:rPr lang="sk-SK" sz="2800" dirty="0" smtClean="0">
                <a:latin typeface="Courier"/>
                <a:cs typeface="Courier"/>
              </a:rPr>
              <a:t>v</a:t>
            </a:r>
            <a:endParaRPr lang="sk-SK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sk-SK" sz="2800" dirty="0">
                <a:latin typeface="Courier"/>
                <a:cs typeface="Courier"/>
              </a:rPr>
              <a:t>[1] "26"   "Jan"  "2014"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29014" y="2992810"/>
            <a:ext cx="38474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WHAT IS THIS????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46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accent2"/>
                </a:solidFill>
                <a:latin typeface="Courier"/>
                <a:cs typeface="Courier"/>
              </a:rPr>
              <a:t>"\\[|/|:"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b="1" dirty="0" smtClean="0">
                <a:solidFill>
                  <a:srgbClr val="C0504D"/>
                </a:solidFill>
              </a:rPr>
              <a:t>|</a:t>
            </a:r>
            <a:r>
              <a:rPr lang="en-US" dirty="0" smtClean="0"/>
              <a:t> as “or”</a:t>
            </a:r>
          </a:p>
          <a:p>
            <a:r>
              <a:rPr lang="en-US" dirty="0" smtClean="0"/>
              <a:t>Split on and one of these 3:   </a:t>
            </a:r>
            <a:r>
              <a:rPr lang="en-US" b="1" dirty="0" smtClean="0">
                <a:solidFill>
                  <a:schemeClr val="accent2"/>
                </a:solidFill>
              </a:rPr>
              <a:t>[</a:t>
            </a:r>
            <a:r>
              <a:rPr lang="en-US" dirty="0" smtClean="0"/>
              <a:t>  OR   </a:t>
            </a:r>
            <a:r>
              <a:rPr lang="en-US" b="1" dirty="0" smtClean="0">
                <a:solidFill>
                  <a:srgbClr val="C0504D"/>
                </a:solidFill>
              </a:rPr>
              <a:t>/ </a:t>
            </a:r>
            <a:r>
              <a:rPr lang="en-US" dirty="0" smtClean="0"/>
              <a:t>  OR   </a:t>
            </a:r>
            <a:r>
              <a:rPr lang="en-US" b="1" dirty="0" smtClean="0">
                <a:solidFill>
                  <a:srgbClr val="C0504D"/>
                </a:solidFill>
              </a:rPr>
              <a:t>: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C0504D"/>
                </a:solidFill>
              </a:rPr>
              <a:t>[</a:t>
            </a:r>
            <a:r>
              <a:rPr lang="en-US" dirty="0" smtClean="0"/>
              <a:t> is a special character that has a special meaning so </a:t>
            </a:r>
            <a:r>
              <a:rPr lang="en-US" b="1" dirty="0" smtClean="0">
                <a:solidFill>
                  <a:srgbClr val="C0504D"/>
                </a:solidFill>
              </a:rPr>
              <a:t>\\[</a:t>
            </a:r>
            <a:r>
              <a:rPr lang="en-US" dirty="0" smtClean="0"/>
              <a:t> means split on the literal left bracket; this is not as the special 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9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issues arise in matching?</a:t>
            </a:r>
            <a:endParaRPr lang="en-US" dirty="0"/>
          </a:p>
        </p:txBody>
      </p:sp>
      <p:pic>
        <p:nvPicPr>
          <p:cNvPr id="4" name="Content Placeholder 3" descr="data3sources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2" b="4702"/>
          <a:stretch>
            <a:fillRect/>
          </a:stretch>
        </p:blipFill>
        <p:spPr/>
      </p:pic>
      <p:sp>
        <p:nvSpPr>
          <p:cNvPr id="3" name="Rectangle 2"/>
          <p:cNvSpPr/>
          <p:nvPr/>
        </p:nvSpPr>
        <p:spPr>
          <a:xfrm>
            <a:off x="704109" y="1600200"/>
            <a:ext cx="7380583" cy="12574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4109" y="3134137"/>
            <a:ext cx="7380583" cy="1257483"/>
          </a:xfrm>
          <a:prstGeom prst="rect">
            <a:avLst/>
          </a:prstGeom>
          <a:solidFill>
            <a:srgbClr val="008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4109" y="4643118"/>
            <a:ext cx="7380583" cy="1257483"/>
          </a:xfrm>
          <a:prstGeom prst="rect">
            <a:avLst/>
          </a:prstGeom>
          <a:solidFill>
            <a:schemeClr val="accent4">
              <a:alpha val="3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8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accent2"/>
                </a:solidFill>
                <a:latin typeface="Courier"/>
                <a:cs typeface="Courier"/>
              </a:rPr>
              <a:t>"\\[|/|</a:t>
            </a:r>
            <a:r>
              <a:rPr lang="sk-SK" b="1" dirty="0" smtClean="0">
                <a:solidFill>
                  <a:schemeClr val="accent2"/>
                </a:solidFill>
                <a:latin typeface="Courier"/>
                <a:cs typeface="Courier"/>
              </a:rPr>
              <a:t>:“ </a:t>
            </a:r>
            <a:r>
              <a:rPr lang="en-US" dirty="0" smtClean="0"/>
              <a:t>is a </a:t>
            </a:r>
            <a:br>
              <a:rPr lang="en-US" dirty="0" smtClean="0"/>
            </a:br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These are very powerful and can simplify our work with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2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our County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err="1">
                <a:latin typeface="Courier"/>
                <a:cs typeface="Courier"/>
              </a:rPr>
              <a:t>cNames</a:t>
            </a:r>
            <a:endParaRPr lang="en-US" sz="2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[1] "Dewitt County"         </a:t>
            </a:r>
            <a:endParaRPr lang="en-US" sz="2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"/>
                <a:cs typeface="Courier"/>
              </a:rPr>
              <a:t>[2] "</a:t>
            </a:r>
            <a:r>
              <a:rPr lang="en-US" sz="2600" dirty="0">
                <a:latin typeface="Courier"/>
                <a:cs typeface="Courier"/>
              </a:rPr>
              <a:t>Lac qui Parle County"       </a:t>
            </a: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[3] "St. John the Baptist Parish" </a:t>
            </a:r>
            <a:endParaRPr lang="en-US" sz="2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"/>
                <a:cs typeface="Courier"/>
              </a:rPr>
              <a:t>[4] "</a:t>
            </a:r>
            <a:r>
              <a:rPr lang="en-US" sz="2600" dirty="0">
                <a:latin typeface="Courier"/>
                <a:cs typeface="Courier"/>
              </a:rPr>
              <a:t>Stone County"               </a:t>
            </a: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[5] "Lewis &amp; Clark County" </a:t>
            </a:r>
            <a:endParaRPr lang="en-US" sz="2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113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dirty="0" smtClean="0">
                <a:solidFill>
                  <a:srgbClr val="0000FF"/>
                </a:solidFill>
              </a:rPr>
              <a:t>&amp;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0000FF"/>
                </a:solidFill>
              </a:rPr>
              <a:t>and</a:t>
            </a:r>
          </a:p>
          <a:p>
            <a:r>
              <a:rPr lang="en-US" dirty="0" smtClean="0"/>
              <a:t>Remove </a:t>
            </a:r>
            <a:r>
              <a:rPr lang="en-US" dirty="0" smtClean="0">
                <a:solidFill>
                  <a:srgbClr val="0000FF"/>
                </a:solidFill>
              </a:rPr>
              <a:t>County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Parish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Remove 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dirty="0" smtClean="0"/>
              <a:t>Convert all names to lower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sub(pattern, replacement, x)</a:t>
            </a:r>
            <a:endParaRPr lang="en-US" sz="3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&gt; sub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("&amp;", "and",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cNames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[1] "Dewitt </a:t>
            </a:r>
            <a:r>
              <a:rPr lang="en-US" sz="2600" dirty="0" smtClean="0">
                <a:latin typeface="Courier"/>
                <a:cs typeface="Courier"/>
              </a:rPr>
              <a:t>County” </a:t>
            </a:r>
          </a:p>
          <a:p>
            <a:pPr marL="0" indent="0">
              <a:buNone/>
            </a:pPr>
            <a:r>
              <a:rPr lang="en-US" sz="2600" dirty="0" smtClean="0">
                <a:latin typeface="Courier"/>
                <a:cs typeface="Courier"/>
              </a:rPr>
              <a:t>[2] "</a:t>
            </a:r>
            <a:r>
              <a:rPr lang="en-US" sz="2600" dirty="0">
                <a:latin typeface="Courier"/>
                <a:cs typeface="Courier"/>
              </a:rPr>
              <a:t>Lac qui Parle County"       </a:t>
            </a: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[3] "St. John the Baptist Parish" </a:t>
            </a:r>
            <a:endParaRPr lang="en-US" sz="2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"/>
                <a:cs typeface="Courier"/>
              </a:rPr>
              <a:t>[4] "</a:t>
            </a:r>
            <a:r>
              <a:rPr lang="en-US" sz="2600" dirty="0">
                <a:latin typeface="Courier"/>
                <a:cs typeface="Courier"/>
              </a:rPr>
              <a:t>Stone County"               </a:t>
            </a: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[5] "Lewis </a:t>
            </a:r>
            <a:r>
              <a:rPr lang="en-US" sz="2600" b="1" dirty="0">
                <a:solidFill>
                  <a:srgbClr val="0000FF"/>
                </a:solidFill>
                <a:latin typeface="Courier"/>
                <a:cs typeface="Courier"/>
              </a:rPr>
              <a:t>and</a:t>
            </a:r>
            <a:r>
              <a:rPr lang="en-US" sz="2600" dirty="0">
                <a:latin typeface="Courier"/>
                <a:cs typeface="Courier"/>
              </a:rPr>
              <a:t> Clark County" </a:t>
            </a:r>
            <a:endParaRPr lang="en-US" sz="2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5562" y="4940439"/>
            <a:ext cx="6923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If we want to change all </a:t>
            </a:r>
            <a:r>
              <a:rPr lang="en-US" sz="3200" dirty="0" smtClean="0">
                <a:solidFill>
                  <a:srgbClr val="0000FF"/>
                </a:solidFill>
              </a:rPr>
              <a:t>&amp;</a:t>
            </a:r>
            <a:r>
              <a:rPr lang="en-US" sz="3200" dirty="0" smtClean="0"/>
              <a:t>s, not just the first we use </a:t>
            </a:r>
            <a:r>
              <a:rPr lang="en-US" sz="3200" dirty="0" err="1" smtClean="0">
                <a:solidFill>
                  <a:srgbClr val="0000FF"/>
                </a:solidFill>
                <a:latin typeface="Courier"/>
                <a:cs typeface="Courier"/>
              </a:rPr>
              <a:t>gsub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The g stands for global substitution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244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Eliminate "County"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&gt;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sub(" County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", "", 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cNames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[1] "</a:t>
            </a:r>
            <a:r>
              <a:rPr lang="en-US" sz="2600" dirty="0" smtClean="0">
                <a:latin typeface="Courier"/>
                <a:cs typeface="Courier"/>
              </a:rPr>
              <a:t>Dewitt"                     </a:t>
            </a:r>
          </a:p>
          <a:p>
            <a:pPr marL="0" indent="0">
              <a:buNone/>
            </a:pPr>
            <a:r>
              <a:rPr lang="en-US" sz="2600" dirty="0" smtClean="0">
                <a:latin typeface="Courier"/>
                <a:cs typeface="Courier"/>
              </a:rPr>
              <a:t>[2] "</a:t>
            </a:r>
            <a:r>
              <a:rPr lang="en-US" sz="2600" dirty="0">
                <a:latin typeface="Courier"/>
                <a:cs typeface="Courier"/>
              </a:rPr>
              <a:t>Lac qui </a:t>
            </a:r>
            <a:r>
              <a:rPr lang="en-US" sz="2600" dirty="0" smtClean="0">
                <a:latin typeface="Courier"/>
                <a:cs typeface="Courier"/>
              </a:rPr>
              <a:t>Parle"             </a:t>
            </a:r>
          </a:p>
          <a:p>
            <a:pPr marL="0" indent="0">
              <a:buNone/>
            </a:pPr>
            <a:r>
              <a:rPr lang="en-US" sz="2600" dirty="0" smtClean="0">
                <a:latin typeface="Courier"/>
                <a:cs typeface="Courier"/>
              </a:rPr>
              <a:t>[3] "St. John the Baptist Parish" </a:t>
            </a:r>
          </a:p>
          <a:p>
            <a:pPr marL="0" indent="0">
              <a:buNone/>
            </a:pPr>
            <a:r>
              <a:rPr lang="en-US" sz="2600" dirty="0" smtClean="0">
                <a:latin typeface="Courier"/>
                <a:cs typeface="Courier"/>
              </a:rPr>
              <a:t>[4] "Stone"                     </a:t>
            </a:r>
          </a:p>
          <a:p>
            <a:pPr marL="0" indent="0">
              <a:buNone/>
            </a:pPr>
            <a:r>
              <a:rPr lang="en-US" sz="2600" dirty="0" smtClean="0">
                <a:latin typeface="Courier"/>
                <a:cs typeface="Courier"/>
              </a:rPr>
              <a:t>[</a:t>
            </a:r>
            <a:r>
              <a:rPr lang="en-US" sz="2600" dirty="0">
                <a:latin typeface="Courier"/>
                <a:cs typeface="Courier"/>
              </a:rPr>
              <a:t>5] "Lewis &amp; </a:t>
            </a:r>
            <a:r>
              <a:rPr lang="en-US" sz="2600" dirty="0" smtClean="0">
                <a:latin typeface="Courier"/>
                <a:cs typeface="Courier"/>
              </a:rPr>
              <a:t>Clark" </a:t>
            </a:r>
            <a:endParaRPr lang="en-US" sz="2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4076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Subtlety to Pattern Matching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the pattern matching work? Pattern: Cat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4622"/>
            <a:ext cx="8229600" cy="514491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Look at each character one at a time starting at the left. </a:t>
            </a:r>
          </a:p>
          <a:p>
            <a:r>
              <a:rPr lang="en-US" dirty="0" smtClean="0"/>
              <a:t>When you find a "C", then look at the next character and check to see if it is "a".</a:t>
            </a:r>
          </a:p>
          <a:p>
            <a:r>
              <a:rPr lang="en-US" dirty="0" smtClean="0"/>
              <a:t>If it is, then look at the next character and </a:t>
            </a:r>
            <a:r>
              <a:rPr lang="en-US" dirty="0"/>
              <a:t>c</a:t>
            </a:r>
            <a:r>
              <a:rPr lang="en-US" dirty="0" smtClean="0"/>
              <a:t>heck to see if it is "t". If it is, then we have a match!</a:t>
            </a:r>
          </a:p>
          <a:p>
            <a:r>
              <a:rPr lang="en-US" dirty="0" smtClean="0"/>
              <a:t>At any point if a literal does not match, back up and continue the search for "C" at the character immediately following the first character matched </a:t>
            </a:r>
            <a:r>
              <a:rPr lang="en-US" dirty="0"/>
              <a:t> </a:t>
            </a:r>
            <a:r>
              <a:rPr lang="en-US" dirty="0" smtClean="0"/>
              <a:t>(i.e., the first "C")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sub("Parish","", </a:t>
            </a:r>
            <a:r>
              <a:rPr lang="en-US" sz="3600" dirty="0" err="1" smtClean="0">
                <a:solidFill>
                  <a:srgbClr val="0000FF"/>
                </a:solidFill>
                <a:latin typeface="Courier"/>
                <a:cs typeface="Courier"/>
              </a:rPr>
              <a:t>cNames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[3])</a:t>
            </a:r>
            <a:endParaRPr lang="en-US" sz="3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pic>
        <p:nvPicPr>
          <p:cNvPr id="4" name="Content Placeholder 3" descr="parish1a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7403" b="-107403"/>
          <a:stretch>
            <a:fillRect/>
          </a:stretch>
        </p:blipFill>
        <p:spPr>
          <a:xfrm>
            <a:off x="0" y="1600200"/>
            <a:ext cx="91440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1878815" y="4661874"/>
            <a:ext cx="50797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Search proceeds one literal at a time. </a:t>
            </a:r>
          </a:p>
          <a:p>
            <a:r>
              <a:rPr lang="en-US" sz="3200" dirty="0" smtClean="0"/>
              <a:t>Begin with a search for “P”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50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sub("Parish","", </a:t>
            </a:r>
            <a:r>
              <a:rPr lang="en-US" sz="3600" dirty="0" err="1" smtClean="0">
                <a:solidFill>
                  <a:srgbClr val="0000FF"/>
                </a:solidFill>
                <a:latin typeface="Courier"/>
                <a:cs typeface="Courier"/>
              </a:rPr>
              <a:t>cNames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[3])</a:t>
            </a:r>
            <a:endParaRPr lang="en-US" sz="3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pic>
        <p:nvPicPr>
          <p:cNvPr id="6" name="Content Placeholder 5" descr="parish1b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7840" b="-117840"/>
          <a:stretch>
            <a:fillRect/>
          </a:stretch>
        </p:blipFill>
        <p:spPr>
          <a:xfrm>
            <a:off x="457200" y="1141069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1878815" y="4661874"/>
            <a:ext cx="50797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When find the first literal, look for the second immediately following it. </a:t>
            </a:r>
          </a:p>
        </p:txBody>
      </p:sp>
    </p:spTree>
    <p:extLst>
      <p:ext uri="{BB962C8B-B14F-4D97-AF65-F5344CB8AC3E}">
        <p14:creationId xmlns:p14="http://schemas.microsoft.com/office/powerpoint/2010/main" val="18095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problems need resolving to match counties across 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146"/>
            <a:ext cx="8229600" cy="4525963"/>
          </a:xfrm>
        </p:spPr>
        <p:txBody>
          <a:bodyPr/>
          <a:lstStyle/>
          <a:p>
            <a:r>
              <a:rPr lang="en-US" dirty="0" smtClean="0"/>
              <a:t>Capitalization: qui </a:t>
            </a:r>
            <a:r>
              <a:rPr lang="en-US" dirty="0" err="1" smtClean="0"/>
              <a:t>vs</a:t>
            </a:r>
            <a:r>
              <a:rPr lang="en-US" dirty="0" smtClean="0"/>
              <a:t> Qui</a:t>
            </a:r>
          </a:p>
          <a:p>
            <a:r>
              <a:rPr lang="en-US" dirty="0" smtClean="0"/>
              <a:t>County/Parish missing in one file</a:t>
            </a:r>
          </a:p>
          <a:p>
            <a:r>
              <a:rPr lang="en-US" dirty="0" smtClean="0"/>
              <a:t>Periods: St. </a:t>
            </a:r>
            <a:r>
              <a:rPr lang="en-US" dirty="0" err="1" smtClean="0"/>
              <a:t>vs</a:t>
            </a:r>
            <a:r>
              <a:rPr lang="en-US" dirty="0" smtClean="0"/>
              <a:t> St</a:t>
            </a:r>
          </a:p>
          <a:p>
            <a:r>
              <a:rPr lang="en-US" dirty="0" smtClean="0"/>
              <a:t>&amp; </a:t>
            </a:r>
            <a:r>
              <a:rPr lang="en-US" dirty="0" err="1" smtClean="0"/>
              <a:t>vs</a:t>
            </a:r>
            <a:r>
              <a:rPr lang="en-US" dirty="0" smtClean="0"/>
              <a:t> and: Lewis and Clark </a:t>
            </a:r>
            <a:r>
              <a:rPr lang="en-US" dirty="0" err="1" smtClean="0"/>
              <a:t>vs</a:t>
            </a:r>
            <a:r>
              <a:rPr lang="en-US" dirty="0" smtClean="0"/>
              <a:t> Lewis &amp; Clark</a:t>
            </a:r>
          </a:p>
          <a:p>
            <a:r>
              <a:rPr lang="en-US" dirty="0" smtClean="0"/>
              <a:t>Blanks: DeWitt </a:t>
            </a:r>
            <a:r>
              <a:rPr lang="en-US" dirty="0" err="1" smtClean="0"/>
              <a:t>vs</a:t>
            </a:r>
            <a:r>
              <a:rPr lang="en-US" dirty="0" smtClean="0"/>
              <a:t> De Witt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7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sub("Parish","", </a:t>
            </a:r>
            <a:r>
              <a:rPr lang="en-US" sz="3600" dirty="0" err="1" smtClean="0">
                <a:solidFill>
                  <a:srgbClr val="0000FF"/>
                </a:solidFill>
                <a:latin typeface="Courier"/>
                <a:cs typeface="Courier"/>
              </a:rPr>
              <a:t>cNames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[3])</a:t>
            </a:r>
            <a:endParaRPr lang="en-US" sz="3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pic>
        <p:nvPicPr>
          <p:cNvPr id="4" name="Content Placeholder 3" descr="parish1c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972" b="-44972"/>
          <a:stretch>
            <a:fillRect/>
          </a:stretch>
        </p:blipFill>
        <p:spPr>
          <a:xfrm>
            <a:off x="457200" y="973978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1878815" y="4661874"/>
            <a:ext cx="50797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Continue matching the 3</a:t>
            </a:r>
            <a:r>
              <a:rPr lang="en-US" sz="3200" baseline="30000" dirty="0" smtClean="0"/>
              <a:t>rd</a:t>
            </a:r>
            <a:r>
              <a:rPr lang="en-US" sz="3200" dirty="0" smtClean="0"/>
              <a:t>,4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, 5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, and 6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literals, one after another.</a:t>
            </a:r>
          </a:p>
        </p:txBody>
      </p:sp>
    </p:spTree>
    <p:extLst>
      <p:ext uri="{BB962C8B-B14F-4D97-AF65-F5344CB8AC3E}">
        <p14:creationId xmlns:p14="http://schemas.microsoft.com/office/powerpoint/2010/main" val="28818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Try Another </a:t>
            </a:r>
            <a:r>
              <a:rPr lang="en-US" dirty="0"/>
              <a:t>S</a:t>
            </a:r>
            <a:r>
              <a:rPr lang="en-US" dirty="0" smtClean="0"/>
              <a:t>tring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8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arish2a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399" b="-68399"/>
          <a:stretch>
            <a:fillRect/>
          </a:stretch>
        </p:blipFill>
        <p:spPr>
          <a:xfrm>
            <a:off x="457200" y="469522"/>
            <a:ext cx="8229600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sub("Parish","", </a:t>
            </a:r>
            <a:r>
              <a:rPr lang="en-US" sz="3600" dirty="0" err="1" smtClean="0">
                <a:solidFill>
                  <a:srgbClr val="0000FF"/>
                </a:solidFill>
                <a:latin typeface="Courier"/>
                <a:cs typeface="Courier"/>
              </a:rPr>
              <a:t>cNames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[2])</a:t>
            </a:r>
            <a:endParaRPr lang="en-US" sz="3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2543" y="3718212"/>
            <a:ext cx="68367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Search proceeds one literal at a time. </a:t>
            </a:r>
          </a:p>
          <a:p>
            <a:r>
              <a:rPr lang="en-US" sz="3200" dirty="0"/>
              <a:t>Begin with a search for “P</a:t>
            </a:r>
            <a:r>
              <a:rPr lang="en-US" sz="3200" dirty="0" smtClean="0"/>
              <a:t>”.</a:t>
            </a:r>
          </a:p>
          <a:p>
            <a:r>
              <a:rPr lang="en-US" sz="3200" dirty="0" smtClean="0"/>
              <a:t>When find “P”, continue with match for the 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literal and so on.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895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sub("Parish","", </a:t>
            </a:r>
            <a:r>
              <a:rPr lang="en-US" sz="3600" dirty="0" err="1" smtClean="0">
                <a:solidFill>
                  <a:srgbClr val="0000FF"/>
                </a:solidFill>
                <a:latin typeface="Courier"/>
                <a:cs typeface="Courier"/>
              </a:rPr>
              <a:t>cNames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[2])</a:t>
            </a:r>
            <a:endParaRPr lang="en-US" sz="3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pic>
        <p:nvPicPr>
          <p:cNvPr id="4" name="Content Placeholder 3" descr="parish2b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706" b="-58706"/>
          <a:stretch>
            <a:fillRect/>
          </a:stretch>
        </p:blipFill>
        <p:spPr>
          <a:xfrm>
            <a:off x="457200" y="546536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1878814" y="4210655"/>
            <a:ext cx="65584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we get a mismatch, </a:t>
            </a:r>
            <a:endParaRPr lang="en-US" sz="3200" dirty="0" smtClean="0"/>
          </a:p>
          <a:p>
            <a:r>
              <a:rPr lang="en-US" sz="3200" dirty="0" smtClean="0"/>
              <a:t>back </a:t>
            </a:r>
            <a:r>
              <a:rPr lang="en-US" sz="3200" dirty="0"/>
              <a:t>up and resume the search for “P</a:t>
            </a:r>
            <a:r>
              <a:rPr lang="en-US" sz="3200" dirty="0" smtClean="0"/>
              <a:t>” </a:t>
            </a:r>
            <a:r>
              <a:rPr lang="en-US" sz="3200" dirty="0"/>
              <a:t>at </a:t>
            </a:r>
            <a:r>
              <a:rPr lang="en-US" sz="3200" dirty="0" smtClean="0"/>
              <a:t>the literal immediately following our earlier first match.</a:t>
            </a:r>
          </a:p>
        </p:txBody>
      </p:sp>
    </p:spTree>
    <p:extLst>
      <p:ext uri="{BB962C8B-B14F-4D97-AF65-F5344CB8AC3E}">
        <p14:creationId xmlns:p14="http://schemas.microsoft.com/office/powerpoint/2010/main" val="12175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arish2c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683" b="-37683"/>
          <a:stretch>
            <a:fillRect/>
          </a:stretch>
        </p:blipFill>
        <p:spPr>
          <a:xfrm>
            <a:off x="457200" y="782633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1878815" y="4523766"/>
            <a:ext cx="50797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search for the “P” beginning at position 10 doesn’t find a match.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sub("Parish","", </a:t>
            </a:r>
            <a:r>
              <a:rPr lang="en-US" sz="3600" dirty="0" err="1" smtClean="0">
                <a:solidFill>
                  <a:srgbClr val="0000FF"/>
                </a:solidFill>
                <a:latin typeface="Courier"/>
                <a:cs typeface="Courier"/>
              </a:rPr>
              <a:t>cNames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[2])</a:t>
            </a:r>
            <a:endParaRPr lang="en-US" sz="3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1440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Regular expressions</a:t>
            </a:r>
            <a:r>
              <a:rPr lang="en-US" dirty="0" smtClean="0"/>
              <a:t> give us a powerful way of matching patterns in text data</a:t>
            </a:r>
          </a:p>
          <a:p>
            <a:r>
              <a:rPr lang="en-US" dirty="0"/>
              <a:t>I</a:t>
            </a:r>
            <a:r>
              <a:rPr lang="en-US" dirty="0" smtClean="0"/>
              <a:t>mportantly, we do this all </a:t>
            </a:r>
            <a:r>
              <a:rPr lang="en-US" i="1" dirty="0" err="1" smtClean="0"/>
              <a:t>programatically</a:t>
            </a:r>
            <a:r>
              <a:rPr lang="en-US" dirty="0" smtClean="0"/>
              <a:t> rather than by hand, so that we can easily reproduce our work if needed.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1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234"/>
            <a:ext cx="8229600" cy="5392467"/>
          </a:xfrm>
        </p:spPr>
        <p:txBody>
          <a:bodyPr>
            <a:noAutofit/>
          </a:bodyPr>
          <a:lstStyle/>
          <a:p>
            <a:pPr marL="0" indent="0">
              <a:defRPr/>
            </a:pPr>
            <a:r>
              <a:rPr lang="en-US" b="1" i="1" dirty="0">
                <a:latin typeface="Calibri"/>
                <a:cs typeface="Calibri"/>
              </a:rPr>
              <a:t>Literal</a:t>
            </a:r>
            <a:r>
              <a:rPr lang="en-US" i="1" dirty="0">
                <a:latin typeface="Calibri"/>
                <a:cs typeface="Calibri"/>
              </a:rPr>
              <a:t> characters</a:t>
            </a:r>
            <a:r>
              <a:rPr lang="en-US" dirty="0">
                <a:latin typeface="Calibri"/>
                <a:cs typeface="Calibri"/>
              </a:rPr>
              <a:t> are matched only by the character itself</a:t>
            </a:r>
            <a:r>
              <a:rPr lang="en-US" dirty="0" smtClean="0">
                <a:latin typeface="Calibri"/>
                <a:cs typeface="Calibri"/>
              </a:rPr>
              <a:t>.</a:t>
            </a:r>
            <a:endParaRPr lang="en-US" dirty="0">
              <a:latin typeface="Calibri"/>
              <a:cs typeface="Calibri"/>
            </a:endParaRPr>
          </a:p>
          <a:p>
            <a:pPr marL="0" indent="0">
              <a:defRPr/>
            </a:pPr>
            <a:r>
              <a:rPr lang="en-US" i="1" dirty="0">
                <a:latin typeface="Calibri"/>
                <a:cs typeface="Calibri"/>
              </a:rPr>
              <a:t>A </a:t>
            </a:r>
            <a:r>
              <a:rPr lang="en-US" b="1" i="1" dirty="0">
                <a:latin typeface="Calibri"/>
                <a:cs typeface="Calibri"/>
              </a:rPr>
              <a:t>character class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is matched by </a:t>
            </a:r>
            <a:r>
              <a:rPr lang="en-US" i="1" dirty="0">
                <a:latin typeface="Calibri"/>
                <a:cs typeface="Calibri"/>
              </a:rPr>
              <a:t>any</a:t>
            </a:r>
            <a:r>
              <a:rPr lang="en-US" dirty="0">
                <a:latin typeface="Calibri"/>
                <a:cs typeface="Calibri"/>
              </a:rPr>
              <a:t> single member of the specified class.  For example</a:t>
            </a:r>
            <a:r>
              <a:rPr lang="en-US" dirty="0" smtClean="0">
                <a:latin typeface="Calibri"/>
                <a:cs typeface="Calibri"/>
              </a:rPr>
              <a:t>,   </a:t>
            </a:r>
            <a:r>
              <a:rPr lang="en-US" b="1" dirty="0" smtClean="0">
                <a:solidFill>
                  <a:srgbClr val="0000FF"/>
                </a:solidFill>
                <a:latin typeface="Calibri"/>
                <a:cs typeface="Calibri"/>
                <a:sym typeface="Monaco" charset="0"/>
              </a:rPr>
              <a:t>[</a:t>
            </a:r>
            <a:r>
              <a:rPr lang="en-US" b="1" dirty="0">
                <a:solidFill>
                  <a:srgbClr val="0000FF"/>
                </a:solidFill>
                <a:latin typeface="Calibri"/>
                <a:cs typeface="Calibri"/>
                <a:sym typeface="Monaco" charset="0"/>
              </a:rPr>
              <a:t>A-Z]</a:t>
            </a:r>
            <a:r>
              <a:rPr lang="en-US" b="1" dirty="0">
                <a:solidFill>
                  <a:srgbClr val="0000FF"/>
                </a:solidFill>
                <a:latin typeface="Calibri"/>
                <a:cs typeface="Calibri"/>
              </a:rPr>
              <a:t>  </a:t>
            </a:r>
            <a:r>
              <a:rPr lang="en-US" dirty="0" smtClean="0">
                <a:latin typeface="Calibri"/>
                <a:cs typeface="Calibri"/>
              </a:rPr>
              <a:t>is </a:t>
            </a:r>
            <a:r>
              <a:rPr lang="en-US" dirty="0">
                <a:latin typeface="Calibri"/>
                <a:cs typeface="Calibri"/>
              </a:rPr>
              <a:t>matched by any capital letter</a:t>
            </a:r>
            <a:r>
              <a:rPr lang="en-US" dirty="0" smtClean="0">
                <a:latin typeface="Calibri"/>
                <a:cs typeface="Calibri"/>
              </a:rPr>
              <a:t>.</a:t>
            </a:r>
            <a:endParaRPr lang="en-US" dirty="0">
              <a:latin typeface="Calibri"/>
              <a:cs typeface="Calibri"/>
            </a:endParaRPr>
          </a:p>
          <a:p>
            <a:pPr marL="0" indent="0">
              <a:defRPr/>
            </a:pPr>
            <a:r>
              <a:rPr lang="en-US" b="1" i="1" dirty="0">
                <a:latin typeface="Calibri"/>
                <a:cs typeface="Calibri"/>
              </a:rPr>
              <a:t>Modifiers</a:t>
            </a:r>
            <a:r>
              <a:rPr lang="en-US" dirty="0">
                <a:latin typeface="Calibri"/>
                <a:cs typeface="Calibri"/>
              </a:rPr>
              <a:t> operate on literal characters, character classes, or combinations of the two</a:t>
            </a:r>
            <a:r>
              <a:rPr lang="en-US" dirty="0" smtClean="0">
                <a:latin typeface="Calibri"/>
                <a:cs typeface="Calibri"/>
              </a:rPr>
              <a:t>. For example, ^ is an anchor that indicates the literal must appear at the beginning of the string</a:t>
            </a:r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903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Equivalent Characters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Suppose we want to be flexible with capitalization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sub("Parish","",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cNames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[2],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ignore.case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= TRUE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if we don’t want to ignore case in the entire string, but only in "Parish"?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sub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("[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pP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]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arish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","",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cNames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[2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])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1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log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739" y="1600200"/>
            <a:ext cx="855904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169.237.46.168 - - </a:t>
            </a:r>
            <a:r>
              <a:rPr lang="en-US" sz="2600" b="1" dirty="0">
                <a:solidFill>
                  <a:schemeClr val="accent2"/>
                </a:solidFill>
                <a:latin typeface="Courier"/>
                <a:cs typeface="Courier"/>
              </a:rPr>
              <a:t>[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26</a:t>
            </a:r>
            <a:r>
              <a:rPr lang="en-US" sz="2600" b="1" dirty="0">
                <a:solidFill>
                  <a:srgbClr val="C0504D"/>
                </a:solidFill>
                <a:latin typeface="Courier"/>
                <a:cs typeface="Courier"/>
              </a:rPr>
              <a:t>/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Jan</a:t>
            </a:r>
            <a:r>
              <a:rPr lang="en-US" sz="2600" b="1" dirty="0">
                <a:solidFill>
                  <a:srgbClr val="C0504D"/>
                </a:solidFill>
                <a:latin typeface="Courier"/>
                <a:cs typeface="Courier"/>
              </a:rPr>
              <a:t>/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2014</a:t>
            </a:r>
            <a:r>
              <a:rPr lang="en-US" sz="2600" dirty="0">
                <a:solidFill>
                  <a:srgbClr val="C0504D"/>
                </a:solidFill>
                <a:latin typeface="Courier"/>
                <a:cs typeface="Courier"/>
              </a:rPr>
              <a:t>:</a:t>
            </a:r>
            <a:r>
              <a:rPr lang="en-US" sz="2600" dirty="0">
                <a:latin typeface="Courier"/>
                <a:cs typeface="Courier"/>
              </a:rPr>
              <a:t>10:47:58 -0800] </a:t>
            </a:r>
            <a:r>
              <a:rPr lang="en-US" sz="2600" dirty="0" smtClean="0">
                <a:latin typeface="Courier"/>
                <a:cs typeface="Courier"/>
              </a:rPr>
              <a:t>"</a:t>
            </a:r>
            <a:r>
              <a:rPr lang="en-US" sz="2600" dirty="0">
                <a:latin typeface="Courier"/>
                <a:cs typeface="Courier"/>
              </a:rPr>
              <a:t>GET /stat141/Winter04 HTTP/1.1" 301 328 </a:t>
            </a:r>
            <a:r>
              <a:rPr lang="en-US" sz="2600" dirty="0" smtClean="0">
                <a:latin typeface="Courier"/>
                <a:cs typeface="Courier"/>
              </a:rPr>
              <a:t>"http</a:t>
            </a:r>
            <a:r>
              <a:rPr lang="en-US" sz="2600" dirty="0">
                <a:latin typeface="Courier"/>
                <a:cs typeface="Courier"/>
              </a:rPr>
              <a:t>://</a:t>
            </a:r>
            <a:r>
              <a:rPr lang="en-US" sz="2600" dirty="0" err="1">
                <a:latin typeface="Courier"/>
                <a:cs typeface="Courier"/>
              </a:rPr>
              <a:t>anson.ucdavis.edu</a:t>
            </a:r>
            <a:r>
              <a:rPr lang="en-US" sz="2600" dirty="0">
                <a:latin typeface="Courier"/>
                <a:cs typeface="Courier"/>
              </a:rPr>
              <a:t>/courses</a:t>
            </a:r>
            <a:r>
              <a:rPr lang="en-US" sz="2600" dirty="0" smtClean="0">
                <a:latin typeface="Courier"/>
                <a:cs typeface="Courier"/>
              </a:rPr>
              <a:t>/" </a:t>
            </a:r>
            <a:r>
              <a:rPr lang="pl-PL" sz="2600" dirty="0" smtClean="0">
                <a:latin typeface="Courier"/>
                <a:cs typeface="Courier"/>
              </a:rPr>
              <a:t>"</a:t>
            </a:r>
            <a:r>
              <a:rPr lang="pl-PL" sz="2600" dirty="0">
                <a:latin typeface="Courier"/>
                <a:cs typeface="Courier"/>
              </a:rPr>
              <a:t>Mozilla/4.0 (</a:t>
            </a:r>
            <a:r>
              <a:rPr lang="pl-PL" sz="2600" dirty="0" err="1">
                <a:latin typeface="Courier"/>
                <a:cs typeface="Courier"/>
              </a:rPr>
              <a:t>compatible</a:t>
            </a:r>
            <a:r>
              <a:rPr lang="pl-PL" sz="2600" dirty="0">
                <a:latin typeface="Courier"/>
                <a:cs typeface="Courier"/>
              </a:rPr>
              <a:t>; MSIE 6.0; Windows NT 5.0; .NET CLR 1.1.4322)”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Extract the day, month and year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76889" y="1600200"/>
            <a:ext cx="2540000" cy="5305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7000"/>
                </a:schemeClr>
              </a:gs>
            </a:gsLst>
            <a:lin ang="1620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666"/>
          </a:xfrm>
        </p:spPr>
        <p:txBody>
          <a:bodyPr>
            <a:normAutofit/>
          </a:bodyPr>
          <a:lstStyle/>
          <a:p>
            <a:r>
              <a:rPr lang="en-US" dirty="0" smtClean="0"/>
              <a:t>2. Text mining </a:t>
            </a:r>
            <a:br>
              <a:rPr lang="en-US" dirty="0" smtClean="0"/>
            </a:br>
            <a:r>
              <a:rPr lang="en-US" dirty="0" smtClean="0"/>
              <a:t>State of Union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1828"/>
            <a:ext cx="8229600" cy="4671528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dirty="0" smtClean="0"/>
              <a:t>  How </a:t>
            </a:r>
            <a:r>
              <a:rPr lang="en-US" dirty="0"/>
              <a:t>long are the speeches?  </a:t>
            </a:r>
            <a:endParaRPr lang="en-US" dirty="0" smtClean="0"/>
          </a:p>
          <a:p>
            <a:pPr marL="0" indent="0">
              <a:defRPr/>
            </a:pPr>
            <a:r>
              <a:rPr lang="en-US" dirty="0"/>
              <a:t> </a:t>
            </a:r>
            <a:r>
              <a:rPr lang="en-US" dirty="0" smtClean="0"/>
              <a:t> How </a:t>
            </a:r>
            <a:r>
              <a:rPr lang="en-US" dirty="0"/>
              <a:t>do the distributions of certain words change over time?  </a:t>
            </a:r>
            <a:endParaRPr lang="en-US" dirty="0" smtClean="0"/>
          </a:p>
          <a:p>
            <a:pPr marL="0" indent="0">
              <a:defRPr/>
            </a:pPr>
            <a:r>
              <a:rPr lang="en-US" dirty="0"/>
              <a:t> </a:t>
            </a:r>
            <a:r>
              <a:rPr lang="en-US" dirty="0" smtClean="0"/>
              <a:t> Which </a:t>
            </a:r>
            <a:r>
              <a:rPr lang="en-US" dirty="0"/>
              <a:t>presidents have given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similar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speeches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Split on [ or / or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sz="2800" dirty="0">
                <a:latin typeface="Courier"/>
                <a:cs typeface="Courier"/>
              </a:rPr>
              <a:t> </a:t>
            </a:r>
            <a:r>
              <a:rPr lang="sk-SK" sz="2800" dirty="0" smtClean="0">
                <a:latin typeface="Courier"/>
                <a:cs typeface="Courier"/>
              </a:rPr>
              <a:t>strsplit</a:t>
            </a:r>
            <a:r>
              <a:rPr lang="sk-SK" sz="2800" dirty="0">
                <a:latin typeface="Courier"/>
                <a:cs typeface="Courier"/>
              </a:rPr>
              <a:t>(wl1</a:t>
            </a:r>
            <a:r>
              <a:rPr lang="sk-SK" sz="2800" dirty="0" smtClean="0">
                <a:latin typeface="Courier"/>
                <a:cs typeface="Courier"/>
              </a:rPr>
              <a:t>, </a:t>
            </a:r>
            <a:r>
              <a:rPr lang="sk-SK" sz="2800" b="1" dirty="0" smtClean="0">
                <a:solidFill>
                  <a:srgbClr val="008000"/>
                </a:solidFill>
                <a:latin typeface="Courier"/>
                <a:cs typeface="Courier"/>
              </a:rPr>
              <a:t>"[[/:]“</a:t>
            </a:r>
            <a:r>
              <a:rPr lang="sk-SK" sz="2800" dirty="0" smtClean="0">
                <a:latin typeface="Courier"/>
                <a:cs typeface="Courier"/>
              </a:rPr>
              <a:t>)</a:t>
            </a:r>
            <a:endParaRPr lang="sk-SK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sk-SK" sz="2800" dirty="0">
                <a:latin typeface="Courier"/>
                <a:cs typeface="Courier"/>
              </a:rPr>
              <a:t> </a:t>
            </a:r>
            <a:endParaRPr lang="sk-SK" sz="2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sk-SK" sz="2800" dirty="0">
                <a:latin typeface="Courier"/>
                <a:cs typeface="Courier"/>
              </a:rPr>
              <a:t> [[1]]</a:t>
            </a:r>
          </a:p>
          <a:p>
            <a:pPr marL="0" indent="0">
              <a:buNone/>
            </a:pPr>
            <a:r>
              <a:rPr lang="sk-SK" sz="2800" dirty="0">
                <a:latin typeface="Courier"/>
                <a:cs typeface="Courier"/>
              </a:rPr>
              <a:t> [1] "169.237.46.168 - - "                                            </a:t>
            </a:r>
          </a:p>
          <a:p>
            <a:pPr marL="0" indent="0">
              <a:buNone/>
            </a:pPr>
            <a:r>
              <a:rPr lang="sk-SK" sz="2800" dirty="0">
                <a:latin typeface="Courier"/>
                <a:cs typeface="Courier"/>
              </a:rPr>
              <a:t> </a:t>
            </a:r>
            <a:r>
              <a:rPr lang="sk-SK" sz="2800" dirty="0">
                <a:solidFill>
                  <a:srgbClr val="008000"/>
                </a:solidFill>
                <a:latin typeface="Courier"/>
                <a:cs typeface="Courier"/>
              </a:rPr>
              <a:t>[2] "26"                                                             </a:t>
            </a:r>
          </a:p>
          <a:p>
            <a:pPr marL="0" indent="0">
              <a:buNone/>
            </a:pPr>
            <a:r>
              <a:rPr lang="sk-SK" sz="2800" dirty="0">
                <a:solidFill>
                  <a:srgbClr val="008000"/>
                </a:solidFill>
                <a:latin typeface="Courier"/>
                <a:cs typeface="Courier"/>
              </a:rPr>
              <a:t> [3] "Jan"                                                            </a:t>
            </a:r>
          </a:p>
          <a:p>
            <a:pPr marL="0" indent="0">
              <a:buNone/>
            </a:pPr>
            <a:r>
              <a:rPr lang="sk-SK" sz="2800" dirty="0">
                <a:solidFill>
                  <a:srgbClr val="008000"/>
                </a:solidFill>
                <a:latin typeface="Courier"/>
                <a:cs typeface="Courier"/>
              </a:rPr>
              <a:t> [4] "2014"                 </a:t>
            </a:r>
            <a:r>
              <a:rPr lang="sk-SK" sz="2800" dirty="0">
                <a:latin typeface="Courier"/>
                <a:cs typeface="Courier"/>
              </a:rPr>
              <a:t>                                          </a:t>
            </a:r>
          </a:p>
          <a:p>
            <a:pPr marL="0" indent="0">
              <a:buNone/>
            </a:pPr>
            <a:r>
              <a:rPr lang="sk-SK" sz="2800" dirty="0">
                <a:latin typeface="Courier"/>
                <a:cs typeface="Courier"/>
              </a:rPr>
              <a:t> [5] "10"                                                             </a:t>
            </a:r>
          </a:p>
          <a:p>
            <a:pPr marL="0" indent="0">
              <a:buNone/>
            </a:pPr>
            <a:r>
              <a:rPr lang="sk-SK" sz="2800" dirty="0">
                <a:latin typeface="Courier"/>
                <a:cs typeface="Courier"/>
              </a:rPr>
              <a:t> [6] "47" 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1444" y="3598333"/>
            <a:ext cx="38382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rgbClr val="008000"/>
                </a:solidFill>
                <a:latin typeface="Courier"/>
                <a:cs typeface="Courier"/>
              </a:rPr>
              <a:t>"[[/:]</a:t>
            </a:r>
            <a:r>
              <a:rPr lang="sk-SK" sz="3200" b="1" dirty="0" smtClean="0">
                <a:solidFill>
                  <a:srgbClr val="008000"/>
                </a:solidFill>
                <a:latin typeface="Courier"/>
                <a:cs typeface="Courier"/>
              </a:rPr>
              <a:t>“  </a:t>
            </a:r>
          </a:p>
          <a:p>
            <a:r>
              <a:rPr lang="sk-SK" sz="3200" dirty="0" smtClean="0">
                <a:latin typeface="Calibri"/>
                <a:cs typeface="Calibri"/>
              </a:rPr>
              <a:t>Says that 3 characters are equivalent – left bracket [ </a:t>
            </a:r>
          </a:p>
          <a:p>
            <a:r>
              <a:rPr lang="sk-SK" sz="3200" dirty="0" smtClean="0">
                <a:latin typeface="Calibri"/>
                <a:cs typeface="Calibri"/>
              </a:rPr>
              <a:t>Forward slash /</a:t>
            </a:r>
          </a:p>
          <a:p>
            <a:r>
              <a:rPr lang="sk-SK" sz="3200" dirty="0" smtClean="0">
                <a:latin typeface="Calibri"/>
                <a:cs typeface="Calibri"/>
              </a:rPr>
              <a:t>And colon 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35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0396"/>
          </a:xfrm>
        </p:spPr>
        <p:txBody>
          <a:bodyPr>
            <a:normAutofit/>
          </a:bodyPr>
          <a:lstStyle/>
          <a:p>
            <a:r>
              <a:rPr lang="en-US" dirty="0" smtClean="0"/>
              <a:t>We can enumerate any collection of characters within </a:t>
            </a:r>
            <a:r>
              <a:rPr lang="en-US" sz="2000" b="1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[ ]</a:t>
            </a:r>
          </a:p>
          <a:p>
            <a:r>
              <a:rPr lang="en-US" dirty="0" smtClean="0"/>
              <a:t> The </a:t>
            </a:r>
            <a:r>
              <a:rPr lang="en-US" dirty="0"/>
              <a:t>character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"-"</a:t>
            </a:r>
            <a:r>
              <a:rPr lang="en-US" dirty="0" smtClean="0"/>
              <a:t> </a:t>
            </a:r>
            <a:r>
              <a:rPr lang="en-US" dirty="0"/>
              <a:t>when used within the character class pattern identifies a range.  </a:t>
            </a:r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sz="2000" b="1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[0-9]</a:t>
            </a:r>
            <a:r>
              <a:rPr lang="en-US" sz="200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[A-</a:t>
            </a:r>
            <a:r>
              <a:rPr lang="en-US" sz="2000" b="1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Za</a:t>
            </a:r>
            <a:r>
              <a:rPr lang="en-US" sz="2000" b="1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-z</a:t>
            </a:r>
            <a:r>
              <a:rPr lang="en-US" sz="2000" b="1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]</a:t>
            </a:r>
          </a:p>
          <a:p>
            <a:r>
              <a:rPr lang="en-US" dirty="0" smtClean="0"/>
              <a:t>If </a:t>
            </a:r>
            <a:r>
              <a:rPr lang="en-US" dirty="0"/>
              <a:t>we put a caret </a:t>
            </a:r>
            <a:r>
              <a:rPr lang="en-US" dirty="0" smtClean="0"/>
              <a:t>(</a:t>
            </a:r>
            <a:r>
              <a:rPr lang="en-US" sz="2000" b="1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^</a:t>
            </a:r>
            <a:r>
              <a:rPr lang="en-US" dirty="0" smtClean="0"/>
              <a:t>) </a:t>
            </a:r>
            <a:r>
              <a:rPr lang="en-US" dirty="0"/>
              <a:t>as the first character , </a:t>
            </a:r>
            <a:r>
              <a:rPr lang="en-US" dirty="0" smtClean="0"/>
              <a:t>this indicates </a:t>
            </a:r>
            <a:r>
              <a:rPr lang="en-US" dirty="0"/>
              <a:t>that the equivalent characters are the </a:t>
            </a:r>
            <a:r>
              <a:rPr lang="en-US" sz="2800" b="1" dirty="0">
                <a:latin typeface="Calibri"/>
                <a:cs typeface="Calibri"/>
                <a:sym typeface="Monaco" charset="0"/>
              </a:rPr>
              <a:t>complement</a:t>
            </a:r>
            <a:r>
              <a:rPr lang="en-US" dirty="0"/>
              <a:t> of the enumerated characters. Example: </a:t>
            </a:r>
            <a:r>
              <a:rPr lang="en-US" sz="2000" b="1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[^0-9</a:t>
            </a:r>
            <a:r>
              <a:rPr lang="en-US" sz="2000" b="1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]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defRPr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4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Calibri"/>
                <a:cs typeface="Calibri"/>
              </a:rPr>
              <a:t> If </a:t>
            </a:r>
            <a:r>
              <a:rPr lang="en-US" dirty="0">
                <a:latin typeface="Calibri"/>
                <a:cs typeface="Calibri"/>
              </a:rPr>
              <a:t>we want to include the character </a:t>
            </a:r>
            <a:r>
              <a:rPr lang="ja-JP" altLang="en-US" dirty="0">
                <a:latin typeface="Calibri"/>
                <a:cs typeface="Calibri"/>
              </a:rPr>
              <a:t>“</a:t>
            </a:r>
            <a:r>
              <a:rPr lang="en-US" b="1" dirty="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lang="ja-JP" altLang="en-US" dirty="0">
                <a:latin typeface="Calibri"/>
                <a:cs typeface="Calibri"/>
              </a:rPr>
              <a:t>”</a:t>
            </a:r>
            <a:r>
              <a:rPr lang="en-US" dirty="0">
                <a:latin typeface="Calibri"/>
                <a:cs typeface="Calibri"/>
              </a:rPr>
              <a:t> in the set of characters to match, put it at the beginning of the character set to avoid confusion.  </a:t>
            </a:r>
            <a:r>
              <a:rPr lang="en-US" dirty="0" smtClean="0">
                <a:latin typeface="Calibri"/>
                <a:cs typeface="Calibri"/>
              </a:rPr>
              <a:t>Example</a:t>
            </a:r>
            <a:r>
              <a:rPr lang="en-US" sz="2600" dirty="0">
                <a:latin typeface="Calibri"/>
                <a:cs typeface="Calibri"/>
              </a:rPr>
              <a:t>: </a:t>
            </a:r>
            <a:r>
              <a:rPr lang="en-US" sz="2600" b="1" dirty="0">
                <a:solidFill>
                  <a:srgbClr val="0000FF"/>
                </a:solidFill>
                <a:latin typeface="Calibri"/>
                <a:cs typeface="Calibri"/>
                <a:sym typeface="Monaco" charset="0"/>
              </a:rPr>
              <a:t>[-+][0-9</a:t>
            </a:r>
            <a:r>
              <a:rPr lang="en-US" sz="2600" b="1" dirty="0" smtClean="0">
                <a:solidFill>
                  <a:srgbClr val="0000FF"/>
                </a:solidFill>
                <a:latin typeface="Calibri"/>
                <a:cs typeface="Calibri"/>
                <a:sym typeface="Monaco" charset="0"/>
              </a:rPr>
              <a:t>]</a:t>
            </a:r>
          </a:p>
          <a:p>
            <a:pPr marL="0" indent="0">
              <a:buNone/>
              <a:defRPr/>
            </a:pPr>
            <a:endParaRPr lang="en-US" b="1" dirty="0" smtClean="0">
              <a:solidFill>
                <a:srgbClr val="0000FF"/>
              </a:solidFill>
              <a:latin typeface="Calibri"/>
              <a:cs typeface="Calibri"/>
              <a:sym typeface="Monaco" charset="0"/>
            </a:endParaRPr>
          </a:p>
          <a:p>
            <a:pPr>
              <a:defRPr/>
            </a:pPr>
            <a:r>
              <a:rPr lang="en-US" dirty="0" smtClean="0">
                <a:latin typeface="Calibri"/>
                <a:cs typeface="Calibri"/>
              </a:rPr>
              <a:t>Note </a:t>
            </a:r>
            <a:r>
              <a:rPr lang="en-US" dirty="0">
                <a:latin typeface="Calibri"/>
                <a:cs typeface="Calibri"/>
              </a:rPr>
              <a:t>that here </a:t>
            </a:r>
            <a:r>
              <a:rPr lang="en-US" dirty="0" smtClean="0">
                <a:latin typeface="Calibri"/>
                <a:cs typeface="Calibri"/>
              </a:rPr>
              <a:t>we have created </a:t>
            </a:r>
            <a:r>
              <a:rPr lang="en-US" dirty="0">
                <a:latin typeface="Calibri"/>
                <a:cs typeface="Calibri"/>
              </a:rPr>
              <a:t>a pattern from a </a:t>
            </a:r>
            <a:r>
              <a:rPr lang="en-US" i="1" dirty="0">
                <a:latin typeface="Calibri"/>
                <a:cs typeface="Calibri"/>
              </a:rPr>
              <a:t>sequence</a:t>
            </a:r>
            <a:r>
              <a:rPr lang="en-US" dirty="0">
                <a:latin typeface="Calibri"/>
                <a:cs typeface="Calibri"/>
              </a:rPr>
              <a:t> of two sub-patterns.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Equivalence Classes</a:t>
            </a:r>
            <a:endParaRPr lang="en-US" dirty="0"/>
          </a:p>
        </p:txBody>
      </p:sp>
      <p:sp>
        <p:nvSpPr>
          <p:cNvPr id="353281" name="Rectangle 1"/>
          <p:cNvSpPr>
            <a:spLocks noGrp="1" noChangeArrowheads="1"/>
          </p:cNvSpPr>
          <p:nvPr>
            <p:ph idx="1"/>
          </p:nvPr>
        </p:nvSpPr>
        <p:spPr>
          <a:xfrm>
            <a:off x="457200" y="1617650"/>
            <a:ext cx="8229600" cy="52403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endParaRPr lang="en-US" dirty="0" smtClean="0"/>
          </a:p>
          <a:p>
            <a:pPr marL="0" indent="0">
              <a:defRPr/>
            </a:pPr>
            <a:endParaRPr lang="en-US" dirty="0" smtClean="0"/>
          </a:p>
          <a:p>
            <a:pPr marL="0" indent="0">
              <a:defRPr/>
            </a:pPr>
            <a:endParaRPr lang="en-US" dirty="0" smtClean="0"/>
          </a:p>
          <a:p>
            <a:pPr marL="0" indent="0">
              <a:defRPr/>
            </a:pPr>
            <a:endParaRPr lang="en-US" dirty="0" smtClean="0"/>
          </a:p>
          <a:p>
            <a:pPr marL="0" indent="0">
              <a:defRPr/>
            </a:pPr>
            <a:endParaRPr lang="en-US" dirty="0" smtClean="0"/>
          </a:p>
          <a:p>
            <a:pPr marL="0" indent="0">
              <a:defRPr/>
            </a:pPr>
            <a:endParaRPr lang="en-US" dirty="0" smtClean="0"/>
          </a:p>
          <a:p>
            <a:pPr marL="0" indent="0">
              <a:defRPr/>
            </a:pPr>
            <a:endParaRPr lang="en-US" dirty="0" smtClean="0"/>
          </a:p>
          <a:p>
            <a:pPr marL="0" indent="0">
              <a:defRPr/>
            </a:pPr>
            <a:endParaRPr lang="en-US" dirty="0" smtClean="0"/>
          </a:p>
          <a:p>
            <a:pPr marL="0" indent="0">
              <a:defRPr/>
            </a:pPr>
            <a:endParaRPr lang="en-US" dirty="0" smtClean="0"/>
          </a:p>
          <a:p>
            <a:pPr marL="0" indent="0">
              <a:defRPr/>
            </a:pPr>
            <a:endParaRPr lang="en-US" dirty="0" smtClean="0"/>
          </a:p>
          <a:p>
            <a:pPr marL="0" indent="0"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sz="3400" dirty="0" smtClean="0"/>
          </a:p>
          <a:p>
            <a:pPr marL="0" indent="0">
              <a:buNone/>
              <a:defRPr/>
            </a:pPr>
            <a:r>
              <a:rPr lang="en-US" sz="3400" dirty="0" smtClean="0"/>
              <a:t>These can be used in conjunction with other characters, for example </a:t>
            </a:r>
            <a:r>
              <a:rPr lang="en-US" sz="3400" b="1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[[:digit:]_</a:t>
            </a:r>
            <a:r>
              <a:rPr lang="en-US" sz="3400" b="1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]</a:t>
            </a:r>
            <a:endParaRPr lang="en-US" sz="3400" b="1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graphicFrame>
        <p:nvGraphicFramePr>
          <p:cNvPr id="35328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71259"/>
              </p:ext>
            </p:extLst>
          </p:nvPr>
        </p:nvGraphicFramePr>
        <p:xfrm>
          <a:off x="1321594" y="1417638"/>
          <a:ext cx="6491883" cy="4008319"/>
        </p:xfrm>
        <a:graphic>
          <a:graphicData uri="http://schemas.openxmlformats.org/drawingml/2006/table">
            <a:tbl>
              <a:tblPr/>
              <a:tblGrid>
                <a:gridCol w="2023691"/>
                <a:gridCol w="4468192"/>
              </a:tblGrid>
              <a:tr h="5726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[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:alpha: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]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ヒラギノ角ゴ ProN W3" charset="0"/>
                        <a:cs typeface="Monaco" charset="0"/>
                        <a:sym typeface="Monaco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All alphabetic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26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[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:digit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:]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ヒラギノ角ゴ ProN W3" charset="0"/>
                        <a:cs typeface="Monaco" charset="0"/>
                        <a:sym typeface="Monaco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Digits 0123456789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26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[:</a:t>
                      </a:r>
                      <a:r>
                        <a:rPr kumimoji="0" 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alnum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: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]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ヒラギノ角ゴ ProN W3" charset="0"/>
                        <a:cs typeface="Monaco" charset="0"/>
                        <a:sym typeface="Monaco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All alphabetic and numeric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26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[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:lower: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]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ヒラギノ角ゴ ProN W3" charset="0"/>
                        <a:cs typeface="Monaco" charset="0"/>
                        <a:sym typeface="Monaco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Lower case alphabetic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26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[: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upper: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]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ヒラギノ角ゴ ProN W3" charset="0"/>
                        <a:cs typeface="Monaco" charset="0"/>
                        <a:sym typeface="Monaco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Upper case alphabetic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26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[:</a:t>
                      </a:r>
                      <a:r>
                        <a:rPr kumimoji="0" 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punct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: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]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ヒラギノ角ゴ ProN W3" charset="0"/>
                        <a:cs typeface="Monaco" charset="0"/>
                        <a:sym typeface="Monaco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Punctuation characters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26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[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:blank: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]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ヒラギノ角ゴ ProN W3" charset="0"/>
                        <a:cs typeface="Monaco" charset="0"/>
                        <a:sym typeface="Monaco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Blank characters, i.e. space or tab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Meta Characters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search for a subject line that begins with 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7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characters</a:t>
            </a:r>
            <a:endParaRPr lang="en-US" dirty="0"/>
          </a:p>
        </p:txBody>
      </p:sp>
      <p:sp>
        <p:nvSpPr>
          <p:cNvPr id="359425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dirty="0" smtClean="0"/>
          </a:p>
          <a:p>
            <a:pPr marL="0" indent="0">
              <a:defRPr/>
            </a:pPr>
            <a:endParaRPr lang="en-US" dirty="0" smtClean="0"/>
          </a:p>
          <a:p>
            <a:pPr marL="0" indent="0">
              <a:defRPr/>
            </a:pPr>
            <a:endParaRPr lang="en-US" dirty="0" smtClean="0"/>
          </a:p>
          <a:p>
            <a:pPr marL="0" indent="0">
              <a:defRPr/>
            </a:pPr>
            <a:endParaRPr lang="en-US" dirty="0" smtClean="0"/>
          </a:p>
        </p:txBody>
      </p:sp>
      <p:graphicFrame>
        <p:nvGraphicFramePr>
          <p:cNvPr id="35942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62278"/>
              </p:ext>
            </p:extLst>
          </p:nvPr>
        </p:nvGraphicFramePr>
        <p:xfrm>
          <a:off x="918642" y="1500188"/>
          <a:ext cx="6492998" cy="4865564"/>
        </p:xfrm>
        <a:graphic>
          <a:graphicData uri="http://schemas.openxmlformats.org/drawingml/2006/table">
            <a:tbl>
              <a:tblPr/>
              <a:tblGrid>
                <a:gridCol w="940965"/>
                <a:gridCol w="5552033"/>
              </a:tblGrid>
              <a:tr h="3394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^</a:t>
                      </a:r>
                    </a:p>
                  </a:txBody>
                  <a:tcPr marL="35719" marR="35719" marT="35719" marB="35719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As the first character in the pattern, anchor for the beginning of the string/line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e.g. 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^[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lg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]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ame</a:t>
                      </a:r>
                      <a:r>
                        <a:rPr kumimoji="0" lang="en-US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matches </a:t>
                      </a:r>
                      <a:r>
                        <a:rPr kumimoji="0" lang="ja-JP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lame</a:t>
                      </a:r>
                      <a:r>
                        <a:rPr kumimoji="0" lang="ja-JP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and </a:t>
                      </a:r>
                      <a:r>
                        <a:rPr kumimoji="0" lang="ja-JP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game</a:t>
                      </a:r>
                      <a:r>
                        <a:rPr kumimoji="0" lang="ja-JP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but not the last four characters in </a:t>
                      </a:r>
                      <a:r>
                        <a:rPr kumimoji="0" lang="ja-JP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flame</a:t>
                      </a:r>
                      <a:r>
                        <a:rPr kumimoji="0" lang="ja-JP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/>
                      </a:r>
                      <a:b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</a:b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As the first character in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 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[]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, </a:t>
                      </a:r>
                      <a:r>
                        <a:rPr kumimoji="0" lang="en-U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exclude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these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e.g. 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[^[:</a:t>
                      </a: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alnum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:]]</a:t>
                      </a: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matches any single character that</a:t>
                      </a:r>
                      <a:r>
                        <a:rPr kumimoji="0" lang="ja-JP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’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 not a letter or number</a:t>
                      </a:r>
                    </a:p>
                  </a:txBody>
                  <a:tcPr marL="35719" marR="35719" marT="35719" marB="35719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11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$</a:t>
                      </a:r>
                    </a:p>
                  </a:txBody>
                  <a:tcPr marL="35719" marR="35719" marT="35719" marB="35719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End of string/line anchor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e.g. 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^[^[:lower:]]+$ 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(What does it match?)</a:t>
                      </a:r>
                    </a:p>
                  </a:txBody>
                  <a:tcPr marL="35719" marR="35719" marT="35719" marB="35719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Meta characters that control </a:t>
            </a:r>
            <a:r>
              <a:rPr lang="en-US" i="1" dirty="0"/>
              <a:t>how many times</a:t>
            </a:r>
            <a:r>
              <a:rPr lang="en-US" dirty="0"/>
              <a:t> something is </a:t>
            </a:r>
            <a:r>
              <a:rPr lang="en-US" dirty="0" smtClean="0"/>
              <a:t>repeated</a:t>
            </a:r>
            <a:endParaRPr lang="en-US" dirty="0"/>
          </a:p>
        </p:txBody>
      </p:sp>
      <p:graphicFrame>
        <p:nvGraphicFramePr>
          <p:cNvPr id="36045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809858"/>
              </p:ext>
            </p:extLst>
          </p:nvPr>
        </p:nvGraphicFramePr>
        <p:xfrm>
          <a:off x="900783" y="1785938"/>
          <a:ext cx="7553883" cy="4373315"/>
        </p:xfrm>
        <a:graphic>
          <a:graphicData uri="http://schemas.openxmlformats.org/drawingml/2006/table">
            <a:tbl>
              <a:tblPr/>
              <a:tblGrid>
                <a:gridCol w="1090584"/>
                <a:gridCol w="6463299"/>
              </a:tblGrid>
              <a:tr h="14957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?</a:t>
                      </a:r>
                    </a:p>
                  </a:txBody>
                  <a:tcPr marL="35719" marR="35719" marT="35721" marB="3572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Preceding element </a:t>
                      </a: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zero or one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time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e.g.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ba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?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matches </a:t>
                      </a:r>
                      <a:r>
                        <a:rPr kumimoji="0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</a:t>
                      </a:r>
                      <a:r>
                        <a:rPr kumimoji="0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or </a:t>
                      </a:r>
                      <a:r>
                        <a:rPr kumimoji="0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ba</a:t>
                      </a:r>
                      <a:r>
                        <a:rPr kumimoji="0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21" marB="3572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4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+</a:t>
                      </a:r>
                    </a:p>
                  </a:txBody>
                  <a:tcPr marL="35719" marR="35719" marT="35721" marB="3572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Preceding element </a:t>
                      </a: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one or more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times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e.g.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ba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+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matches </a:t>
                      </a:r>
                      <a:r>
                        <a:rPr kumimoji="0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ba</a:t>
                      </a:r>
                      <a:r>
                        <a:rPr kumimoji="0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, </a:t>
                      </a:r>
                      <a:r>
                        <a:rPr kumimoji="0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baa</a:t>
                      </a:r>
                      <a:r>
                        <a:rPr kumimoji="0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, </a:t>
                      </a:r>
                      <a:r>
                        <a:rPr kumimoji="0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baaa</a:t>
                      </a:r>
                      <a:r>
                        <a:rPr kumimoji="0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, and so on, but not </a:t>
                      </a:r>
                      <a:r>
                        <a:rPr kumimoji="0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</a:t>
                      </a:r>
                      <a:r>
                        <a:rPr kumimoji="0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21" marB="3572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31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*</a:t>
                      </a:r>
                    </a:p>
                  </a:txBody>
                  <a:tcPr marL="35719" marR="35719" marT="35721" marB="3572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Preceding element </a:t>
                      </a: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zero or more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times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e.g.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ba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*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matches </a:t>
                      </a:r>
                      <a:r>
                        <a:rPr kumimoji="0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</a:t>
                      </a:r>
                      <a:r>
                        <a:rPr kumimoji="0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, </a:t>
                      </a:r>
                      <a:r>
                        <a:rPr kumimoji="0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ba</a:t>
                      </a:r>
                      <a:r>
                        <a:rPr kumimoji="0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, </a:t>
                      </a:r>
                      <a:r>
                        <a:rPr kumimoji="0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baa</a:t>
                      </a:r>
                      <a:r>
                        <a:rPr kumimoji="0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, and so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on.</a:t>
                      </a:r>
                      <a:endParaRPr kumimoji="0" lang="en-US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21" marB="3572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473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979702"/>
              </p:ext>
            </p:extLst>
          </p:nvPr>
        </p:nvGraphicFramePr>
        <p:xfrm>
          <a:off x="659681" y="751210"/>
          <a:ext cx="7832452" cy="6181437"/>
        </p:xfrm>
        <a:graphic>
          <a:graphicData uri="http://schemas.openxmlformats.org/drawingml/2006/table">
            <a:tbl>
              <a:tblPr/>
              <a:tblGrid>
                <a:gridCol w="1135186"/>
                <a:gridCol w="6697266"/>
              </a:tblGrid>
              <a:tr h="14430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.</a:t>
                      </a:r>
                    </a:p>
                  </a:txBody>
                  <a:tcPr marL="35719" marR="35719" marT="35720" marB="357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Any single character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e.g.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.*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matches any character, any number of times (like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*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as a UNIX wildcard)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</a:b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20" marB="357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60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[ ]</a:t>
                      </a:r>
                    </a:p>
                  </a:txBody>
                  <a:tcPr marL="35719" marR="35719" marT="35720" marB="357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Character class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e.g.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[a-cx-z]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matches </a:t>
                      </a:r>
                      <a:r>
                        <a:rPr kumimoji="0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</a:t>
                      </a:r>
                      <a:r>
                        <a:rPr kumimoji="0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, </a:t>
                      </a:r>
                      <a:r>
                        <a:rPr kumimoji="0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</a:t>
                      </a:r>
                      <a:r>
                        <a:rPr kumimoji="0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, </a:t>
                      </a:r>
                      <a:r>
                        <a:rPr kumimoji="0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</a:t>
                      </a:r>
                      <a:r>
                        <a:rPr kumimoji="0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, </a:t>
                      </a:r>
                      <a:r>
                        <a:rPr kumimoji="0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x</a:t>
                      </a:r>
                      <a:r>
                        <a:rPr kumimoji="0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, </a:t>
                      </a:r>
                      <a:r>
                        <a:rPr kumimoji="0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y</a:t>
                      </a:r>
                      <a:r>
                        <a:rPr kumimoji="0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, or </a:t>
                      </a:r>
                      <a:r>
                        <a:rPr kumimoji="0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z</a:t>
                      </a:r>
                      <a:r>
                        <a:rPr kumimoji="0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20" marB="357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-</a:t>
                      </a:r>
                    </a:p>
                  </a:txBody>
                  <a:tcPr marL="35719" marR="35719" marT="35720" marB="357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Range within a character class</a:t>
                      </a:r>
                    </a:p>
                  </a:txBody>
                  <a:tcPr marL="35719" marR="35719" marT="35720" marB="357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26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|</a:t>
                      </a:r>
                    </a:p>
                  </a:txBody>
                  <a:tcPr marL="35719" marR="35719" marT="35720" marB="357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Alternation, i.e. one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subpattern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or another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e.g.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abc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|vwxyz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matches </a:t>
                      </a:r>
                      <a:r>
                        <a:rPr kumimoji="0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abc</a:t>
                      </a:r>
                      <a:r>
                        <a:rPr kumimoji="0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and </a:t>
                      </a:r>
                      <a:r>
                        <a:rPr kumimoji="0" lang="ja-JP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altLang="ja-JP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vw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xyz</a:t>
                      </a:r>
                      <a:r>
                        <a:rPr kumimoji="0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20" marB="357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27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()</a:t>
                      </a:r>
                    </a:p>
                  </a:txBody>
                  <a:tcPr marL="35719" marR="35719" marT="35720" marB="357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Identify a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subpattern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e.g.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ab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c|x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)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yz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matches </a:t>
                      </a:r>
                      <a:r>
                        <a:rPr kumimoji="0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abcyz</a:t>
                      </a:r>
                      <a:r>
                        <a:rPr kumimoji="0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and </a:t>
                      </a:r>
                      <a:r>
                        <a:rPr kumimoji="0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abxyz</a:t>
                      </a:r>
                      <a:r>
                        <a:rPr kumimoji="0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20" marB="357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473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074458"/>
              </p:ext>
            </p:extLst>
          </p:nvPr>
        </p:nvGraphicFramePr>
        <p:xfrm>
          <a:off x="660797" y="1607344"/>
          <a:ext cx="7832452" cy="4928072"/>
        </p:xfrm>
        <a:graphic>
          <a:graphicData uri="http://schemas.openxmlformats.org/drawingml/2006/table">
            <a:tbl>
              <a:tblPr/>
              <a:tblGrid>
                <a:gridCol w="1135186"/>
                <a:gridCol w="6697266"/>
              </a:tblGrid>
              <a:tr h="8461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\\&lt;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ヒラギノ角ゴ ProN W3" charset="0"/>
                        <a:cs typeface="Monaco" charset="0"/>
                        <a:sym typeface="Monaco" charset="0"/>
                      </a:endParaRPr>
                    </a:p>
                  </a:txBody>
                  <a:tcPr marL="35719" marR="35719" marT="35720" marB="357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Beginning of a word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20" marB="357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5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\\&gt;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ヒラギノ角ゴ ProN W3" charset="0"/>
                        <a:cs typeface="Monaco" charset="0"/>
                        <a:sym typeface="Monaco" charset="0"/>
                      </a:endParaRPr>
                    </a:p>
                  </a:txBody>
                  <a:tcPr marL="35719" marR="35719" marT="35720" marB="357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End of a word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20" marB="357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{n}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ヒラギノ角ゴ ProN W3" charset="0"/>
                        <a:cs typeface="Monaco" charset="0"/>
                        <a:sym typeface="Monaco" charset="0"/>
                      </a:endParaRPr>
                    </a:p>
                  </a:txBody>
                  <a:tcPr marL="35719" marR="35719" marT="35720" marB="357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Preceding item n times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20" marB="357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42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{n,}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ヒラギノ角ゴ ProN W3" charset="0"/>
                        <a:cs typeface="Monaco" charset="0"/>
                        <a:sym typeface="Monaco" charset="0"/>
                      </a:endParaRPr>
                    </a:p>
                  </a:txBody>
                  <a:tcPr marL="35719" marR="35719" marT="35720" marB="357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Preceding item n or more times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20" marB="357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1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{</a:t>
                      </a: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n,m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}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ヒラギノ角ゴ ProN W3" charset="0"/>
                        <a:cs typeface="Monaco" charset="0"/>
                        <a:sym typeface="Monaco" charset="0"/>
                      </a:endParaRPr>
                    </a:p>
                  </a:txBody>
                  <a:tcPr marL="35719" marR="35719" marT="35720" marB="357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Preceding item between n and m times (inclusive)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20" marB="357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>
                <a:solidFill>
                  <a:srgbClr val="0000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Pattern:  ^</a:t>
            </a:r>
            <a:r>
              <a:rPr lang="en-US" sz="3600" b="1" dirty="0">
                <a:solidFill>
                  <a:srgbClr val="0000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[^[:lower:]]+</a:t>
            </a:r>
            <a:r>
              <a:rPr lang="en-US" sz="3600" b="1" dirty="0" smtClean="0">
                <a:solidFill>
                  <a:srgbClr val="0000FF"/>
                </a:solidFill>
                <a:latin typeface="Monaco" charset="0"/>
                <a:ea typeface="ヒラギノ角ゴ ProN W3" charset="0"/>
                <a:cs typeface="Monaco" charset="0"/>
                <a:sym typeface="Monaco" charset="0"/>
              </a:rPr>
              <a:t>$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[1] ""      "HELP!" "Hi"    "</a:t>
            </a:r>
            <a:r>
              <a:rPr lang="en-US" sz="2800" dirty="0" smtClean="0">
                <a:latin typeface="Courier"/>
                <a:cs typeface="Courier"/>
              </a:rPr>
              <a:t>123”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514350" indent="-514350">
              <a:buAutoNum type="alphaUcPeriod"/>
            </a:pPr>
            <a:r>
              <a:rPr lang="en-US" sz="2800" dirty="0" smtClean="0">
                <a:latin typeface="Courier"/>
                <a:cs typeface="Courier"/>
              </a:rPr>
              <a:t>1 2</a:t>
            </a:r>
          </a:p>
          <a:p>
            <a:pPr marL="514350" indent="-514350">
              <a:buAutoNum type="alphaUcPeriod"/>
            </a:pPr>
            <a:r>
              <a:rPr lang="en-US" sz="2800" dirty="0" smtClean="0">
                <a:latin typeface="Courier"/>
                <a:cs typeface="Courier"/>
              </a:rPr>
              <a:t>2 3</a:t>
            </a:r>
          </a:p>
          <a:p>
            <a:pPr marL="514350" indent="-514350">
              <a:buAutoNum type="alphaUcPeriod"/>
            </a:pPr>
            <a:r>
              <a:rPr lang="en-US" sz="2800" dirty="0" smtClean="0">
                <a:latin typeface="Courier"/>
                <a:cs typeface="Courier"/>
              </a:rPr>
              <a:t>2 4</a:t>
            </a:r>
          </a:p>
          <a:p>
            <a:pPr marL="514350" indent="-514350">
              <a:buAutoNum type="alphaUcPeriod"/>
            </a:pPr>
            <a:r>
              <a:rPr lang="en-US" sz="2800" dirty="0" smtClean="0">
                <a:latin typeface="Courier"/>
                <a:cs typeface="Courier"/>
              </a:rPr>
              <a:t>1 2 3</a:t>
            </a:r>
          </a:p>
          <a:p>
            <a:pPr marL="514350" indent="-514350">
              <a:buAutoNum type="alphaUcPeriod"/>
            </a:pPr>
            <a:r>
              <a:rPr lang="en-US" sz="2800" dirty="0" smtClean="0">
                <a:latin typeface="Courier"/>
                <a:cs typeface="Courier"/>
              </a:rPr>
              <a:t>1 2 4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5133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865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*** 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State of the Union Address 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George Washington 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December 8, 1790 </a:t>
            </a:r>
            <a:endParaRPr lang="en-US" sz="15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5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Fellow-Citizens of the Senate and House of Representatives: 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In meeting you again I feel much satisfaction in being able to repeat my 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congratulations on the favorable prospects which continue to distinguish 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our public affairs. The abundant fruits of another year have blessed our 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country with plenty and with the means of a flourishing commerce.</a:t>
            </a:r>
          </a:p>
        </p:txBody>
      </p:sp>
    </p:spTree>
    <p:extLst>
      <p:ext uri="{BB962C8B-B14F-4D97-AF65-F5344CB8AC3E}">
        <p14:creationId xmlns:p14="http://schemas.microsoft.com/office/powerpoint/2010/main" val="158328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7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57200" y="521852"/>
            <a:ext cx="8229600" cy="56043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dirty="0" smtClean="0"/>
              <a:t>The position of a character in a pattern determines whether it is treated as a meta character.</a:t>
            </a:r>
          </a:p>
          <a:p>
            <a:pPr marL="0" indent="0">
              <a:defRPr/>
            </a:pP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Examples: </a:t>
            </a:r>
            <a:r>
              <a:rPr lang="en-US" sz="2800" dirty="0">
                <a:latin typeface="Courier"/>
                <a:cs typeface="Courier"/>
                <a:sym typeface="Monaco" charset="0"/>
              </a:rPr>
              <a:t>[-+*/]</a:t>
            </a:r>
            <a:r>
              <a:rPr lang="en-US" sz="2800" dirty="0" smtClean="0">
                <a:latin typeface="Courier"/>
                <a:cs typeface="Courier"/>
              </a:rPr>
              <a:t>, </a:t>
            </a:r>
            <a:r>
              <a:rPr lang="en-US" sz="2800" dirty="0">
                <a:latin typeface="Courier"/>
                <a:cs typeface="Courier"/>
                <a:sym typeface="Monaco" charset="0"/>
              </a:rPr>
              <a:t>[1-9]*</a:t>
            </a:r>
          </a:p>
          <a:p>
            <a:pPr marL="0" indent="0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>
              <a:buNone/>
              <a:defRPr/>
            </a:pPr>
            <a:r>
              <a:rPr lang="en-US" dirty="0" smtClean="0"/>
              <a:t>When you want to refer to one of these symbols literally, you need to precede it with a backslash (\).  However, this  already has a special meaning in R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s character strings -- it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s used to indicate control characters like newline (\n).</a:t>
            </a:r>
          </a:p>
          <a:p>
            <a:pPr marL="0" indent="0">
              <a:defRPr/>
            </a:pP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So, to refer to these symbols in R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s regular expressions, you need to precede them with </a:t>
            </a:r>
            <a:r>
              <a:rPr lang="en-US" i="1" dirty="0" smtClean="0"/>
              <a:t>two</a:t>
            </a:r>
            <a:r>
              <a:rPr lang="en-US" dirty="0" smtClean="0"/>
              <a:t> backslashes.</a:t>
            </a:r>
          </a:p>
          <a:p>
            <a:pPr marL="0" indent="0">
              <a:defRPr/>
            </a:pP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The characters for which you need to do this are:</a:t>
            </a:r>
          </a:p>
          <a:p>
            <a:pPr marL="0" indent="0">
              <a:buNone/>
              <a:defRPr/>
            </a:pPr>
            <a:r>
              <a:rPr lang="en-US" sz="2800" dirty="0">
                <a:latin typeface="Courier"/>
                <a:cs typeface="Courier"/>
                <a:sym typeface="Monaco" charset="0"/>
              </a:rPr>
              <a:t>. ^ $ + ? ( ) [ ] { } | \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Eliminate . from county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20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gsub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(".", "",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cNames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[1] "" "" "" "" </a:t>
            </a:r>
            <a:r>
              <a:rPr lang="en-US" dirty="0" smtClean="0">
                <a:latin typeface="Courier"/>
                <a:cs typeface="Courier"/>
              </a:rPr>
              <a:t>"”</a:t>
            </a:r>
          </a:p>
          <a:p>
            <a:pPr marL="0" indent="0">
              <a:buNone/>
            </a:pPr>
            <a:r>
              <a:rPr lang="en-US" i="1" dirty="0" smtClean="0">
                <a:latin typeface="Courier"/>
                <a:cs typeface="Courier"/>
              </a:rPr>
              <a:t>Above was not what we wanted!</a:t>
            </a:r>
            <a:endParaRPr lang="en-US" i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gsub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("\\.", "",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cNames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[1] "Dewitt County"              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[2] "</a:t>
            </a:r>
            <a:r>
              <a:rPr lang="en-US" dirty="0">
                <a:latin typeface="Courier"/>
                <a:cs typeface="Courier"/>
              </a:rPr>
              <a:t>Lac qui Parle County"     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[3] "St John the Baptist Parish" 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[4] "</a:t>
            </a:r>
            <a:r>
              <a:rPr lang="en-US" dirty="0">
                <a:latin typeface="Courier"/>
                <a:cs typeface="Courier"/>
              </a:rPr>
              <a:t>Stone County"             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[5] "Lewis &amp; Clark County"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05221" y="1848556"/>
            <a:ext cx="2469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"."</a:t>
            </a:r>
            <a:r>
              <a:rPr lang="en-US" sz="3200" i="1" dirty="0" smtClean="0"/>
              <a:t> stands for any character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89502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that use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gsub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(pattern, replacement,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x) </a:t>
            </a:r>
          </a:p>
          <a:p>
            <a:pPr marL="0" indent="0">
              <a:buNone/>
              <a:defRPr/>
            </a:pP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  <a:defRPr/>
            </a:pPr>
            <a:r>
              <a:rPr lang="en-US" dirty="0" smtClean="0"/>
              <a:t>Look the regular expression in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en-US" dirty="0" smtClean="0"/>
              <a:t> and replace the  matching characters with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replacement </a:t>
            </a:r>
            <a:r>
              <a:rPr lang="en-US" dirty="0" smtClean="0">
                <a:latin typeface="Calibri"/>
                <a:cs typeface="Calibri"/>
              </a:rPr>
              <a:t>(all occurrences) 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sub()</a:t>
            </a:r>
            <a:r>
              <a:rPr lang="en-US" dirty="0" smtClean="0">
                <a:latin typeface="Calibri"/>
                <a:cs typeface="Calibri"/>
              </a:rPr>
              <a:t> works the same way but only replaces the first occurrence.</a:t>
            </a:r>
            <a:endParaRPr lang="en-US" dirty="0">
              <a:latin typeface="Calibri"/>
              <a:cs typeface="Calibri"/>
            </a:endParaRPr>
          </a:p>
          <a:p>
            <a:pPr marL="0" indent="0">
              <a:defRPr/>
            </a:pPr>
            <a:endParaRPr lang="en-US" dirty="0"/>
          </a:p>
          <a:p>
            <a:pPr marL="0" indent="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0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that use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grep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(pattern, x)</a:t>
            </a:r>
            <a:r>
              <a:rPr lang="en-US" dirty="0" smtClean="0">
                <a:sym typeface="Monaco" charset="0"/>
              </a:rPr>
              <a:t>  </a:t>
            </a:r>
          </a:p>
          <a:p>
            <a:pPr marL="0" indent="0">
              <a:defRPr/>
            </a:pPr>
            <a:endParaRPr lang="en-US" dirty="0">
              <a:sym typeface="Monaco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sym typeface="Monaco" charset="0"/>
              </a:rPr>
              <a:t>Look for the regular expression in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pattern</a:t>
            </a:r>
            <a:r>
              <a:rPr lang="en-US" dirty="0" smtClean="0">
                <a:sym typeface="Monaco" charset="0"/>
              </a:rPr>
              <a:t> in the character string(s) in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x</a:t>
            </a:r>
            <a:r>
              <a:rPr lang="en-US" dirty="0" smtClean="0">
                <a:sym typeface="Monaco" charset="0"/>
              </a:rPr>
              <a:t>. </a:t>
            </a:r>
            <a:r>
              <a:rPr lang="en-US" dirty="0" smtClean="0"/>
              <a:t> It returns </a:t>
            </a:r>
            <a:r>
              <a:rPr lang="en-US" dirty="0"/>
              <a:t>the </a:t>
            </a:r>
            <a:r>
              <a:rPr lang="en-US" i="1" dirty="0"/>
              <a:t>indices</a:t>
            </a:r>
            <a:r>
              <a:rPr lang="en-US" dirty="0"/>
              <a:t> of the elements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x </a:t>
            </a:r>
            <a:r>
              <a:rPr lang="en-US" dirty="0" smtClean="0"/>
              <a:t>for </a:t>
            </a:r>
            <a:r>
              <a:rPr lang="en-US" dirty="0"/>
              <a:t>which there was a match</a:t>
            </a:r>
            <a:r>
              <a:rPr lang="en-US" dirty="0" smtClean="0"/>
              <a:t>.</a:t>
            </a:r>
          </a:p>
          <a:p>
            <a:pPr marL="0" indent="0">
              <a:buNone/>
              <a:defRPr/>
            </a:pP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grepl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() </a:t>
            </a:r>
            <a:r>
              <a:rPr lang="en-US" dirty="0"/>
              <a:t>returns </a:t>
            </a:r>
            <a:r>
              <a:rPr lang="en-US" dirty="0" smtClean="0"/>
              <a:t>a logical vector with TRUE for </a:t>
            </a:r>
            <a:r>
              <a:rPr lang="en-US" dirty="0"/>
              <a:t>the elements </a:t>
            </a:r>
            <a:r>
              <a:rPr lang="en-US" dirty="0" smtClean="0"/>
              <a:t>for </a:t>
            </a:r>
            <a:r>
              <a:rPr lang="en-US" dirty="0"/>
              <a:t>which there was a </a:t>
            </a:r>
            <a:r>
              <a:rPr lang="en-US" dirty="0" smtClean="0"/>
              <a:t>match </a:t>
            </a:r>
            <a:r>
              <a:rPr lang="en-US" dirty="0"/>
              <a:t>in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x</a:t>
            </a:r>
            <a:r>
              <a:rPr lang="en-US" dirty="0" smtClean="0"/>
              <a:t>.</a:t>
            </a:r>
            <a:endParaRPr lang="en-US" dirty="0">
              <a:sym typeface="Monaco" charset="0"/>
            </a:endParaRP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5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that use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regexpr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(pattern, text)</a:t>
            </a:r>
            <a:r>
              <a:rPr lang="en-US" dirty="0" smtClean="0">
                <a:sym typeface="Monaco" charset="0"/>
              </a:rPr>
              <a:t> 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Look for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text </a:t>
            </a:r>
          </a:p>
          <a:p>
            <a:pPr marL="0" indent="0">
              <a:buNone/>
              <a:defRPr/>
            </a:pPr>
            <a:r>
              <a:rPr lang="en-US" dirty="0" smtClean="0"/>
              <a:t>Returns </a:t>
            </a:r>
            <a:r>
              <a:rPr lang="en-US" dirty="0"/>
              <a:t>an integer vector </a:t>
            </a:r>
            <a:r>
              <a:rPr lang="en-US" dirty="0" smtClean="0"/>
              <a:t>giving </a:t>
            </a:r>
            <a:r>
              <a:rPr lang="en-US" dirty="0"/>
              <a:t>the starting position of the first match or </a:t>
            </a:r>
            <a:r>
              <a:rPr lang="en-US" i="1" dirty="0"/>
              <a:t>-1</a:t>
            </a:r>
            <a:r>
              <a:rPr lang="en-US" dirty="0"/>
              <a:t> if there is </a:t>
            </a:r>
            <a:r>
              <a:rPr lang="en-US" dirty="0" smtClean="0"/>
              <a:t>none. The return value has an attribute "</a:t>
            </a:r>
            <a:r>
              <a:rPr lang="en-US" dirty="0" err="1">
                <a:solidFill>
                  <a:srgbClr val="0000FF"/>
                </a:solidFill>
              </a:rPr>
              <a:t>match.length</a:t>
            </a:r>
            <a:r>
              <a:rPr lang="en-US" dirty="0"/>
              <a:t>", </a:t>
            </a:r>
            <a:r>
              <a:rPr lang="en-US" dirty="0" smtClean="0"/>
              <a:t>that gives </a:t>
            </a:r>
            <a:r>
              <a:rPr lang="en-US" dirty="0"/>
              <a:t>the length of the matched text (or </a:t>
            </a:r>
            <a:r>
              <a:rPr lang="en-US" i="1" dirty="0"/>
              <a:t>-1</a:t>
            </a:r>
            <a:r>
              <a:rPr lang="en-US" dirty="0"/>
              <a:t> for no match). </a:t>
            </a:r>
            <a:endParaRPr lang="en-US" dirty="0" smtClean="0"/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8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that use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g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regexpr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pattern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,text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  <a:defRPr/>
            </a:pP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  <a:defRPr/>
            </a:pPr>
            <a:r>
              <a:rPr lang="en-US" dirty="0"/>
              <a:t>S</a:t>
            </a:r>
            <a:r>
              <a:rPr lang="en-US" dirty="0" smtClean="0"/>
              <a:t>ame as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regexpr</a:t>
            </a:r>
            <a:r>
              <a:rPr lang="en-US" dirty="0" smtClean="0"/>
              <a:t>, but it returns the locations of all occurrences of the pattern in each element of text.  The return value is a list.</a:t>
            </a:r>
            <a:endParaRPr lang="en-US" dirty="0"/>
          </a:p>
          <a:p>
            <a:pPr marL="0" indent="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Practice: </a:t>
            </a:r>
            <a:r>
              <a:rPr lang="en-US" dirty="0"/>
              <a:t>Indicate which strings contain a </a:t>
            </a:r>
            <a:r>
              <a:rPr lang="en-US" dirty="0" smtClean="0"/>
              <a:t>match to the pattern</a:t>
            </a:r>
            <a:endParaRPr lang="en-US" dirty="0"/>
          </a:p>
        </p:txBody>
      </p:sp>
      <p:sp>
        <p:nvSpPr>
          <p:cNvPr id="363521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dirty="0" smtClean="0"/>
          </a:p>
        </p:txBody>
      </p:sp>
      <p:graphicFrame>
        <p:nvGraphicFramePr>
          <p:cNvPr id="36352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581508"/>
              </p:ext>
            </p:extLst>
          </p:nvPr>
        </p:nvGraphicFramePr>
        <p:xfrm>
          <a:off x="457200" y="1600200"/>
          <a:ext cx="8137179" cy="4930856"/>
        </p:xfrm>
        <a:graphic>
          <a:graphicData uri="http://schemas.openxmlformats.org/drawingml/2006/table">
            <a:tbl>
              <a:tblPr/>
              <a:tblGrid>
                <a:gridCol w="904131"/>
                <a:gridCol w="904131"/>
                <a:gridCol w="904131"/>
                <a:gridCol w="904131"/>
                <a:gridCol w="904131"/>
                <a:gridCol w="904131"/>
                <a:gridCol w="904131"/>
                <a:gridCol w="904131"/>
                <a:gridCol w="904131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hi mabc</a:t>
                      </a: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abc</a:t>
                      </a: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abcd</a:t>
                      </a: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abccd</a:t>
                      </a: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abcabcdx</a:t>
                      </a: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cab</a:t>
                      </a: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abd</a:t>
                      </a: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cad</a:t>
                      </a: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abc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^</a:t>
                      </a: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abc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abc.d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abc+d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abc?d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abc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$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abc.*d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abc?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a[b?d]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Practice: </a:t>
            </a:r>
            <a:r>
              <a:rPr lang="en-US" dirty="0"/>
              <a:t>Indicate which strings contain a </a:t>
            </a:r>
            <a:r>
              <a:rPr lang="en-US" dirty="0" smtClean="0"/>
              <a:t>match to the pattern</a:t>
            </a:r>
            <a:endParaRPr lang="en-US" dirty="0"/>
          </a:p>
        </p:txBody>
      </p:sp>
      <p:graphicFrame>
        <p:nvGraphicFramePr>
          <p:cNvPr id="36352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166148"/>
              </p:ext>
            </p:extLst>
          </p:nvPr>
        </p:nvGraphicFramePr>
        <p:xfrm>
          <a:off x="457200" y="1600200"/>
          <a:ext cx="8137179" cy="4930856"/>
        </p:xfrm>
        <a:graphic>
          <a:graphicData uri="http://schemas.openxmlformats.org/drawingml/2006/table">
            <a:tbl>
              <a:tblPr/>
              <a:tblGrid>
                <a:gridCol w="904131"/>
                <a:gridCol w="904131"/>
                <a:gridCol w="904131"/>
                <a:gridCol w="904131"/>
                <a:gridCol w="904131"/>
                <a:gridCol w="904131"/>
                <a:gridCol w="904131"/>
                <a:gridCol w="904131"/>
                <a:gridCol w="904131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hi mabc</a:t>
                      </a: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abc</a:t>
                      </a: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abcd</a:t>
                      </a: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abccd</a:t>
                      </a: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abcabcdx</a:t>
                      </a: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cab</a:t>
                      </a: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abd</a:t>
                      </a: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“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cad</a:t>
                      </a: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”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abc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^</a:t>
                      </a: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abc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abc.d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abc+d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abc?d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abc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$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abc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.*d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abc?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a[b?d]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1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 careful with patterns matching too much. </a:t>
            </a:r>
          </a:p>
          <a:p>
            <a:r>
              <a:rPr lang="en-US" dirty="0" smtClean="0"/>
              <a:t>The matching is greedy in that it matches as much as possible</a:t>
            </a:r>
          </a:p>
          <a:p>
            <a:r>
              <a:rPr lang="en-US" dirty="0" smtClean="0"/>
              <a:t>For example: the regular expression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/>
                <a:ea typeface="ヒラギノ角ゴ ProN W3" charset="0"/>
                <a:cs typeface="Courier"/>
                <a:sym typeface="Gill Sans" charset="0"/>
              </a:rPr>
              <a:t>abc</a:t>
            </a:r>
            <a:r>
              <a:rPr lang="en-US" dirty="0">
                <a:solidFill>
                  <a:srgbClr val="0000FF"/>
                </a:solidFill>
                <a:latin typeface="Courier"/>
                <a:ea typeface="ヒラギノ角ゴ ProN W3" charset="0"/>
                <a:cs typeface="Courier"/>
                <a:sym typeface="Gill Sans" charset="0"/>
              </a:rPr>
              <a:t>.*</a:t>
            </a:r>
            <a:r>
              <a:rPr lang="en-US" dirty="0" smtClean="0">
                <a:solidFill>
                  <a:srgbClr val="0000FF"/>
                </a:solidFill>
                <a:latin typeface="Courier"/>
                <a:ea typeface="ヒラギノ角ゴ ProN W3" charset="0"/>
                <a:cs typeface="Courier"/>
                <a:sym typeface="Gill Sans" charset="0"/>
              </a:rPr>
              <a:t>d </a:t>
            </a:r>
            <a:r>
              <a:rPr lang="en-US" dirty="0" smtClean="0"/>
              <a:t>matches the entire string, </a:t>
            </a:r>
            <a:r>
              <a:rPr lang="en-US" dirty="0" err="1" smtClean="0">
                <a:solidFill>
                  <a:srgbClr val="0000FF"/>
                </a:solidFill>
              </a:rPr>
              <a:t>abcdzfgdsad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.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Why? 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Because any character any number of times between </a:t>
            </a:r>
            <a:r>
              <a:rPr lang="en-US" dirty="0" err="1" smtClean="0">
                <a:solidFill>
                  <a:srgbClr val="0000FF"/>
                </a:solidFill>
                <a:latin typeface="Calibri"/>
                <a:cs typeface="Calibri"/>
              </a:rPr>
              <a:t>abc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and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is considered a match, and any character includes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78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Pattern:  </a:t>
            </a:r>
            <a:r>
              <a:rPr lang="en-US" dirty="0" err="1">
                <a:solidFill>
                  <a:srgbClr val="0000FF"/>
                </a:solidFill>
                <a:latin typeface="Courier"/>
                <a:ea typeface="ヒラギノ角ゴ ProN W3" charset="0"/>
                <a:cs typeface="Courier"/>
                <a:sym typeface="Gill Sans" charset="0"/>
              </a:rPr>
              <a:t>abc</a:t>
            </a:r>
            <a:r>
              <a:rPr lang="en-US" dirty="0">
                <a:solidFill>
                  <a:srgbClr val="0000FF"/>
                </a:solidFill>
                <a:latin typeface="Courier"/>
                <a:ea typeface="ヒラギノ角ゴ ProN W3" charset="0"/>
                <a:cs typeface="Courier"/>
                <a:sym typeface="Gill Sans" charset="0"/>
              </a:rPr>
              <a:t>.*</a:t>
            </a:r>
            <a:r>
              <a:rPr lang="en-US" dirty="0" smtClean="0">
                <a:solidFill>
                  <a:srgbClr val="0000FF"/>
                </a:solidFill>
                <a:latin typeface="Courier"/>
                <a:ea typeface="ヒラギノ角ゴ ProN W3" charset="0"/>
                <a:cs typeface="Courier"/>
                <a:sym typeface="Gill Sans" charset="0"/>
              </a:rPr>
              <a:t>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String: </a:t>
            </a:r>
            <a:r>
              <a:rPr lang="en-US" dirty="0" err="1" smtClean="0">
                <a:solidFill>
                  <a:srgbClr val="0000FF"/>
                </a:solidFill>
              </a:rPr>
              <a:t>abcdzfgdsad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cs typeface="Calibri"/>
              </a:rPr>
              <a:t>Matches: </a:t>
            </a:r>
            <a:r>
              <a:rPr lang="en-US" dirty="0" err="1">
                <a:solidFill>
                  <a:srgbClr val="0000FF"/>
                </a:solidFill>
              </a:rPr>
              <a:t>abcdzfgdsad</a:t>
            </a:r>
            <a:endParaRPr lang="en-US" dirty="0"/>
          </a:p>
          <a:p>
            <a:pPr marL="0" lvl="0" indent="0">
              <a:buNone/>
            </a:pPr>
            <a:endParaRPr lang="en-US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Alternative Pattern: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ea typeface="ヒラギノ角ゴ ProN W3" charset="0"/>
                <a:cs typeface="Courier"/>
                <a:sym typeface="Gill Sans" charset="0"/>
              </a:rPr>
              <a:t>abc</a:t>
            </a:r>
            <a:r>
              <a:rPr lang="en-US" dirty="0" smtClean="0">
                <a:solidFill>
                  <a:srgbClr val="0000FF"/>
                </a:solidFill>
                <a:latin typeface="Courier"/>
                <a:ea typeface="ヒラギノ角ゴ ProN W3" charset="0"/>
                <a:cs typeface="Courier"/>
                <a:sym typeface="Gill Sans" charset="0"/>
              </a:rPr>
              <a:t>[^d]*d</a:t>
            </a:r>
            <a:endParaRPr lang="en-US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Matches: </a:t>
            </a:r>
            <a:r>
              <a:rPr lang="en-US" dirty="0" err="1" smtClean="0">
                <a:solidFill>
                  <a:srgbClr val="0000FF"/>
                </a:solidFill>
              </a:rPr>
              <a:t>abcd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790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 mining State of Union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speeches in one large plain text file</a:t>
            </a:r>
          </a:p>
          <a:p>
            <a:r>
              <a:rPr lang="en-US" dirty="0" smtClean="0"/>
              <a:t>Each speech starts with “***” on a line followed by 3 lines of information about who gave the speech</a:t>
            </a:r>
            <a:r>
              <a:rPr lang="en-US" dirty="0"/>
              <a:t> </a:t>
            </a:r>
            <a:r>
              <a:rPr lang="en-US" dirty="0" smtClean="0"/>
              <a:t>and when</a:t>
            </a:r>
          </a:p>
          <a:p>
            <a:r>
              <a:rPr lang="en-US" dirty="0" smtClean="0"/>
              <a:t>One way to mine the speeches: create a </a:t>
            </a:r>
            <a:r>
              <a:rPr lang="en-US" i="1" dirty="0" smtClean="0">
                <a:solidFill>
                  <a:srgbClr val="0000FF"/>
                </a:solidFill>
              </a:rPr>
              <a:t>word vector </a:t>
            </a:r>
            <a:r>
              <a:rPr lang="en-US" dirty="0" smtClean="0"/>
              <a:t>for each speech, which holds counts of how many times a particular word was said in each speech.</a:t>
            </a:r>
          </a:p>
          <a:p>
            <a:r>
              <a:rPr lang="en-US" dirty="0" smtClean="0"/>
              <a:t>Words such as nation, national, nations should collapse to the same “word”</a:t>
            </a:r>
          </a:p>
        </p:txBody>
      </p:sp>
    </p:spTree>
    <p:extLst>
      <p:ext uri="{BB962C8B-B14F-4D97-AF65-F5344CB8AC3E}">
        <p14:creationId xmlns:p14="http://schemas.microsoft.com/office/powerpoint/2010/main" val="214395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Summary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syntax for regular expressions is </a:t>
            </a:r>
            <a:r>
              <a:rPr lang="en-US" i="1" dirty="0" smtClean="0"/>
              <a:t>extremely</a:t>
            </a:r>
            <a:r>
              <a:rPr lang="en-US" dirty="0" smtClean="0"/>
              <a:t> concise</a:t>
            </a:r>
          </a:p>
          <a:p>
            <a:r>
              <a:rPr lang="en-US" dirty="0" smtClean="0"/>
              <a:t> It can be overwhelming if you try to read it like you would regular text.  </a:t>
            </a:r>
          </a:p>
          <a:p>
            <a:r>
              <a:rPr lang="en-US" dirty="0" smtClean="0"/>
              <a:t>Always break it down into these three components: literals, character classes, modifiers</a:t>
            </a:r>
          </a:p>
          <a:p>
            <a:r>
              <a:rPr lang="en-US" dirty="0" smtClean="0"/>
              <a:t>Build your regular expression up a bit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Web behavior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Every time you visit a Web site, information is recorded about the visit: </a:t>
            </a:r>
          </a:p>
          <a:p>
            <a:pPr lvl="1"/>
            <a:r>
              <a:rPr lang="en-US" dirty="0" smtClean="0"/>
              <a:t>the page visited, </a:t>
            </a:r>
          </a:p>
          <a:p>
            <a:pPr lvl="1"/>
            <a:r>
              <a:rPr lang="en-US" dirty="0" smtClean="0"/>
              <a:t>date and time of visit</a:t>
            </a:r>
          </a:p>
          <a:p>
            <a:pPr lvl="1"/>
            <a:r>
              <a:rPr lang="en-US" dirty="0" smtClean="0"/>
              <a:t>browser used</a:t>
            </a:r>
          </a:p>
          <a:p>
            <a:pPr lvl="1"/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IP address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lines of the Web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169.237.46.168 - - [26/Jan/</a:t>
            </a:r>
            <a:r>
              <a:rPr lang="en-US" sz="2500" dirty="0" smtClean="0"/>
              <a:t>2014</a:t>
            </a:r>
            <a:r>
              <a:rPr lang="en-US" sz="2500" dirty="0"/>
              <a:t>:10:47:58 -0800] </a:t>
            </a:r>
          </a:p>
          <a:p>
            <a:pPr marL="0" indent="0">
              <a:buNone/>
            </a:pPr>
            <a:r>
              <a:rPr lang="en-US" sz="2500" dirty="0"/>
              <a:t>"GET /stat141/Winter04 HTTP/1.1" 301 328 </a:t>
            </a:r>
          </a:p>
          <a:p>
            <a:pPr marL="0" indent="0">
              <a:buNone/>
            </a:pPr>
            <a:r>
              <a:rPr lang="en-US" sz="2500" dirty="0"/>
              <a:t>"http://</a:t>
            </a:r>
            <a:r>
              <a:rPr lang="en-US" sz="2500" dirty="0" err="1"/>
              <a:t>anson.ucdavis.edu</a:t>
            </a:r>
            <a:r>
              <a:rPr lang="en-US" sz="2500" dirty="0"/>
              <a:t>/courses/" </a:t>
            </a:r>
          </a:p>
          <a:p>
            <a:pPr marL="0" indent="0">
              <a:buNone/>
            </a:pPr>
            <a:r>
              <a:rPr lang="pl-PL" sz="2500" dirty="0"/>
              <a:t>"Mozilla/4.0 (</a:t>
            </a:r>
            <a:r>
              <a:rPr lang="pl-PL" sz="2500" dirty="0" err="1"/>
              <a:t>compatible</a:t>
            </a:r>
            <a:r>
              <a:rPr lang="pl-PL" sz="2500" dirty="0"/>
              <a:t>; MSIE 6.0; Windows NT 5.0; .NET CLR 1.1.4322</a:t>
            </a:r>
            <a:r>
              <a:rPr lang="pl-PL" sz="2500" dirty="0" smtClean="0"/>
              <a:t>)”</a:t>
            </a:r>
          </a:p>
          <a:p>
            <a:pPr marL="0" indent="0">
              <a:buNone/>
            </a:pPr>
            <a:r>
              <a:rPr lang="pl-PL" sz="2500" dirty="0" smtClean="0"/>
              <a:t> </a:t>
            </a:r>
            <a:endParaRPr lang="pl-PL" sz="2500" dirty="0"/>
          </a:p>
          <a:p>
            <a:pPr marL="0" indent="0">
              <a:buNone/>
            </a:pPr>
            <a:r>
              <a:rPr lang="pl-PL" sz="2500" dirty="0"/>
              <a:t>169.237.46.168 - - [26/Jan/</a:t>
            </a:r>
            <a:r>
              <a:rPr lang="pl-PL" sz="2500" dirty="0" smtClean="0"/>
              <a:t>2014</a:t>
            </a:r>
            <a:r>
              <a:rPr lang="pl-PL" sz="2500" dirty="0"/>
              <a:t>:10:47:58 -0800] </a:t>
            </a:r>
          </a:p>
          <a:p>
            <a:pPr marL="0" indent="0">
              <a:buNone/>
            </a:pPr>
            <a:r>
              <a:rPr lang="pl-PL" sz="2500" dirty="0"/>
              <a:t>"GET /stat141/Winter04/ HTTP/1.1" 200 2585 </a:t>
            </a:r>
          </a:p>
          <a:p>
            <a:pPr marL="0" indent="0">
              <a:buNone/>
            </a:pPr>
            <a:r>
              <a:rPr lang="pl-PL" sz="2500" dirty="0"/>
              <a:t>"http://</a:t>
            </a:r>
            <a:r>
              <a:rPr lang="pl-PL" sz="2500" dirty="0" err="1"/>
              <a:t>anson.ucdavis.edu</a:t>
            </a:r>
            <a:r>
              <a:rPr lang="pl-PL" sz="2500" dirty="0"/>
              <a:t>/</a:t>
            </a:r>
            <a:r>
              <a:rPr lang="pl-PL" sz="2500" dirty="0" err="1"/>
              <a:t>courses</a:t>
            </a:r>
            <a:r>
              <a:rPr lang="pl-PL" sz="2500" dirty="0"/>
              <a:t>/" </a:t>
            </a:r>
          </a:p>
          <a:p>
            <a:pPr marL="0" indent="0">
              <a:buNone/>
            </a:pPr>
            <a:r>
              <a:rPr lang="pl-PL" sz="2500" dirty="0"/>
              <a:t>"Mozilla/4.0 (</a:t>
            </a:r>
            <a:r>
              <a:rPr lang="pl-PL" sz="2500" dirty="0" err="1"/>
              <a:t>compatible</a:t>
            </a:r>
            <a:r>
              <a:rPr lang="pl-PL" sz="2500" dirty="0"/>
              <a:t>; MSIE 6.0; Windows NT 5.0; .NET CLR 1.1.4322)"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7728079" cy="2297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4242417"/>
            <a:ext cx="7728079" cy="2297998"/>
          </a:xfrm>
          <a:prstGeom prst="rect">
            <a:avLst/>
          </a:prstGeom>
          <a:solidFill>
            <a:srgbClr val="008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0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8536</TotalTime>
  <Words>3095</Words>
  <Application>Microsoft Macintosh PowerPoint</Application>
  <PresentationFormat>On-screen Show (4:3)</PresentationFormat>
  <Paragraphs>479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Calibri</vt:lpstr>
      <vt:lpstr>Courier</vt:lpstr>
      <vt:lpstr>Gill Sans</vt:lpstr>
      <vt:lpstr>Monaco</vt:lpstr>
      <vt:lpstr>ＭＳ Ｐゴシック</vt:lpstr>
      <vt:lpstr>Zapf Dingbats</vt:lpstr>
      <vt:lpstr>ヒラギノ角ゴ ProN W3</vt:lpstr>
      <vt:lpstr>Arial</vt:lpstr>
      <vt:lpstr>Office Theme</vt:lpstr>
      <vt:lpstr>Text Data</vt:lpstr>
      <vt:lpstr>1. Election Study</vt:lpstr>
      <vt:lpstr>What issues arise in matching?</vt:lpstr>
      <vt:lpstr>What problems need resolving to match counties across sources?</vt:lpstr>
      <vt:lpstr>2. Text mining  State of Union Addresses</vt:lpstr>
      <vt:lpstr>PowerPoint Presentation</vt:lpstr>
      <vt:lpstr>Text mining State of Union Addresses</vt:lpstr>
      <vt:lpstr>3. Web behavior</vt:lpstr>
      <vt:lpstr>Two lines of the Web log</vt:lpstr>
      <vt:lpstr>PowerPoint Presentation</vt:lpstr>
      <vt:lpstr>4. Spam filtering:  Anatomy of email message</vt:lpstr>
      <vt:lpstr>Header:</vt:lpstr>
      <vt:lpstr>Example header</vt:lpstr>
      <vt:lpstr>What features can you derive from the email that might be helpful in predicting spam?</vt:lpstr>
      <vt:lpstr>Four Examples</vt:lpstr>
      <vt:lpstr>Election Data</vt:lpstr>
      <vt:lpstr>Recall:</vt:lpstr>
      <vt:lpstr>5 String manipulation functions</vt:lpstr>
      <vt:lpstr>5 String manipulation functions</vt:lpstr>
      <vt:lpstr>Test Data</vt:lpstr>
      <vt:lpstr>Practice with  tolower(), paste(), substring(), nchar(), strsplit()</vt:lpstr>
      <vt:lpstr>Web log data</vt:lpstr>
      <vt:lpstr>The Web log</vt:lpstr>
      <vt:lpstr>What features of the entry are useful?</vt:lpstr>
      <vt:lpstr>PowerPoint Presentation</vt:lpstr>
      <vt:lpstr>PowerPoint Presentation</vt:lpstr>
      <vt:lpstr>PowerPoint Presentation</vt:lpstr>
      <vt:lpstr>Better Way </vt:lpstr>
      <vt:lpstr>"\\[|/|:"</vt:lpstr>
      <vt:lpstr>"\\[|/|:“ is a  Regular Expression</vt:lpstr>
      <vt:lpstr>Regular Expressions</vt:lpstr>
      <vt:lpstr>Recall our County Names</vt:lpstr>
      <vt:lpstr>Tasks</vt:lpstr>
      <vt:lpstr>sub(pattern, replacement, x)</vt:lpstr>
      <vt:lpstr>Eliminate "County"</vt:lpstr>
      <vt:lpstr>Subtlety to Pattern Matching</vt:lpstr>
      <vt:lpstr>How does the pattern matching work? Pattern: Cat </vt:lpstr>
      <vt:lpstr>sub("Parish","", cNames[3])</vt:lpstr>
      <vt:lpstr>sub("Parish","", cNames[3])</vt:lpstr>
      <vt:lpstr>sub("Parish","", cNames[3])</vt:lpstr>
      <vt:lpstr>Let’s Try Another String</vt:lpstr>
      <vt:lpstr>sub("Parish","", cNames[2])</vt:lpstr>
      <vt:lpstr>sub("Parish","", cNames[2])</vt:lpstr>
      <vt:lpstr>sub("Parish","", cNames[2])</vt:lpstr>
      <vt:lpstr>Regular Expressions</vt:lpstr>
      <vt:lpstr>Syntax:</vt:lpstr>
      <vt:lpstr>Equivalent Characters</vt:lpstr>
      <vt:lpstr>Equivalent Characters</vt:lpstr>
      <vt:lpstr>Web log example</vt:lpstr>
      <vt:lpstr>String Split on [ or / or :</vt:lpstr>
      <vt:lpstr>Equivalent Characters</vt:lpstr>
      <vt:lpstr>Equivalent Characters</vt:lpstr>
      <vt:lpstr>Named Equivalence Classes</vt:lpstr>
      <vt:lpstr>Meta Characters</vt:lpstr>
      <vt:lpstr>Meta characters</vt:lpstr>
      <vt:lpstr>Meta characters that control how many times something is repeated</vt:lpstr>
      <vt:lpstr>PowerPoint Presentation</vt:lpstr>
      <vt:lpstr>PowerPoint Presentation</vt:lpstr>
      <vt:lpstr>Pattern:  ^[^[:lower:]]+$</vt:lpstr>
      <vt:lpstr>PowerPoint Presentation</vt:lpstr>
      <vt:lpstr>Eliminate . from county names</vt:lpstr>
      <vt:lpstr>Functions that use Regular Expressions</vt:lpstr>
      <vt:lpstr>Functions that use Regular Expressions</vt:lpstr>
      <vt:lpstr>Functions that use Regular Expressions</vt:lpstr>
      <vt:lpstr>Functions that use Regular Expressions</vt:lpstr>
      <vt:lpstr>Practice: Indicate which strings contain a match to the pattern</vt:lpstr>
      <vt:lpstr>Practice: Indicate which strings contain a match to the pattern</vt:lpstr>
      <vt:lpstr>Greedy Matching</vt:lpstr>
      <vt:lpstr>Greedy Matching</vt:lpstr>
      <vt:lpstr>Summary</vt:lpstr>
    </vt:vector>
  </TitlesOfParts>
  <Company>UC Davis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Mid-semester Survey</dc:title>
  <dc:creator>Deborah Nolan</dc:creator>
  <cp:lastModifiedBy>Microsoft Office User</cp:lastModifiedBy>
  <cp:revision>182</cp:revision>
  <cp:lastPrinted>2017-03-21T14:07:13Z</cp:lastPrinted>
  <dcterms:created xsi:type="dcterms:W3CDTF">2012-03-13T04:34:01Z</dcterms:created>
  <dcterms:modified xsi:type="dcterms:W3CDTF">2017-03-23T03:27:17Z</dcterms:modified>
</cp:coreProperties>
</file>