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67" r:id="rId2"/>
    <p:sldId id="368" r:id="rId3"/>
    <p:sldId id="407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371" r:id="rId12"/>
    <p:sldId id="372" r:id="rId13"/>
    <p:sldId id="408" r:id="rId14"/>
    <p:sldId id="373" r:id="rId15"/>
    <p:sldId id="374" r:id="rId16"/>
    <p:sldId id="404" r:id="rId17"/>
    <p:sldId id="406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71"/>
  </p:normalViewPr>
  <p:slideViewPr>
    <p:cSldViewPr snapToGrid="0" snapToObjects="1">
      <p:cViewPr>
        <p:scale>
          <a:sx n="90" d="100"/>
          <a:sy n="90" d="100"/>
        </p:scale>
        <p:origin x="10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9369-F9B0-7649-8A31-AB87DF2A7F33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540A-5F68-2F49-B913-9A04A8BB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5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F2CC0-322A-5840-A53A-EB7EE0E8EC8E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A9044-AD7B-384E-8E86-F5CD04930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4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7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D6A2-ACDA-CE49-AA40-67BBB8BFE727}" type="datetimeFigureOut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61F9-68AE-6D42-BC7F-8C2BDFBEC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Punctuation</a:t>
            </a:r>
            <a:br>
              <a:rPr lang="en-US" dirty="0" smtClean="0"/>
            </a:br>
            <a:r>
              <a:rPr lang="en-US" dirty="0" smtClean="0"/>
              <a:t> Convert to lower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97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get out vote we win poll</a:t>
            </a:r>
          </a:p>
          <a:p>
            <a:r>
              <a:rPr lang="en-US" dirty="0" smtClean="0"/>
              <a:t>we win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press </a:t>
            </a:r>
            <a:r>
              <a:rPr lang="en-US" dirty="0" err="1" smtClean="0"/>
              <a:t>refus</a:t>
            </a:r>
            <a:r>
              <a:rPr lang="en-US" dirty="0" smtClean="0"/>
              <a:t> report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media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tank </a:t>
            </a:r>
            <a:r>
              <a:rPr lang="en-US" dirty="0" err="1" smtClean="0"/>
              <a:t>clinton</a:t>
            </a:r>
            <a:r>
              <a:rPr lang="en-US" dirty="0" smtClean="0"/>
              <a:t> trump win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err="1" smtClean="0"/>
              <a:t>dems</a:t>
            </a:r>
            <a:r>
              <a:rPr lang="en-US" dirty="0" smtClean="0"/>
              <a:t> </a:t>
            </a:r>
            <a:r>
              <a:rPr lang="en-US" dirty="0" err="1" smtClean="0"/>
              <a:t>mak</a:t>
            </a:r>
            <a:r>
              <a:rPr lang="en-US" dirty="0" smtClean="0"/>
              <a:t> phony poll suppress trump we go win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nique words across all documents</a:t>
            </a:r>
          </a:p>
          <a:p>
            <a:r>
              <a:rPr lang="en-US" dirty="0" err="1" smtClean="0"/>
              <a:t>clinton</a:t>
            </a:r>
            <a:r>
              <a:rPr lang="en-US" dirty="0" smtClean="0"/>
              <a:t>  </a:t>
            </a:r>
            <a:r>
              <a:rPr lang="en-US" dirty="0" err="1" smtClean="0"/>
              <a:t>dems</a:t>
            </a:r>
            <a:r>
              <a:rPr lang="en-US" dirty="0" smtClean="0"/>
              <a:t>   get  go  </a:t>
            </a:r>
            <a:r>
              <a:rPr lang="en-US" dirty="0" err="1" smtClean="0"/>
              <a:t>mak</a:t>
            </a:r>
            <a:r>
              <a:rPr lang="en-US" dirty="0" smtClean="0"/>
              <a:t>  media out phony  poll  press   </a:t>
            </a:r>
            <a:r>
              <a:rPr lang="en-US" dirty="0" err="1" smtClean="0"/>
              <a:t>refus</a:t>
            </a:r>
            <a:r>
              <a:rPr lang="en-US" dirty="0" smtClean="0"/>
              <a:t>  report  suppress tank   trump   vote    we win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4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567500"/>
              </p:ext>
            </p:extLst>
          </p:nvPr>
        </p:nvGraphicFramePr>
        <p:xfrm>
          <a:off x="757084" y="1312976"/>
          <a:ext cx="72337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21"/>
                <a:gridCol w="1205621"/>
                <a:gridCol w="1205621"/>
                <a:gridCol w="1205621"/>
                <a:gridCol w="1205621"/>
                <a:gridCol w="12056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NumDocs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084" y="352778"/>
            <a:ext cx="7450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/>
              <a:t>Each Document is a word vector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8616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information do we lose with Word Vectors?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09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Placement / juxtaposition of words</a:t>
            </a:r>
          </a:p>
          <a:p>
            <a:pPr lvl="1"/>
            <a:r>
              <a:rPr lang="en-US" dirty="0" smtClean="0"/>
              <a:t>E.g., “damn” alone is typically a negative word, but “damn good” is a positive phrase; bigrams can help</a:t>
            </a:r>
          </a:p>
          <a:p>
            <a:r>
              <a:rPr lang="en-US" dirty="0" smtClean="0"/>
              <a:t>Meaning through punctuation – </a:t>
            </a:r>
          </a:p>
          <a:p>
            <a:pPr lvl="1"/>
            <a:r>
              <a:rPr lang="en-US" dirty="0" smtClean="0"/>
              <a:t>use of exclamation point can distinguish between authors</a:t>
            </a:r>
            <a:endParaRPr lang="en-US" dirty="0"/>
          </a:p>
          <a:p>
            <a:r>
              <a:rPr lang="en-US" dirty="0" smtClean="0"/>
              <a:t>Small words </a:t>
            </a:r>
          </a:p>
          <a:p>
            <a:pPr lvl="1"/>
            <a:r>
              <a:rPr lang="en-US" dirty="0" smtClean="0"/>
              <a:t>Some analyses focus on small words to identify 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documents use the same terms?</a:t>
            </a:r>
          </a:p>
          <a:p>
            <a:r>
              <a:rPr lang="en-US" dirty="0" smtClean="0"/>
              <a:t>Don’t care about common terms</a:t>
            </a:r>
          </a:p>
          <a:p>
            <a:r>
              <a:rPr lang="en-US" dirty="0" smtClean="0"/>
              <a:t>Want to control for the length of the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Term frequency</a:t>
            </a:r>
            <a:r>
              <a:rPr lang="en-US" dirty="0" smtClean="0"/>
              <a:t>: number of the words in a document are this term (</a:t>
            </a:r>
            <a:r>
              <a:rPr lang="en-US" dirty="0" err="1" smtClean="0"/>
              <a:t>nt</a:t>
            </a:r>
            <a:r>
              <a:rPr lang="en-US" dirty="0" smtClean="0"/>
              <a:t> of n)</a:t>
            </a:r>
          </a:p>
          <a:p>
            <a:r>
              <a:rPr lang="en-US" b="1" dirty="0" smtClean="0"/>
              <a:t>Document frequency</a:t>
            </a:r>
            <a:r>
              <a:rPr lang="en-US" dirty="0" smtClean="0"/>
              <a:t>: number of the documents that contain this term (</a:t>
            </a:r>
            <a:r>
              <a:rPr lang="en-US" dirty="0" err="1" smtClean="0"/>
              <a:t>Nd</a:t>
            </a:r>
            <a:r>
              <a:rPr lang="en-US" dirty="0" smtClean="0"/>
              <a:t> of N)</a:t>
            </a:r>
          </a:p>
          <a:p>
            <a:r>
              <a:rPr lang="en-US" dirty="0" smtClean="0"/>
              <a:t>Normalized vector: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 =  </a:t>
            </a:r>
            <a:r>
              <a:rPr lang="en-US" dirty="0" err="1" smtClean="0"/>
              <a:t>nt</a:t>
            </a:r>
            <a:r>
              <a:rPr lang="en-US" dirty="0" smtClean="0"/>
              <a:t>/n * N/</a:t>
            </a:r>
            <a:r>
              <a:rPr lang="en-US" dirty="0" err="1" smtClean="0"/>
              <a:t>Nd</a:t>
            </a:r>
            <a:r>
              <a:rPr lang="en-US" dirty="0" smtClean="0"/>
              <a:t>)      (term </a:t>
            </a:r>
            <a:r>
              <a:rPr lang="en-US" dirty="0" err="1" smtClean="0"/>
              <a:t>freq</a:t>
            </a:r>
            <a:r>
              <a:rPr lang="en-US" dirty="0" smtClean="0"/>
              <a:t> - inverse doc </a:t>
            </a:r>
            <a:r>
              <a:rPr lang="en-US" dirty="0" err="1" smtClean="0"/>
              <a:t>freq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pPr marL="0" indent="0">
              <a:buNone/>
            </a:pPr>
            <a:r>
              <a:rPr lang="en-US" dirty="0"/>
              <a:t> V = </a:t>
            </a:r>
            <a:r>
              <a:rPr lang="en-US" dirty="0" err="1" smtClean="0"/>
              <a:t>nt</a:t>
            </a:r>
            <a:r>
              <a:rPr lang="en-US" dirty="0" smtClean="0"/>
              <a:t>/</a:t>
            </a:r>
            <a:r>
              <a:rPr lang="en-US" dirty="0"/>
              <a:t>n * </a:t>
            </a:r>
            <a:r>
              <a:rPr lang="en-US" dirty="0" smtClean="0"/>
              <a:t>log((1+N)/ </a:t>
            </a:r>
            <a:r>
              <a:rPr lang="en-US" dirty="0" err="1" smtClean="0"/>
              <a:t>Nd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29640"/>
              </p:ext>
            </p:extLst>
          </p:nvPr>
        </p:nvGraphicFramePr>
        <p:xfrm>
          <a:off x="757084" y="1312976"/>
          <a:ext cx="72337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21"/>
                <a:gridCol w="1205621"/>
                <a:gridCol w="1205621"/>
                <a:gridCol w="1205621"/>
                <a:gridCol w="1205621"/>
                <a:gridCol w="12056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InvDocFrq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9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80406"/>
              </p:ext>
            </p:extLst>
          </p:nvPr>
        </p:nvGraphicFramePr>
        <p:xfrm>
          <a:off x="757084" y="1312976"/>
          <a:ext cx="72337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21"/>
                <a:gridCol w="1205621"/>
                <a:gridCol w="1205621"/>
                <a:gridCol w="1205621"/>
                <a:gridCol w="1205621"/>
                <a:gridCol w="120562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Log(</a:t>
                      </a:r>
                      <a:r>
                        <a:rPr lang="en-US" dirty="0" err="1" smtClean="0"/>
                        <a:t>idf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clinton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4 -&gt;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4 -&gt;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4 -&gt;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 -&gt;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2 -&gt;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2 -&gt;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4/3 -&gt;</a:t>
                      </a:r>
                      <a:r>
                        <a:rPr lang="en-US" baseline="0" dirty="0" smtClean="0"/>
                        <a:t> 0.4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1 -&gt; 0.3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09333" y="352778"/>
            <a:ext cx="3160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err="1" smtClean="0"/>
              <a:t>tf</a:t>
            </a:r>
            <a:r>
              <a:rPr lang="en-US" sz="4200" dirty="0" err="1"/>
              <a:t>-</a:t>
            </a:r>
            <a:r>
              <a:rPr lang="en-US" sz="4200" dirty="0" err="1" smtClean="0"/>
              <a:t>idf</a:t>
            </a:r>
            <a:r>
              <a:rPr lang="en-US" sz="4200" dirty="0" smtClean="0"/>
              <a:t>   (log2)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036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between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Dist</a:t>
            </a:r>
            <a:r>
              <a:rPr lang="en-US" dirty="0"/>
              <a:t>(V, W) = ½( KL(V, AVG) + KL(W, AVG))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where: </a:t>
            </a:r>
            <a:r>
              <a:rPr lang="en-US" dirty="0" smtClean="0"/>
              <a:t>KL stands for </a:t>
            </a:r>
            <a:r>
              <a:rPr lang="en-US" dirty="0" err="1" smtClean="0"/>
              <a:t>Kulback-Leibler</a:t>
            </a:r>
            <a:r>
              <a:rPr lang="en-US" dirty="0" smtClean="0"/>
              <a:t> measure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KL</a:t>
            </a:r>
            <a:r>
              <a:rPr lang="en-US" dirty="0"/>
              <a:t>(V, AVG) = sum( log(V/AVG) * AVG)</a:t>
            </a:r>
          </a:p>
          <a:p>
            <a:endParaRPr lang="en-US" dirty="0"/>
          </a:p>
          <a:p>
            <a:r>
              <a:rPr lang="en-US" dirty="0"/>
              <a:t>and V = </a:t>
            </a:r>
            <a:r>
              <a:rPr lang="en-US" dirty="0" smtClean="0"/>
              <a:t>TF* 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Dissimilarity Matrix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146075"/>
              </p:ext>
            </p:extLst>
          </p:nvPr>
        </p:nvGraphicFramePr>
        <p:xfrm>
          <a:off x="792355" y="2729234"/>
          <a:ext cx="73572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441"/>
                <a:gridCol w="1471441"/>
                <a:gridCol w="1471441"/>
                <a:gridCol w="1471441"/>
                <a:gridCol w="147144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umpTweets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98" r="-6398"/>
          <a:stretch>
            <a:fillRect/>
          </a:stretch>
        </p:blipFill>
        <p:spPr>
          <a:xfrm>
            <a:off x="457200" y="2323570"/>
            <a:ext cx="8229600" cy="4525963"/>
          </a:xfrm>
        </p:spPr>
      </p:pic>
      <p:pic>
        <p:nvPicPr>
          <p:cNvPr id="5" name="Picture 4" descr="TrumpTweet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1665"/>
            <a:ext cx="7416800" cy="19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visualization technique for high-dimensional data.  </a:t>
            </a:r>
          </a:p>
          <a:p>
            <a:r>
              <a:rPr lang="en-US" dirty="0"/>
              <a:t>Consider the matrix of </a:t>
            </a:r>
            <a:r>
              <a:rPr lang="en-US" dirty="0" smtClean="0"/>
              <a:t>dis-similarities </a:t>
            </a:r>
            <a:r>
              <a:rPr lang="en-US" dirty="0"/>
              <a:t>above for the four documents. </a:t>
            </a:r>
            <a:endParaRPr lang="en-US" dirty="0" smtClean="0"/>
          </a:p>
          <a:p>
            <a:r>
              <a:rPr lang="en-US" dirty="0" smtClean="0"/>
              <a:t>Assign </a:t>
            </a:r>
            <a:r>
              <a:rPr lang="en-US" dirty="0"/>
              <a:t>locations in 2 dimensions so that the distances between documents is roughly preserved.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3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47996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69688" y="3898696"/>
            <a:ext cx="2998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Could represent as a triangle in two dimensions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Documents</a:t>
            </a:r>
            <a:endParaRPr lang="en-US" dirty="0"/>
          </a:p>
        </p:txBody>
      </p:sp>
      <p:pic>
        <p:nvPicPr>
          <p:cNvPr id="4" name="Content Placeholder 3" descr="mds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9" b="-100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66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</a:t>
            </a:r>
            <a:r>
              <a:rPr lang="en-US" dirty="0"/>
              <a:t>produce unique representations of the data,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give you the opportunity to compare objects (documents in our case) 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for clusters and </a:t>
            </a:r>
            <a:r>
              <a:rPr lang="en-US" dirty="0" smtClean="0"/>
              <a:t>gaps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binary tree that successively merges similar groups. 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implies that we need a metric or measure of similarity between groups of points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There are various algorithms that can be used to create the binary tree.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Start with each point in its own group.</a:t>
            </a:r>
          </a:p>
          <a:p>
            <a:pPr marL="0" indent="0">
              <a:buNone/>
            </a:pPr>
            <a:r>
              <a:rPr lang="en-US" dirty="0"/>
              <a:t>2. Merge the two most similar groups.</a:t>
            </a:r>
          </a:p>
          <a:p>
            <a:pPr marL="0" indent="0">
              <a:buNone/>
            </a:pPr>
            <a:r>
              <a:rPr lang="en-US" dirty="0"/>
              <a:t>3. Repeat step 2 until all groups have been merged into one</a:t>
            </a:r>
          </a:p>
          <a:p>
            <a:endParaRPr lang="en-US" dirty="0"/>
          </a:p>
          <a:p>
            <a:r>
              <a:rPr lang="en-US" dirty="0"/>
              <a:t>Note that the similarity between two groups being merged at any stage must, by design, be </a:t>
            </a:r>
            <a:r>
              <a:rPr lang="en-US" dirty="0" smtClean="0"/>
              <a:t>decreasing</a:t>
            </a:r>
            <a:r>
              <a:rPr lang="en-US" dirty="0"/>
              <a:t> </a:t>
            </a:r>
            <a:r>
              <a:rPr lang="en-US" dirty="0" smtClean="0"/>
              <a:t>because we </a:t>
            </a:r>
            <a:r>
              <a:rPr lang="en-US" dirty="0"/>
              <a:t>merge less and less similar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Measure of similarity between groups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Single linkage: smallest distance between any point in one group and a point in the other group.</a:t>
            </a:r>
          </a:p>
          <a:p>
            <a:pPr lvl="0"/>
            <a:r>
              <a:rPr lang="en-US" dirty="0"/>
              <a:t>Complete linkage: largest distance between any point in one group and a point in the other group.</a:t>
            </a:r>
          </a:p>
          <a:p>
            <a:pPr lvl="0"/>
            <a:r>
              <a:rPr lang="en-US" dirty="0"/>
              <a:t>Average linkage: average distance between each point in one group and every point in the other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linkage tends to result in chaining, where you successively add on one point to a group</a:t>
            </a:r>
            <a:r>
              <a:rPr lang="en-US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r>
              <a:rPr lang="en-US" dirty="0"/>
              <a:t>Complete linkage tends not to merge close groups when one point in one group is far from the other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visualization of the clustering process. </a:t>
            </a:r>
            <a:endParaRPr lang="en-US" dirty="0" smtClean="0"/>
          </a:p>
          <a:p>
            <a:r>
              <a:rPr lang="en-US" dirty="0" smtClean="0"/>
              <a:t>Typically </a:t>
            </a:r>
            <a:r>
              <a:rPr lang="en-US" dirty="0"/>
              <a:t>the tree is drawn such that the heights of the branches proportional to the dissimilarity between the two groups. </a:t>
            </a:r>
            <a:endParaRPr lang="en-US" dirty="0" smtClean="0"/>
          </a:p>
          <a:p>
            <a:r>
              <a:rPr lang="en-US" dirty="0" smtClean="0"/>
              <a:t>This visual </a:t>
            </a:r>
            <a:r>
              <a:rPr lang="en-US" dirty="0"/>
              <a:t>helps you see where a good place to “cut” the tree might </a:t>
            </a:r>
            <a:r>
              <a:rPr lang="en-US" dirty="0" smtClean="0"/>
              <a:t>be and create clusters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linkage</a:t>
            </a:r>
            <a:endParaRPr lang="en-US" dirty="0"/>
          </a:p>
        </p:txBody>
      </p:sp>
      <p:pic>
        <p:nvPicPr>
          <p:cNvPr id="4" name="Content Placeholder 3" descr="hclust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9" b="-100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0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we analyze 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Unsupervised – </a:t>
            </a:r>
          </a:p>
          <a:p>
            <a:pPr lvl="1"/>
            <a:r>
              <a:rPr lang="en-US" dirty="0" smtClean="0"/>
              <a:t>The documents are not labeled or classified</a:t>
            </a:r>
          </a:p>
          <a:p>
            <a:pPr lvl="1"/>
            <a:r>
              <a:rPr lang="en-US" dirty="0" smtClean="0"/>
              <a:t>Look for clusters/groups of like documents</a:t>
            </a:r>
          </a:p>
          <a:p>
            <a:r>
              <a:rPr lang="en-US" dirty="0" smtClean="0"/>
              <a:t>Supervised –</a:t>
            </a:r>
          </a:p>
          <a:p>
            <a:pPr lvl="1"/>
            <a:r>
              <a:rPr lang="en-US" dirty="0" smtClean="0"/>
              <a:t>The documents are labeled</a:t>
            </a:r>
          </a:p>
          <a:p>
            <a:pPr lvl="1"/>
            <a:r>
              <a:rPr lang="en-US" dirty="0" smtClean="0"/>
              <a:t>Develop prediction method to predict label from text (and possibly other information)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Both approaches require us to transform the text into  a quantitative form that we can analyze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60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linkage</a:t>
            </a:r>
            <a:endParaRPr lang="en-US" dirty="0"/>
          </a:p>
        </p:txBody>
      </p:sp>
      <p:pic>
        <p:nvPicPr>
          <p:cNvPr id="4" name="Content Placeholder 3" descr="hclustExampleSimg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9" b="-100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00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definitions of similarity can give very different trees.</a:t>
            </a:r>
          </a:p>
          <a:p>
            <a:r>
              <a:rPr lang="en-US" dirty="0"/>
              <a:t>The algorithm imposes a hierarchy on a set of data, even if there isn’t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 of the </a:t>
            </a:r>
            <a:r>
              <a:rPr lang="en-US" smtClean="0"/>
              <a:t>Union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union speeches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readLines</a:t>
            </a:r>
            <a:r>
              <a:rPr lang="en-US" dirty="0"/>
              <a:t>() </a:t>
            </a:r>
            <a:r>
              <a:rPr lang="en-US" dirty="0" smtClean="0"/>
              <a:t>to read in the speeches</a:t>
            </a:r>
            <a:endParaRPr lang="en-US" dirty="0"/>
          </a:p>
          <a:p>
            <a:r>
              <a:rPr lang="en-US" dirty="0" smtClean="0"/>
              <a:t>Return value: </a:t>
            </a:r>
            <a:r>
              <a:rPr lang="en-US" dirty="0"/>
              <a:t>character </a:t>
            </a:r>
            <a:r>
              <a:rPr lang="en-US" dirty="0" smtClean="0"/>
              <a:t>vector with </a:t>
            </a:r>
            <a:r>
              <a:rPr lang="en-US" dirty="0"/>
              <a:t>one element/character string per line in the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egular expressions to find *** </a:t>
            </a:r>
          </a:p>
          <a:p>
            <a:r>
              <a:rPr lang="en-US" dirty="0" smtClean="0"/>
              <a:t>Use *** </a:t>
            </a:r>
            <a:r>
              <a:rPr lang="en-US" dirty="0"/>
              <a:t>to identify </a:t>
            </a:r>
            <a:r>
              <a:rPr lang="en-US" dirty="0" smtClean="0"/>
              <a:t>the </a:t>
            </a:r>
            <a:r>
              <a:rPr lang="en-US" dirty="0"/>
              <a:t>date of the </a:t>
            </a:r>
            <a:r>
              <a:rPr lang="en-US" dirty="0" smtClean="0"/>
              <a:t>speech</a:t>
            </a:r>
          </a:p>
          <a:p>
            <a:r>
              <a:rPr lang="en-US" dirty="0" smtClean="0"/>
              <a:t>Use </a:t>
            </a:r>
            <a:r>
              <a:rPr lang="en-US" dirty="0"/>
              <a:t>regular expressions to extract the </a:t>
            </a:r>
            <a:r>
              <a:rPr lang="en-US" dirty="0" smtClean="0"/>
              <a:t>year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regular expressions to extract the month </a:t>
            </a:r>
          </a:p>
          <a:p>
            <a:r>
              <a:rPr lang="en-US" dirty="0" smtClean="0"/>
              <a:t>Use *** </a:t>
            </a:r>
            <a:r>
              <a:rPr lang="en-US" dirty="0"/>
              <a:t>to extract the name of the </a:t>
            </a:r>
            <a:r>
              <a:rPr lang="en-US" dirty="0" smtClean="0"/>
              <a:t>president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union speeches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hop </a:t>
            </a:r>
            <a:r>
              <a:rPr lang="en-US" dirty="0"/>
              <a:t>the speeches up into a list </a:t>
            </a:r>
            <a:r>
              <a:rPr lang="en-US" dirty="0" smtClean="0"/>
              <a:t>there </a:t>
            </a:r>
            <a:r>
              <a:rPr lang="en-US" dirty="0"/>
              <a:t>is one element </a:t>
            </a:r>
            <a:r>
              <a:rPr lang="en-US" dirty="0" smtClean="0"/>
              <a:t>for each speech. </a:t>
            </a:r>
          </a:p>
          <a:p>
            <a:r>
              <a:rPr lang="en-US" dirty="0" smtClean="0"/>
              <a:t>Each element is a character vector.</a:t>
            </a:r>
          </a:p>
          <a:p>
            <a:r>
              <a:rPr lang="en-US" dirty="0" smtClean="0"/>
              <a:t> Each element of the vector is a character string </a:t>
            </a:r>
            <a:r>
              <a:rPr lang="en-US" dirty="0"/>
              <a:t>corresponding to a sentence in the </a:t>
            </a:r>
            <a:r>
              <a:rPr lang="en-US" dirty="0" smtClean="0"/>
              <a:t>speech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Eliminate </a:t>
            </a:r>
            <a:r>
              <a:rPr lang="en-US" dirty="0"/>
              <a:t>apostrophes, numbers, and the phrase: (Applause.) from the text.</a:t>
            </a:r>
          </a:p>
          <a:p>
            <a:r>
              <a:rPr lang="en-US" dirty="0" smtClean="0"/>
              <a:t>Make </a:t>
            </a:r>
            <a:r>
              <a:rPr lang="en-US" dirty="0"/>
              <a:t>all the characters lower case.</a:t>
            </a:r>
          </a:p>
          <a:p>
            <a:r>
              <a:rPr lang="en-US" dirty="0" smtClean="0"/>
              <a:t>Split </a:t>
            </a:r>
            <a:r>
              <a:rPr lang="en-US" dirty="0"/>
              <a:t>the sentences up where there are blanks and punctuation</a:t>
            </a:r>
          </a:p>
          <a:p>
            <a:r>
              <a:rPr lang="en-US" dirty="0" smtClean="0"/>
              <a:t>Drop </a:t>
            </a:r>
            <a:r>
              <a:rPr lang="en-US" dirty="0"/>
              <a:t>any empty words that resulted from this split</a:t>
            </a:r>
          </a:p>
          <a:p>
            <a:r>
              <a:rPr lang="en-US" dirty="0" smtClean="0"/>
              <a:t>Load </a:t>
            </a:r>
            <a:r>
              <a:rPr lang="en-US" dirty="0"/>
              <a:t>the library </a:t>
            </a:r>
            <a:r>
              <a:rPr lang="en-US" dirty="0" err="1"/>
              <a:t>Rstem</a:t>
            </a:r>
            <a:r>
              <a:rPr lang="en-US" dirty="0"/>
              <a:t> and use the function </a:t>
            </a:r>
            <a:r>
              <a:rPr lang="en-US" dirty="0" err="1"/>
              <a:t>wordStem</a:t>
            </a:r>
            <a:r>
              <a:rPr lang="en-US" dirty="0"/>
              <a:t>() to </a:t>
            </a:r>
            <a:r>
              <a:rPr lang="en-US" dirty="0" smtClean="0"/>
              <a:t>stem </a:t>
            </a:r>
            <a:r>
              <a:rPr lang="en-US" dirty="0"/>
              <a:t>words </a:t>
            </a:r>
          </a:p>
        </p:txBody>
      </p:sp>
    </p:spTree>
    <p:extLst>
      <p:ext uri="{BB962C8B-B14F-4D97-AF65-F5344CB8AC3E}">
        <p14:creationId xmlns:p14="http://schemas.microsoft.com/office/powerpoint/2010/main" val="18500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bag of words</a:t>
            </a:r>
          </a:p>
          <a:p>
            <a:r>
              <a:rPr lang="en-US" dirty="0" smtClean="0"/>
              <a:t>Create a word vector for each speech</a:t>
            </a:r>
          </a:p>
          <a:p>
            <a:r>
              <a:rPr lang="en-US" dirty="0" smtClean="0"/>
              <a:t>Normalize the word vectors to get term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analysis of the data:</a:t>
            </a:r>
          </a:p>
          <a:p>
            <a:pPr lvl="1"/>
            <a:r>
              <a:rPr lang="en-US" dirty="0" smtClean="0"/>
              <a:t>Number of sentences, long words, political party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Multidimensional scaling</a:t>
            </a:r>
          </a:p>
          <a:p>
            <a:endParaRPr lang="en-US" dirty="0" smtClean="0"/>
          </a:p>
          <a:p>
            <a:r>
              <a:rPr lang="en-US" dirty="0" smtClean="0"/>
              <a:t>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97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Get Out to VOTE  - and we will win! Poll </a:t>
            </a:r>
          </a:p>
          <a:p>
            <a:r>
              <a:rPr lang="en-US" dirty="0" smtClean="0"/>
              <a:t>We are winning and the press is refusing to report it</a:t>
            </a:r>
          </a:p>
          <a:p>
            <a:r>
              <a:rPr lang="en-US" dirty="0" smtClean="0"/>
              <a:t>Media in the tank for Clinton but Trump will win!</a:t>
            </a:r>
          </a:p>
          <a:p>
            <a:r>
              <a:rPr lang="en-US" dirty="0" smtClean="0"/>
              <a:t>Dems are making phony polls to suppress the Trump. We are going to WIN!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Stop Words (the, in, and, is, are..)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97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Get Out </a:t>
            </a:r>
            <a:r>
              <a:rPr lang="en-US" b="1" dirty="0" smtClean="0">
                <a:solidFill>
                  <a:srgbClr val="008000"/>
                </a:solidFill>
              </a:rPr>
              <a:t>to</a:t>
            </a:r>
            <a:r>
              <a:rPr lang="en-US" dirty="0" smtClean="0"/>
              <a:t> VOTE  - </a:t>
            </a:r>
            <a:r>
              <a:rPr lang="en-US" b="1" dirty="0" smtClean="0">
                <a:solidFill>
                  <a:srgbClr val="008000"/>
                </a:solidFill>
              </a:rPr>
              <a:t>and</a:t>
            </a:r>
            <a:r>
              <a:rPr lang="en-US" dirty="0" smtClean="0"/>
              <a:t> we </a:t>
            </a:r>
            <a:r>
              <a:rPr lang="en-US" b="1" dirty="0" smtClean="0">
                <a:solidFill>
                  <a:srgbClr val="008000"/>
                </a:solidFill>
              </a:rPr>
              <a:t>will</a:t>
            </a:r>
            <a:r>
              <a:rPr lang="en-US" dirty="0" smtClean="0"/>
              <a:t> win! Poll </a:t>
            </a:r>
          </a:p>
          <a:p>
            <a:r>
              <a:rPr lang="en-US" dirty="0" smtClean="0"/>
              <a:t>We </a:t>
            </a:r>
            <a:r>
              <a:rPr lang="en-US" b="1" dirty="0" smtClean="0">
                <a:solidFill>
                  <a:srgbClr val="008000"/>
                </a:solidFill>
              </a:rPr>
              <a:t>are</a:t>
            </a:r>
            <a:r>
              <a:rPr lang="en-US" dirty="0" smtClean="0"/>
              <a:t> winning </a:t>
            </a:r>
            <a:r>
              <a:rPr lang="en-US" b="1" dirty="0" smtClean="0">
                <a:solidFill>
                  <a:srgbClr val="008000"/>
                </a:solidFill>
              </a:rPr>
              <a:t>and the </a:t>
            </a:r>
            <a:r>
              <a:rPr lang="en-US" dirty="0" smtClean="0"/>
              <a:t>press </a:t>
            </a:r>
            <a:r>
              <a:rPr lang="en-US" b="1" dirty="0" smtClean="0">
                <a:solidFill>
                  <a:srgbClr val="008000"/>
                </a:solidFill>
              </a:rPr>
              <a:t>is</a:t>
            </a:r>
            <a:r>
              <a:rPr lang="en-US" dirty="0" smtClean="0"/>
              <a:t> refusing </a:t>
            </a:r>
            <a:r>
              <a:rPr lang="en-US" b="1" dirty="0" smtClean="0">
                <a:solidFill>
                  <a:srgbClr val="008000"/>
                </a:solidFill>
              </a:rPr>
              <a:t>to</a:t>
            </a:r>
            <a:r>
              <a:rPr lang="en-US" dirty="0" smtClean="0"/>
              <a:t> report </a:t>
            </a:r>
            <a:r>
              <a:rPr lang="en-US" b="1" dirty="0" smtClean="0">
                <a:solidFill>
                  <a:srgbClr val="008000"/>
                </a:solidFill>
              </a:rPr>
              <a:t>it</a:t>
            </a:r>
          </a:p>
          <a:p>
            <a:r>
              <a:rPr lang="en-US" dirty="0" smtClean="0"/>
              <a:t>Media </a:t>
            </a:r>
            <a:r>
              <a:rPr lang="en-US" b="1" dirty="0" smtClean="0">
                <a:solidFill>
                  <a:srgbClr val="008000"/>
                </a:solidFill>
              </a:rPr>
              <a:t>in the </a:t>
            </a:r>
            <a:r>
              <a:rPr lang="en-US" dirty="0" smtClean="0"/>
              <a:t>tank </a:t>
            </a:r>
            <a:r>
              <a:rPr lang="en-US" b="1" dirty="0" smtClean="0">
                <a:solidFill>
                  <a:srgbClr val="008000"/>
                </a:solidFill>
              </a:rPr>
              <a:t>for</a:t>
            </a:r>
            <a:r>
              <a:rPr lang="en-US" dirty="0" smtClean="0"/>
              <a:t> Clinton </a:t>
            </a:r>
            <a:r>
              <a:rPr lang="en-US" b="1" dirty="0" smtClean="0">
                <a:solidFill>
                  <a:srgbClr val="008000"/>
                </a:solidFill>
              </a:rPr>
              <a:t>but</a:t>
            </a:r>
            <a:r>
              <a:rPr lang="en-US" dirty="0" smtClean="0"/>
              <a:t> Trump </a:t>
            </a:r>
            <a:r>
              <a:rPr lang="en-US" b="1" dirty="0" smtClean="0">
                <a:solidFill>
                  <a:srgbClr val="008000"/>
                </a:solidFill>
              </a:rPr>
              <a:t>will</a:t>
            </a:r>
            <a:r>
              <a:rPr lang="en-US" dirty="0" smtClean="0"/>
              <a:t> win!</a:t>
            </a:r>
          </a:p>
          <a:p>
            <a:r>
              <a:rPr lang="en-US" dirty="0" smtClean="0"/>
              <a:t>Dems </a:t>
            </a:r>
            <a:r>
              <a:rPr lang="en-US" b="1" dirty="0" smtClean="0">
                <a:solidFill>
                  <a:srgbClr val="008000"/>
                </a:solidFill>
              </a:rPr>
              <a:t>are</a:t>
            </a:r>
            <a:r>
              <a:rPr lang="en-US" dirty="0" smtClean="0"/>
              <a:t> making phony polls </a:t>
            </a:r>
            <a:r>
              <a:rPr lang="en-US" b="1" dirty="0" smtClean="0">
                <a:solidFill>
                  <a:srgbClr val="008000"/>
                </a:solidFill>
              </a:rPr>
              <a:t>to</a:t>
            </a:r>
            <a:r>
              <a:rPr lang="en-US" dirty="0" smtClean="0"/>
              <a:t> suppress </a:t>
            </a:r>
            <a:r>
              <a:rPr lang="en-US" b="1" dirty="0" smtClean="0">
                <a:solidFill>
                  <a:srgbClr val="008000"/>
                </a:solidFill>
              </a:rPr>
              <a:t>the</a:t>
            </a:r>
            <a:r>
              <a:rPr lang="en-US" dirty="0" smtClean="0"/>
              <a:t> Trump. We </a:t>
            </a:r>
            <a:r>
              <a:rPr lang="en-US" b="1" dirty="0" smtClean="0">
                <a:solidFill>
                  <a:srgbClr val="008000"/>
                </a:solidFill>
              </a:rPr>
              <a:t>are</a:t>
            </a:r>
            <a:r>
              <a:rPr lang="en-US" dirty="0" smtClean="0"/>
              <a:t> going </a:t>
            </a:r>
            <a:r>
              <a:rPr lang="en-US" b="1" dirty="0" smtClean="0">
                <a:solidFill>
                  <a:srgbClr val="008000"/>
                </a:solidFill>
              </a:rPr>
              <a:t>to</a:t>
            </a:r>
            <a:r>
              <a:rPr lang="en-US" dirty="0" smtClean="0"/>
              <a:t> WIN!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Stop Words (the, in, and, is, are..)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97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Get Out VOTE  - we win! Poll </a:t>
            </a:r>
          </a:p>
          <a:p>
            <a:r>
              <a:rPr lang="en-US" dirty="0" smtClean="0"/>
              <a:t>We winning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press refusing report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Media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tank Clinton Trump win!</a:t>
            </a:r>
          </a:p>
          <a:p>
            <a:r>
              <a:rPr lang="en-US" dirty="0" smtClean="0"/>
              <a:t>Dems making phony polls suppress Trump. We going WIN!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Stem Words </a:t>
            </a:r>
            <a:br>
              <a:rPr lang="en-US" dirty="0" smtClean="0"/>
            </a:br>
            <a:r>
              <a:rPr lang="en-US" dirty="0" smtClean="0"/>
              <a:t>(winning to win; polls to poll; are to 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97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Get Out VOTE  - we win! Poll </a:t>
            </a:r>
          </a:p>
          <a:p>
            <a:r>
              <a:rPr lang="en-US" dirty="0" smtClean="0"/>
              <a:t>We win</a:t>
            </a:r>
            <a:r>
              <a:rPr lang="en-US" b="1" dirty="0" smtClean="0">
                <a:solidFill>
                  <a:srgbClr val="008000"/>
                </a:solidFill>
              </a:rPr>
              <a:t>ning </a:t>
            </a:r>
            <a:r>
              <a:rPr lang="en-US" dirty="0" smtClean="0"/>
              <a:t>press refus</a:t>
            </a:r>
            <a:r>
              <a:rPr lang="en-US" b="1" dirty="0" smtClean="0">
                <a:solidFill>
                  <a:srgbClr val="008000"/>
                </a:solidFill>
              </a:rPr>
              <a:t>ing</a:t>
            </a:r>
            <a:r>
              <a:rPr lang="en-US" dirty="0" smtClean="0"/>
              <a:t> report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Media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tank Clinton Trump win!</a:t>
            </a:r>
          </a:p>
          <a:p>
            <a:r>
              <a:rPr lang="en-US" dirty="0" smtClean="0"/>
              <a:t>Dems mak</a:t>
            </a:r>
            <a:r>
              <a:rPr lang="en-US" b="1" dirty="0" smtClean="0">
                <a:solidFill>
                  <a:srgbClr val="008000"/>
                </a:solidFill>
              </a:rPr>
              <a:t>ing</a:t>
            </a:r>
            <a:r>
              <a:rPr lang="en-US" dirty="0" smtClean="0"/>
              <a:t> phony poll</a:t>
            </a:r>
            <a:r>
              <a:rPr lang="en-US" b="1" dirty="0" smtClean="0">
                <a:solidFill>
                  <a:srgbClr val="008000"/>
                </a:solidFill>
              </a:rPr>
              <a:t>s</a:t>
            </a:r>
            <a:r>
              <a:rPr lang="en-US" dirty="0" smtClean="0"/>
              <a:t> suppress Trump. We go</a:t>
            </a:r>
            <a:r>
              <a:rPr lang="en-US" b="1" dirty="0" smtClean="0">
                <a:solidFill>
                  <a:srgbClr val="008000"/>
                </a:solidFill>
              </a:rPr>
              <a:t>ing</a:t>
            </a:r>
            <a:r>
              <a:rPr lang="en-US" dirty="0" smtClean="0"/>
              <a:t> WIN!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Stem Words </a:t>
            </a:r>
            <a:br>
              <a:rPr lang="en-US" dirty="0" smtClean="0"/>
            </a:br>
            <a:r>
              <a:rPr lang="en-US" dirty="0" smtClean="0"/>
              <a:t>(winning to win; polls to poll; are </a:t>
            </a:r>
            <a:r>
              <a:rPr lang="en-US" smtClean="0"/>
              <a:t>to 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97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Get Out VOTE  - we win! Poll </a:t>
            </a:r>
          </a:p>
          <a:p>
            <a:r>
              <a:rPr lang="en-US" dirty="0" smtClean="0"/>
              <a:t>We win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press </a:t>
            </a:r>
            <a:r>
              <a:rPr lang="en-US" dirty="0" err="1" smtClean="0"/>
              <a:t>refus</a:t>
            </a:r>
            <a:r>
              <a:rPr lang="en-US" dirty="0" smtClean="0"/>
              <a:t> report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Media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tank Clinton Trump win!</a:t>
            </a:r>
          </a:p>
          <a:p>
            <a:r>
              <a:rPr lang="en-US" dirty="0" smtClean="0"/>
              <a:t>Dems </a:t>
            </a:r>
            <a:r>
              <a:rPr lang="en-US" dirty="0" err="1" smtClean="0"/>
              <a:t>mak</a:t>
            </a:r>
            <a:r>
              <a:rPr lang="en-US" dirty="0" smtClean="0"/>
              <a:t> phony poll suppress Trump. We go WIN!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Punctuation</a:t>
            </a:r>
            <a:br>
              <a:rPr lang="en-US" dirty="0" smtClean="0"/>
            </a:br>
            <a:r>
              <a:rPr lang="en-US" dirty="0" smtClean="0"/>
              <a:t> Convert to lower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978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G</a:t>
            </a:r>
            <a:r>
              <a:rPr lang="en-US" dirty="0" smtClean="0"/>
              <a:t>et </a:t>
            </a:r>
            <a:r>
              <a:rPr lang="en-US" b="1" dirty="0" smtClean="0">
                <a:solidFill>
                  <a:srgbClr val="008000"/>
                </a:solidFill>
              </a:rPr>
              <a:t>O</a:t>
            </a:r>
            <a:r>
              <a:rPr lang="en-US" dirty="0" smtClean="0"/>
              <a:t>ut </a:t>
            </a:r>
            <a:r>
              <a:rPr lang="en-US" b="1" dirty="0" smtClean="0">
                <a:solidFill>
                  <a:srgbClr val="008000"/>
                </a:solidFill>
              </a:rPr>
              <a:t>VOTE</a:t>
            </a:r>
            <a:r>
              <a:rPr lang="en-US" dirty="0" smtClean="0"/>
              <a:t>  - we win</a:t>
            </a:r>
            <a:r>
              <a:rPr lang="en-US" b="1" dirty="0" smtClean="0">
                <a:solidFill>
                  <a:srgbClr val="008000"/>
                </a:solidFill>
              </a:rPr>
              <a:t>!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8000"/>
                </a:solidFill>
              </a:rPr>
              <a:t>P</a:t>
            </a:r>
            <a:r>
              <a:rPr lang="en-US" dirty="0" smtClean="0"/>
              <a:t>oll 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W</a:t>
            </a:r>
            <a:r>
              <a:rPr lang="en-US" dirty="0" smtClean="0"/>
              <a:t>e win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press </a:t>
            </a:r>
            <a:r>
              <a:rPr lang="en-US" dirty="0" err="1" smtClean="0"/>
              <a:t>refus</a:t>
            </a:r>
            <a:r>
              <a:rPr lang="en-US" dirty="0" smtClean="0"/>
              <a:t> report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 smtClean="0">
                <a:solidFill>
                  <a:srgbClr val="008000"/>
                </a:solidFill>
              </a:rPr>
              <a:t>M</a:t>
            </a:r>
            <a:r>
              <a:rPr lang="en-US" dirty="0" smtClean="0"/>
              <a:t>edia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tank </a:t>
            </a:r>
            <a:r>
              <a:rPr lang="en-US" b="1" dirty="0" smtClean="0">
                <a:solidFill>
                  <a:srgbClr val="008000"/>
                </a:solidFill>
              </a:rPr>
              <a:t>C</a:t>
            </a:r>
            <a:r>
              <a:rPr lang="en-US" dirty="0" smtClean="0"/>
              <a:t>linton </a:t>
            </a:r>
            <a:r>
              <a:rPr lang="en-US" b="1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rump win</a:t>
            </a:r>
            <a:r>
              <a:rPr lang="en-US" b="1" dirty="0" smtClean="0">
                <a:solidFill>
                  <a:srgbClr val="008000"/>
                </a:solidFill>
              </a:rPr>
              <a:t>!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D</a:t>
            </a:r>
            <a:r>
              <a:rPr lang="en-US" dirty="0" smtClean="0"/>
              <a:t>ems </a:t>
            </a:r>
            <a:r>
              <a:rPr lang="en-US" dirty="0" err="1" smtClean="0"/>
              <a:t>mak</a:t>
            </a:r>
            <a:r>
              <a:rPr lang="en-US" dirty="0" smtClean="0"/>
              <a:t> phony poll suppress </a:t>
            </a:r>
            <a:r>
              <a:rPr lang="en-US" b="1" dirty="0" smtClean="0">
                <a:solidFill>
                  <a:srgbClr val="008000"/>
                </a:solidFill>
              </a:rPr>
              <a:t>T</a:t>
            </a:r>
            <a:r>
              <a:rPr lang="en-US" dirty="0" smtClean="0"/>
              <a:t>rump</a:t>
            </a:r>
            <a:r>
              <a:rPr lang="en-US" b="1" dirty="0" smtClean="0">
                <a:solidFill>
                  <a:srgbClr val="008000"/>
                </a:solidFill>
              </a:rPr>
              <a:t>. W</a:t>
            </a:r>
            <a:r>
              <a:rPr lang="en-US" dirty="0" smtClean="0"/>
              <a:t>e go </a:t>
            </a:r>
            <a:r>
              <a:rPr lang="en-US" b="1" dirty="0" smtClean="0">
                <a:solidFill>
                  <a:srgbClr val="008000"/>
                </a:solidFill>
              </a:rPr>
              <a:t>WIN!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1354</Words>
  <Application>Microsoft Macintosh PowerPoint</Application>
  <PresentationFormat>On-screen Show (4:3)</PresentationFormat>
  <Paragraphs>359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Arial</vt:lpstr>
      <vt:lpstr>Office Theme</vt:lpstr>
      <vt:lpstr>Text Mining</vt:lpstr>
      <vt:lpstr>PowerPoint Presentation</vt:lpstr>
      <vt:lpstr>How can we analyze text?</vt:lpstr>
      <vt:lpstr>Modified Tweets</vt:lpstr>
      <vt:lpstr>Drop Stop Words (the, in, and, is, are..)</vt:lpstr>
      <vt:lpstr>Drop Stop Words (the, in, and, is, are..)</vt:lpstr>
      <vt:lpstr>Stem Words  (winning to win; polls to poll; are to is)</vt:lpstr>
      <vt:lpstr>Stem Words  (winning to win; polls to poll; are to is)</vt:lpstr>
      <vt:lpstr>Drop Punctuation  Convert to lower case</vt:lpstr>
      <vt:lpstr>Drop Punctuation  Convert to lower case</vt:lpstr>
      <vt:lpstr>Bag of words</vt:lpstr>
      <vt:lpstr>PowerPoint Presentation</vt:lpstr>
      <vt:lpstr>What information do we lose with Word Vectors?</vt:lpstr>
      <vt:lpstr>Similarity between documents</vt:lpstr>
      <vt:lpstr>Similarity between documents</vt:lpstr>
      <vt:lpstr>PowerPoint Presentation</vt:lpstr>
      <vt:lpstr>PowerPoint Presentation</vt:lpstr>
      <vt:lpstr>Distance between documents</vt:lpstr>
      <vt:lpstr>Dissimilarity Matrix</vt:lpstr>
      <vt:lpstr>Multi-dimensional Scaling</vt:lpstr>
      <vt:lpstr>Example</vt:lpstr>
      <vt:lpstr>Our Documents</vt:lpstr>
      <vt:lpstr>MDS</vt:lpstr>
      <vt:lpstr>Hierarchical clustering</vt:lpstr>
      <vt:lpstr>Agglomerative Clustering</vt:lpstr>
      <vt:lpstr>Measure of similarity between groups </vt:lpstr>
      <vt:lpstr>PowerPoint Presentation</vt:lpstr>
      <vt:lpstr>Dendrogram</vt:lpstr>
      <vt:lpstr>Complete linkage</vt:lpstr>
      <vt:lpstr>Single linkage</vt:lpstr>
      <vt:lpstr>Dendrogram</vt:lpstr>
      <vt:lpstr>Your Turn</vt:lpstr>
      <vt:lpstr>State of the union speeches</vt:lpstr>
      <vt:lpstr>State of the union speeches</vt:lpstr>
      <vt:lpstr>Word Vectors</vt:lpstr>
      <vt:lpstr>PowerPoint Presentation</vt:lpstr>
      <vt:lpstr>Analysis</vt:lpstr>
    </vt:vector>
  </TitlesOfParts>
  <Company>UC Davis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Mid-semester Survey</dc:title>
  <dc:creator>Deborah Nolan</dc:creator>
  <cp:lastModifiedBy>Microsoft Office User</cp:lastModifiedBy>
  <cp:revision>218</cp:revision>
  <cp:lastPrinted>2017-03-23T01:56:05Z</cp:lastPrinted>
  <dcterms:created xsi:type="dcterms:W3CDTF">2012-03-13T04:34:01Z</dcterms:created>
  <dcterms:modified xsi:type="dcterms:W3CDTF">2017-03-23T02:55:32Z</dcterms:modified>
</cp:coreProperties>
</file>