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374" r:id="rId2"/>
    <p:sldId id="375" r:id="rId3"/>
    <p:sldId id="289" r:id="rId4"/>
    <p:sldId id="361" r:id="rId5"/>
    <p:sldId id="287" r:id="rId6"/>
    <p:sldId id="257" r:id="rId7"/>
    <p:sldId id="258" r:id="rId8"/>
    <p:sldId id="333" r:id="rId9"/>
    <p:sldId id="259" r:id="rId10"/>
    <p:sldId id="365" r:id="rId11"/>
    <p:sldId id="364" r:id="rId12"/>
    <p:sldId id="366" r:id="rId13"/>
    <p:sldId id="368" r:id="rId14"/>
    <p:sldId id="367" r:id="rId15"/>
    <p:sldId id="369" r:id="rId16"/>
    <p:sldId id="370" r:id="rId17"/>
    <p:sldId id="371" r:id="rId18"/>
    <p:sldId id="307" r:id="rId19"/>
    <p:sldId id="309" r:id="rId20"/>
    <p:sldId id="360" r:id="rId21"/>
    <p:sldId id="313" r:id="rId22"/>
    <p:sldId id="314" r:id="rId23"/>
    <p:sldId id="315" r:id="rId24"/>
    <p:sldId id="316" r:id="rId25"/>
    <p:sldId id="317" r:id="rId26"/>
    <p:sldId id="318" r:id="rId27"/>
    <p:sldId id="319" r:id="rId28"/>
    <p:sldId id="320" r:id="rId29"/>
    <p:sldId id="321" r:id="rId30"/>
    <p:sldId id="322" r:id="rId31"/>
    <p:sldId id="323" r:id="rId32"/>
    <p:sldId id="335" r:id="rId33"/>
    <p:sldId id="324" r:id="rId34"/>
    <p:sldId id="336" r:id="rId35"/>
    <p:sldId id="338" r:id="rId36"/>
    <p:sldId id="337" r:id="rId37"/>
    <p:sldId id="325" r:id="rId38"/>
    <p:sldId id="327" r:id="rId39"/>
    <p:sldId id="326" r:id="rId40"/>
    <p:sldId id="328" r:id="rId41"/>
    <p:sldId id="329" r:id="rId42"/>
    <p:sldId id="330" r:id="rId43"/>
    <p:sldId id="372" r:id="rId44"/>
    <p:sldId id="376" r:id="rId45"/>
    <p:sldId id="339" r:id="rId46"/>
    <p:sldId id="341" r:id="rId47"/>
    <p:sldId id="354" r:id="rId48"/>
    <p:sldId id="346" r:id="rId49"/>
    <p:sldId id="355" r:id="rId50"/>
    <p:sldId id="373" r:id="rId51"/>
    <p:sldId id="356" r:id="rId52"/>
    <p:sldId id="357" r:id="rId53"/>
    <p:sldId id="352" r:id="rId54"/>
    <p:sldId id="310" r:id="rId55"/>
    <p:sldId id="311" r:id="rId56"/>
    <p:sldId id="260"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89228" autoAdjust="0"/>
  </p:normalViewPr>
  <p:slideViewPr>
    <p:cSldViewPr snapToGrid="0" snapToObjects="1">
      <p:cViewPr>
        <p:scale>
          <a:sx n="100" d="100"/>
          <a:sy n="100" d="100"/>
        </p:scale>
        <p:origin x="1192"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91D5D6-29BC-8841-AA50-24630535D038}" type="datetimeFigureOut">
              <a:rPr lang="en-US" smtClean="0"/>
              <a:t>3/27/17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9331D6-B426-E44F-B458-C461E2CB006E}" type="slidenum">
              <a:rPr lang="en-US" smtClean="0"/>
              <a:t>‹#›</a:t>
            </a:fld>
            <a:endParaRPr lang="en-US"/>
          </a:p>
        </p:txBody>
      </p:sp>
    </p:spTree>
    <p:extLst>
      <p:ext uri="{BB962C8B-B14F-4D97-AF65-F5344CB8AC3E}">
        <p14:creationId xmlns:p14="http://schemas.microsoft.com/office/powerpoint/2010/main" val="1633010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62B1A881-472C-8C43-8FB2-514DAB1CAA78}" type="datetimeFigureOut">
              <a:rPr lang="en-US" smtClean="0"/>
              <a:t>3/27/17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BD547269-55B5-7A44-96DE-83C7673FFF23}" type="slidenum">
              <a:rPr lang="en-US" smtClean="0"/>
              <a:t>‹#›</a:t>
            </a:fld>
            <a:endParaRPr lang="en-US"/>
          </a:p>
        </p:txBody>
      </p:sp>
    </p:spTree>
    <p:extLst>
      <p:ext uri="{BB962C8B-B14F-4D97-AF65-F5344CB8AC3E}">
        <p14:creationId xmlns:p14="http://schemas.microsoft.com/office/powerpoint/2010/main" val="38905261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545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r>
              <a:rPr lang="en-US" sz="2200">
                <a:latin typeface="Lucida Grande" charset="0"/>
                <a:cs typeface="Lucida Grande" charset="0"/>
                <a:sym typeface="Lucida Grande" charset="0"/>
              </a:rPr>
              <a:t>anything in brackets is markup; only 4 pieces of information</a:t>
            </a:r>
          </a:p>
        </p:txBody>
      </p:sp>
    </p:spTree>
    <p:extLst>
      <p:ext uri="{BB962C8B-B14F-4D97-AF65-F5344CB8AC3E}">
        <p14:creationId xmlns:p14="http://schemas.microsoft.com/office/powerpoint/2010/main" val="112622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F4148-56DC-3A46-8393-7E5671074BD6}"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363984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F4148-56DC-3A46-8393-7E5671074BD6}"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4853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F4148-56DC-3A46-8393-7E5671074BD6}"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145755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F4148-56DC-3A46-8393-7E5671074BD6}"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320377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F4148-56DC-3A46-8393-7E5671074BD6}" type="datetimeFigureOut">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414870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F4148-56DC-3A46-8393-7E5671074BD6}" type="datetimeFigureOut">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72547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F4148-56DC-3A46-8393-7E5671074BD6}" type="datetimeFigureOut">
              <a:rPr lang="en-US" smtClean="0"/>
              <a:t>3/27/17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317467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F4148-56DC-3A46-8393-7E5671074BD6}" type="datetimeFigureOut">
              <a:rPr lang="en-US" smtClean="0"/>
              <a:t>3/27/17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140309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F4148-56DC-3A46-8393-7E5671074BD6}" type="datetimeFigureOut">
              <a:rPr lang="en-US" smtClean="0"/>
              <a:t>3/27/17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260486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F4148-56DC-3A46-8393-7E5671074BD6}" type="datetimeFigureOut">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265444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F4148-56DC-3A46-8393-7E5671074BD6}" type="datetimeFigureOut">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2DE5A-BA5C-B34C-B7CA-D1CCA704B1C2}" type="slidenum">
              <a:rPr lang="en-US" smtClean="0"/>
              <a:t>‹#›</a:t>
            </a:fld>
            <a:endParaRPr lang="en-US"/>
          </a:p>
        </p:txBody>
      </p:sp>
    </p:spTree>
    <p:extLst>
      <p:ext uri="{BB962C8B-B14F-4D97-AF65-F5344CB8AC3E}">
        <p14:creationId xmlns:p14="http://schemas.microsoft.com/office/powerpoint/2010/main" val="36913569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F4148-56DC-3A46-8393-7E5671074BD6}" type="datetimeFigureOut">
              <a:rPr lang="en-US" smtClean="0"/>
              <a:t>3/27/17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2DE5A-BA5C-B34C-B7CA-D1CCA704B1C2}" type="slidenum">
              <a:rPr lang="en-US" smtClean="0"/>
              <a:t>‹#›</a:t>
            </a:fld>
            <a:endParaRPr lang="en-US"/>
          </a:p>
        </p:txBody>
      </p:sp>
    </p:spTree>
    <p:extLst>
      <p:ext uri="{BB962C8B-B14F-4D97-AF65-F5344CB8AC3E}">
        <p14:creationId xmlns:p14="http://schemas.microsoft.com/office/powerpoint/2010/main" val="352590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ltov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Data </a:t>
            </a:r>
          </a:p>
          <a:p>
            <a:pPr lvl="1"/>
            <a:r>
              <a:rPr lang="en-US" dirty="0" smtClean="0"/>
              <a:t>JSON</a:t>
            </a:r>
          </a:p>
          <a:p>
            <a:pPr lvl="1"/>
            <a:r>
              <a:rPr lang="en-US" dirty="0" smtClean="0"/>
              <a:t>XML, </a:t>
            </a:r>
            <a:r>
              <a:rPr lang="en-US" dirty="0" err="1" smtClean="0"/>
              <a:t>XPath</a:t>
            </a:r>
            <a:endParaRPr lang="en-US" dirty="0" smtClean="0"/>
          </a:p>
          <a:p>
            <a:pPr lvl="1"/>
            <a:r>
              <a:rPr lang="en-US" dirty="0" smtClean="0"/>
              <a:t>SQL and SELECT statement</a:t>
            </a:r>
          </a:p>
          <a:p>
            <a:r>
              <a:rPr lang="en-US" dirty="0" smtClean="0"/>
              <a:t>Analysis</a:t>
            </a:r>
          </a:p>
          <a:p>
            <a:pPr lvl="1"/>
            <a:r>
              <a:rPr lang="en-US" dirty="0" smtClean="0"/>
              <a:t>Naïve Bayes</a:t>
            </a:r>
          </a:p>
          <a:p>
            <a:pPr lvl="1"/>
            <a:r>
              <a:rPr lang="en-US" dirty="0" smtClean="0"/>
              <a:t>Bootstrap and Bagging</a:t>
            </a:r>
          </a:p>
          <a:p>
            <a:pPr lvl="1"/>
            <a:r>
              <a:rPr lang="en-US" dirty="0" smtClean="0"/>
              <a:t>Cross-validation</a:t>
            </a:r>
          </a:p>
          <a:p>
            <a:endParaRPr lang="en-US" dirty="0"/>
          </a:p>
        </p:txBody>
      </p:sp>
    </p:spTree>
    <p:extLst>
      <p:ext uri="{BB962C8B-B14F-4D97-AF65-F5344CB8AC3E}">
        <p14:creationId xmlns:p14="http://schemas.microsoft.com/office/powerpoint/2010/main" val="413239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Structures: Object</a:t>
            </a:r>
            <a:endParaRPr lang="en-US" dirty="0"/>
          </a:p>
        </p:txBody>
      </p:sp>
      <p:sp>
        <p:nvSpPr>
          <p:cNvPr id="3" name="Content Placeholder 2"/>
          <p:cNvSpPr>
            <a:spLocks noGrp="1"/>
          </p:cNvSpPr>
          <p:nvPr>
            <p:ph idx="1"/>
          </p:nvPr>
        </p:nvSpPr>
        <p:spPr/>
        <p:txBody>
          <a:bodyPr>
            <a:normAutofit/>
          </a:bodyPr>
          <a:lstStyle/>
          <a:p>
            <a:r>
              <a:rPr lang="en-US" dirty="0"/>
              <a:t>N</a:t>
            </a:r>
            <a:r>
              <a:rPr lang="en-US" dirty="0" smtClean="0"/>
              <a:t>amed</a:t>
            </a:r>
          </a:p>
          <a:p>
            <a:r>
              <a:rPr lang="en-US" dirty="0" smtClean="0"/>
              <a:t>Unordered</a:t>
            </a:r>
          </a:p>
          <a:p>
            <a:r>
              <a:rPr lang="en-US" dirty="0" smtClean="0"/>
              <a:t>Comma-separated</a:t>
            </a:r>
          </a:p>
          <a:p>
            <a:r>
              <a:rPr lang="en-US" dirty="0" smtClean="0"/>
              <a:t>Curly brackets</a:t>
            </a:r>
          </a:p>
          <a:p>
            <a:r>
              <a:rPr lang="en-US" dirty="0" smtClean="0"/>
              <a:t>Possibly heterogeneous</a:t>
            </a:r>
            <a:endParaRPr lang="en-US" dirty="0"/>
          </a:p>
          <a:p>
            <a:r>
              <a:rPr lang="en-US" dirty="0" smtClean="0">
                <a:latin typeface="Calibri"/>
                <a:cs typeface="Calibri"/>
              </a:rPr>
              <a:t>AKA: Associative array</a:t>
            </a:r>
          </a:p>
          <a:p>
            <a:pPr marL="0" indent="0">
              <a:buNone/>
            </a:pPr>
            <a:r>
              <a:rPr lang="en-US" b="1" dirty="0" smtClean="0">
                <a:solidFill>
                  <a:srgbClr val="0000FF"/>
                </a:solidFill>
              </a:rPr>
              <a:t>{"key": value, "key": value, "key": value, …}</a:t>
            </a:r>
            <a:endParaRPr lang="en-US" b="1" dirty="0">
              <a:solidFill>
                <a:srgbClr val="0000FF"/>
              </a:solidFill>
            </a:endParaRPr>
          </a:p>
        </p:txBody>
      </p:sp>
    </p:spTree>
    <p:extLst>
      <p:ext uri="{BB962C8B-B14F-4D97-AF65-F5344CB8AC3E}">
        <p14:creationId xmlns:p14="http://schemas.microsoft.com/office/powerpoint/2010/main" val="555555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smtClean="0">
                <a:solidFill>
                  <a:srgbClr val="0000FF"/>
                </a:solidFill>
                <a:latin typeface="Courier"/>
                <a:cs typeface="Courier"/>
              </a:rPr>
              <a:t>{"lender_id":</a:t>
            </a:r>
            <a:r>
              <a:rPr lang="en-US" sz="3000" dirty="0" smtClean="0">
                <a:solidFill>
                  <a:srgbClr val="008000"/>
                </a:solidFill>
                <a:latin typeface="Courier"/>
                <a:cs typeface="Courier"/>
              </a:rPr>
              <a:t>"matt"</a:t>
            </a:r>
            <a:r>
              <a:rPr lang="en-US" sz="3000" dirty="0" smtClean="0">
                <a:solidFill>
                  <a:srgbClr val="0000FF"/>
                </a:solidFill>
                <a:latin typeface="Courier"/>
                <a:cs typeface="Courier"/>
              </a:rPr>
              <a:t>, </a:t>
            </a:r>
          </a:p>
          <a:p>
            <a:pPr marL="0" indent="0">
              <a:buNone/>
            </a:pPr>
            <a:r>
              <a:rPr lang="en-US" sz="3000" dirty="0">
                <a:solidFill>
                  <a:srgbClr val="0000FF"/>
                </a:solidFill>
                <a:latin typeface="Courier"/>
                <a:cs typeface="Courier"/>
              </a:rPr>
              <a:t> </a:t>
            </a:r>
            <a:r>
              <a:rPr lang="en-US" sz="3000" dirty="0" smtClean="0">
                <a:solidFill>
                  <a:srgbClr val="0000FF"/>
                </a:solidFill>
                <a:latin typeface="Courier"/>
                <a:cs typeface="Courier"/>
              </a:rPr>
              <a:t>"loan_count":</a:t>
            </a:r>
            <a:r>
              <a:rPr lang="en-US" sz="3000" dirty="0" smtClean="0">
                <a:solidFill>
                  <a:srgbClr val="FF6600"/>
                </a:solidFill>
                <a:latin typeface="Courier"/>
                <a:cs typeface="Courier"/>
              </a:rPr>
              <a:t>23</a:t>
            </a:r>
            <a:r>
              <a:rPr lang="en-US" sz="3000" dirty="0" smtClean="0">
                <a:solidFill>
                  <a:srgbClr val="0000FF"/>
                </a:solidFill>
                <a:latin typeface="Courier"/>
                <a:cs typeface="Courier"/>
              </a:rPr>
              <a:t>,</a:t>
            </a:r>
          </a:p>
          <a:p>
            <a:pPr marL="0" indent="0">
              <a:buNone/>
            </a:pPr>
            <a:r>
              <a:rPr lang="en-US" sz="3000" dirty="0">
                <a:solidFill>
                  <a:srgbClr val="0000FF"/>
                </a:solidFill>
                <a:latin typeface="Courier"/>
                <a:cs typeface="Courier"/>
              </a:rPr>
              <a:t> </a:t>
            </a:r>
            <a:r>
              <a:rPr lang="en-US" sz="3000" dirty="0" smtClean="0">
                <a:solidFill>
                  <a:srgbClr val="0000FF"/>
                </a:solidFill>
                <a:latin typeface="Courier"/>
                <a:cs typeface="Courier"/>
              </a:rPr>
              <a:t>"</a:t>
            </a:r>
            <a:r>
              <a:rPr lang="en-US" sz="3000" dirty="0">
                <a:solidFill>
                  <a:srgbClr val="0000FF"/>
                </a:solidFill>
                <a:latin typeface="Courier"/>
                <a:cs typeface="Courier"/>
              </a:rPr>
              <a:t>status":</a:t>
            </a:r>
            <a:r>
              <a:rPr lang="en-US" sz="3000" dirty="0">
                <a:solidFill>
                  <a:srgbClr val="660066"/>
                </a:solidFill>
                <a:latin typeface="Courier"/>
                <a:cs typeface="Courier"/>
              </a:rPr>
              <a:t>[2, 1, 3</a:t>
            </a:r>
            <a:r>
              <a:rPr lang="en-US" sz="3000" dirty="0" smtClean="0">
                <a:solidFill>
                  <a:srgbClr val="660066"/>
                </a:solidFill>
                <a:latin typeface="Courier"/>
                <a:cs typeface="Courier"/>
              </a:rPr>
              <a:t>]</a:t>
            </a:r>
            <a:r>
              <a:rPr lang="en-US" sz="3000" dirty="0" smtClean="0">
                <a:solidFill>
                  <a:srgbClr val="0000FF"/>
                </a:solidFill>
                <a:latin typeface="Courier"/>
                <a:cs typeface="Courier"/>
              </a:rPr>
              <a:t>, </a:t>
            </a:r>
          </a:p>
          <a:p>
            <a:pPr marL="0" indent="0">
              <a:buNone/>
            </a:pPr>
            <a:r>
              <a:rPr lang="en-US" sz="3000" dirty="0">
                <a:solidFill>
                  <a:srgbClr val="0000FF"/>
                </a:solidFill>
                <a:latin typeface="Courier"/>
                <a:cs typeface="Courier"/>
              </a:rPr>
              <a:t> </a:t>
            </a:r>
            <a:r>
              <a:rPr lang="en-US" sz="3000" dirty="0" smtClean="0">
                <a:solidFill>
                  <a:srgbClr val="0000FF"/>
                </a:solidFill>
                <a:latin typeface="Courier"/>
                <a:cs typeface="Courier"/>
              </a:rPr>
              <a:t>"sponsored"</a:t>
            </a:r>
            <a:r>
              <a:rPr lang="en-US" sz="3000" dirty="0">
                <a:solidFill>
                  <a:srgbClr val="0000FF"/>
                </a:solidFill>
                <a:latin typeface="Courier"/>
                <a:cs typeface="Courier"/>
              </a:rPr>
              <a:t>: </a:t>
            </a:r>
            <a:r>
              <a:rPr lang="en-US" sz="3000" dirty="0">
                <a:solidFill>
                  <a:srgbClr val="FFFF00"/>
                </a:solidFill>
                <a:latin typeface="Courier"/>
                <a:cs typeface="Courier"/>
              </a:rPr>
              <a:t>false</a:t>
            </a:r>
            <a:r>
              <a:rPr lang="en-US" sz="3000" dirty="0">
                <a:solidFill>
                  <a:srgbClr val="0000FF"/>
                </a:solidFill>
                <a:latin typeface="Courier"/>
                <a:cs typeface="Courier"/>
              </a:rPr>
              <a:t>,</a:t>
            </a:r>
            <a:br>
              <a:rPr lang="en-US" sz="3000" dirty="0">
                <a:solidFill>
                  <a:srgbClr val="0000FF"/>
                </a:solidFill>
                <a:latin typeface="Courier"/>
                <a:cs typeface="Courier"/>
              </a:rPr>
            </a:br>
            <a:r>
              <a:rPr lang="en-US" sz="3000" dirty="0" smtClean="0">
                <a:solidFill>
                  <a:srgbClr val="0000FF"/>
                </a:solidFill>
                <a:latin typeface="Courier"/>
                <a:cs typeface="Courier"/>
              </a:rPr>
              <a:t> "</a:t>
            </a:r>
            <a:r>
              <a:rPr lang="en-US" sz="3000" dirty="0" err="1">
                <a:solidFill>
                  <a:srgbClr val="0000FF"/>
                </a:solidFill>
                <a:latin typeface="Courier"/>
                <a:cs typeface="Courier"/>
              </a:rPr>
              <a:t>sponsor_name</a:t>
            </a:r>
            <a:r>
              <a:rPr lang="en-US" sz="3000" dirty="0">
                <a:solidFill>
                  <a:srgbClr val="0000FF"/>
                </a:solidFill>
                <a:latin typeface="Courier"/>
                <a:cs typeface="Courier"/>
              </a:rPr>
              <a:t>": </a:t>
            </a:r>
            <a:r>
              <a:rPr lang="en-US" sz="3000" dirty="0">
                <a:latin typeface="Courier"/>
                <a:cs typeface="Courier"/>
              </a:rPr>
              <a:t>null</a:t>
            </a:r>
            <a:r>
              <a:rPr lang="en-US" sz="3000" dirty="0" smtClean="0">
                <a:solidFill>
                  <a:srgbClr val="0000FF"/>
                </a:solidFill>
                <a:latin typeface="Courier"/>
                <a:cs typeface="Courier"/>
              </a:rPr>
              <a:t>,</a:t>
            </a:r>
          </a:p>
          <a:p>
            <a:pPr marL="0" indent="0">
              <a:buNone/>
            </a:pPr>
            <a:r>
              <a:rPr lang="en-US" sz="3000" dirty="0">
                <a:solidFill>
                  <a:srgbClr val="0000FF"/>
                </a:solidFill>
                <a:latin typeface="Courier"/>
                <a:cs typeface="Courier"/>
              </a:rPr>
              <a:t> </a:t>
            </a:r>
            <a:r>
              <a:rPr lang="en-US" sz="3000" dirty="0" smtClean="0">
                <a:solidFill>
                  <a:srgbClr val="0000FF"/>
                </a:solidFill>
                <a:latin typeface="Courier"/>
                <a:cs typeface="Courier"/>
              </a:rPr>
              <a:t>"</a:t>
            </a:r>
            <a:r>
              <a:rPr lang="en-US" sz="3000" dirty="0" err="1" smtClean="0">
                <a:solidFill>
                  <a:srgbClr val="0000FF"/>
                </a:solidFill>
                <a:latin typeface="Courier"/>
                <a:cs typeface="Courier"/>
              </a:rPr>
              <a:t>lender_dem</a:t>
            </a:r>
            <a:r>
              <a:rPr lang="en-US" sz="3000" dirty="0" smtClean="0">
                <a:solidFill>
                  <a:srgbClr val="0000FF"/>
                </a:solidFill>
                <a:latin typeface="Courier"/>
                <a:cs typeface="Courier"/>
              </a:rPr>
              <a:t>":{"</a:t>
            </a:r>
            <a:r>
              <a:rPr lang="en-US" sz="3000" dirty="0">
                <a:solidFill>
                  <a:srgbClr val="0000FF"/>
                </a:solidFill>
                <a:latin typeface="Courier"/>
                <a:cs typeface="Courier"/>
              </a:rPr>
              <a:t>sex":</a:t>
            </a:r>
            <a:r>
              <a:rPr lang="en-US" sz="3000" dirty="0">
                <a:solidFill>
                  <a:srgbClr val="008000"/>
                </a:solidFill>
                <a:latin typeface="Courier"/>
                <a:cs typeface="Courier"/>
              </a:rPr>
              <a:t>"</a:t>
            </a:r>
            <a:r>
              <a:rPr lang="en-US" sz="3000" dirty="0" smtClean="0">
                <a:solidFill>
                  <a:srgbClr val="008000"/>
                </a:solidFill>
                <a:latin typeface="Courier"/>
                <a:cs typeface="Courier"/>
              </a:rPr>
              <a:t>m"</a:t>
            </a:r>
            <a:r>
              <a:rPr lang="en-US" sz="3000" dirty="0" smtClean="0">
                <a:solidFill>
                  <a:srgbClr val="0000FF"/>
                </a:solidFill>
                <a:latin typeface="Courier"/>
                <a:cs typeface="Courier"/>
              </a:rPr>
              <a:t>,</a:t>
            </a:r>
            <a:r>
              <a:rPr lang="en-US" sz="3000" dirty="0">
                <a:solidFill>
                  <a:srgbClr val="0000FF"/>
                </a:solidFill>
                <a:latin typeface="Courier"/>
                <a:cs typeface="Courier"/>
              </a:rPr>
              <a:t>"age":</a:t>
            </a:r>
            <a:r>
              <a:rPr lang="en-US" sz="3000" dirty="0">
                <a:solidFill>
                  <a:srgbClr val="FF6600"/>
                </a:solidFill>
                <a:latin typeface="Courier"/>
                <a:cs typeface="Courier"/>
              </a:rPr>
              <a:t>77</a:t>
            </a:r>
            <a:r>
              <a:rPr lang="en-US" sz="3000" dirty="0">
                <a:solidFill>
                  <a:srgbClr val="0000FF"/>
                </a:solidFill>
                <a:latin typeface="Courier"/>
                <a:cs typeface="Courier"/>
              </a:rPr>
              <a:t> }</a:t>
            </a:r>
            <a:r>
              <a:rPr lang="en-US" sz="3000" dirty="0" smtClean="0">
                <a:solidFill>
                  <a:srgbClr val="0000FF"/>
                </a:solidFill>
                <a:latin typeface="Courier"/>
                <a:cs typeface="Courier"/>
              </a:rPr>
              <a:t> </a:t>
            </a:r>
            <a:endParaRPr lang="en-US" sz="3000" dirty="0">
              <a:solidFill>
                <a:srgbClr val="0000FF"/>
              </a:solidFill>
              <a:latin typeface="Courier"/>
              <a:cs typeface="Courier"/>
            </a:endParaRPr>
          </a:p>
          <a:p>
            <a:pPr marL="0" indent="0">
              <a:buNone/>
            </a:pPr>
            <a:r>
              <a:rPr lang="en-US" sz="3000" dirty="0" smtClean="0">
                <a:solidFill>
                  <a:srgbClr val="0000FF"/>
                </a:solidFill>
                <a:latin typeface="Courier"/>
                <a:cs typeface="Courier"/>
              </a:rPr>
              <a:t>}</a:t>
            </a:r>
          </a:p>
        </p:txBody>
      </p:sp>
    </p:spTree>
    <p:extLst>
      <p:ext uri="{BB962C8B-B14F-4D97-AF65-F5344CB8AC3E}">
        <p14:creationId xmlns:p14="http://schemas.microsoft.com/office/powerpoint/2010/main" val="3784181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smtClean="0">
                <a:solidFill>
                  <a:srgbClr val="0000FF"/>
                </a:solidFill>
                <a:latin typeface="Courier"/>
                <a:cs typeface="Courier"/>
              </a:rPr>
              <a:t>{"lender_id":</a:t>
            </a:r>
            <a:r>
              <a:rPr lang="en-US" sz="3000" dirty="0" smtClean="0">
                <a:solidFill>
                  <a:srgbClr val="008000"/>
                </a:solidFill>
                <a:latin typeface="Courier"/>
                <a:cs typeface="Courier"/>
              </a:rPr>
              <a:t>"matt"</a:t>
            </a:r>
            <a:r>
              <a:rPr lang="en-US" sz="3000" dirty="0" smtClean="0">
                <a:solidFill>
                  <a:srgbClr val="0000FF"/>
                </a:solidFill>
                <a:latin typeface="Courier"/>
                <a:cs typeface="Courier"/>
              </a:rPr>
              <a:t>, </a:t>
            </a:r>
          </a:p>
          <a:p>
            <a:pPr marL="0" indent="0">
              <a:buNone/>
            </a:pPr>
            <a:r>
              <a:rPr lang="en-US" sz="3000" dirty="0">
                <a:solidFill>
                  <a:srgbClr val="0000FF"/>
                </a:solidFill>
                <a:latin typeface="Courier"/>
                <a:cs typeface="Courier"/>
              </a:rPr>
              <a:t> </a:t>
            </a:r>
            <a:r>
              <a:rPr lang="en-US" sz="3000" dirty="0" smtClean="0">
                <a:solidFill>
                  <a:srgbClr val="0000FF"/>
                </a:solidFill>
                <a:latin typeface="Courier"/>
                <a:cs typeface="Courier"/>
              </a:rPr>
              <a:t>"loan_count":</a:t>
            </a:r>
            <a:r>
              <a:rPr lang="en-US" sz="3000" dirty="0" smtClean="0">
                <a:solidFill>
                  <a:srgbClr val="FF6600"/>
                </a:solidFill>
                <a:latin typeface="Courier"/>
                <a:cs typeface="Courier"/>
              </a:rPr>
              <a:t>23</a:t>
            </a:r>
            <a:r>
              <a:rPr lang="en-US" sz="3000" dirty="0" smtClean="0">
                <a:solidFill>
                  <a:srgbClr val="0000FF"/>
                </a:solidFill>
                <a:latin typeface="Courier"/>
                <a:cs typeface="Courier"/>
              </a:rPr>
              <a:t>,</a:t>
            </a:r>
          </a:p>
          <a:p>
            <a:pPr marL="0" indent="0">
              <a:buNone/>
            </a:pPr>
            <a:r>
              <a:rPr lang="en-US" sz="3000" dirty="0">
                <a:solidFill>
                  <a:srgbClr val="0000FF"/>
                </a:solidFill>
                <a:latin typeface="Courier"/>
                <a:cs typeface="Courier"/>
              </a:rPr>
              <a:t> </a:t>
            </a:r>
            <a:r>
              <a:rPr lang="en-US" sz="3000" dirty="0" smtClean="0">
                <a:solidFill>
                  <a:srgbClr val="0000FF"/>
                </a:solidFill>
                <a:latin typeface="Courier"/>
                <a:cs typeface="Courier"/>
              </a:rPr>
              <a:t>"</a:t>
            </a:r>
            <a:r>
              <a:rPr lang="en-US" sz="3000" dirty="0">
                <a:solidFill>
                  <a:srgbClr val="0000FF"/>
                </a:solidFill>
                <a:latin typeface="Courier"/>
                <a:cs typeface="Courier"/>
              </a:rPr>
              <a:t>status":</a:t>
            </a:r>
            <a:r>
              <a:rPr lang="en-US" sz="3000" dirty="0">
                <a:solidFill>
                  <a:srgbClr val="660066"/>
                </a:solidFill>
                <a:latin typeface="Courier"/>
                <a:cs typeface="Courier"/>
              </a:rPr>
              <a:t>[2, 1, 3</a:t>
            </a:r>
            <a:r>
              <a:rPr lang="en-US" sz="3000" dirty="0" smtClean="0">
                <a:solidFill>
                  <a:srgbClr val="660066"/>
                </a:solidFill>
                <a:latin typeface="Courier"/>
                <a:cs typeface="Courier"/>
              </a:rPr>
              <a:t>]</a:t>
            </a:r>
            <a:r>
              <a:rPr lang="en-US" sz="3000" dirty="0" smtClean="0">
                <a:solidFill>
                  <a:srgbClr val="0000FF"/>
                </a:solidFill>
                <a:latin typeface="Courier"/>
                <a:cs typeface="Courier"/>
              </a:rPr>
              <a:t>, </a:t>
            </a:r>
          </a:p>
          <a:p>
            <a:pPr marL="0" indent="0">
              <a:buNone/>
            </a:pPr>
            <a:r>
              <a:rPr lang="en-US" sz="3000" dirty="0">
                <a:solidFill>
                  <a:srgbClr val="0000FF"/>
                </a:solidFill>
                <a:latin typeface="Courier"/>
                <a:cs typeface="Courier"/>
              </a:rPr>
              <a:t> </a:t>
            </a:r>
            <a:r>
              <a:rPr lang="en-US" sz="3000" dirty="0" smtClean="0">
                <a:solidFill>
                  <a:srgbClr val="0000FF"/>
                </a:solidFill>
                <a:latin typeface="Courier"/>
                <a:cs typeface="Courier"/>
              </a:rPr>
              <a:t>"sponsored"</a:t>
            </a:r>
            <a:r>
              <a:rPr lang="en-US" sz="3000" dirty="0">
                <a:solidFill>
                  <a:srgbClr val="0000FF"/>
                </a:solidFill>
                <a:latin typeface="Courier"/>
                <a:cs typeface="Courier"/>
              </a:rPr>
              <a:t>: </a:t>
            </a:r>
            <a:r>
              <a:rPr lang="en-US" sz="3000" dirty="0">
                <a:solidFill>
                  <a:srgbClr val="FFFF00"/>
                </a:solidFill>
                <a:latin typeface="Courier"/>
                <a:cs typeface="Courier"/>
              </a:rPr>
              <a:t>false</a:t>
            </a:r>
            <a:r>
              <a:rPr lang="en-US" sz="3000" dirty="0">
                <a:solidFill>
                  <a:srgbClr val="0000FF"/>
                </a:solidFill>
                <a:latin typeface="Courier"/>
                <a:cs typeface="Courier"/>
              </a:rPr>
              <a:t>,</a:t>
            </a:r>
            <a:br>
              <a:rPr lang="en-US" sz="3000" dirty="0">
                <a:solidFill>
                  <a:srgbClr val="0000FF"/>
                </a:solidFill>
                <a:latin typeface="Courier"/>
                <a:cs typeface="Courier"/>
              </a:rPr>
            </a:br>
            <a:r>
              <a:rPr lang="en-US" sz="3000" dirty="0" smtClean="0">
                <a:solidFill>
                  <a:srgbClr val="0000FF"/>
                </a:solidFill>
                <a:latin typeface="Courier"/>
                <a:cs typeface="Courier"/>
              </a:rPr>
              <a:t> "</a:t>
            </a:r>
            <a:r>
              <a:rPr lang="en-US" sz="3000" dirty="0" err="1">
                <a:solidFill>
                  <a:srgbClr val="0000FF"/>
                </a:solidFill>
                <a:latin typeface="Courier"/>
                <a:cs typeface="Courier"/>
              </a:rPr>
              <a:t>sponsor_name</a:t>
            </a:r>
            <a:r>
              <a:rPr lang="en-US" sz="3000" dirty="0">
                <a:solidFill>
                  <a:srgbClr val="0000FF"/>
                </a:solidFill>
                <a:latin typeface="Courier"/>
                <a:cs typeface="Courier"/>
              </a:rPr>
              <a:t>": </a:t>
            </a:r>
            <a:r>
              <a:rPr lang="en-US" sz="3000" dirty="0">
                <a:latin typeface="Courier"/>
                <a:cs typeface="Courier"/>
              </a:rPr>
              <a:t>null</a:t>
            </a:r>
            <a:r>
              <a:rPr lang="en-US" sz="3000" dirty="0" smtClean="0">
                <a:solidFill>
                  <a:srgbClr val="0000FF"/>
                </a:solidFill>
                <a:latin typeface="Courier"/>
                <a:cs typeface="Courier"/>
              </a:rPr>
              <a:t>,</a:t>
            </a:r>
          </a:p>
          <a:p>
            <a:pPr marL="0" indent="0">
              <a:buNone/>
            </a:pPr>
            <a:r>
              <a:rPr lang="en-US" sz="3000" dirty="0">
                <a:solidFill>
                  <a:srgbClr val="0000FF"/>
                </a:solidFill>
                <a:latin typeface="Courier"/>
                <a:cs typeface="Courier"/>
              </a:rPr>
              <a:t> </a:t>
            </a:r>
            <a:r>
              <a:rPr lang="en-US" sz="3000" dirty="0" smtClean="0">
                <a:solidFill>
                  <a:srgbClr val="0000FF"/>
                </a:solidFill>
                <a:latin typeface="Courier"/>
                <a:cs typeface="Courier"/>
              </a:rPr>
              <a:t>"</a:t>
            </a:r>
            <a:r>
              <a:rPr lang="en-US" sz="3000" dirty="0" err="1" smtClean="0">
                <a:solidFill>
                  <a:srgbClr val="0000FF"/>
                </a:solidFill>
                <a:latin typeface="Courier"/>
                <a:cs typeface="Courier"/>
              </a:rPr>
              <a:t>lender_dem</a:t>
            </a:r>
            <a:r>
              <a:rPr lang="en-US" sz="3000" dirty="0" smtClean="0">
                <a:solidFill>
                  <a:srgbClr val="0000FF"/>
                </a:solidFill>
                <a:latin typeface="Courier"/>
                <a:cs typeface="Courier"/>
              </a:rPr>
              <a:t>":{"</a:t>
            </a:r>
            <a:r>
              <a:rPr lang="en-US" sz="3000" dirty="0">
                <a:solidFill>
                  <a:srgbClr val="0000FF"/>
                </a:solidFill>
                <a:latin typeface="Courier"/>
                <a:cs typeface="Courier"/>
              </a:rPr>
              <a:t>sex":</a:t>
            </a:r>
            <a:r>
              <a:rPr lang="en-US" sz="3000" dirty="0">
                <a:solidFill>
                  <a:srgbClr val="008000"/>
                </a:solidFill>
                <a:latin typeface="Courier"/>
                <a:cs typeface="Courier"/>
              </a:rPr>
              <a:t>"</a:t>
            </a:r>
            <a:r>
              <a:rPr lang="en-US" sz="3000" dirty="0" smtClean="0">
                <a:solidFill>
                  <a:srgbClr val="008000"/>
                </a:solidFill>
                <a:latin typeface="Courier"/>
                <a:cs typeface="Courier"/>
              </a:rPr>
              <a:t>m"</a:t>
            </a:r>
            <a:r>
              <a:rPr lang="en-US" sz="3000" dirty="0" smtClean="0">
                <a:solidFill>
                  <a:srgbClr val="0000FF"/>
                </a:solidFill>
                <a:latin typeface="Courier"/>
                <a:cs typeface="Courier"/>
              </a:rPr>
              <a:t>,</a:t>
            </a:r>
            <a:r>
              <a:rPr lang="en-US" sz="3000" dirty="0">
                <a:solidFill>
                  <a:srgbClr val="0000FF"/>
                </a:solidFill>
                <a:latin typeface="Courier"/>
                <a:cs typeface="Courier"/>
              </a:rPr>
              <a:t>"age":</a:t>
            </a:r>
            <a:r>
              <a:rPr lang="en-US" sz="3000" dirty="0">
                <a:solidFill>
                  <a:srgbClr val="FF6600"/>
                </a:solidFill>
                <a:latin typeface="Courier"/>
                <a:cs typeface="Courier"/>
              </a:rPr>
              <a:t>77</a:t>
            </a:r>
            <a:r>
              <a:rPr lang="en-US" sz="3000" dirty="0">
                <a:solidFill>
                  <a:srgbClr val="0000FF"/>
                </a:solidFill>
                <a:latin typeface="Courier"/>
                <a:cs typeface="Courier"/>
              </a:rPr>
              <a:t> }</a:t>
            </a:r>
            <a:r>
              <a:rPr lang="en-US" sz="3000" dirty="0" smtClean="0">
                <a:solidFill>
                  <a:srgbClr val="0000FF"/>
                </a:solidFill>
                <a:latin typeface="Courier"/>
                <a:cs typeface="Courier"/>
              </a:rPr>
              <a:t> </a:t>
            </a:r>
            <a:endParaRPr lang="en-US" sz="3000" dirty="0">
              <a:solidFill>
                <a:srgbClr val="0000FF"/>
              </a:solidFill>
              <a:latin typeface="Courier"/>
              <a:cs typeface="Courier"/>
            </a:endParaRPr>
          </a:p>
          <a:p>
            <a:pPr marL="0" indent="0">
              <a:buNone/>
            </a:pPr>
            <a:r>
              <a:rPr lang="en-US" sz="3000" dirty="0" smtClean="0">
                <a:solidFill>
                  <a:srgbClr val="0000FF"/>
                </a:solidFill>
                <a:latin typeface="Courier"/>
                <a:cs typeface="Courier"/>
              </a:rPr>
              <a:t>}</a:t>
            </a:r>
          </a:p>
        </p:txBody>
      </p:sp>
      <p:sp>
        <p:nvSpPr>
          <p:cNvPr id="4" name="TextBox 3"/>
          <p:cNvSpPr txBox="1"/>
          <p:nvPr/>
        </p:nvSpPr>
        <p:spPr>
          <a:xfrm>
            <a:off x="2438400" y="5176004"/>
            <a:ext cx="1473200" cy="523220"/>
          </a:xfrm>
          <a:prstGeom prst="rect">
            <a:avLst/>
          </a:prstGeom>
          <a:noFill/>
        </p:spPr>
        <p:txBody>
          <a:bodyPr wrap="square" rtlCol="0">
            <a:spAutoFit/>
          </a:bodyPr>
          <a:lstStyle/>
          <a:p>
            <a:r>
              <a:rPr lang="en-US" sz="2800" dirty="0" smtClean="0">
                <a:solidFill>
                  <a:srgbClr val="0000FF"/>
                </a:solidFill>
              </a:rPr>
              <a:t>Object</a:t>
            </a:r>
            <a:endParaRPr lang="en-US" sz="2800" dirty="0">
              <a:solidFill>
                <a:srgbClr val="0000FF"/>
              </a:solidFill>
            </a:endParaRPr>
          </a:p>
        </p:txBody>
      </p:sp>
      <p:sp>
        <p:nvSpPr>
          <p:cNvPr id="5" name="TextBox 4"/>
          <p:cNvSpPr txBox="1"/>
          <p:nvPr/>
        </p:nvSpPr>
        <p:spPr>
          <a:xfrm>
            <a:off x="5219700" y="1157804"/>
            <a:ext cx="1473200" cy="523220"/>
          </a:xfrm>
          <a:prstGeom prst="rect">
            <a:avLst/>
          </a:prstGeom>
          <a:noFill/>
        </p:spPr>
        <p:txBody>
          <a:bodyPr wrap="square" rtlCol="0">
            <a:spAutoFit/>
          </a:bodyPr>
          <a:lstStyle/>
          <a:p>
            <a:r>
              <a:rPr lang="en-US" sz="2800" dirty="0" smtClean="0">
                <a:solidFill>
                  <a:srgbClr val="008000"/>
                </a:solidFill>
              </a:rPr>
              <a:t>String</a:t>
            </a:r>
            <a:endParaRPr lang="en-US" sz="2800" dirty="0">
              <a:solidFill>
                <a:srgbClr val="008000"/>
              </a:solidFill>
            </a:endParaRPr>
          </a:p>
        </p:txBody>
      </p:sp>
      <p:sp>
        <p:nvSpPr>
          <p:cNvPr id="6" name="TextBox 5"/>
          <p:cNvSpPr txBox="1"/>
          <p:nvPr/>
        </p:nvSpPr>
        <p:spPr>
          <a:xfrm>
            <a:off x="7213600" y="1785144"/>
            <a:ext cx="1473200" cy="523220"/>
          </a:xfrm>
          <a:prstGeom prst="rect">
            <a:avLst/>
          </a:prstGeom>
          <a:noFill/>
        </p:spPr>
        <p:txBody>
          <a:bodyPr wrap="square" rtlCol="0">
            <a:spAutoFit/>
          </a:bodyPr>
          <a:lstStyle/>
          <a:p>
            <a:r>
              <a:rPr lang="en-US" sz="2800" dirty="0" smtClean="0">
                <a:solidFill>
                  <a:srgbClr val="FF6600"/>
                </a:solidFill>
              </a:rPr>
              <a:t>Number</a:t>
            </a:r>
            <a:endParaRPr lang="en-US" sz="2800" dirty="0">
              <a:solidFill>
                <a:srgbClr val="FF6600"/>
              </a:solidFill>
            </a:endParaRPr>
          </a:p>
        </p:txBody>
      </p:sp>
      <p:sp>
        <p:nvSpPr>
          <p:cNvPr id="7" name="TextBox 6"/>
          <p:cNvSpPr txBox="1"/>
          <p:nvPr/>
        </p:nvSpPr>
        <p:spPr>
          <a:xfrm>
            <a:off x="5956300" y="2521744"/>
            <a:ext cx="1473200" cy="523220"/>
          </a:xfrm>
          <a:prstGeom prst="rect">
            <a:avLst/>
          </a:prstGeom>
          <a:noFill/>
        </p:spPr>
        <p:txBody>
          <a:bodyPr wrap="square" rtlCol="0">
            <a:spAutoFit/>
          </a:bodyPr>
          <a:lstStyle/>
          <a:p>
            <a:r>
              <a:rPr lang="en-US" sz="2800" dirty="0" smtClean="0">
                <a:solidFill>
                  <a:srgbClr val="660066"/>
                </a:solidFill>
              </a:rPr>
              <a:t>Array</a:t>
            </a:r>
            <a:endParaRPr lang="en-US" sz="2800" dirty="0">
              <a:solidFill>
                <a:srgbClr val="660066"/>
              </a:solidFill>
            </a:endParaRPr>
          </a:p>
        </p:txBody>
      </p:sp>
      <p:sp>
        <p:nvSpPr>
          <p:cNvPr id="8" name="TextBox 7"/>
          <p:cNvSpPr txBox="1"/>
          <p:nvPr/>
        </p:nvSpPr>
        <p:spPr>
          <a:xfrm>
            <a:off x="6477000" y="3250684"/>
            <a:ext cx="1473200" cy="523220"/>
          </a:xfrm>
          <a:prstGeom prst="rect">
            <a:avLst/>
          </a:prstGeom>
          <a:noFill/>
        </p:spPr>
        <p:txBody>
          <a:bodyPr wrap="square" rtlCol="0">
            <a:spAutoFit/>
          </a:bodyPr>
          <a:lstStyle/>
          <a:p>
            <a:r>
              <a:rPr lang="en-US" sz="2800" dirty="0" smtClean="0">
                <a:solidFill>
                  <a:srgbClr val="FFFF00"/>
                </a:solidFill>
              </a:rPr>
              <a:t>Boolean</a:t>
            </a:r>
            <a:endParaRPr lang="en-US" sz="2800" dirty="0">
              <a:solidFill>
                <a:srgbClr val="FFFF00"/>
              </a:solidFill>
            </a:endParaRPr>
          </a:p>
        </p:txBody>
      </p:sp>
      <p:sp>
        <p:nvSpPr>
          <p:cNvPr id="10" name="TextBox 9"/>
          <p:cNvSpPr txBox="1"/>
          <p:nvPr/>
        </p:nvSpPr>
        <p:spPr>
          <a:xfrm>
            <a:off x="215900" y="634584"/>
            <a:ext cx="1473200" cy="523220"/>
          </a:xfrm>
          <a:prstGeom prst="rect">
            <a:avLst/>
          </a:prstGeom>
          <a:noFill/>
        </p:spPr>
        <p:txBody>
          <a:bodyPr wrap="square" rtlCol="0">
            <a:spAutoFit/>
          </a:bodyPr>
          <a:lstStyle/>
          <a:p>
            <a:r>
              <a:rPr lang="en-US" sz="2800" dirty="0" smtClean="0">
                <a:solidFill>
                  <a:srgbClr val="0000FF"/>
                </a:solidFill>
              </a:rPr>
              <a:t>Object</a:t>
            </a:r>
            <a:endParaRPr lang="en-US" sz="2800" dirty="0">
              <a:solidFill>
                <a:srgbClr val="0000FF"/>
              </a:solidFill>
            </a:endParaRPr>
          </a:p>
        </p:txBody>
      </p:sp>
      <p:cxnSp>
        <p:nvCxnSpPr>
          <p:cNvPr id="11" name="Straight Connector 10"/>
          <p:cNvCxnSpPr/>
          <p:nvPr/>
        </p:nvCxnSpPr>
        <p:spPr>
          <a:xfrm flipH="1">
            <a:off x="4787900" y="1600200"/>
            <a:ext cx="756920" cy="279400"/>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13" name="Straight Connector 12"/>
          <p:cNvCxnSpPr/>
          <p:nvPr/>
        </p:nvCxnSpPr>
        <p:spPr>
          <a:xfrm>
            <a:off x="5544820" y="1600200"/>
            <a:ext cx="106680" cy="2832100"/>
          </a:xfrm>
          <a:prstGeom prst="line">
            <a:avLst/>
          </a:prstGeom>
          <a:ln>
            <a:tailEnd type="triangle" w="lg"/>
          </a:ln>
        </p:spPr>
        <p:style>
          <a:lnRef idx="2">
            <a:schemeClr val="accent3"/>
          </a:lnRef>
          <a:fillRef idx="0">
            <a:schemeClr val="accent3"/>
          </a:fillRef>
          <a:effectRef idx="1">
            <a:schemeClr val="accent3"/>
          </a:effectRef>
          <a:fontRef idx="minor">
            <a:schemeClr val="tx1"/>
          </a:fontRef>
        </p:style>
      </p:cxnSp>
      <p:cxnSp>
        <p:nvCxnSpPr>
          <p:cNvPr id="17" name="Straight Connector 16"/>
          <p:cNvCxnSpPr/>
          <p:nvPr/>
        </p:nvCxnSpPr>
        <p:spPr>
          <a:xfrm flipH="1">
            <a:off x="4902200" y="2870200"/>
            <a:ext cx="1155700" cy="174764"/>
          </a:xfrm>
          <a:prstGeom prst="line">
            <a:avLst/>
          </a:prstGeom>
          <a:ln w="28575" cmpd="sng">
            <a:tailEnd type="triangle" w="lg"/>
          </a:ln>
        </p:spPr>
        <p:style>
          <a:lnRef idx="2">
            <a:schemeClr val="accent4"/>
          </a:lnRef>
          <a:fillRef idx="0">
            <a:schemeClr val="accent4"/>
          </a:fillRef>
          <a:effectRef idx="1">
            <a:schemeClr val="accent4"/>
          </a:effectRef>
          <a:fontRef idx="minor">
            <a:schemeClr val="tx1"/>
          </a:fontRef>
        </p:style>
      </p:cxnSp>
      <p:cxnSp>
        <p:nvCxnSpPr>
          <p:cNvPr id="21" name="Straight Connector 20"/>
          <p:cNvCxnSpPr>
            <a:stCxn id="6" idx="1"/>
          </p:cNvCxnSpPr>
          <p:nvPr/>
        </p:nvCxnSpPr>
        <p:spPr>
          <a:xfrm flipH="1">
            <a:off x="4704080" y="2046754"/>
            <a:ext cx="2509520" cy="411490"/>
          </a:xfrm>
          <a:prstGeom prst="line">
            <a:avLst/>
          </a:prstGeom>
          <a:ln w="28575" cmpd="sng">
            <a:tailEnd type="triangle" w="lg"/>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a:off x="7929880" y="2252008"/>
            <a:ext cx="0" cy="2180292"/>
          </a:xfrm>
          <a:prstGeom prst="line">
            <a:avLst/>
          </a:prstGeom>
          <a:ln w="28575" cmpd="sng">
            <a:tailEnd type="triangle" w="lg"/>
          </a:ln>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a:off x="457200" y="1016000"/>
            <a:ext cx="292100" cy="76914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3403600" y="4686300"/>
            <a:ext cx="508000" cy="66040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8" idx="1"/>
          </p:cNvCxnSpPr>
          <p:nvPr/>
        </p:nvCxnSpPr>
        <p:spPr>
          <a:xfrm flipH="1">
            <a:off x="4965700" y="3512294"/>
            <a:ext cx="1511300" cy="41955"/>
          </a:xfrm>
          <a:prstGeom prst="line">
            <a:avLst/>
          </a:prstGeom>
          <a:ln w="28575" cmpd="sng">
            <a:tailEnd type="triangle" w="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6273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t>
            </a:r>
            <a:endParaRPr lang="en-US" dirty="0"/>
          </a:p>
        </p:txBody>
      </p:sp>
      <p:pic>
        <p:nvPicPr>
          <p:cNvPr id="4" name="Content Placeholder 3" descr="TrumpTweets.tiff"/>
          <p:cNvPicPr>
            <a:picLocks noGrp="1" noChangeAspect="1"/>
          </p:cNvPicPr>
          <p:nvPr>
            <p:ph idx="1"/>
          </p:nvPr>
        </p:nvPicPr>
        <p:blipFill>
          <a:blip r:embed="rId2">
            <a:extLst>
              <a:ext uri="{28A0092B-C50C-407E-A947-70E740481C1C}">
                <a14:useLocalDpi xmlns:a14="http://schemas.microsoft.com/office/drawing/2010/main" val="0"/>
              </a:ext>
            </a:extLst>
          </a:blip>
          <a:srcRect l="-279" r="-279"/>
          <a:stretch>
            <a:fillRect/>
          </a:stretch>
        </p:blipFill>
        <p:spPr>
          <a:xfrm>
            <a:off x="457200" y="1417638"/>
            <a:ext cx="8229600" cy="5076825"/>
          </a:xfrm>
        </p:spPr>
      </p:pic>
    </p:spTree>
    <p:extLst>
      <p:ext uri="{BB962C8B-B14F-4D97-AF65-F5344CB8AC3E}">
        <p14:creationId xmlns:p14="http://schemas.microsoft.com/office/powerpoint/2010/main" val="386541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7500"/>
            <a:ext cx="8229600" cy="6248400"/>
          </a:xfrm>
        </p:spPr>
        <p:txBody>
          <a:bodyPr>
            <a:normAutofit fontScale="77500" lnSpcReduction="20000"/>
          </a:bodyPr>
          <a:lstStyle/>
          <a:p>
            <a:pPr marL="0" indent="0">
              <a:buNone/>
            </a:pPr>
            <a:r>
              <a:rPr lang="en-US" dirty="0"/>
              <a:t>[</a:t>
            </a:r>
          </a:p>
          <a:p>
            <a:pPr marL="0" indent="0">
              <a:buNone/>
            </a:pPr>
            <a:r>
              <a:rPr lang="en-US" dirty="0"/>
              <a:t>{</a:t>
            </a:r>
          </a:p>
          <a:p>
            <a:pPr marL="0" indent="0">
              <a:buNone/>
            </a:pPr>
            <a:r>
              <a:rPr lang="en-US" dirty="0"/>
              <a:t> "</a:t>
            </a:r>
            <a:r>
              <a:rPr lang="en-US" dirty="0" err="1"/>
              <a:t>favorite_count</a:t>
            </a:r>
            <a:r>
              <a:rPr lang="en-US" dirty="0"/>
              <a:t>":  11495,</a:t>
            </a:r>
          </a:p>
          <a:p>
            <a:pPr marL="0" indent="0">
              <a:buNone/>
            </a:pPr>
            <a:r>
              <a:rPr lang="en-US" dirty="0" smtClean="0"/>
              <a:t>"</a:t>
            </a:r>
            <a:r>
              <a:rPr lang="en-US" dirty="0" err="1"/>
              <a:t>favorited</a:t>
            </a:r>
            <a:r>
              <a:rPr lang="en-US" dirty="0"/>
              <a:t>": false,</a:t>
            </a:r>
          </a:p>
          <a:p>
            <a:pPr marL="0" indent="0">
              <a:buNone/>
            </a:pPr>
            <a:r>
              <a:rPr lang="en-US" dirty="0" smtClean="0"/>
              <a:t>"</a:t>
            </a:r>
            <a:r>
              <a:rPr lang="en-US" dirty="0"/>
              <a:t>user": </a:t>
            </a:r>
            <a:r>
              <a:rPr lang="en-US" dirty="0" smtClean="0"/>
              <a:t>{"</a:t>
            </a:r>
            <a:r>
              <a:rPr lang="en-US" dirty="0"/>
              <a:t>verified": true</a:t>
            </a:r>
            <a:r>
              <a:rPr lang="en-US" dirty="0" smtClean="0"/>
              <a:t>, "</a:t>
            </a:r>
            <a:r>
              <a:rPr lang="en-US" dirty="0" err="1"/>
              <a:t>profile_sidebar_fill_color</a:t>
            </a:r>
            <a:r>
              <a:rPr lang="en-US" dirty="0"/>
              <a:t>": </a:t>
            </a:r>
            <a:r>
              <a:rPr lang="en-US" dirty="0" smtClean="0"/>
              <a:t>"C5CEC0", … }</a:t>
            </a:r>
          </a:p>
          <a:p>
            <a:pPr marL="0" indent="0">
              <a:buNone/>
            </a:pPr>
            <a:r>
              <a:rPr lang="en-US" dirty="0"/>
              <a:t>"</a:t>
            </a:r>
            <a:r>
              <a:rPr lang="en-US" dirty="0" err="1"/>
              <a:t>id_str</a:t>
            </a:r>
            <a:r>
              <a:rPr lang="en-US" dirty="0"/>
              <a:t>": "786204978629185536"</a:t>
            </a:r>
            <a:r>
              <a:rPr lang="en-US" dirty="0" smtClean="0"/>
              <a:t>,</a:t>
            </a:r>
          </a:p>
          <a:p>
            <a:pPr marL="0" indent="0">
              <a:buNone/>
            </a:pPr>
            <a:r>
              <a:rPr lang="en-US" dirty="0"/>
              <a:t>"text": "Crooked Hillary Clinton likes to talk about the things she will do but she has been there for 30 years - why didn't she do them</a:t>
            </a:r>
            <a:r>
              <a:rPr lang="en-US" dirty="0" smtClean="0"/>
              <a:t>?”,</a:t>
            </a:r>
            <a:endParaRPr lang="en-US" dirty="0"/>
          </a:p>
          <a:p>
            <a:pPr marL="0" indent="0">
              <a:buNone/>
            </a:pPr>
            <a:r>
              <a:rPr lang="en-US" dirty="0"/>
              <a:t>"id": 7.862e+17,</a:t>
            </a:r>
          </a:p>
          <a:p>
            <a:pPr marL="0" indent="0">
              <a:buNone/>
            </a:pPr>
            <a:r>
              <a:rPr lang="en-US" dirty="0"/>
              <a:t>"source": "&lt;a </a:t>
            </a:r>
            <a:r>
              <a:rPr lang="en-US" dirty="0" err="1"/>
              <a:t>href</a:t>
            </a:r>
            <a:r>
              <a:rPr lang="en-US" dirty="0" smtClean="0"/>
              <a:t>='http</a:t>
            </a:r>
            <a:r>
              <a:rPr lang="en-US" dirty="0"/>
              <a:t>://</a:t>
            </a:r>
            <a:r>
              <a:rPr lang="en-US" dirty="0" err="1"/>
              <a:t>twitter.com</a:t>
            </a:r>
            <a:r>
              <a:rPr lang="en-US" dirty="0"/>
              <a:t>/download/</a:t>
            </a:r>
            <a:r>
              <a:rPr lang="en-US" dirty="0" err="1" smtClean="0"/>
              <a:t>iphone</a:t>
            </a:r>
            <a:r>
              <a:rPr lang="en-US" dirty="0" smtClean="0"/>
              <a:t>' </a:t>
            </a:r>
            <a:r>
              <a:rPr lang="en-US" dirty="0" err="1"/>
              <a:t>rel</a:t>
            </a:r>
            <a:r>
              <a:rPr lang="en-US" dirty="0" smtClean="0"/>
              <a:t>='</a:t>
            </a:r>
            <a:r>
              <a:rPr lang="en-US" dirty="0" err="1" smtClean="0"/>
              <a:t>nofollow</a:t>
            </a:r>
            <a:r>
              <a:rPr lang="en-US" dirty="0" smtClean="0"/>
              <a:t>'&gt;</a:t>
            </a:r>
            <a:r>
              <a:rPr lang="en-US" dirty="0"/>
              <a:t>Twitter for iPhone&lt;/a&gt;",</a:t>
            </a:r>
          </a:p>
          <a:p>
            <a:pPr marL="0" indent="0">
              <a:buNone/>
            </a:pPr>
            <a:r>
              <a:rPr lang="en-US" dirty="0"/>
              <a:t>"</a:t>
            </a:r>
            <a:r>
              <a:rPr lang="en-US" dirty="0" err="1"/>
              <a:t>lang</a:t>
            </a:r>
            <a:r>
              <a:rPr lang="en-US" dirty="0"/>
              <a:t>": "en",</a:t>
            </a:r>
          </a:p>
          <a:p>
            <a:pPr marL="0" indent="0">
              <a:buNone/>
            </a:pPr>
            <a:r>
              <a:rPr lang="en-US" dirty="0"/>
              <a:t>"geo": null,</a:t>
            </a:r>
          </a:p>
          <a:p>
            <a:pPr marL="0" indent="0">
              <a:buNone/>
            </a:pPr>
            <a:r>
              <a:rPr lang="en-US" dirty="0"/>
              <a:t>"</a:t>
            </a:r>
            <a:r>
              <a:rPr lang="en-US" dirty="0" err="1"/>
              <a:t>created_at</a:t>
            </a:r>
            <a:r>
              <a:rPr lang="en-US" dirty="0"/>
              <a:t>": "Wed Oct 12 14:00:48 +0000 2016"</a:t>
            </a:r>
            <a:r>
              <a:rPr lang="en-US" dirty="0" smtClean="0"/>
              <a:t>,</a:t>
            </a:r>
          </a:p>
          <a:p>
            <a:pPr marL="0" indent="0">
              <a:buNone/>
            </a:pPr>
            <a:r>
              <a:rPr lang="en-US" dirty="0" smtClean="0"/>
              <a:t>"place"</a:t>
            </a:r>
            <a:r>
              <a:rPr lang="en-US" dirty="0"/>
              <a:t>:{"</a:t>
            </a:r>
            <a:r>
              <a:rPr lang="en-US" dirty="0" err="1"/>
              <a:t>full_name</a:t>
            </a:r>
            <a:r>
              <a:rPr lang="en-US" dirty="0"/>
              <a:t>": "Florida, USA"</a:t>
            </a:r>
            <a:r>
              <a:rPr lang="en-US" dirty="0" smtClean="0"/>
              <a:t>, … }, … ]</a:t>
            </a:r>
            <a:endParaRPr lang="en-US" dirty="0"/>
          </a:p>
        </p:txBody>
      </p:sp>
      <p:sp>
        <p:nvSpPr>
          <p:cNvPr id="4" name="TextBox 3"/>
          <p:cNvSpPr txBox="1"/>
          <p:nvPr/>
        </p:nvSpPr>
        <p:spPr>
          <a:xfrm>
            <a:off x="5638800" y="165100"/>
            <a:ext cx="2463800" cy="1569660"/>
          </a:xfrm>
          <a:prstGeom prst="rect">
            <a:avLst/>
          </a:prstGeom>
          <a:noFill/>
        </p:spPr>
        <p:txBody>
          <a:bodyPr wrap="square" rtlCol="0">
            <a:spAutoFit/>
          </a:bodyPr>
          <a:lstStyle/>
          <a:p>
            <a:r>
              <a:rPr lang="en-US" sz="3200" dirty="0" smtClean="0"/>
              <a:t>One Abbreviated Tweet</a:t>
            </a:r>
            <a:endParaRPr lang="en-US" sz="3200" dirty="0"/>
          </a:p>
        </p:txBody>
      </p:sp>
    </p:spTree>
    <p:extLst>
      <p:ext uri="{BB962C8B-B14F-4D97-AF65-F5344CB8AC3E}">
        <p14:creationId xmlns:p14="http://schemas.microsoft.com/office/powerpoint/2010/main" val="142214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Translate into a Structure in R</a:t>
            </a:r>
            <a:endParaRPr lang="en-US" dirty="0"/>
          </a:p>
        </p:txBody>
      </p:sp>
      <p:sp>
        <p:nvSpPr>
          <p:cNvPr id="3" name="Content Placeholder 2"/>
          <p:cNvSpPr>
            <a:spLocks noGrp="1"/>
          </p:cNvSpPr>
          <p:nvPr>
            <p:ph idx="1"/>
          </p:nvPr>
        </p:nvSpPr>
        <p:spPr>
          <a:xfrm>
            <a:off x="457200" y="1600200"/>
            <a:ext cx="8585200" cy="4525963"/>
          </a:xfrm>
        </p:spPr>
        <p:txBody>
          <a:bodyPr>
            <a:normAutofit fontScale="40000" lnSpcReduction="20000"/>
          </a:bodyPr>
          <a:lstStyle/>
          <a:p>
            <a:pPr marL="0" indent="0">
              <a:buNone/>
            </a:pPr>
            <a:r>
              <a:rPr lang="en-US" sz="5900" dirty="0">
                <a:latin typeface="Courier"/>
                <a:cs typeface="Courier"/>
              </a:rPr>
              <a:t>&gt; length(</a:t>
            </a:r>
            <a:r>
              <a:rPr lang="en-US" sz="5900" dirty="0" err="1">
                <a:latin typeface="Courier"/>
                <a:cs typeface="Courier"/>
              </a:rPr>
              <a:t>tweetList</a:t>
            </a:r>
            <a:r>
              <a:rPr lang="en-US" sz="5900" dirty="0">
                <a:latin typeface="Courier"/>
                <a:cs typeface="Courier"/>
              </a:rPr>
              <a:t>)</a:t>
            </a:r>
          </a:p>
          <a:p>
            <a:pPr marL="0" indent="0">
              <a:buNone/>
            </a:pPr>
            <a:r>
              <a:rPr lang="en-US" sz="5900" dirty="0">
                <a:latin typeface="Courier"/>
                <a:cs typeface="Courier"/>
              </a:rPr>
              <a:t>[1] </a:t>
            </a:r>
            <a:r>
              <a:rPr lang="en-US" sz="5900" dirty="0" smtClean="0">
                <a:latin typeface="Courier"/>
                <a:cs typeface="Courier"/>
              </a:rPr>
              <a:t>3243</a:t>
            </a:r>
          </a:p>
          <a:p>
            <a:pPr marL="0" indent="0">
              <a:buNone/>
            </a:pPr>
            <a:endParaRPr lang="en-US" sz="5900" dirty="0" smtClean="0">
              <a:latin typeface="Courier"/>
              <a:cs typeface="Courier"/>
            </a:endParaRPr>
          </a:p>
          <a:p>
            <a:pPr marL="0" indent="0">
              <a:buNone/>
            </a:pPr>
            <a:r>
              <a:rPr lang="en-US" sz="5900" dirty="0" smtClean="0">
                <a:latin typeface="Courier"/>
                <a:cs typeface="Courier"/>
              </a:rPr>
              <a:t>&gt; class</a:t>
            </a:r>
            <a:r>
              <a:rPr lang="en-US" sz="5900" dirty="0">
                <a:latin typeface="Courier"/>
                <a:cs typeface="Courier"/>
              </a:rPr>
              <a:t>(</a:t>
            </a:r>
            <a:r>
              <a:rPr lang="en-US" sz="5900" dirty="0" err="1">
                <a:latin typeface="Courier"/>
                <a:cs typeface="Courier"/>
              </a:rPr>
              <a:t>tweetList</a:t>
            </a:r>
            <a:r>
              <a:rPr lang="en-US" sz="5900" dirty="0">
                <a:latin typeface="Courier"/>
                <a:cs typeface="Courier"/>
              </a:rPr>
              <a:t>[[1]])</a:t>
            </a:r>
          </a:p>
          <a:p>
            <a:pPr marL="0" indent="0">
              <a:buNone/>
            </a:pPr>
            <a:r>
              <a:rPr lang="en-US" sz="5900" dirty="0">
                <a:latin typeface="Courier"/>
                <a:cs typeface="Courier"/>
              </a:rPr>
              <a:t>[1] "</a:t>
            </a:r>
            <a:r>
              <a:rPr lang="en-US" sz="5900" dirty="0" smtClean="0">
                <a:latin typeface="Courier"/>
                <a:cs typeface="Courier"/>
              </a:rPr>
              <a:t>list”</a:t>
            </a:r>
          </a:p>
          <a:p>
            <a:pPr marL="0" indent="0">
              <a:buNone/>
            </a:pPr>
            <a:endParaRPr lang="en-US" sz="5900" dirty="0">
              <a:latin typeface="Courier"/>
              <a:cs typeface="Courier"/>
            </a:endParaRPr>
          </a:p>
          <a:p>
            <a:pPr marL="0" indent="0">
              <a:buNone/>
            </a:pPr>
            <a:r>
              <a:rPr lang="en-US" sz="5900" dirty="0">
                <a:latin typeface="Courier"/>
                <a:cs typeface="Courier"/>
              </a:rPr>
              <a:t>&gt; names(</a:t>
            </a:r>
            <a:r>
              <a:rPr lang="en-US" sz="5900" dirty="0" err="1">
                <a:latin typeface="Courier"/>
                <a:cs typeface="Courier"/>
              </a:rPr>
              <a:t>tweetList</a:t>
            </a:r>
            <a:r>
              <a:rPr lang="en-US" sz="5900" dirty="0">
                <a:latin typeface="Courier"/>
                <a:cs typeface="Courier"/>
              </a:rPr>
              <a:t>[[1]])</a:t>
            </a:r>
          </a:p>
          <a:p>
            <a:pPr marL="0" indent="0">
              <a:buNone/>
            </a:pPr>
            <a:r>
              <a:rPr lang="en-US" sz="5900" dirty="0">
                <a:latin typeface="Courier"/>
                <a:cs typeface="Courier"/>
              </a:rPr>
              <a:t> [1] "</a:t>
            </a:r>
            <a:r>
              <a:rPr lang="en-US" sz="5900" dirty="0" err="1">
                <a:latin typeface="Courier"/>
                <a:cs typeface="Courier"/>
              </a:rPr>
              <a:t>favorite_count</a:t>
            </a:r>
            <a:r>
              <a:rPr lang="en-US" sz="5900" dirty="0">
                <a:latin typeface="Courier"/>
                <a:cs typeface="Courier"/>
              </a:rPr>
              <a:t>" "</a:t>
            </a:r>
            <a:r>
              <a:rPr lang="en-US" sz="5900" dirty="0" err="1">
                <a:latin typeface="Courier"/>
                <a:cs typeface="Courier"/>
              </a:rPr>
              <a:t>favorited</a:t>
            </a:r>
            <a:r>
              <a:rPr lang="en-US" sz="5900" dirty="0">
                <a:latin typeface="Courier"/>
                <a:cs typeface="Courier"/>
              </a:rPr>
              <a:t>"      "user"          </a:t>
            </a:r>
          </a:p>
          <a:p>
            <a:pPr marL="0" indent="0">
              <a:buNone/>
            </a:pPr>
            <a:r>
              <a:rPr lang="en-US" sz="5900" dirty="0">
                <a:latin typeface="Courier"/>
                <a:cs typeface="Courier"/>
              </a:rPr>
              <a:t> [4] "</a:t>
            </a:r>
            <a:r>
              <a:rPr lang="en-US" sz="5900" dirty="0" err="1">
                <a:latin typeface="Courier"/>
                <a:cs typeface="Courier"/>
              </a:rPr>
              <a:t>id_str</a:t>
            </a:r>
            <a:r>
              <a:rPr lang="en-US" sz="5900" dirty="0">
                <a:latin typeface="Courier"/>
                <a:cs typeface="Courier"/>
              </a:rPr>
              <a:t>"         "text"           "id"            </a:t>
            </a:r>
          </a:p>
          <a:p>
            <a:pPr marL="0" indent="0">
              <a:buNone/>
            </a:pPr>
            <a:r>
              <a:rPr lang="en-US" sz="5900" dirty="0">
                <a:latin typeface="Courier"/>
                <a:cs typeface="Courier"/>
              </a:rPr>
              <a:t> [7] "source"         "</a:t>
            </a:r>
            <a:r>
              <a:rPr lang="en-US" sz="5900" dirty="0" err="1">
                <a:latin typeface="Courier"/>
                <a:cs typeface="Courier"/>
              </a:rPr>
              <a:t>lang</a:t>
            </a:r>
            <a:r>
              <a:rPr lang="en-US" sz="5900" dirty="0">
                <a:latin typeface="Courier"/>
                <a:cs typeface="Courier"/>
              </a:rPr>
              <a:t>"           "geo"           </a:t>
            </a:r>
          </a:p>
          <a:p>
            <a:pPr marL="0" indent="0">
              <a:buNone/>
            </a:pPr>
            <a:r>
              <a:rPr lang="en-US" sz="5900" dirty="0">
                <a:latin typeface="Courier"/>
                <a:cs typeface="Courier"/>
              </a:rPr>
              <a:t>[10] "</a:t>
            </a:r>
            <a:r>
              <a:rPr lang="en-US" sz="5900" dirty="0" err="1">
                <a:latin typeface="Courier"/>
                <a:cs typeface="Courier"/>
              </a:rPr>
              <a:t>created_at</a:t>
            </a:r>
            <a:r>
              <a:rPr lang="en-US" sz="5900" dirty="0">
                <a:latin typeface="Courier"/>
                <a:cs typeface="Courier"/>
              </a:rPr>
              <a:t>"     "place"         </a:t>
            </a:r>
          </a:p>
        </p:txBody>
      </p:sp>
    </p:spTree>
    <p:extLst>
      <p:ext uri="{BB962C8B-B14F-4D97-AF65-F5344CB8AC3E}">
        <p14:creationId xmlns:p14="http://schemas.microsoft.com/office/powerpoint/2010/main" val="146273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Translate into a Structure in R</a:t>
            </a:r>
            <a:endParaRPr lang="en-US" dirty="0"/>
          </a:p>
        </p:txBody>
      </p:sp>
      <p:sp>
        <p:nvSpPr>
          <p:cNvPr id="3" name="Content Placeholder 2"/>
          <p:cNvSpPr>
            <a:spLocks noGrp="1"/>
          </p:cNvSpPr>
          <p:nvPr>
            <p:ph idx="1"/>
          </p:nvPr>
        </p:nvSpPr>
        <p:spPr>
          <a:xfrm>
            <a:off x="457200" y="1600200"/>
            <a:ext cx="8229600" cy="5105400"/>
          </a:xfrm>
        </p:spPr>
        <p:txBody>
          <a:bodyPr>
            <a:normAutofit fontScale="92500"/>
          </a:bodyPr>
          <a:lstStyle/>
          <a:p>
            <a:pPr marL="0" indent="0">
              <a:buNone/>
            </a:pPr>
            <a:r>
              <a:rPr lang="en-US" sz="3000" dirty="0" smtClean="0">
                <a:latin typeface="Courier"/>
                <a:cs typeface="Courier"/>
              </a:rPr>
              <a:t>&gt; </a:t>
            </a:r>
            <a:r>
              <a:rPr lang="en-US" sz="3000" dirty="0">
                <a:latin typeface="Courier"/>
                <a:cs typeface="Courier"/>
              </a:rPr>
              <a:t>length(</a:t>
            </a:r>
            <a:r>
              <a:rPr lang="en-US" sz="3000" dirty="0" err="1">
                <a:latin typeface="Courier"/>
                <a:cs typeface="Courier"/>
              </a:rPr>
              <a:t>tweetList</a:t>
            </a:r>
            <a:r>
              <a:rPr lang="en-US" sz="3000" dirty="0">
                <a:latin typeface="Courier"/>
                <a:cs typeface="Courier"/>
              </a:rPr>
              <a:t>[[1]]$user)</a:t>
            </a:r>
          </a:p>
          <a:p>
            <a:pPr marL="0" indent="0">
              <a:buNone/>
            </a:pPr>
            <a:r>
              <a:rPr lang="en-US" sz="3000" dirty="0">
                <a:latin typeface="Courier"/>
                <a:cs typeface="Courier"/>
              </a:rPr>
              <a:t>[1] </a:t>
            </a:r>
            <a:r>
              <a:rPr lang="en-US" sz="3000" dirty="0" smtClean="0">
                <a:latin typeface="Courier"/>
                <a:cs typeface="Courier"/>
              </a:rPr>
              <a:t>41</a:t>
            </a:r>
          </a:p>
          <a:p>
            <a:pPr marL="0" indent="0">
              <a:buNone/>
            </a:pPr>
            <a:endParaRPr lang="en-US" sz="3000" dirty="0">
              <a:latin typeface="Courier"/>
              <a:cs typeface="Courier"/>
            </a:endParaRPr>
          </a:p>
          <a:p>
            <a:pPr marL="0" indent="0">
              <a:buNone/>
            </a:pPr>
            <a:r>
              <a:rPr lang="en-US" sz="3000" dirty="0">
                <a:latin typeface="Courier"/>
                <a:cs typeface="Courier"/>
              </a:rPr>
              <a:t>&gt; </a:t>
            </a:r>
            <a:r>
              <a:rPr lang="en-US" sz="3000" dirty="0" err="1">
                <a:latin typeface="Courier"/>
                <a:cs typeface="Courier"/>
              </a:rPr>
              <a:t>tweetList</a:t>
            </a:r>
            <a:r>
              <a:rPr lang="en-US" sz="3000" dirty="0">
                <a:latin typeface="Courier"/>
                <a:cs typeface="Courier"/>
              </a:rPr>
              <a:t>[[1]]$text</a:t>
            </a:r>
          </a:p>
          <a:p>
            <a:pPr marL="0" indent="0">
              <a:buNone/>
            </a:pPr>
            <a:r>
              <a:rPr lang="en-US" sz="3000" dirty="0">
                <a:latin typeface="Courier"/>
                <a:cs typeface="Courier"/>
              </a:rPr>
              <a:t>[1] "PAY TO PLAY POLITICS. \</a:t>
            </a:r>
            <a:r>
              <a:rPr lang="en-US" sz="3000" dirty="0" err="1">
                <a:latin typeface="Courier"/>
                <a:cs typeface="Courier"/>
              </a:rPr>
              <a:t>n#CrookedHillary</a:t>
            </a:r>
            <a:r>
              <a:rPr lang="en-US" sz="3000" dirty="0">
                <a:latin typeface="Courier"/>
                <a:cs typeface="Courier"/>
              </a:rPr>
              <a:t> https://</a:t>
            </a:r>
            <a:r>
              <a:rPr lang="en-US" sz="3000" dirty="0" err="1">
                <a:latin typeface="Courier"/>
                <a:cs typeface="Courier"/>
              </a:rPr>
              <a:t>t.co</a:t>
            </a:r>
            <a:r>
              <a:rPr lang="en-US" sz="3000" dirty="0">
                <a:latin typeface="Courier"/>
                <a:cs typeface="Courier"/>
              </a:rPr>
              <a:t>/wjsl8ITVvk</a:t>
            </a:r>
            <a:r>
              <a:rPr lang="en-US" sz="3000" dirty="0" smtClean="0">
                <a:latin typeface="Courier"/>
                <a:cs typeface="Courier"/>
              </a:rPr>
              <a:t>"</a:t>
            </a:r>
          </a:p>
          <a:p>
            <a:pPr marL="0" indent="0">
              <a:buNone/>
            </a:pPr>
            <a:endParaRPr lang="en-US" sz="3000" dirty="0">
              <a:latin typeface="Courier"/>
              <a:cs typeface="Courier"/>
            </a:endParaRPr>
          </a:p>
          <a:p>
            <a:pPr marL="0" indent="0">
              <a:buNone/>
            </a:pPr>
            <a:r>
              <a:rPr lang="en-US" sz="3000" dirty="0">
                <a:latin typeface="Courier"/>
                <a:cs typeface="Courier"/>
              </a:rPr>
              <a:t>&gt; </a:t>
            </a:r>
            <a:r>
              <a:rPr lang="en-US" sz="3000" dirty="0" err="1">
                <a:latin typeface="Courier"/>
                <a:cs typeface="Courier"/>
              </a:rPr>
              <a:t>tweetList</a:t>
            </a:r>
            <a:r>
              <a:rPr lang="en-US" sz="3000" dirty="0">
                <a:latin typeface="Courier"/>
                <a:cs typeface="Courier"/>
              </a:rPr>
              <a:t>[[1]]$</a:t>
            </a:r>
            <a:r>
              <a:rPr lang="en-US" sz="3000" dirty="0" err="1">
                <a:latin typeface="Courier"/>
                <a:cs typeface="Courier"/>
              </a:rPr>
              <a:t>created_at</a:t>
            </a:r>
            <a:endParaRPr lang="en-US" sz="3000" dirty="0">
              <a:latin typeface="Courier"/>
              <a:cs typeface="Courier"/>
            </a:endParaRPr>
          </a:p>
          <a:p>
            <a:pPr marL="0" indent="0">
              <a:buNone/>
            </a:pPr>
            <a:r>
              <a:rPr lang="en-US" sz="3000" dirty="0">
                <a:latin typeface="Courier"/>
                <a:cs typeface="Courier"/>
              </a:rPr>
              <a:t>[1] "Wed Oct 12 14:00:48 +0000 2016"</a:t>
            </a:r>
          </a:p>
          <a:p>
            <a:endParaRPr lang="en-US" dirty="0"/>
          </a:p>
        </p:txBody>
      </p:sp>
    </p:spTree>
    <p:extLst>
      <p:ext uri="{BB962C8B-B14F-4D97-AF65-F5344CB8AC3E}">
        <p14:creationId xmlns:p14="http://schemas.microsoft.com/office/powerpoint/2010/main" val="435239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Translate into a Structure in R</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Unnamed list of 3243 tweets</a:t>
            </a:r>
          </a:p>
          <a:p>
            <a:r>
              <a:rPr lang="en-US" dirty="0" smtClean="0"/>
              <a:t>Each tweet is a named list of 11 elements (this is an abbreviated file)</a:t>
            </a:r>
          </a:p>
          <a:p>
            <a:r>
              <a:rPr lang="en-US" dirty="0" smtClean="0"/>
              <a:t>Most of these elements are vectors of length 1 or NULL vectors</a:t>
            </a:r>
          </a:p>
          <a:p>
            <a:r>
              <a:rPr lang="en-US" dirty="0" smtClean="0"/>
              <a:t>Two are named lists with 41 (user) and 10 (place) elements. These elements are a mix of vectors and lists</a:t>
            </a:r>
          </a:p>
          <a:p>
            <a:endParaRPr lang="en-US" dirty="0" smtClean="0"/>
          </a:p>
          <a:p>
            <a:endParaRPr lang="en-US" dirty="0" smtClean="0"/>
          </a:p>
          <a:p>
            <a:endParaRPr lang="en-US" dirty="0"/>
          </a:p>
        </p:txBody>
      </p:sp>
    </p:spTree>
    <p:extLst>
      <p:ext uri="{BB962C8B-B14F-4D97-AF65-F5344CB8AC3E}">
        <p14:creationId xmlns:p14="http://schemas.microsoft.com/office/powerpoint/2010/main" val="19053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1"/>
          <p:cNvSpPr>
            <a:spLocks noGrp="1" noChangeArrowheads="1"/>
          </p:cNvSpPr>
          <p:nvPr>
            <p:ph type="ctrTitle"/>
          </p:nvPr>
        </p:nvSpPr>
        <p:spPr>
          <a:ln/>
        </p:spPr>
        <p:txBody>
          <a:bodyPr/>
          <a:lstStyle/>
          <a:p>
            <a:r>
              <a:rPr lang="en-US" dirty="0"/>
              <a:t>XML</a:t>
            </a:r>
          </a:p>
        </p:txBody>
      </p:sp>
      <p:sp>
        <p:nvSpPr>
          <p:cNvPr id="2" name="Subtitle 1"/>
          <p:cNvSpPr>
            <a:spLocks noGrp="1"/>
          </p:cNvSpPr>
          <p:nvPr>
            <p:ph type="subTitle" idx="1"/>
          </p:nvPr>
        </p:nvSpPr>
        <p:spPr/>
        <p:txBody>
          <a:bodyPr/>
          <a:lstStyle/>
          <a:p>
            <a:r>
              <a:rPr lang="en-US" dirty="0" err="1" smtClean="0"/>
              <a:t>eXtensible</a:t>
            </a:r>
            <a:r>
              <a:rPr lang="en-US" dirty="0" smtClean="0"/>
              <a:t> Markup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is a standard for </a:t>
            </a:r>
            <a:r>
              <a:rPr lang="en-US" i="1" dirty="0" smtClean="0"/>
              <a:t>semantic</a:t>
            </a:r>
            <a:r>
              <a:rPr lang="en-US" dirty="0" smtClean="0"/>
              <a:t>, </a:t>
            </a:r>
            <a:r>
              <a:rPr lang="en-US" i="1" dirty="0" smtClean="0"/>
              <a:t>hierarchical</a:t>
            </a:r>
            <a:r>
              <a:rPr lang="en-US" dirty="0" smtClean="0"/>
              <a:t> representation of data</a:t>
            </a:r>
            <a:endParaRPr lang="en-US" dirty="0"/>
          </a:p>
        </p:txBody>
      </p:sp>
      <p:sp>
        <p:nvSpPr>
          <p:cNvPr id="274433" name="Rectangle 1"/>
          <p:cNvSpPr>
            <a:spLocks noGrp="1" noChangeArrowheads="1"/>
          </p:cNvSpPr>
          <p:nvPr>
            <p:ph idx="1"/>
          </p:nvPr>
        </p:nvSpPr>
        <p:spPr>
          <a:ln/>
        </p:spPr>
        <p:txBody>
          <a:bodyPr>
            <a:normAutofit/>
          </a:bodyPr>
          <a:lstStyle/>
          <a:p>
            <a:pPr marL="0" indent="0">
              <a:buNone/>
            </a:pPr>
            <a:r>
              <a:rPr lang="en-US" sz="2000" dirty="0" smtClean="0">
                <a:latin typeface="Courier"/>
                <a:cs typeface="Courier"/>
                <a:sym typeface="Monaco" charset="0"/>
              </a:rPr>
              <a:t>&lt;catalog&gt;</a:t>
            </a:r>
          </a:p>
          <a:p>
            <a:pPr marL="0" indent="0">
              <a:buNone/>
            </a:pPr>
            <a:r>
              <a:rPr lang="en-US" sz="2000" dirty="0">
                <a:latin typeface="Courier"/>
                <a:cs typeface="Courier"/>
                <a:sym typeface="Monaco" charset="0"/>
              </a:rPr>
              <a:t> </a:t>
            </a:r>
            <a:r>
              <a:rPr lang="en-US" sz="2000" dirty="0" smtClean="0">
                <a:latin typeface="Courier"/>
                <a:cs typeface="Courier"/>
                <a:sym typeface="Monaco" charset="0"/>
              </a:rPr>
              <a:t> &lt;</a:t>
            </a:r>
            <a:r>
              <a:rPr lang="en-US" sz="2000" dirty="0">
                <a:latin typeface="Courier"/>
                <a:cs typeface="Courier"/>
                <a:sym typeface="Monaco" charset="0"/>
              </a:rPr>
              <a:t>plant&gt;</a:t>
            </a:r>
          </a:p>
          <a:p>
            <a:pPr marL="0" indent="0">
              <a:buNone/>
            </a:pPr>
            <a:r>
              <a:rPr lang="en-US" sz="2000" dirty="0">
                <a:latin typeface="Courier"/>
                <a:cs typeface="Courier"/>
                <a:sym typeface="Monaco" charset="0"/>
              </a:rPr>
              <a:t>    &lt;common&gt;Bloodroot&lt;/common&gt;</a:t>
            </a:r>
          </a:p>
          <a:p>
            <a:pPr marL="0" indent="0">
              <a:buNone/>
            </a:pPr>
            <a:r>
              <a:rPr lang="en-US" sz="2000" dirty="0">
                <a:latin typeface="Courier"/>
                <a:cs typeface="Courier"/>
                <a:sym typeface="Monaco" charset="0"/>
              </a:rPr>
              <a:t>    &lt;botanical&gt;</a:t>
            </a:r>
            <a:r>
              <a:rPr lang="en-US" sz="2000" dirty="0" err="1">
                <a:latin typeface="Courier"/>
                <a:cs typeface="Courier"/>
                <a:sym typeface="Monaco" charset="0"/>
              </a:rPr>
              <a:t>Sanguinaria</a:t>
            </a:r>
            <a:r>
              <a:rPr lang="en-US" sz="2000" dirty="0">
                <a:latin typeface="Courier"/>
                <a:cs typeface="Courier"/>
                <a:sym typeface="Monaco" charset="0"/>
              </a:rPr>
              <a:t> </a:t>
            </a:r>
            <a:r>
              <a:rPr lang="en-US" sz="2000" dirty="0" err="1">
                <a:latin typeface="Courier"/>
                <a:cs typeface="Courier"/>
                <a:sym typeface="Monaco" charset="0"/>
              </a:rPr>
              <a:t>canadensis</a:t>
            </a:r>
            <a:r>
              <a:rPr lang="en-US" sz="2000" dirty="0">
                <a:latin typeface="Courier"/>
                <a:cs typeface="Courier"/>
                <a:sym typeface="Monaco" charset="0"/>
              </a:rPr>
              <a:t>&lt;/botanical&gt;</a:t>
            </a:r>
          </a:p>
          <a:p>
            <a:pPr marL="0" indent="0">
              <a:buNone/>
            </a:pPr>
            <a:r>
              <a:rPr lang="en-US" sz="2000" dirty="0">
                <a:latin typeface="Courier"/>
                <a:cs typeface="Courier"/>
                <a:sym typeface="Monaco" charset="0"/>
              </a:rPr>
              <a:t>    &lt;zone&gt;4&lt;/zone&gt;</a:t>
            </a:r>
          </a:p>
          <a:p>
            <a:pPr marL="0" indent="0">
              <a:buNone/>
            </a:pPr>
            <a:r>
              <a:rPr lang="en-US" sz="2000" dirty="0">
                <a:latin typeface="Courier"/>
                <a:cs typeface="Courier"/>
                <a:sym typeface="Monaco" charset="0"/>
              </a:rPr>
              <a:t>    &lt;light&gt;Mostly Shady&lt;/light&gt;</a:t>
            </a:r>
          </a:p>
          <a:p>
            <a:pPr marL="0" indent="0">
              <a:buNone/>
            </a:pPr>
            <a:r>
              <a:rPr lang="en-US" sz="2000" dirty="0">
                <a:latin typeface="Courier"/>
                <a:cs typeface="Courier"/>
                <a:sym typeface="Monaco" charset="0"/>
              </a:rPr>
              <a:t>    &lt;price&gt;2.44&lt;/price&gt;</a:t>
            </a:r>
          </a:p>
          <a:p>
            <a:pPr marL="0" indent="0">
              <a:buNone/>
            </a:pPr>
            <a:r>
              <a:rPr lang="en-US" sz="2000" dirty="0">
                <a:latin typeface="Courier"/>
                <a:cs typeface="Courier"/>
                <a:sym typeface="Monaco" charset="0"/>
              </a:rPr>
              <a:t>    &lt;availability&gt;03/15/2006&lt;/availability&gt;</a:t>
            </a:r>
          </a:p>
          <a:p>
            <a:pPr marL="0" indent="0">
              <a:buNone/>
            </a:pPr>
            <a:r>
              <a:rPr lang="en-US" sz="2000" dirty="0">
                <a:latin typeface="Courier"/>
                <a:cs typeface="Courier"/>
                <a:sym typeface="Monaco" charset="0"/>
              </a:rPr>
              <a:t>    &lt;indoor&gt;true&lt;/indoor&gt;</a:t>
            </a:r>
          </a:p>
          <a:p>
            <a:pPr marL="0" indent="0">
              <a:buNone/>
            </a:pPr>
            <a:r>
              <a:rPr lang="en-US" sz="2000" dirty="0" smtClean="0">
                <a:latin typeface="Courier"/>
                <a:cs typeface="Courier"/>
                <a:sym typeface="Monaco" charset="0"/>
              </a:rPr>
              <a:t>  &lt;</a:t>
            </a:r>
            <a:r>
              <a:rPr lang="en-US" sz="2000" dirty="0">
                <a:latin typeface="Courier"/>
                <a:cs typeface="Courier"/>
                <a:sym typeface="Monaco" charset="0"/>
              </a:rPr>
              <a:t>/plant</a:t>
            </a:r>
            <a:r>
              <a:rPr lang="en-US" sz="2000" dirty="0" smtClean="0">
                <a:latin typeface="Courier"/>
                <a:cs typeface="Courier"/>
                <a:sym typeface="Monaco" charset="0"/>
              </a:rPr>
              <a:t>&gt;</a:t>
            </a:r>
          </a:p>
          <a:p>
            <a:pPr marL="0" indent="0">
              <a:buNone/>
            </a:pPr>
            <a:r>
              <a:rPr lang="en-US" sz="2000" dirty="0" smtClean="0">
                <a:latin typeface="Courier"/>
                <a:cs typeface="Courier"/>
                <a:sym typeface="Monaco" charset="0"/>
              </a:rPr>
              <a:t>…</a:t>
            </a:r>
          </a:p>
          <a:p>
            <a:pPr marL="0" indent="0">
              <a:buNone/>
            </a:pPr>
            <a:r>
              <a:rPr lang="en-US" sz="2000" dirty="0" smtClean="0">
                <a:latin typeface="Courier"/>
                <a:cs typeface="Courier"/>
                <a:sym typeface="Monaco" charset="0"/>
              </a:rPr>
              <a:t>&lt;/catalog&gt;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Issues</a:t>
            </a:r>
            <a:endParaRPr lang="en-US" dirty="0"/>
          </a:p>
        </p:txBody>
      </p:sp>
      <p:sp>
        <p:nvSpPr>
          <p:cNvPr id="3" name="Content Placeholder 2"/>
          <p:cNvSpPr>
            <a:spLocks noGrp="1"/>
          </p:cNvSpPr>
          <p:nvPr>
            <p:ph idx="1"/>
          </p:nvPr>
        </p:nvSpPr>
        <p:spPr/>
        <p:txBody>
          <a:bodyPr>
            <a:normAutofit/>
          </a:bodyPr>
          <a:lstStyle/>
          <a:p>
            <a:r>
              <a:rPr lang="en-US" dirty="0" smtClean="0"/>
              <a:t>Model selection: How to choose the k in K-NN, the complexity parameter in recursive partitioning, the threshold in Naïve Bayes? </a:t>
            </a:r>
          </a:p>
          <a:p>
            <a:pPr marL="0" indent="0">
              <a:buNone/>
            </a:pPr>
            <a:endParaRPr lang="en-US" dirty="0" smtClean="0"/>
          </a:p>
          <a:p>
            <a:r>
              <a:rPr lang="en-US" dirty="0" smtClean="0"/>
              <a:t>Variability: How accurate is our predictor?</a:t>
            </a:r>
          </a:p>
          <a:p>
            <a:pPr marL="0" indent="0">
              <a:buNone/>
            </a:pPr>
            <a:endParaRPr lang="en-US" dirty="0" smtClean="0"/>
          </a:p>
          <a:p>
            <a:r>
              <a:rPr lang="en-US" dirty="0" smtClean="0"/>
              <a:t>Generalizability: What can our data and findings say about other situations?</a:t>
            </a:r>
          </a:p>
          <a:p>
            <a:endParaRPr lang="en-US" dirty="0" smtClean="0"/>
          </a:p>
          <a:p>
            <a:endParaRPr lang="en-US" dirty="0"/>
          </a:p>
        </p:txBody>
      </p:sp>
    </p:spTree>
    <p:extLst>
      <p:ext uri="{BB962C8B-B14F-4D97-AF65-F5344CB8AC3E}">
        <p14:creationId xmlns:p14="http://schemas.microsoft.com/office/powerpoint/2010/main" val="3765789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Examples of XML</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6479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ivaSS.tiff"/>
          <p:cNvPicPr>
            <a:picLocks noGrp="1" noChangeAspect="1"/>
          </p:cNvPicPr>
          <p:nvPr>
            <p:ph idx="1"/>
          </p:nvPr>
        </p:nvPicPr>
        <p:blipFill>
          <a:blip r:embed="rId2">
            <a:extLst>
              <a:ext uri="{28A0092B-C50C-407E-A947-70E740481C1C}">
                <a14:useLocalDpi xmlns:a14="http://schemas.microsoft.com/office/drawing/2010/main" val="0"/>
              </a:ext>
            </a:extLst>
          </a:blip>
          <a:srcRect t="-6392" b="-6392"/>
          <a:stretch>
            <a:fillRect/>
          </a:stretch>
        </p:blipFill>
        <p:spPr>
          <a:xfrm>
            <a:off x="1" y="194054"/>
            <a:ext cx="8996266" cy="6663946"/>
          </a:xfrm>
        </p:spPr>
      </p:pic>
    </p:spTree>
    <p:extLst>
      <p:ext uri="{BB962C8B-B14F-4D97-AF65-F5344CB8AC3E}">
        <p14:creationId xmlns:p14="http://schemas.microsoft.com/office/powerpoint/2010/main" val="3453393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6976"/>
            <a:ext cx="8229600" cy="6439023"/>
          </a:xfrm>
        </p:spPr>
        <p:txBody>
          <a:bodyPr>
            <a:normAutofit fontScale="55000" lnSpcReduction="20000"/>
          </a:bodyPr>
          <a:lstStyle/>
          <a:p>
            <a:pPr marL="0" indent="0">
              <a:buNone/>
            </a:pPr>
            <a:r>
              <a:rPr lang="en-US" dirty="0"/>
              <a:t>&lt;lender&gt; </a:t>
            </a:r>
          </a:p>
          <a:p>
            <a:pPr marL="0" indent="0">
              <a:buNone/>
            </a:pPr>
            <a:r>
              <a:rPr lang="en-US" dirty="0"/>
              <a:t>      &lt;</a:t>
            </a:r>
            <a:r>
              <a:rPr lang="en-US" dirty="0" err="1"/>
              <a:t>lender_id</a:t>
            </a:r>
            <a:r>
              <a:rPr lang="en-US" dirty="0"/>
              <a:t>&gt;matt&lt;/</a:t>
            </a:r>
            <a:r>
              <a:rPr lang="en-US" dirty="0" err="1"/>
              <a:t>lender_id</a:t>
            </a:r>
            <a:r>
              <a:rPr lang="en-US" dirty="0"/>
              <a:t>&gt; </a:t>
            </a:r>
          </a:p>
          <a:p>
            <a:pPr marL="0" indent="0">
              <a:buNone/>
            </a:pPr>
            <a:r>
              <a:rPr lang="en-US" dirty="0"/>
              <a:t>      &lt;name&gt;Matt&lt;/name&gt; </a:t>
            </a:r>
          </a:p>
          <a:p>
            <a:pPr marL="0" indent="0">
              <a:buNone/>
            </a:pPr>
            <a:r>
              <a:rPr lang="en-US" dirty="0"/>
              <a:t>      &lt;image&gt; </a:t>
            </a:r>
          </a:p>
          <a:p>
            <a:pPr marL="0" indent="0">
              <a:buNone/>
            </a:pPr>
            <a:r>
              <a:rPr lang="en-US" dirty="0"/>
              <a:t>        &lt;id&gt;12829&lt;/id&gt; </a:t>
            </a:r>
          </a:p>
          <a:p>
            <a:pPr marL="0" indent="0">
              <a:buNone/>
            </a:pPr>
            <a:r>
              <a:rPr lang="en-US" dirty="0"/>
              <a:t>        &lt;</a:t>
            </a:r>
            <a:r>
              <a:rPr lang="en-US" dirty="0" err="1"/>
              <a:t>template_id</a:t>
            </a:r>
            <a:r>
              <a:rPr lang="en-US" dirty="0"/>
              <a:t>&gt;1&lt;/</a:t>
            </a:r>
            <a:r>
              <a:rPr lang="en-US" dirty="0" err="1"/>
              <a:t>template_id</a:t>
            </a:r>
            <a:r>
              <a:rPr lang="en-US" dirty="0"/>
              <a:t>&gt; </a:t>
            </a:r>
          </a:p>
          <a:p>
            <a:pPr marL="0" indent="0">
              <a:buNone/>
            </a:pPr>
            <a:r>
              <a:rPr lang="en-US" dirty="0"/>
              <a:t>      &lt;/image&gt; </a:t>
            </a:r>
          </a:p>
          <a:p>
            <a:pPr marL="0" indent="0">
              <a:buNone/>
            </a:pPr>
            <a:r>
              <a:rPr lang="en-US" dirty="0"/>
              <a:t>      &lt;whereabouts&gt;San Francisco CA&lt;/whereabouts&gt; </a:t>
            </a:r>
          </a:p>
          <a:p>
            <a:pPr marL="0" indent="0">
              <a:buNone/>
            </a:pPr>
            <a:r>
              <a:rPr lang="en-US" dirty="0"/>
              <a:t>      &lt;</a:t>
            </a:r>
            <a:r>
              <a:rPr lang="en-US" dirty="0" err="1"/>
              <a:t>country_code</a:t>
            </a:r>
            <a:r>
              <a:rPr lang="en-US" dirty="0"/>
              <a:t>&gt;US&lt;/</a:t>
            </a:r>
            <a:r>
              <a:rPr lang="en-US" dirty="0" err="1"/>
              <a:t>country_code</a:t>
            </a:r>
            <a:r>
              <a:rPr lang="en-US" dirty="0"/>
              <a:t>&gt; </a:t>
            </a:r>
          </a:p>
          <a:p>
            <a:pPr marL="0" indent="0">
              <a:buNone/>
            </a:pPr>
            <a:r>
              <a:rPr lang="fi-FI" dirty="0"/>
              <a:t>      &lt;</a:t>
            </a:r>
            <a:r>
              <a:rPr lang="fi-FI" dirty="0" err="1"/>
              <a:t>uid</a:t>
            </a:r>
            <a:r>
              <a:rPr lang="fi-FI" dirty="0"/>
              <a:t>&gt;</a:t>
            </a:r>
            <a:r>
              <a:rPr lang="fi-FI" dirty="0" err="1"/>
              <a:t>matt</a:t>
            </a:r>
            <a:r>
              <a:rPr lang="fi-FI" dirty="0"/>
              <a:t>&lt;/</a:t>
            </a:r>
            <a:r>
              <a:rPr lang="fi-FI" dirty="0" err="1"/>
              <a:t>uid</a:t>
            </a:r>
            <a:r>
              <a:rPr lang="fi-FI" dirty="0"/>
              <a:t>&gt; </a:t>
            </a:r>
          </a:p>
          <a:p>
            <a:pPr marL="0" indent="0">
              <a:buNone/>
            </a:pPr>
            <a:r>
              <a:rPr lang="en-US" dirty="0"/>
              <a:t>      &lt;</a:t>
            </a:r>
            <a:r>
              <a:rPr lang="en-US" dirty="0" err="1"/>
              <a:t>member_since</a:t>
            </a:r>
            <a:r>
              <a:rPr lang="en-US" dirty="0"/>
              <a:t>&gt;2006-01-01T09:01:01Z&lt;/</a:t>
            </a:r>
            <a:r>
              <a:rPr lang="en-US" dirty="0" err="1"/>
              <a:t>member_since</a:t>
            </a:r>
            <a:r>
              <a:rPr lang="en-US" dirty="0"/>
              <a:t>&gt; </a:t>
            </a:r>
            <a:endParaRPr lang="en-US" dirty="0" smtClean="0"/>
          </a:p>
          <a:p>
            <a:pPr marL="0" indent="0">
              <a:buNone/>
            </a:pPr>
            <a:r>
              <a:rPr lang="en-US" dirty="0" smtClean="0"/>
              <a:t>      </a:t>
            </a:r>
            <a:r>
              <a:rPr lang="en-US" dirty="0"/>
              <a:t>&lt;</a:t>
            </a:r>
            <a:r>
              <a:rPr lang="en-US" dirty="0" err="1"/>
              <a:t>personal_url</a:t>
            </a:r>
            <a:r>
              <a:rPr lang="en-US" dirty="0"/>
              <a:t>&gt;</a:t>
            </a:r>
            <a:r>
              <a:rPr lang="en-US" dirty="0" err="1"/>
              <a:t>www.socialedge.org</a:t>
            </a:r>
            <a:r>
              <a:rPr lang="en-US" dirty="0"/>
              <a:t>/blogs/kiva-chronicles </a:t>
            </a:r>
          </a:p>
          <a:p>
            <a:pPr marL="0" indent="0">
              <a:buNone/>
            </a:pPr>
            <a:r>
              <a:rPr lang="en-US" dirty="0"/>
              <a:t>      &lt;/</a:t>
            </a:r>
            <a:r>
              <a:rPr lang="en-US" dirty="0" err="1"/>
              <a:t>personal_url</a:t>
            </a:r>
            <a:r>
              <a:rPr lang="en-US" dirty="0"/>
              <a:t>&gt; </a:t>
            </a:r>
          </a:p>
          <a:p>
            <a:pPr marL="0" indent="0">
              <a:buNone/>
            </a:pPr>
            <a:r>
              <a:rPr lang="en-US" dirty="0"/>
              <a:t>      &lt;occupation&gt;Entrepreneur&lt;/occupation&gt; </a:t>
            </a:r>
          </a:p>
          <a:p>
            <a:pPr marL="0" indent="0">
              <a:buNone/>
            </a:pPr>
            <a:r>
              <a:rPr lang="en-US" dirty="0"/>
              <a:t>      &lt;</a:t>
            </a:r>
            <a:r>
              <a:rPr lang="en-US" dirty="0" err="1"/>
              <a:t>loan_because</a:t>
            </a:r>
            <a:r>
              <a:rPr lang="en-US" dirty="0"/>
              <a:t>&gt;I love the stories. &lt;/</a:t>
            </a:r>
            <a:r>
              <a:rPr lang="en-US" dirty="0" err="1"/>
              <a:t>loan_because</a:t>
            </a:r>
            <a:r>
              <a:rPr lang="en-US" dirty="0"/>
              <a:t>&gt; </a:t>
            </a:r>
          </a:p>
          <a:p>
            <a:pPr marL="0" indent="0">
              <a:buNone/>
            </a:pPr>
            <a:r>
              <a:rPr lang="en-US" dirty="0"/>
              <a:t>      &lt;</a:t>
            </a:r>
            <a:r>
              <a:rPr lang="en-US" dirty="0" err="1"/>
              <a:t>occupational_info</a:t>
            </a:r>
            <a:r>
              <a:rPr lang="en-US" dirty="0"/>
              <a:t>&gt;I co-founded a startup nonprofit (this one!) </a:t>
            </a:r>
          </a:p>
          <a:p>
            <a:pPr marL="0" indent="0">
              <a:buNone/>
            </a:pPr>
            <a:r>
              <a:rPr lang="en-US" dirty="0"/>
              <a:t>        and I work with an amazing group of people dreaming up ways to </a:t>
            </a:r>
          </a:p>
          <a:p>
            <a:pPr marL="0" indent="0">
              <a:buNone/>
            </a:pPr>
            <a:r>
              <a:rPr lang="en-US" dirty="0"/>
              <a:t>        alleviate poverty through personal lending. </a:t>
            </a:r>
          </a:p>
          <a:p>
            <a:pPr marL="0" indent="0">
              <a:buNone/>
            </a:pPr>
            <a:r>
              <a:rPr lang="en-US" dirty="0"/>
              <a:t>      &lt;/</a:t>
            </a:r>
            <a:r>
              <a:rPr lang="en-US" dirty="0" err="1"/>
              <a:t>occupational_info</a:t>
            </a:r>
            <a:r>
              <a:rPr lang="en-US" dirty="0"/>
              <a:t>&gt; </a:t>
            </a:r>
          </a:p>
          <a:p>
            <a:pPr marL="0" indent="0">
              <a:buNone/>
            </a:pPr>
            <a:r>
              <a:rPr lang="en-US" dirty="0"/>
              <a:t>      &lt;</a:t>
            </a:r>
            <a:r>
              <a:rPr lang="en-US" dirty="0" err="1"/>
              <a:t>loan_count</a:t>
            </a:r>
            <a:r>
              <a:rPr lang="en-US" dirty="0"/>
              <a:t>&gt;89&lt;/</a:t>
            </a:r>
            <a:r>
              <a:rPr lang="en-US" dirty="0" err="1"/>
              <a:t>loan_count</a:t>
            </a:r>
            <a:r>
              <a:rPr lang="en-US" dirty="0"/>
              <a:t>&gt; </a:t>
            </a:r>
          </a:p>
          <a:p>
            <a:pPr marL="0" indent="0">
              <a:buNone/>
            </a:pPr>
            <a:r>
              <a:rPr lang="en-US" dirty="0"/>
              <a:t>      &lt;</a:t>
            </a:r>
            <a:r>
              <a:rPr lang="en-US" dirty="0" err="1"/>
              <a:t>invitee_count</a:t>
            </a:r>
            <a:r>
              <a:rPr lang="en-US" dirty="0"/>
              <a:t>&gt;23&lt;/</a:t>
            </a:r>
            <a:r>
              <a:rPr lang="en-US" dirty="0" err="1"/>
              <a:t>invitee_count</a:t>
            </a:r>
            <a:r>
              <a:rPr lang="en-US" dirty="0"/>
              <a:t>&gt; </a:t>
            </a:r>
          </a:p>
          <a:p>
            <a:pPr marL="0" indent="0">
              <a:buNone/>
            </a:pPr>
            <a:r>
              <a:rPr lang="en-US" dirty="0"/>
              <a:t>    &lt;/lender&gt; </a:t>
            </a:r>
          </a:p>
          <a:p>
            <a:pPr marL="0" indent="0">
              <a:buNone/>
            </a:pPr>
            <a:endParaRPr lang="en-US" dirty="0"/>
          </a:p>
        </p:txBody>
      </p:sp>
      <p:sp>
        <p:nvSpPr>
          <p:cNvPr id="4" name="TextBox 3"/>
          <p:cNvSpPr txBox="1"/>
          <p:nvPr/>
        </p:nvSpPr>
        <p:spPr>
          <a:xfrm>
            <a:off x="5926952" y="670364"/>
            <a:ext cx="2451924" cy="1384995"/>
          </a:xfrm>
          <a:prstGeom prst="rect">
            <a:avLst/>
          </a:prstGeom>
          <a:noFill/>
        </p:spPr>
        <p:txBody>
          <a:bodyPr wrap="square" rtlCol="0">
            <a:spAutoFit/>
          </a:bodyPr>
          <a:lstStyle/>
          <a:p>
            <a:r>
              <a:rPr lang="en-US" sz="2800" dirty="0" smtClean="0"/>
              <a:t>Snippet of Kiva Data for one lender</a:t>
            </a:r>
            <a:endParaRPr lang="en-US" sz="2800" dirty="0"/>
          </a:p>
        </p:txBody>
      </p:sp>
    </p:spTree>
    <p:extLst>
      <p:ext uri="{BB962C8B-B14F-4D97-AF65-F5344CB8AC3E}">
        <p14:creationId xmlns:p14="http://schemas.microsoft.com/office/powerpoint/2010/main" val="370122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CBSS.tiff"/>
          <p:cNvPicPr>
            <a:picLocks noGrp="1" noChangeAspect="1"/>
          </p:cNvPicPr>
          <p:nvPr>
            <p:ph idx="1"/>
          </p:nvPr>
        </p:nvPicPr>
        <p:blipFill>
          <a:blip r:embed="rId2">
            <a:extLst>
              <a:ext uri="{28A0092B-C50C-407E-A947-70E740481C1C}">
                <a14:useLocalDpi xmlns:a14="http://schemas.microsoft.com/office/drawing/2010/main" val="0"/>
              </a:ext>
            </a:extLst>
          </a:blip>
          <a:srcRect t="-7299" b="-7299"/>
          <a:stretch>
            <a:fillRect/>
          </a:stretch>
        </p:blipFill>
        <p:spPr>
          <a:xfrm>
            <a:off x="457200" y="246976"/>
            <a:ext cx="8229600" cy="6439023"/>
          </a:xfrm>
        </p:spPr>
      </p:pic>
    </p:spTree>
    <p:extLst>
      <p:ext uri="{BB962C8B-B14F-4D97-AF65-F5344CB8AC3E}">
        <p14:creationId xmlns:p14="http://schemas.microsoft.com/office/powerpoint/2010/main" val="2966388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Snippet of exchange data</a:t>
            </a:r>
            <a:endParaRPr lang="en-US" dirty="0"/>
          </a:p>
        </p:txBody>
      </p:sp>
      <p:sp>
        <p:nvSpPr>
          <p:cNvPr id="3" name="Content Placeholder 2"/>
          <p:cNvSpPr>
            <a:spLocks noGrp="1"/>
          </p:cNvSpPr>
          <p:nvPr>
            <p:ph idx="1"/>
          </p:nvPr>
        </p:nvSpPr>
        <p:spPr>
          <a:xfrm>
            <a:off x="457200" y="1600200"/>
            <a:ext cx="8229600" cy="5068158"/>
          </a:xfrm>
        </p:spPr>
        <p:txBody>
          <a:bodyPr>
            <a:normAutofit fontScale="70000" lnSpcReduction="20000"/>
          </a:bodyPr>
          <a:lstStyle/>
          <a:p>
            <a:pPr marL="0" indent="0">
              <a:buNone/>
            </a:pPr>
            <a:r>
              <a:rPr lang="en-US" dirty="0"/>
              <a:t>&lt;Cube&gt; </a:t>
            </a:r>
          </a:p>
          <a:p>
            <a:pPr marL="0" indent="0">
              <a:buNone/>
            </a:pPr>
            <a:r>
              <a:rPr lang="en-US" dirty="0" smtClean="0"/>
              <a:t> </a:t>
            </a:r>
            <a:r>
              <a:rPr lang="en-US" dirty="0"/>
              <a:t>&lt;Cube time="2008-04-21"&gt; </a:t>
            </a:r>
          </a:p>
          <a:p>
            <a:pPr marL="0" indent="0">
              <a:buNone/>
            </a:pPr>
            <a:r>
              <a:rPr lang="en-US" dirty="0" smtClean="0"/>
              <a:t> &lt;</a:t>
            </a:r>
            <a:r>
              <a:rPr lang="en-US" dirty="0"/>
              <a:t>Cube currency="USD" rate="1.5898"/&gt; </a:t>
            </a:r>
          </a:p>
          <a:p>
            <a:pPr marL="0" indent="0">
              <a:buNone/>
            </a:pPr>
            <a:r>
              <a:rPr lang="en-US" dirty="0" smtClean="0"/>
              <a:t>  </a:t>
            </a:r>
            <a:r>
              <a:rPr lang="en-US" dirty="0"/>
              <a:t>&lt;Cube currency="JPY" rate="164.43"/&gt; </a:t>
            </a:r>
          </a:p>
          <a:p>
            <a:pPr marL="0" indent="0">
              <a:buNone/>
            </a:pPr>
            <a:r>
              <a:rPr lang="en-US" dirty="0" smtClean="0"/>
              <a:t>  </a:t>
            </a:r>
            <a:r>
              <a:rPr lang="en-US" dirty="0"/>
              <a:t>&lt;Cube currency="BGN" rate="1.9558"/&gt; </a:t>
            </a:r>
            <a:endParaRPr lang="en-US" dirty="0" smtClean="0"/>
          </a:p>
          <a:p>
            <a:pPr marL="0" indent="0">
              <a:buNone/>
            </a:pPr>
            <a:r>
              <a:rPr lang="en-US" dirty="0" smtClean="0"/>
              <a:t>  </a:t>
            </a:r>
            <a:r>
              <a:rPr lang="en-US" dirty="0"/>
              <a:t>&lt;Cube currency="CZK" rate="25.091"/&gt; </a:t>
            </a:r>
          </a:p>
          <a:p>
            <a:pPr marL="0" indent="0">
              <a:buNone/>
            </a:pPr>
            <a:r>
              <a:rPr lang="en-US" dirty="0" smtClean="0"/>
              <a:t> </a:t>
            </a:r>
            <a:r>
              <a:rPr lang="en-US" dirty="0"/>
              <a:t>&lt;/Cube&gt; </a:t>
            </a:r>
          </a:p>
          <a:p>
            <a:pPr marL="0" indent="0">
              <a:buNone/>
            </a:pPr>
            <a:r>
              <a:rPr lang="en-US" dirty="0" smtClean="0"/>
              <a:t> </a:t>
            </a:r>
            <a:r>
              <a:rPr lang="en-US" dirty="0"/>
              <a:t>&lt;Cube time="2008-04-17"&gt; </a:t>
            </a:r>
          </a:p>
          <a:p>
            <a:pPr marL="0" indent="0">
              <a:buNone/>
            </a:pPr>
            <a:r>
              <a:rPr lang="en-US" dirty="0" smtClean="0"/>
              <a:t>  </a:t>
            </a:r>
            <a:r>
              <a:rPr lang="en-US" dirty="0"/>
              <a:t>&lt;Cube currency="USD" rate="1.5872"/&gt; </a:t>
            </a:r>
          </a:p>
          <a:p>
            <a:pPr marL="0" indent="0">
              <a:buNone/>
            </a:pPr>
            <a:r>
              <a:rPr lang="en-US" dirty="0" smtClean="0"/>
              <a:t>  </a:t>
            </a:r>
            <a:r>
              <a:rPr lang="en-US" dirty="0"/>
              <a:t>&lt;Cube currency="JPY" rate="162.74"/&gt; </a:t>
            </a:r>
          </a:p>
          <a:p>
            <a:pPr marL="0" indent="0">
              <a:buNone/>
            </a:pPr>
            <a:r>
              <a:rPr lang="en-US" dirty="0" smtClean="0"/>
              <a:t>  </a:t>
            </a:r>
            <a:r>
              <a:rPr lang="en-US" dirty="0"/>
              <a:t>&lt;Cube currency="BGN" rate="1.9558"/&gt; </a:t>
            </a:r>
          </a:p>
          <a:p>
            <a:pPr marL="0" indent="0">
              <a:buNone/>
            </a:pPr>
            <a:r>
              <a:rPr lang="en-US" dirty="0" smtClean="0"/>
              <a:t>  </a:t>
            </a:r>
            <a:r>
              <a:rPr lang="en-US" dirty="0"/>
              <a:t>&lt;Cube currency="CZK" rate="24.975"/&gt; </a:t>
            </a:r>
          </a:p>
          <a:p>
            <a:pPr marL="0" indent="0">
              <a:buNone/>
            </a:pPr>
            <a:r>
              <a:rPr lang="en-US" dirty="0" smtClean="0"/>
              <a:t> </a:t>
            </a:r>
            <a:r>
              <a:rPr lang="en-US" dirty="0"/>
              <a:t>&lt;/Cube&gt; </a:t>
            </a:r>
            <a:endParaRPr lang="en-US" dirty="0" smtClean="0"/>
          </a:p>
          <a:p>
            <a:pPr marL="0" indent="0">
              <a:buNone/>
            </a:pPr>
            <a:r>
              <a:rPr lang="en-US" dirty="0" smtClean="0"/>
              <a:t> </a:t>
            </a:r>
            <a:r>
              <a:rPr lang="en-US" dirty="0"/>
              <a:t>&lt;/Cube&gt; </a:t>
            </a:r>
          </a:p>
        </p:txBody>
      </p:sp>
    </p:spTree>
    <p:extLst>
      <p:ext uri="{BB962C8B-B14F-4D97-AF65-F5344CB8AC3E}">
        <p14:creationId xmlns:p14="http://schemas.microsoft.com/office/powerpoint/2010/main" val="386960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SGSSS.tiff"/>
          <p:cNvPicPr>
            <a:picLocks noGrp="1" noChangeAspect="1"/>
          </p:cNvPicPr>
          <p:nvPr>
            <p:ph idx="1"/>
          </p:nvPr>
        </p:nvPicPr>
        <p:blipFill>
          <a:blip r:embed="rId2">
            <a:extLst>
              <a:ext uri="{28A0092B-C50C-407E-A947-70E740481C1C}">
                <a14:useLocalDpi xmlns:a14="http://schemas.microsoft.com/office/drawing/2010/main" val="0"/>
              </a:ext>
            </a:extLst>
          </a:blip>
          <a:srcRect t="-2240" b="-2240"/>
          <a:stretch>
            <a:fillRect/>
          </a:stretch>
        </p:blipFill>
        <p:spPr>
          <a:xfrm>
            <a:off x="0" y="335182"/>
            <a:ext cx="9144000" cy="6522818"/>
          </a:xfrm>
        </p:spPr>
      </p:pic>
    </p:spTree>
    <p:extLst>
      <p:ext uri="{BB962C8B-B14F-4D97-AF65-F5344CB8AC3E}">
        <p14:creationId xmlns:p14="http://schemas.microsoft.com/office/powerpoint/2010/main" val="1572177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9336"/>
            <a:ext cx="8229600" cy="6628664"/>
          </a:xfrm>
        </p:spPr>
        <p:txBody>
          <a:bodyPr>
            <a:normAutofit fontScale="55000" lnSpcReduction="20000"/>
          </a:bodyPr>
          <a:lstStyle/>
          <a:p>
            <a:pPr marL="0" indent="0">
              <a:buNone/>
            </a:pPr>
            <a:r>
              <a:rPr lang="en-US" dirty="0" smtClean="0"/>
              <a:t>&lt;</a:t>
            </a:r>
            <a:r>
              <a:rPr lang="en-US" dirty="0"/>
              <a:t>event id="00068404" network-code="</a:t>
            </a:r>
            <a:r>
              <a:rPr lang="en-US" dirty="0" err="1"/>
              <a:t>ak</a:t>
            </a:r>
            <a:r>
              <a:rPr lang="en-US" dirty="0"/>
              <a:t>" </a:t>
            </a:r>
          </a:p>
          <a:p>
            <a:pPr marL="0" indent="0">
              <a:buNone/>
            </a:pPr>
            <a:r>
              <a:rPr lang="en-US" dirty="0"/>
              <a:t>        time-stamp="2008/09/16_22:17:31 " version="2"&gt; </a:t>
            </a:r>
          </a:p>
          <a:p>
            <a:pPr marL="0" indent="0">
              <a:buNone/>
            </a:pPr>
            <a:r>
              <a:rPr lang="en-US" dirty="0"/>
              <a:t>        &lt;</a:t>
            </a:r>
            <a:r>
              <a:rPr lang="en-US" dirty="0" err="1"/>
              <a:t>param</a:t>
            </a:r>
            <a:r>
              <a:rPr lang="en-US" dirty="0"/>
              <a:t> name="year" value="2008"/&gt; </a:t>
            </a:r>
          </a:p>
          <a:p>
            <a:pPr marL="0" indent="0">
              <a:buNone/>
            </a:pPr>
            <a:r>
              <a:rPr lang="en-US" dirty="0"/>
              <a:t>        &lt;</a:t>
            </a:r>
            <a:r>
              <a:rPr lang="en-US" dirty="0" err="1"/>
              <a:t>param</a:t>
            </a:r>
            <a:r>
              <a:rPr lang="en-US" dirty="0"/>
              <a:t> name="month" value="09"/&gt; </a:t>
            </a:r>
          </a:p>
          <a:p>
            <a:pPr marL="0" indent="0">
              <a:buNone/>
            </a:pPr>
            <a:r>
              <a:rPr lang="pt-BR" dirty="0"/>
              <a:t>        &lt;param </a:t>
            </a:r>
            <a:r>
              <a:rPr lang="pt-BR" dirty="0" err="1"/>
              <a:t>name</a:t>
            </a:r>
            <a:r>
              <a:rPr lang="pt-BR" dirty="0"/>
              <a:t>="</a:t>
            </a:r>
            <a:r>
              <a:rPr lang="pt-BR" dirty="0" err="1"/>
              <a:t>day</a:t>
            </a:r>
            <a:r>
              <a:rPr lang="pt-BR" dirty="0"/>
              <a:t>" </a:t>
            </a:r>
            <a:r>
              <a:rPr lang="pt-BR" dirty="0" err="1"/>
              <a:t>value</a:t>
            </a:r>
            <a:r>
              <a:rPr lang="pt-BR" dirty="0"/>
              <a:t>="14"/&gt; </a:t>
            </a:r>
          </a:p>
          <a:p>
            <a:pPr marL="0" indent="0">
              <a:buNone/>
            </a:pPr>
            <a:r>
              <a:rPr lang="pt-BR" dirty="0"/>
              <a:t>        &lt;param </a:t>
            </a:r>
            <a:r>
              <a:rPr lang="pt-BR" dirty="0" err="1"/>
              <a:t>name</a:t>
            </a:r>
            <a:r>
              <a:rPr lang="pt-BR" dirty="0"/>
              <a:t>="hour" </a:t>
            </a:r>
            <a:r>
              <a:rPr lang="pt-BR" dirty="0" err="1"/>
              <a:t>value</a:t>
            </a:r>
            <a:r>
              <a:rPr lang="pt-BR" dirty="0"/>
              <a:t>="00"/&gt; </a:t>
            </a:r>
          </a:p>
          <a:p>
            <a:pPr marL="0" indent="0">
              <a:buNone/>
            </a:pPr>
            <a:r>
              <a:rPr lang="pt-BR" dirty="0"/>
              <a:t>        &lt;param </a:t>
            </a:r>
            <a:r>
              <a:rPr lang="pt-BR" dirty="0" err="1"/>
              <a:t>name</a:t>
            </a:r>
            <a:r>
              <a:rPr lang="pt-BR" dirty="0"/>
              <a:t>="minute" </a:t>
            </a:r>
            <a:r>
              <a:rPr lang="pt-BR" dirty="0" err="1"/>
              <a:t>value</a:t>
            </a:r>
            <a:r>
              <a:rPr lang="pt-BR" dirty="0"/>
              <a:t>="59"/&gt; </a:t>
            </a:r>
          </a:p>
          <a:p>
            <a:pPr marL="0" indent="0">
              <a:buNone/>
            </a:pPr>
            <a:r>
              <a:rPr lang="pt-BR" dirty="0"/>
              <a:t>        &lt;param </a:t>
            </a:r>
            <a:r>
              <a:rPr lang="pt-BR" dirty="0" err="1"/>
              <a:t>name</a:t>
            </a:r>
            <a:r>
              <a:rPr lang="pt-BR" dirty="0"/>
              <a:t>="</a:t>
            </a:r>
            <a:r>
              <a:rPr lang="pt-BR" dirty="0" err="1"/>
              <a:t>second</a:t>
            </a:r>
            <a:r>
              <a:rPr lang="pt-BR" dirty="0"/>
              <a:t>" </a:t>
            </a:r>
            <a:r>
              <a:rPr lang="pt-BR" dirty="0" err="1"/>
              <a:t>value</a:t>
            </a:r>
            <a:r>
              <a:rPr lang="pt-BR" dirty="0"/>
              <a:t>="04.0"/&gt; </a:t>
            </a:r>
          </a:p>
          <a:p>
            <a:pPr marL="0" indent="0">
              <a:buNone/>
            </a:pPr>
            <a:r>
              <a:rPr lang="pt-BR" dirty="0"/>
              <a:t>        &lt;param </a:t>
            </a:r>
            <a:r>
              <a:rPr lang="pt-BR" dirty="0" err="1"/>
              <a:t>name</a:t>
            </a:r>
            <a:r>
              <a:rPr lang="pt-BR" dirty="0"/>
              <a:t>="latitude" </a:t>
            </a:r>
            <a:r>
              <a:rPr lang="pt-BR" dirty="0" err="1"/>
              <a:t>value</a:t>
            </a:r>
            <a:r>
              <a:rPr lang="pt-BR" dirty="0"/>
              <a:t>="51.8106"/&gt; </a:t>
            </a:r>
          </a:p>
          <a:p>
            <a:pPr marL="0" indent="0">
              <a:buNone/>
            </a:pPr>
            <a:r>
              <a:rPr lang="pt-BR" dirty="0"/>
              <a:t>        &lt;param </a:t>
            </a:r>
            <a:r>
              <a:rPr lang="pt-BR" dirty="0" err="1"/>
              <a:t>name</a:t>
            </a:r>
            <a:r>
              <a:rPr lang="pt-BR" dirty="0"/>
              <a:t>="longitude" </a:t>
            </a:r>
            <a:r>
              <a:rPr lang="pt-BR" dirty="0" err="1"/>
              <a:t>value</a:t>
            </a:r>
            <a:r>
              <a:rPr lang="pt-BR" dirty="0"/>
              <a:t>="-175.9250"/&gt; </a:t>
            </a:r>
          </a:p>
          <a:p>
            <a:pPr marL="0" indent="0">
              <a:buNone/>
            </a:pPr>
            <a:r>
              <a:rPr lang="pt-BR" dirty="0"/>
              <a:t>        &lt;param </a:t>
            </a:r>
            <a:r>
              <a:rPr lang="pt-BR" dirty="0" err="1"/>
              <a:t>name</a:t>
            </a:r>
            <a:r>
              <a:rPr lang="pt-BR" dirty="0"/>
              <a:t>="</a:t>
            </a:r>
            <a:r>
              <a:rPr lang="pt-BR" dirty="0" err="1"/>
              <a:t>depth</a:t>
            </a:r>
            <a:r>
              <a:rPr lang="pt-BR" dirty="0"/>
              <a:t>" </a:t>
            </a:r>
            <a:r>
              <a:rPr lang="pt-BR" dirty="0" err="1"/>
              <a:t>value</a:t>
            </a:r>
            <a:r>
              <a:rPr lang="pt-BR" dirty="0"/>
              <a:t>="146.0"/&gt; </a:t>
            </a:r>
          </a:p>
          <a:p>
            <a:pPr marL="0" indent="0">
              <a:buNone/>
            </a:pPr>
            <a:r>
              <a:rPr lang="pt-BR" dirty="0"/>
              <a:t>        &lt;param </a:t>
            </a:r>
            <a:r>
              <a:rPr lang="pt-BR" dirty="0" err="1"/>
              <a:t>name</a:t>
            </a:r>
            <a:r>
              <a:rPr lang="pt-BR" dirty="0"/>
              <a:t>="magnitude" </a:t>
            </a:r>
            <a:r>
              <a:rPr lang="pt-BR" dirty="0" err="1"/>
              <a:t>value</a:t>
            </a:r>
            <a:r>
              <a:rPr lang="pt-BR" dirty="0"/>
              <a:t>="3.8"/&gt; </a:t>
            </a:r>
          </a:p>
          <a:p>
            <a:pPr marL="0" indent="0">
              <a:buNone/>
            </a:pPr>
            <a:r>
              <a:rPr lang="pt-BR" dirty="0"/>
              <a:t>        &lt;param </a:t>
            </a:r>
            <a:r>
              <a:rPr lang="pt-BR" dirty="0" err="1"/>
              <a:t>name</a:t>
            </a:r>
            <a:r>
              <a:rPr lang="pt-BR" dirty="0"/>
              <a:t>="num-</a:t>
            </a:r>
            <a:r>
              <a:rPr lang="pt-BR" dirty="0" err="1"/>
              <a:t>stations</a:t>
            </a:r>
            <a:r>
              <a:rPr lang="pt-BR" dirty="0"/>
              <a:t>" </a:t>
            </a:r>
            <a:r>
              <a:rPr lang="pt-BR" dirty="0" err="1"/>
              <a:t>value</a:t>
            </a:r>
            <a:r>
              <a:rPr lang="pt-BR" dirty="0"/>
              <a:t>="10"/&gt; </a:t>
            </a:r>
          </a:p>
          <a:p>
            <a:pPr marL="0" indent="0">
              <a:buNone/>
            </a:pPr>
            <a:r>
              <a:rPr lang="pt-BR" dirty="0"/>
              <a:t>        &lt;param </a:t>
            </a:r>
            <a:r>
              <a:rPr lang="pt-BR" dirty="0" err="1"/>
              <a:t>name</a:t>
            </a:r>
            <a:r>
              <a:rPr lang="pt-BR" dirty="0"/>
              <a:t>="num-</a:t>
            </a:r>
            <a:r>
              <a:rPr lang="pt-BR" dirty="0" err="1"/>
              <a:t>phases</a:t>
            </a:r>
            <a:r>
              <a:rPr lang="pt-BR" dirty="0"/>
              <a:t>" </a:t>
            </a:r>
            <a:r>
              <a:rPr lang="pt-BR" dirty="0" err="1"/>
              <a:t>value</a:t>
            </a:r>
            <a:r>
              <a:rPr lang="pt-BR" dirty="0"/>
              <a:t>="15"/&gt; </a:t>
            </a:r>
          </a:p>
          <a:p>
            <a:pPr marL="0" indent="0">
              <a:buNone/>
            </a:pPr>
            <a:r>
              <a:rPr lang="pt-BR" dirty="0"/>
              <a:t>        &lt;param </a:t>
            </a:r>
            <a:r>
              <a:rPr lang="pt-BR" dirty="0" err="1"/>
              <a:t>name</a:t>
            </a:r>
            <a:r>
              <a:rPr lang="pt-BR" dirty="0"/>
              <a:t>="</a:t>
            </a:r>
            <a:r>
              <a:rPr lang="pt-BR" dirty="0" err="1"/>
              <a:t>dist-first-station</a:t>
            </a:r>
            <a:r>
              <a:rPr lang="pt-BR" dirty="0"/>
              <a:t>" </a:t>
            </a:r>
            <a:r>
              <a:rPr lang="pt-BR" dirty="0" err="1"/>
              <a:t>value</a:t>
            </a:r>
            <a:r>
              <a:rPr lang="pt-BR" dirty="0"/>
              <a:t>="126.1"/&gt; </a:t>
            </a:r>
          </a:p>
          <a:p>
            <a:pPr marL="0" indent="0">
              <a:buNone/>
            </a:pPr>
            <a:r>
              <a:rPr lang="pt-BR" dirty="0"/>
              <a:t>        &lt;param </a:t>
            </a:r>
            <a:r>
              <a:rPr lang="pt-BR" dirty="0" err="1"/>
              <a:t>name</a:t>
            </a:r>
            <a:r>
              <a:rPr lang="pt-BR" dirty="0"/>
              <a:t>="</a:t>
            </a:r>
            <a:r>
              <a:rPr lang="pt-BR" dirty="0" err="1"/>
              <a:t>azimuthal</a:t>
            </a:r>
            <a:r>
              <a:rPr lang="pt-BR" dirty="0"/>
              <a:t>-gap" </a:t>
            </a:r>
            <a:r>
              <a:rPr lang="pt-BR" dirty="0" err="1"/>
              <a:t>value</a:t>
            </a:r>
            <a:r>
              <a:rPr lang="pt-BR" dirty="0"/>
              <a:t>="53"/&gt; </a:t>
            </a:r>
          </a:p>
          <a:p>
            <a:pPr marL="0" indent="0">
              <a:buNone/>
            </a:pPr>
            <a:r>
              <a:rPr lang="pt-BR" dirty="0"/>
              <a:t>        &lt;param </a:t>
            </a:r>
            <a:r>
              <a:rPr lang="pt-BR" dirty="0" err="1"/>
              <a:t>name</a:t>
            </a:r>
            <a:r>
              <a:rPr lang="pt-BR" dirty="0"/>
              <a:t>="magnitude-</a:t>
            </a:r>
            <a:r>
              <a:rPr lang="pt-BR" dirty="0" err="1"/>
              <a:t>type</a:t>
            </a:r>
            <a:r>
              <a:rPr lang="pt-BR" dirty="0"/>
              <a:t>" </a:t>
            </a:r>
            <a:r>
              <a:rPr lang="pt-BR" dirty="0" err="1"/>
              <a:t>value</a:t>
            </a:r>
            <a:r>
              <a:rPr lang="pt-BR" dirty="0"/>
              <a:t>="L"/&gt; </a:t>
            </a:r>
          </a:p>
          <a:p>
            <a:pPr marL="0" indent="0">
              <a:buNone/>
            </a:pPr>
            <a:r>
              <a:rPr lang="pt-BR" dirty="0"/>
              <a:t>        &lt;param </a:t>
            </a:r>
            <a:r>
              <a:rPr lang="pt-BR" dirty="0" err="1"/>
              <a:t>name</a:t>
            </a:r>
            <a:r>
              <a:rPr lang="pt-BR" dirty="0"/>
              <a:t>="magnitude-</a:t>
            </a:r>
            <a:r>
              <a:rPr lang="pt-BR" dirty="0" err="1"/>
              <a:t>type</a:t>
            </a:r>
            <a:r>
              <a:rPr lang="pt-BR" dirty="0"/>
              <a:t>-</a:t>
            </a:r>
            <a:r>
              <a:rPr lang="pt-BR" dirty="0" err="1"/>
              <a:t>ext</a:t>
            </a:r>
            <a:r>
              <a:rPr lang="pt-BR" dirty="0"/>
              <a:t>" </a:t>
            </a:r>
          </a:p>
          <a:p>
            <a:pPr marL="0" indent="0">
              <a:buNone/>
            </a:pPr>
            <a:r>
              <a:rPr lang="pt-BR" dirty="0"/>
              <a:t>               </a:t>
            </a:r>
            <a:r>
              <a:rPr lang="pt-BR" dirty="0" err="1"/>
              <a:t>value</a:t>
            </a:r>
            <a:r>
              <a:rPr lang="pt-BR" dirty="0"/>
              <a:t>="Ml = local magnitude (</a:t>
            </a:r>
            <a:r>
              <a:rPr lang="pt-BR" dirty="0" err="1"/>
              <a:t>synthetic</a:t>
            </a:r>
            <a:r>
              <a:rPr lang="pt-BR" dirty="0"/>
              <a:t> Wood-Anderson)"/&gt; </a:t>
            </a:r>
          </a:p>
          <a:p>
            <a:pPr marL="0" indent="0">
              <a:buNone/>
            </a:pPr>
            <a:r>
              <a:rPr lang="pt-BR" dirty="0"/>
              <a:t>        &lt;param </a:t>
            </a:r>
            <a:r>
              <a:rPr lang="pt-BR" dirty="0" err="1"/>
              <a:t>name</a:t>
            </a:r>
            <a:r>
              <a:rPr lang="pt-BR" dirty="0"/>
              <a:t>="</a:t>
            </a:r>
            <a:r>
              <a:rPr lang="pt-BR" dirty="0" err="1"/>
              <a:t>location-method</a:t>
            </a:r>
            <a:r>
              <a:rPr lang="pt-BR" dirty="0"/>
              <a:t>" </a:t>
            </a:r>
            <a:r>
              <a:rPr lang="pt-BR" dirty="0" err="1"/>
              <a:t>value</a:t>
            </a:r>
            <a:r>
              <a:rPr lang="pt-BR" dirty="0"/>
              <a:t>="a"/&gt; </a:t>
            </a:r>
          </a:p>
          <a:p>
            <a:pPr marL="0" indent="0">
              <a:buNone/>
            </a:pPr>
            <a:r>
              <a:rPr lang="pt-BR" dirty="0"/>
              <a:t>        &lt;param </a:t>
            </a:r>
            <a:r>
              <a:rPr lang="pt-BR" dirty="0" err="1"/>
              <a:t>name</a:t>
            </a:r>
            <a:r>
              <a:rPr lang="pt-BR" dirty="0"/>
              <a:t>="</a:t>
            </a:r>
            <a:r>
              <a:rPr lang="pt-BR" dirty="0" err="1"/>
              <a:t>location-method-ext</a:t>
            </a:r>
            <a:r>
              <a:rPr lang="pt-BR" dirty="0"/>
              <a:t>" </a:t>
            </a:r>
          </a:p>
          <a:p>
            <a:pPr marL="0" indent="0">
              <a:buNone/>
            </a:pPr>
            <a:r>
              <a:rPr lang="pt-BR" dirty="0"/>
              <a:t>               </a:t>
            </a:r>
            <a:r>
              <a:rPr lang="pt-BR" dirty="0" err="1"/>
              <a:t>value</a:t>
            </a:r>
            <a:r>
              <a:rPr lang="pt-BR" dirty="0"/>
              <a:t>="</a:t>
            </a:r>
            <a:r>
              <a:rPr lang="pt-BR" dirty="0" err="1"/>
              <a:t>Auryn</a:t>
            </a:r>
            <a:r>
              <a:rPr lang="pt-BR" dirty="0"/>
              <a:t> (</a:t>
            </a:r>
            <a:r>
              <a:rPr lang="pt-BR" dirty="0" err="1"/>
              <a:t>Confirmed</a:t>
            </a:r>
            <a:r>
              <a:rPr lang="pt-BR" dirty="0"/>
              <a:t> </a:t>
            </a:r>
            <a:r>
              <a:rPr lang="pt-BR" dirty="0" err="1"/>
              <a:t>by</a:t>
            </a:r>
            <a:r>
              <a:rPr lang="pt-BR" dirty="0"/>
              <a:t> </a:t>
            </a:r>
            <a:r>
              <a:rPr lang="pt-BR" dirty="0" err="1"/>
              <a:t>human</a:t>
            </a:r>
            <a:r>
              <a:rPr lang="pt-BR" dirty="0"/>
              <a:t> </a:t>
            </a:r>
            <a:r>
              <a:rPr lang="pt-BR" dirty="0" err="1"/>
              <a:t>review</a:t>
            </a:r>
            <a:r>
              <a:rPr lang="pt-BR" dirty="0"/>
              <a:t>)"/&gt; </a:t>
            </a:r>
          </a:p>
          <a:p>
            <a:pPr marL="0" indent="0">
              <a:buNone/>
            </a:pPr>
            <a:r>
              <a:rPr lang="pt-BR" dirty="0"/>
              <a:t>    &lt;/</a:t>
            </a:r>
            <a:r>
              <a:rPr lang="pt-BR" dirty="0" err="1"/>
              <a:t>event</a:t>
            </a:r>
            <a:r>
              <a:rPr lang="pt-BR" dirty="0"/>
              <a:t>&gt; </a:t>
            </a:r>
          </a:p>
          <a:p>
            <a:pPr marL="0" indent="0">
              <a:buNone/>
            </a:pPr>
            <a:r>
              <a:rPr lang="pt-BR" dirty="0"/>
              <a:t>    &lt;</a:t>
            </a:r>
            <a:r>
              <a:rPr lang="pt-BR" dirty="0" err="1"/>
              <a:t>event</a:t>
            </a:r>
            <a:r>
              <a:rPr lang="pt-BR" dirty="0"/>
              <a:t>&gt; </a:t>
            </a:r>
          </a:p>
          <a:p>
            <a:pPr marL="0" indent="0">
              <a:buNone/>
            </a:pPr>
            <a:endParaRPr lang="en-US" dirty="0"/>
          </a:p>
        </p:txBody>
      </p:sp>
      <p:sp>
        <p:nvSpPr>
          <p:cNvPr id="4" name="TextBox 3"/>
          <p:cNvSpPr txBox="1"/>
          <p:nvPr/>
        </p:nvSpPr>
        <p:spPr>
          <a:xfrm>
            <a:off x="5615549" y="1161465"/>
            <a:ext cx="3071251" cy="1384995"/>
          </a:xfrm>
          <a:prstGeom prst="rect">
            <a:avLst/>
          </a:prstGeom>
          <a:noFill/>
        </p:spPr>
        <p:txBody>
          <a:bodyPr wrap="square" rtlCol="0">
            <a:spAutoFit/>
          </a:bodyPr>
          <a:lstStyle/>
          <a:p>
            <a:r>
              <a:rPr lang="en-US" sz="2800" dirty="0" smtClean="0"/>
              <a:t>Snippet of USGS earthquake catalog data (</a:t>
            </a:r>
            <a:r>
              <a:rPr lang="en-US" sz="2800" dirty="0" err="1" smtClean="0"/>
              <a:t>quakeml</a:t>
            </a:r>
            <a:r>
              <a:rPr lang="en-US" sz="2800" dirty="0" smtClean="0"/>
              <a:t>)</a:t>
            </a:r>
            <a:endParaRPr lang="en-US" sz="2800" dirty="0"/>
          </a:p>
        </p:txBody>
      </p:sp>
    </p:spTree>
    <p:extLst>
      <p:ext uri="{BB962C8B-B14F-4D97-AF65-F5344CB8AC3E}">
        <p14:creationId xmlns:p14="http://schemas.microsoft.com/office/powerpoint/2010/main" val="139829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vTrackSS.tiff"/>
          <p:cNvPicPr>
            <a:picLocks noGrp="1" noChangeAspect="1"/>
          </p:cNvPicPr>
          <p:nvPr>
            <p:ph idx="1"/>
          </p:nvPr>
        </p:nvPicPr>
        <p:blipFill>
          <a:blip r:embed="rId2">
            <a:extLst>
              <a:ext uri="{28A0092B-C50C-407E-A947-70E740481C1C}">
                <a14:useLocalDpi xmlns:a14="http://schemas.microsoft.com/office/drawing/2010/main" val="0"/>
              </a:ext>
            </a:extLst>
          </a:blip>
          <a:srcRect t="-333" b="-333"/>
          <a:stretch>
            <a:fillRect/>
          </a:stretch>
        </p:blipFill>
        <p:spPr>
          <a:xfrm>
            <a:off x="-141118" y="476312"/>
            <a:ext cx="9285118" cy="6381688"/>
          </a:xfrm>
        </p:spPr>
      </p:pic>
    </p:spTree>
    <p:extLst>
      <p:ext uri="{BB962C8B-B14F-4D97-AF65-F5344CB8AC3E}">
        <p14:creationId xmlns:p14="http://schemas.microsoft.com/office/powerpoint/2010/main" val="2551390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5748"/>
            <a:ext cx="8229600" cy="6452252"/>
          </a:xfrm>
        </p:spPr>
        <p:txBody>
          <a:bodyPr>
            <a:normAutofit fontScale="70000" lnSpcReduction="20000"/>
          </a:bodyPr>
          <a:lstStyle/>
          <a:p>
            <a:pPr marL="0" indent="0">
              <a:buNone/>
            </a:pPr>
            <a:r>
              <a:rPr lang="en-US" dirty="0"/>
              <a:t>&lt;actions&gt; </a:t>
            </a:r>
          </a:p>
          <a:p>
            <a:pPr marL="0" indent="0">
              <a:buNone/>
            </a:pPr>
            <a:r>
              <a:rPr lang="en-US" dirty="0"/>
              <a:t>  &lt;action </a:t>
            </a:r>
            <a:r>
              <a:rPr lang="en-US" dirty="0" err="1"/>
              <a:t>datetime</a:t>
            </a:r>
            <a:r>
              <a:rPr lang="en-US" dirty="0"/>
              <a:t>="2009-01-26"&gt; </a:t>
            </a:r>
          </a:p>
          <a:p>
            <a:pPr marL="0" indent="0">
              <a:buNone/>
            </a:pPr>
            <a:r>
              <a:rPr lang="en-US" dirty="0"/>
              <a:t>    &lt;text&gt;Referred to the Committee on Appropriations, and in addition </a:t>
            </a:r>
          </a:p>
          <a:p>
            <a:pPr marL="0" indent="0">
              <a:buNone/>
            </a:pPr>
            <a:r>
              <a:rPr lang="en-US" dirty="0"/>
              <a:t>          to the Committee on the Budget, for a period to be </a:t>
            </a:r>
          </a:p>
          <a:p>
            <a:pPr marL="0" indent="0">
              <a:buNone/>
            </a:pPr>
            <a:r>
              <a:rPr lang="en-US" dirty="0"/>
              <a:t>          subsequently determined by the Speaker, in each case for </a:t>
            </a:r>
          </a:p>
          <a:p>
            <a:pPr marL="0" indent="0">
              <a:buNone/>
            </a:pPr>
            <a:r>
              <a:rPr lang="en-US" dirty="0"/>
              <a:t>          consideration of such provisions as fall within the </a:t>
            </a:r>
          </a:p>
          <a:p>
            <a:pPr marL="0" indent="0">
              <a:buNone/>
            </a:pPr>
            <a:r>
              <a:rPr lang="en-US" dirty="0"/>
              <a:t>          jurisdiction of the committee concerned. </a:t>
            </a:r>
          </a:p>
          <a:p>
            <a:pPr marL="0" indent="0">
              <a:buNone/>
            </a:pPr>
            <a:r>
              <a:rPr lang="en-US" dirty="0"/>
              <a:t>    &lt;/text&gt; </a:t>
            </a:r>
          </a:p>
          <a:p>
            <a:pPr marL="0" indent="0">
              <a:buNone/>
            </a:pPr>
            <a:r>
              <a:rPr lang="en-US" dirty="0"/>
              <a:t>  &lt;/action&gt; </a:t>
            </a:r>
          </a:p>
          <a:p>
            <a:pPr marL="0" indent="0">
              <a:buNone/>
            </a:pPr>
            <a:r>
              <a:rPr lang="en-US" dirty="0"/>
              <a:t>  &lt;action </a:t>
            </a:r>
            <a:r>
              <a:rPr lang="en-US" dirty="0" err="1"/>
              <a:t>datetime</a:t>
            </a:r>
            <a:r>
              <a:rPr lang="en-US" dirty="0"/>
              <a:t>="2009-01-26"&gt; </a:t>
            </a:r>
            <a:endParaRPr lang="en-US" dirty="0" smtClean="0"/>
          </a:p>
          <a:p>
            <a:pPr marL="0" indent="0">
              <a:buNone/>
            </a:pPr>
            <a:r>
              <a:rPr lang="en-US" dirty="0" smtClean="0"/>
              <a:t>    &lt;text&gt;Referred to House Appropriations&lt;/text&gt; </a:t>
            </a:r>
          </a:p>
          <a:p>
            <a:pPr marL="0" indent="0">
              <a:buNone/>
            </a:pPr>
            <a:r>
              <a:rPr lang="en-US" dirty="0" smtClean="0"/>
              <a:t>  </a:t>
            </a:r>
            <a:r>
              <a:rPr lang="en-US" dirty="0"/>
              <a:t>&lt;/action&gt; </a:t>
            </a:r>
          </a:p>
          <a:p>
            <a:pPr marL="0" indent="0">
              <a:buNone/>
            </a:pPr>
            <a:r>
              <a:rPr lang="en-US" dirty="0"/>
              <a:t>&lt;/actions&gt; </a:t>
            </a:r>
          </a:p>
          <a:p>
            <a:pPr marL="0" indent="0">
              <a:buNone/>
            </a:pPr>
            <a:r>
              <a:rPr lang="en-US" dirty="0"/>
              <a:t>.. </a:t>
            </a:r>
          </a:p>
          <a:p>
            <a:pPr marL="0" indent="0">
              <a:buNone/>
            </a:pPr>
            <a:r>
              <a:rPr lang="en-US" dirty="0"/>
              <a:t>&lt;</a:t>
            </a:r>
            <a:r>
              <a:rPr lang="en-US" dirty="0" err="1"/>
              <a:t>relatedbills</a:t>
            </a:r>
            <a:r>
              <a:rPr lang="en-US" dirty="0"/>
              <a:t>&gt; </a:t>
            </a:r>
          </a:p>
          <a:p>
            <a:pPr marL="0" indent="0">
              <a:buNone/>
            </a:pPr>
            <a:r>
              <a:rPr lang="en-US" dirty="0"/>
              <a:t>  &lt;bill relation="rule" session="111" type="</a:t>
            </a:r>
            <a:r>
              <a:rPr lang="en-US" dirty="0" err="1"/>
              <a:t>hr</a:t>
            </a:r>
            <a:r>
              <a:rPr lang="en-US" dirty="0"/>
              <a:t>" number="88" /&gt; </a:t>
            </a:r>
          </a:p>
          <a:p>
            <a:pPr marL="0" indent="0">
              <a:buNone/>
            </a:pPr>
            <a:r>
              <a:rPr lang="en-US" dirty="0"/>
              <a:t>&lt;/</a:t>
            </a:r>
            <a:r>
              <a:rPr lang="en-US" dirty="0" err="1"/>
              <a:t>relatedbills</a:t>
            </a:r>
            <a:r>
              <a:rPr lang="en-US" dirty="0"/>
              <a:t>&gt; </a:t>
            </a:r>
          </a:p>
          <a:p>
            <a:pPr marL="0" indent="0">
              <a:buNone/>
            </a:pPr>
            <a:endParaRPr lang="en-US" dirty="0"/>
          </a:p>
        </p:txBody>
      </p:sp>
      <p:sp>
        <p:nvSpPr>
          <p:cNvPr id="4" name="TextBox 3"/>
          <p:cNvSpPr txBox="1"/>
          <p:nvPr/>
        </p:nvSpPr>
        <p:spPr>
          <a:xfrm>
            <a:off x="6993385" y="2875509"/>
            <a:ext cx="1693415" cy="1815882"/>
          </a:xfrm>
          <a:prstGeom prst="rect">
            <a:avLst/>
          </a:prstGeom>
          <a:noFill/>
        </p:spPr>
        <p:txBody>
          <a:bodyPr wrap="square" rtlCol="0">
            <a:spAutoFit/>
          </a:bodyPr>
          <a:lstStyle/>
          <a:p>
            <a:r>
              <a:rPr lang="en-US" sz="2800" dirty="0" smtClean="0"/>
              <a:t>Snippet of US Congress data</a:t>
            </a:r>
            <a:endParaRPr lang="en-US" sz="2800" dirty="0"/>
          </a:p>
        </p:txBody>
      </p:sp>
    </p:spTree>
    <p:extLst>
      <p:ext uri="{BB962C8B-B14F-4D97-AF65-F5344CB8AC3E}">
        <p14:creationId xmlns:p14="http://schemas.microsoft.com/office/powerpoint/2010/main" val="2332637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MLSS.tiff"/>
          <p:cNvPicPr>
            <a:picLocks noGrp="1" noChangeAspect="1"/>
          </p:cNvPicPr>
          <p:nvPr>
            <p:ph idx="1"/>
          </p:nvPr>
        </p:nvPicPr>
        <p:blipFill>
          <a:blip r:embed="rId2">
            <a:extLst>
              <a:ext uri="{28A0092B-C50C-407E-A947-70E740481C1C}">
                <a14:useLocalDpi xmlns:a14="http://schemas.microsoft.com/office/drawing/2010/main" val="0"/>
              </a:ext>
            </a:extLst>
          </a:blip>
          <a:srcRect t="-3229" b="-3229"/>
          <a:stretch>
            <a:fillRect/>
          </a:stretch>
        </p:blipFill>
        <p:spPr>
          <a:xfrm>
            <a:off x="0" y="211694"/>
            <a:ext cx="9144000" cy="6646306"/>
          </a:xfrm>
        </p:spPr>
      </p:pic>
    </p:spTree>
    <p:extLst>
      <p:ext uri="{BB962C8B-B14F-4D97-AF65-F5344CB8AC3E}">
        <p14:creationId xmlns:p14="http://schemas.microsoft.com/office/powerpoint/2010/main" val="942661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Structured </a:t>
            </a:r>
            <a:br>
              <a:rPr lang="en-US" dirty="0" smtClean="0"/>
            </a:br>
            <a:r>
              <a:rPr lang="en-US" dirty="0" smtClean="0"/>
              <a:t>Plain-text Data</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3192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0929"/>
            <a:ext cx="8229600" cy="5826263"/>
          </a:xfrm>
        </p:spPr>
        <p:txBody>
          <a:bodyPr>
            <a:normAutofit fontScale="85000" lnSpcReduction="10000"/>
          </a:bodyPr>
          <a:lstStyle/>
          <a:p>
            <a:pPr marL="0" indent="0">
              <a:buNone/>
            </a:pPr>
            <a:r>
              <a:rPr lang="da-DK" dirty="0">
                <a:latin typeface="Courier"/>
                <a:cs typeface="Courier"/>
              </a:rPr>
              <a:t>&lt;Placemark id="217"&gt; </a:t>
            </a:r>
          </a:p>
          <a:p>
            <a:pPr marL="0" indent="0">
              <a:buNone/>
            </a:pPr>
            <a:r>
              <a:rPr lang="da-DK" dirty="0" smtClean="0">
                <a:latin typeface="Courier"/>
                <a:cs typeface="Courier"/>
              </a:rPr>
              <a:t>    &lt;</a:t>
            </a:r>
            <a:r>
              <a:rPr lang="da-DK" dirty="0" err="1">
                <a:latin typeface="Courier"/>
                <a:cs typeface="Courier"/>
              </a:rPr>
              <a:t>name</a:t>
            </a:r>
            <a:r>
              <a:rPr lang="da-DK" dirty="0">
                <a:latin typeface="Courier"/>
                <a:cs typeface="Courier"/>
              </a:rPr>
              <a:t>&gt;8.2&lt;/</a:t>
            </a:r>
            <a:r>
              <a:rPr lang="da-DK" dirty="0" err="1">
                <a:latin typeface="Courier"/>
                <a:cs typeface="Courier"/>
              </a:rPr>
              <a:t>name</a:t>
            </a:r>
            <a:r>
              <a:rPr lang="da-DK" dirty="0">
                <a:latin typeface="Courier"/>
                <a:cs typeface="Courier"/>
              </a:rPr>
              <a:t>&gt; </a:t>
            </a:r>
          </a:p>
          <a:p>
            <a:pPr marL="0" indent="0">
              <a:buNone/>
            </a:pPr>
            <a:r>
              <a:rPr lang="da-DK" dirty="0" smtClean="0">
                <a:latin typeface="Courier"/>
                <a:cs typeface="Courier"/>
              </a:rPr>
              <a:t>    &lt;</a:t>
            </a:r>
            <a:r>
              <a:rPr lang="da-DK" dirty="0" err="1">
                <a:latin typeface="Courier"/>
                <a:cs typeface="Courier"/>
              </a:rPr>
              <a:t>description</a:t>
            </a:r>
            <a:r>
              <a:rPr lang="da-DK" dirty="0">
                <a:latin typeface="Courier"/>
                <a:cs typeface="Courier"/>
              </a:rPr>
              <a:t>&gt; </a:t>
            </a:r>
          </a:p>
          <a:p>
            <a:pPr marL="0" indent="0">
              <a:buNone/>
            </a:pPr>
            <a:r>
              <a:rPr lang="da-DK" dirty="0">
                <a:latin typeface="Courier"/>
                <a:cs typeface="Courier"/>
              </a:rPr>
              <a:t>Date: 2008-9-15 </a:t>
            </a:r>
          </a:p>
          <a:p>
            <a:pPr marL="0" indent="0">
              <a:buNone/>
            </a:pPr>
            <a:r>
              <a:rPr lang="da-DK" dirty="0">
                <a:latin typeface="Courier"/>
                <a:cs typeface="Courier"/>
              </a:rPr>
              <a:t>Magnitude: 1.5 </a:t>
            </a:r>
          </a:p>
          <a:p>
            <a:pPr marL="0" indent="0">
              <a:buNone/>
            </a:pPr>
            <a:r>
              <a:rPr lang="en-US" dirty="0">
                <a:latin typeface="Courier"/>
                <a:cs typeface="Courier"/>
              </a:rPr>
              <a:t>Depth: 8.2 km </a:t>
            </a:r>
          </a:p>
          <a:p>
            <a:pPr marL="0" indent="0">
              <a:buNone/>
            </a:pPr>
            <a:r>
              <a:rPr lang="en-US" dirty="0" smtClean="0">
                <a:latin typeface="Courier"/>
                <a:cs typeface="Courier"/>
              </a:rPr>
              <a:t>    &lt;</a:t>
            </a:r>
            <a:r>
              <a:rPr lang="en-US" dirty="0">
                <a:latin typeface="Courier"/>
                <a:cs typeface="Courier"/>
              </a:rPr>
              <a:t>/description&gt; </a:t>
            </a:r>
          </a:p>
          <a:p>
            <a:pPr marL="0" indent="0">
              <a:buNone/>
            </a:pPr>
            <a:r>
              <a:rPr lang="en-US" dirty="0" smtClean="0">
                <a:latin typeface="Courier"/>
                <a:cs typeface="Courier"/>
              </a:rPr>
              <a:t>    &lt;</a:t>
            </a:r>
            <a:r>
              <a:rPr lang="en-US" dirty="0" err="1">
                <a:latin typeface="Courier"/>
                <a:cs typeface="Courier"/>
              </a:rPr>
              <a:t>styleUrl</a:t>
            </a:r>
            <a:r>
              <a:rPr lang="en-US" dirty="0" smtClean="0">
                <a:latin typeface="Courier"/>
                <a:cs typeface="Courier"/>
              </a:rPr>
              <a:t>&gt;#ball1</a:t>
            </a:r>
            <a:r>
              <a:rPr lang="en-US" dirty="0">
                <a:latin typeface="Courier"/>
                <a:cs typeface="Courier"/>
              </a:rPr>
              <a:t>-2&lt;/</a:t>
            </a:r>
            <a:r>
              <a:rPr lang="en-US" dirty="0" err="1">
                <a:latin typeface="Courier"/>
                <a:cs typeface="Courier"/>
              </a:rPr>
              <a:t>styleUrl</a:t>
            </a:r>
            <a:r>
              <a:rPr lang="en-US" dirty="0">
                <a:latin typeface="Courier"/>
                <a:cs typeface="Courier"/>
              </a:rPr>
              <a:t>&gt; </a:t>
            </a:r>
          </a:p>
          <a:p>
            <a:pPr marL="0" indent="0">
              <a:buNone/>
            </a:pPr>
            <a:r>
              <a:rPr lang="en-US" dirty="0" smtClean="0">
                <a:latin typeface="Courier"/>
                <a:cs typeface="Courier"/>
              </a:rPr>
              <a:t>    &lt;</a:t>
            </a:r>
            <a:r>
              <a:rPr lang="en-US" dirty="0">
                <a:latin typeface="Courier"/>
                <a:cs typeface="Courier"/>
              </a:rPr>
              <a:t>Point&gt; </a:t>
            </a:r>
          </a:p>
          <a:p>
            <a:pPr marL="0" indent="0">
              <a:buNone/>
            </a:pPr>
            <a:r>
              <a:rPr lang="nl-NL" dirty="0" smtClean="0">
                <a:latin typeface="Courier"/>
                <a:cs typeface="Courier"/>
              </a:rPr>
              <a:t>      &lt;</a:t>
            </a:r>
            <a:r>
              <a:rPr lang="nl-NL" dirty="0" err="1">
                <a:latin typeface="Courier"/>
                <a:cs typeface="Courier"/>
              </a:rPr>
              <a:t>coordinates</a:t>
            </a:r>
            <a:r>
              <a:rPr lang="nl-NL" dirty="0">
                <a:latin typeface="Courier"/>
                <a:cs typeface="Courier"/>
              </a:rPr>
              <a:t>&gt;-147.426</a:t>
            </a:r>
            <a:r>
              <a:rPr lang="nl-NL" dirty="0" smtClean="0">
                <a:latin typeface="Courier"/>
                <a:cs typeface="Courier"/>
              </a:rPr>
              <a:t>, 60.929, 0</a:t>
            </a:r>
            <a:r>
              <a:rPr lang="nl-NL" dirty="0">
                <a:latin typeface="Courier"/>
                <a:cs typeface="Courier"/>
              </a:rPr>
              <a:t>&lt;/</a:t>
            </a:r>
            <a:r>
              <a:rPr lang="nl-NL" dirty="0" err="1">
                <a:latin typeface="Courier"/>
                <a:cs typeface="Courier"/>
              </a:rPr>
              <a:t>coordinates</a:t>
            </a:r>
            <a:r>
              <a:rPr lang="nl-NL" dirty="0">
                <a:latin typeface="Courier"/>
                <a:cs typeface="Courier"/>
              </a:rPr>
              <a:t>&gt; </a:t>
            </a:r>
          </a:p>
          <a:p>
            <a:pPr marL="0" indent="0">
              <a:buNone/>
            </a:pPr>
            <a:r>
              <a:rPr lang="fi-FI" dirty="0" smtClean="0">
                <a:latin typeface="Courier"/>
                <a:cs typeface="Courier"/>
              </a:rPr>
              <a:t>    &lt;</a:t>
            </a:r>
            <a:r>
              <a:rPr lang="fi-FI" dirty="0">
                <a:latin typeface="Courier"/>
                <a:cs typeface="Courier"/>
              </a:rPr>
              <a:t>/</a:t>
            </a:r>
            <a:r>
              <a:rPr lang="fi-FI" dirty="0" err="1">
                <a:latin typeface="Courier"/>
                <a:cs typeface="Courier"/>
              </a:rPr>
              <a:t>Point</a:t>
            </a:r>
            <a:r>
              <a:rPr lang="fi-FI" dirty="0">
                <a:latin typeface="Courier"/>
                <a:cs typeface="Courier"/>
              </a:rPr>
              <a:t>&gt; </a:t>
            </a:r>
          </a:p>
          <a:p>
            <a:pPr marL="0" indent="0">
              <a:buNone/>
            </a:pPr>
            <a:r>
              <a:rPr lang="fi-FI" dirty="0">
                <a:latin typeface="Courier"/>
                <a:cs typeface="Courier"/>
              </a:rPr>
              <a:t>&lt;/</a:t>
            </a:r>
            <a:r>
              <a:rPr lang="fi-FI" dirty="0" err="1">
                <a:latin typeface="Courier"/>
                <a:cs typeface="Courier"/>
              </a:rPr>
              <a:t>Placemark</a:t>
            </a:r>
            <a:r>
              <a:rPr lang="fi-FI" dirty="0">
                <a:latin typeface="Courier"/>
                <a:cs typeface="Courier"/>
              </a:rPr>
              <a:t>&gt; </a:t>
            </a:r>
            <a:endParaRPr lang="en-US" dirty="0">
              <a:latin typeface="Courier"/>
              <a:cs typeface="Courier"/>
            </a:endParaRPr>
          </a:p>
        </p:txBody>
      </p:sp>
      <p:sp>
        <p:nvSpPr>
          <p:cNvPr id="4" name="TextBox 3"/>
          <p:cNvSpPr txBox="1"/>
          <p:nvPr/>
        </p:nvSpPr>
        <p:spPr>
          <a:xfrm>
            <a:off x="5203723" y="1093752"/>
            <a:ext cx="2046210" cy="1815882"/>
          </a:xfrm>
          <a:prstGeom prst="rect">
            <a:avLst/>
          </a:prstGeom>
          <a:noFill/>
        </p:spPr>
        <p:txBody>
          <a:bodyPr wrap="square" rtlCol="0">
            <a:spAutoFit/>
          </a:bodyPr>
          <a:lstStyle/>
          <a:p>
            <a:r>
              <a:rPr lang="en-US" sz="2800" dirty="0" smtClean="0"/>
              <a:t>Snippet of KML for one earthquake </a:t>
            </a:r>
            <a:r>
              <a:rPr lang="en-US" sz="2800" dirty="0" err="1" smtClean="0"/>
              <a:t>placemark</a:t>
            </a:r>
            <a:endParaRPr lang="en-US" sz="2800" dirty="0"/>
          </a:p>
        </p:txBody>
      </p:sp>
    </p:spTree>
    <p:extLst>
      <p:ext uri="{BB962C8B-B14F-4D97-AF65-F5344CB8AC3E}">
        <p14:creationId xmlns:p14="http://schemas.microsoft.com/office/powerpoint/2010/main" val="685162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XML Syntax</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1569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279553" name="Rectangle 1"/>
          <p:cNvSpPr>
            <a:spLocks noGrp="1" noChangeArrowheads="1"/>
          </p:cNvSpPr>
          <p:nvPr>
            <p:ph idx="1"/>
          </p:nvPr>
        </p:nvSpPr>
        <p:spPr>
          <a:xfrm>
            <a:off x="457200" y="1417638"/>
            <a:ext cx="8229600" cy="5144873"/>
          </a:xfrm>
          <a:ln/>
        </p:spPr>
        <p:txBody>
          <a:bodyPr>
            <a:normAutofit/>
          </a:bodyPr>
          <a:lstStyle/>
          <a:p>
            <a:pPr marL="0" indent="0">
              <a:buNone/>
            </a:pPr>
            <a:r>
              <a:rPr lang="en-US" dirty="0"/>
              <a:t>The basic unit of XML code is called an </a:t>
            </a:r>
            <a:r>
              <a:rPr lang="ja-JP" altLang="en-US" dirty="0">
                <a:latin typeface="Arial"/>
              </a:rPr>
              <a:t>“</a:t>
            </a:r>
            <a:r>
              <a:rPr lang="en-US" dirty="0"/>
              <a:t>element</a:t>
            </a:r>
            <a:r>
              <a:rPr lang="ja-JP" altLang="en-US" dirty="0">
                <a:latin typeface="Arial"/>
              </a:rPr>
              <a:t>”</a:t>
            </a:r>
            <a:r>
              <a:rPr lang="en-US" dirty="0"/>
              <a:t> or </a:t>
            </a:r>
            <a:r>
              <a:rPr lang="ja-JP" altLang="en-US" dirty="0">
                <a:latin typeface="Arial"/>
              </a:rPr>
              <a:t>“</a:t>
            </a:r>
            <a:r>
              <a:rPr lang="en-US" dirty="0"/>
              <a:t>node</a:t>
            </a:r>
            <a:r>
              <a:rPr lang="ja-JP" altLang="en-US" dirty="0">
                <a:latin typeface="Arial"/>
              </a:rPr>
              <a:t>”</a:t>
            </a:r>
            <a:r>
              <a:rPr lang="en-US" dirty="0"/>
              <a:t> </a:t>
            </a:r>
          </a:p>
          <a:p>
            <a:pPr marL="0" indent="0">
              <a:buNone/>
            </a:pPr>
            <a:r>
              <a:rPr lang="en-US" dirty="0">
                <a:sym typeface="Monaco" charset="0"/>
              </a:rPr>
              <a:t>Each Node has a start tag and end tag</a:t>
            </a:r>
            <a:endParaRPr lang="en-US" sz="2400" dirty="0">
              <a:latin typeface="Courier"/>
              <a:cs typeface="Courier"/>
              <a:sym typeface="Monaco" charset="0"/>
            </a:endParaRPr>
          </a:p>
          <a:p>
            <a:pPr marL="0" indent="0">
              <a:buNone/>
            </a:pPr>
            <a:endParaRPr lang="en-US" sz="2400" dirty="0">
              <a:latin typeface="Courier"/>
              <a:cs typeface="Courier"/>
              <a:sym typeface="Monaco" charset="0"/>
            </a:endParaRPr>
          </a:p>
          <a:p>
            <a:pPr marL="0" indent="0" algn="ctr">
              <a:buNone/>
            </a:pPr>
            <a:r>
              <a:rPr lang="en-US" sz="2400" dirty="0">
                <a:latin typeface="Courier"/>
                <a:cs typeface="Courier"/>
                <a:sym typeface="Monaco" charset="0"/>
              </a:rPr>
              <a:t>&lt;zone&gt;4&lt;/zone</a:t>
            </a:r>
            <a:r>
              <a:rPr lang="en-US" sz="2400" dirty="0" smtClean="0">
                <a:latin typeface="Courier"/>
                <a:cs typeface="Courier"/>
                <a:sym typeface="Monaco" charset="0"/>
              </a:rPr>
              <a:t>&gt;</a:t>
            </a:r>
          </a:p>
          <a:p>
            <a:pPr marL="0" indent="0">
              <a:buNone/>
            </a:pPr>
            <a:endParaRPr lang="en-US" sz="1700" dirty="0">
              <a:latin typeface="Monaco" charset="0"/>
              <a:sym typeface="Monaco" charset="0"/>
            </a:endParaRPr>
          </a:p>
          <a:p>
            <a:endParaRPr lang="en-US" sz="1700" dirty="0">
              <a:latin typeface="Monaco" charset="0"/>
              <a:sym typeface="Monaco" charset="0"/>
            </a:endParaRPr>
          </a:p>
          <a:p>
            <a:pPr marL="0" indent="0">
              <a:buNone/>
            </a:pPr>
            <a:endParaRPr lang="en-US" sz="1700" dirty="0">
              <a:latin typeface="Monaco" charset="0"/>
              <a:sym typeface="Monaco" charset="0"/>
            </a:endParaRPr>
          </a:p>
        </p:txBody>
      </p:sp>
      <p:sp>
        <p:nvSpPr>
          <p:cNvPr id="279554" name="Rectangle 2"/>
          <p:cNvSpPr>
            <a:spLocks/>
          </p:cNvSpPr>
          <p:nvPr/>
        </p:nvSpPr>
        <p:spPr bwMode="auto">
          <a:xfrm>
            <a:off x="2178528" y="4508500"/>
            <a:ext cx="1103943"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solidFill>
                  <a:srgbClr val="0000FF"/>
                </a:solidFill>
                <a:ea typeface="ＭＳ Ｐゴシック" charset="0"/>
                <a:cs typeface="Gill Sans" charset="0"/>
              </a:rPr>
              <a:t>Start tag</a:t>
            </a:r>
          </a:p>
        </p:txBody>
      </p:sp>
      <p:sp>
        <p:nvSpPr>
          <p:cNvPr id="279555" name="Rectangle 3"/>
          <p:cNvSpPr>
            <a:spLocks/>
          </p:cNvSpPr>
          <p:nvPr/>
        </p:nvSpPr>
        <p:spPr bwMode="auto">
          <a:xfrm>
            <a:off x="5610858" y="4399028"/>
            <a:ext cx="973856"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solidFill>
                  <a:srgbClr val="0000FF"/>
                </a:solidFill>
                <a:ea typeface="ＭＳ Ｐゴシック" charset="0"/>
                <a:cs typeface="Gill Sans" charset="0"/>
              </a:rPr>
              <a:t>End tag</a:t>
            </a:r>
          </a:p>
        </p:txBody>
      </p:sp>
      <p:sp>
        <p:nvSpPr>
          <p:cNvPr id="279556" name="Rectangle 4"/>
          <p:cNvSpPr>
            <a:spLocks/>
          </p:cNvSpPr>
          <p:nvPr/>
        </p:nvSpPr>
        <p:spPr bwMode="auto">
          <a:xfrm>
            <a:off x="4117191" y="5067300"/>
            <a:ext cx="104179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solidFill>
                  <a:srgbClr val="0000FF"/>
                </a:solidFill>
                <a:ea typeface="ＭＳ Ｐゴシック" charset="0"/>
                <a:cs typeface="Gill Sans" charset="0"/>
              </a:rPr>
              <a:t>Content</a:t>
            </a:r>
          </a:p>
        </p:txBody>
      </p:sp>
      <p:sp>
        <p:nvSpPr>
          <p:cNvPr id="279558" name="Line 6"/>
          <p:cNvSpPr>
            <a:spLocks noChangeShapeType="1"/>
          </p:cNvSpPr>
          <p:nvPr/>
        </p:nvSpPr>
        <p:spPr bwMode="auto">
          <a:xfrm flipH="1">
            <a:off x="2730500" y="3833518"/>
            <a:ext cx="682340" cy="73061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79559" name="Line 7"/>
          <p:cNvSpPr>
            <a:spLocks noChangeShapeType="1"/>
          </p:cNvSpPr>
          <p:nvPr/>
        </p:nvSpPr>
        <p:spPr bwMode="auto">
          <a:xfrm>
            <a:off x="5335610" y="3883003"/>
            <a:ext cx="550496" cy="516025"/>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79560" name="Line 8"/>
          <p:cNvSpPr>
            <a:spLocks noChangeShapeType="1"/>
          </p:cNvSpPr>
          <p:nvPr/>
        </p:nvSpPr>
        <p:spPr bwMode="auto">
          <a:xfrm>
            <a:off x="4486716" y="3883846"/>
            <a:ext cx="123386" cy="1249307"/>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2164088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279553" name="Rectangle 1"/>
          <p:cNvSpPr>
            <a:spLocks noGrp="1" noChangeArrowheads="1"/>
          </p:cNvSpPr>
          <p:nvPr>
            <p:ph idx="1"/>
          </p:nvPr>
        </p:nvSpPr>
        <p:spPr>
          <a:xfrm>
            <a:off x="457200" y="1417638"/>
            <a:ext cx="8229600" cy="5144873"/>
          </a:xfrm>
          <a:ln/>
        </p:spPr>
        <p:txBody>
          <a:bodyPr>
            <a:normAutofit/>
          </a:bodyPr>
          <a:lstStyle/>
          <a:p>
            <a:pPr marL="0" indent="0">
              <a:buNone/>
            </a:pPr>
            <a:r>
              <a:rPr lang="en-US" dirty="0"/>
              <a:t>A</a:t>
            </a:r>
            <a:r>
              <a:rPr lang="en-US" dirty="0" smtClean="0"/>
              <a:t> </a:t>
            </a:r>
            <a:r>
              <a:rPr lang="en-US" dirty="0"/>
              <a:t>node may have other other nodes (children) in </a:t>
            </a:r>
            <a:r>
              <a:rPr lang="en-US" dirty="0" smtClean="0"/>
              <a:t>it in addition to plain text content.</a:t>
            </a:r>
          </a:p>
          <a:p>
            <a:pPr marL="0" indent="0">
              <a:buNone/>
            </a:pPr>
            <a:endParaRPr lang="en-US" dirty="0"/>
          </a:p>
          <a:p>
            <a:pPr marL="0" indent="0">
              <a:buNone/>
            </a:pPr>
            <a:endParaRPr lang="en-US" sz="2400" dirty="0" smtClean="0">
              <a:latin typeface="Courier"/>
              <a:cs typeface="Courier"/>
              <a:sym typeface="Monaco" charset="0"/>
            </a:endParaRPr>
          </a:p>
          <a:p>
            <a:pPr marL="0" indent="0">
              <a:buNone/>
            </a:pPr>
            <a:r>
              <a:rPr lang="en-US" sz="2400" dirty="0" smtClean="0">
                <a:latin typeface="Courier"/>
                <a:cs typeface="Courier"/>
                <a:sym typeface="Monaco" charset="0"/>
              </a:rPr>
              <a:t>&lt;</a:t>
            </a:r>
            <a:r>
              <a:rPr lang="en-US" sz="2400" dirty="0">
                <a:latin typeface="Courier"/>
                <a:cs typeface="Courier"/>
                <a:sym typeface="Monaco" charset="0"/>
              </a:rPr>
              <a:t>plant</a:t>
            </a:r>
            <a:r>
              <a:rPr lang="en-US" sz="2400" dirty="0" smtClean="0">
                <a:latin typeface="Courier"/>
                <a:cs typeface="Courier"/>
                <a:sym typeface="Monaco" charset="0"/>
              </a:rPr>
              <a:t>&gt;</a:t>
            </a:r>
            <a:endParaRPr lang="en-US" sz="2400" dirty="0">
              <a:latin typeface="Courier"/>
              <a:cs typeface="Courier"/>
              <a:sym typeface="Monaco" charset="0"/>
            </a:endParaRPr>
          </a:p>
          <a:p>
            <a:pPr marL="0" indent="0">
              <a:buNone/>
            </a:pPr>
            <a:r>
              <a:rPr lang="en-US" sz="2400" dirty="0" smtClean="0">
                <a:latin typeface="Courier"/>
                <a:cs typeface="Courier"/>
                <a:sym typeface="Monaco" charset="0"/>
              </a:rPr>
              <a:t>  &lt;</a:t>
            </a:r>
            <a:r>
              <a:rPr lang="en-US" sz="2400" dirty="0">
                <a:latin typeface="Courier"/>
                <a:cs typeface="Courier"/>
                <a:sym typeface="Monaco" charset="0"/>
              </a:rPr>
              <a:t>zone&gt;4&lt;/zone</a:t>
            </a:r>
            <a:r>
              <a:rPr lang="en-US" sz="2400" dirty="0" smtClean="0">
                <a:latin typeface="Courier"/>
                <a:cs typeface="Courier"/>
                <a:sym typeface="Monaco" charset="0"/>
              </a:rPr>
              <a:t>&gt;</a:t>
            </a:r>
          </a:p>
          <a:p>
            <a:pPr marL="0" indent="0">
              <a:buNone/>
            </a:pPr>
            <a:r>
              <a:rPr lang="en-US" sz="2400" dirty="0">
                <a:latin typeface="Courier"/>
                <a:cs typeface="Courier"/>
                <a:sym typeface="Monaco" charset="0"/>
              </a:rPr>
              <a:t> </a:t>
            </a:r>
            <a:r>
              <a:rPr lang="en-US" sz="2400" dirty="0" smtClean="0">
                <a:latin typeface="Courier"/>
                <a:cs typeface="Courier"/>
                <a:sym typeface="Monaco" charset="0"/>
              </a:rPr>
              <a:t> </a:t>
            </a:r>
            <a:r>
              <a:rPr lang="en-US" sz="2400" dirty="0">
                <a:latin typeface="Courier"/>
                <a:cs typeface="Courier"/>
                <a:sym typeface="Monaco" charset="0"/>
              </a:rPr>
              <a:t>&lt;light&gt;Mostly Shady&lt;/light</a:t>
            </a:r>
            <a:r>
              <a:rPr lang="en-US" sz="2400" dirty="0" smtClean="0">
                <a:latin typeface="Courier"/>
                <a:cs typeface="Courier"/>
                <a:sym typeface="Monaco" charset="0"/>
              </a:rPr>
              <a:t>&gt;</a:t>
            </a:r>
          </a:p>
          <a:p>
            <a:pPr marL="0" indent="0">
              <a:buNone/>
            </a:pPr>
            <a:r>
              <a:rPr lang="en-US" sz="2400" dirty="0" smtClean="0">
                <a:latin typeface="Courier"/>
                <a:cs typeface="Courier"/>
                <a:sym typeface="Monaco" charset="0"/>
              </a:rPr>
              <a:t>&lt;/plant&gt;</a:t>
            </a:r>
          </a:p>
          <a:p>
            <a:pPr marL="0" indent="0">
              <a:buNone/>
            </a:pPr>
            <a:endParaRPr lang="en-US" sz="1700" dirty="0">
              <a:latin typeface="Monaco" charset="0"/>
              <a:sym typeface="Monaco" charset="0"/>
            </a:endParaRPr>
          </a:p>
          <a:p>
            <a:endParaRPr lang="en-US" sz="1700" dirty="0">
              <a:latin typeface="Monaco" charset="0"/>
              <a:sym typeface="Monaco" charset="0"/>
            </a:endParaRPr>
          </a:p>
          <a:p>
            <a:pPr marL="0" indent="0">
              <a:buNone/>
            </a:pPr>
            <a:endParaRPr lang="en-US" sz="1700" dirty="0">
              <a:latin typeface="Monaco" charset="0"/>
              <a:sym typeface="Monaco" charset="0"/>
            </a:endParaRPr>
          </a:p>
        </p:txBody>
      </p:sp>
      <p:sp>
        <p:nvSpPr>
          <p:cNvPr id="279554" name="Rectangle 2"/>
          <p:cNvSpPr>
            <a:spLocks/>
          </p:cNvSpPr>
          <p:nvPr/>
        </p:nvSpPr>
        <p:spPr bwMode="auto">
          <a:xfrm>
            <a:off x="3416300" y="3008039"/>
            <a:ext cx="1103943"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solidFill>
                  <a:srgbClr val="0000FF"/>
                </a:solidFill>
                <a:ea typeface="ＭＳ Ｐゴシック" charset="0"/>
                <a:cs typeface="Gill Sans" charset="0"/>
              </a:rPr>
              <a:t>Start tag</a:t>
            </a:r>
          </a:p>
        </p:txBody>
      </p:sp>
      <p:sp>
        <p:nvSpPr>
          <p:cNvPr id="279555" name="Rectangle 3"/>
          <p:cNvSpPr>
            <a:spLocks/>
          </p:cNvSpPr>
          <p:nvPr/>
        </p:nvSpPr>
        <p:spPr bwMode="auto">
          <a:xfrm>
            <a:off x="2156458" y="5727561"/>
            <a:ext cx="973856"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solidFill>
                  <a:srgbClr val="0000FF"/>
                </a:solidFill>
                <a:ea typeface="ＭＳ Ｐゴシック" charset="0"/>
                <a:cs typeface="Gill Sans" charset="0"/>
              </a:rPr>
              <a:t>End tag</a:t>
            </a:r>
          </a:p>
        </p:txBody>
      </p:sp>
      <p:sp>
        <p:nvSpPr>
          <p:cNvPr id="279556" name="Rectangle 4"/>
          <p:cNvSpPr>
            <a:spLocks/>
          </p:cNvSpPr>
          <p:nvPr/>
        </p:nvSpPr>
        <p:spPr bwMode="auto">
          <a:xfrm>
            <a:off x="5943600" y="3315420"/>
            <a:ext cx="2493264"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smtClean="0">
                <a:solidFill>
                  <a:srgbClr val="0000FF"/>
                </a:solidFill>
                <a:ea typeface="ＭＳ Ｐゴシック" charset="0"/>
                <a:cs typeface="Gill Sans" charset="0"/>
              </a:rPr>
              <a:t>Content consists of </a:t>
            </a:r>
          </a:p>
          <a:p>
            <a:r>
              <a:rPr lang="en-US" sz="2500" dirty="0">
                <a:solidFill>
                  <a:srgbClr val="0000FF"/>
                </a:solidFill>
                <a:ea typeface="ＭＳ Ｐゴシック" charset="0"/>
                <a:cs typeface="Gill Sans" charset="0"/>
              </a:rPr>
              <a:t>t</a:t>
            </a:r>
            <a:r>
              <a:rPr lang="en-US" sz="2500" dirty="0" smtClean="0">
                <a:solidFill>
                  <a:srgbClr val="0000FF"/>
                </a:solidFill>
                <a:ea typeface="ＭＳ Ｐゴシック" charset="0"/>
                <a:cs typeface="Gill Sans" charset="0"/>
              </a:rPr>
              <a:t>wo nodes</a:t>
            </a:r>
            <a:endParaRPr lang="en-US" sz="2500" dirty="0">
              <a:solidFill>
                <a:srgbClr val="0000FF"/>
              </a:solidFill>
              <a:ea typeface="ＭＳ Ｐゴシック" charset="0"/>
              <a:cs typeface="Gill Sans" charset="0"/>
            </a:endParaRPr>
          </a:p>
        </p:txBody>
      </p:sp>
      <p:sp>
        <p:nvSpPr>
          <p:cNvPr id="279558" name="Line 6"/>
          <p:cNvSpPr>
            <a:spLocks noChangeShapeType="1"/>
          </p:cNvSpPr>
          <p:nvPr/>
        </p:nvSpPr>
        <p:spPr bwMode="auto">
          <a:xfrm flipV="1">
            <a:off x="2044700" y="3200400"/>
            <a:ext cx="1371600" cy="493031"/>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79559" name="Line 7"/>
          <p:cNvSpPr>
            <a:spLocks noChangeShapeType="1"/>
          </p:cNvSpPr>
          <p:nvPr/>
        </p:nvSpPr>
        <p:spPr bwMode="auto">
          <a:xfrm>
            <a:off x="1769452" y="5194008"/>
            <a:ext cx="550496" cy="516025"/>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79560" name="Line 8"/>
          <p:cNvSpPr>
            <a:spLocks noChangeShapeType="1"/>
          </p:cNvSpPr>
          <p:nvPr/>
        </p:nvSpPr>
        <p:spPr bwMode="auto">
          <a:xfrm flipV="1">
            <a:off x="3657600" y="3860801"/>
            <a:ext cx="2133600" cy="22406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7" name="Line 8"/>
          <p:cNvSpPr>
            <a:spLocks noChangeShapeType="1"/>
          </p:cNvSpPr>
          <p:nvPr/>
        </p:nvSpPr>
        <p:spPr bwMode="auto">
          <a:xfrm flipV="1">
            <a:off x="4445000" y="3860801"/>
            <a:ext cx="1346200" cy="52070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3" name="TextBox 2"/>
          <p:cNvSpPr txBox="1"/>
          <p:nvPr/>
        </p:nvSpPr>
        <p:spPr>
          <a:xfrm>
            <a:off x="5943600" y="5177516"/>
            <a:ext cx="2832100" cy="1384995"/>
          </a:xfrm>
          <a:prstGeom prst="rect">
            <a:avLst/>
          </a:prstGeom>
          <a:noFill/>
        </p:spPr>
        <p:txBody>
          <a:bodyPr wrap="square" rtlCol="0">
            <a:spAutoFit/>
          </a:bodyPr>
          <a:lstStyle/>
          <a:p>
            <a:r>
              <a:rPr lang="en-US" sz="2800" dirty="0" smtClean="0"/>
              <a:t>Indentation is simply to show the nesting</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279553" name="Rectangle 1"/>
          <p:cNvSpPr>
            <a:spLocks noGrp="1" noChangeArrowheads="1"/>
          </p:cNvSpPr>
          <p:nvPr>
            <p:ph idx="1"/>
          </p:nvPr>
        </p:nvSpPr>
        <p:spPr>
          <a:xfrm>
            <a:off x="457200" y="1417638"/>
            <a:ext cx="8229600" cy="5144873"/>
          </a:xfrm>
          <a:ln/>
        </p:spPr>
        <p:txBody>
          <a:bodyPr>
            <a:normAutofit/>
          </a:bodyPr>
          <a:lstStyle/>
          <a:p>
            <a:pPr marL="0" indent="0">
              <a:buNone/>
            </a:pPr>
            <a:r>
              <a:rPr lang="en-US" dirty="0" smtClean="0"/>
              <a:t>Nodes </a:t>
            </a:r>
            <a:r>
              <a:rPr lang="en-US" dirty="0"/>
              <a:t>may </a:t>
            </a:r>
            <a:r>
              <a:rPr lang="en-US" dirty="0" smtClean="0"/>
              <a:t>be empty</a:t>
            </a:r>
          </a:p>
          <a:p>
            <a:pPr marL="0" indent="0">
              <a:buNone/>
            </a:pPr>
            <a:endParaRPr lang="en-US" dirty="0"/>
          </a:p>
          <a:p>
            <a:pPr marL="0" indent="0">
              <a:buNone/>
            </a:pPr>
            <a:endParaRPr lang="en-US" sz="2400" dirty="0" smtClean="0">
              <a:latin typeface="Courier"/>
              <a:cs typeface="Courier"/>
              <a:sym typeface="Monaco" charset="0"/>
            </a:endParaRPr>
          </a:p>
          <a:p>
            <a:pPr marL="0" indent="0">
              <a:buNone/>
            </a:pPr>
            <a:r>
              <a:rPr lang="en-US" sz="2400" dirty="0" smtClean="0">
                <a:latin typeface="Courier"/>
                <a:cs typeface="Courier"/>
                <a:sym typeface="Monaco" charset="0"/>
              </a:rPr>
              <a:t>&lt;plant&gt;</a:t>
            </a:r>
            <a:endParaRPr lang="en-US" sz="2400" dirty="0">
              <a:latin typeface="Courier"/>
              <a:cs typeface="Courier"/>
              <a:sym typeface="Monaco" charset="0"/>
            </a:endParaRPr>
          </a:p>
          <a:p>
            <a:pPr marL="0" indent="0">
              <a:buNone/>
            </a:pPr>
            <a:r>
              <a:rPr lang="en-US" sz="2400" dirty="0" smtClean="0">
                <a:latin typeface="Courier"/>
                <a:cs typeface="Courier"/>
                <a:sym typeface="Monaco" charset="0"/>
              </a:rPr>
              <a:t>  &lt;</a:t>
            </a:r>
            <a:r>
              <a:rPr lang="en-US" sz="2400" dirty="0">
                <a:latin typeface="Courier"/>
                <a:cs typeface="Courier"/>
                <a:sym typeface="Monaco" charset="0"/>
              </a:rPr>
              <a:t>zone</a:t>
            </a:r>
            <a:r>
              <a:rPr lang="en-US" sz="2400" dirty="0" smtClean="0">
                <a:latin typeface="Courier"/>
                <a:cs typeface="Courier"/>
                <a:sym typeface="Monaco" charset="0"/>
              </a:rPr>
              <a:t>&gt;&lt;</a:t>
            </a:r>
            <a:r>
              <a:rPr lang="en-US" sz="2400" dirty="0">
                <a:latin typeface="Courier"/>
                <a:cs typeface="Courier"/>
                <a:sym typeface="Monaco" charset="0"/>
              </a:rPr>
              <a:t>/zone</a:t>
            </a:r>
            <a:r>
              <a:rPr lang="en-US" sz="2400" dirty="0" smtClean="0">
                <a:latin typeface="Courier"/>
                <a:cs typeface="Courier"/>
                <a:sym typeface="Monaco" charset="0"/>
              </a:rPr>
              <a:t>&gt;</a:t>
            </a:r>
          </a:p>
          <a:p>
            <a:pPr marL="0" indent="0">
              <a:buNone/>
            </a:pPr>
            <a:r>
              <a:rPr lang="en-US" sz="2400" dirty="0">
                <a:latin typeface="Courier"/>
                <a:cs typeface="Courier"/>
                <a:sym typeface="Monaco" charset="0"/>
              </a:rPr>
              <a:t> </a:t>
            </a:r>
            <a:r>
              <a:rPr lang="en-US" sz="2400" dirty="0" smtClean="0">
                <a:latin typeface="Courier"/>
                <a:cs typeface="Courier"/>
                <a:sym typeface="Monaco" charset="0"/>
              </a:rPr>
              <a:t> </a:t>
            </a:r>
            <a:r>
              <a:rPr lang="en-US" sz="2400" dirty="0">
                <a:latin typeface="Courier"/>
                <a:cs typeface="Courier"/>
                <a:sym typeface="Monaco" charset="0"/>
              </a:rPr>
              <a:t>&lt;</a:t>
            </a:r>
            <a:r>
              <a:rPr lang="en-US" sz="2400" dirty="0" smtClean="0">
                <a:latin typeface="Courier"/>
                <a:cs typeface="Courier"/>
                <a:sym typeface="Monaco" charset="0"/>
              </a:rPr>
              <a:t>light/&gt;</a:t>
            </a:r>
          </a:p>
          <a:p>
            <a:pPr marL="0" indent="0">
              <a:buNone/>
            </a:pPr>
            <a:r>
              <a:rPr lang="en-US" sz="2400" dirty="0" smtClean="0">
                <a:latin typeface="Courier"/>
                <a:cs typeface="Courier"/>
                <a:sym typeface="Monaco" charset="0"/>
              </a:rPr>
              <a:t>&lt;/plant&gt;</a:t>
            </a:r>
          </a:p>
          <a:p>
            <a:pPr marL="0" indent="0">
              <a:buNone/>
            </a:pPr>
            <a:endParaRPr lang="en-US" sz="1700" dirty="0">
              <a:latin typeface="Monaco" charset="0"/>
              <a:sym typeface="Monaco" charset="0"/>
            </a:endParaRPr>
          </a:p>
          <a:p>
            <a:endParaRPr lang="en-US" sz="1700" dirty="0">
              <a:latin typeface="Monaco" charset="0"/>
              <a:sym typeface="Monaco" charset="0"/>
            </a:endParaRPr>
          </a:p>
          <a:p>
            <a:pPr marL="0" indent="0">
              <a:buNone/>
            </a:pPr>
            <a:endParaRPr lang="en-US" sz="1700" dirty="0">
              <a:latin typeface="Monaco" charset="0"/>
              <a:sym typeface="Monaco" charset="0"/>
            </a:endParaRPr>
          </a:p>
        </p:txBody>
      </p:sp>
      <p:sp>
        <p:nvSpPr>
          <p:cNvPr id="279556" name="Rectangle 4"/>
          <p:cNvSpPr>
            <a:spLocks/>
          </p:cNvSpPr>
          <p:nvPr/>
        </p:nvSpPr>
        <p:spPr bwMode="auto">
          <a:xfrm>
            <a:off x="5791200" y="2221259"/>
            <a:ext cx="2425700" cy="19236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0" tIns="0" rIns="0" bIns="0" anchor="ctr">
            <a:spAutoFit/>
          </a:bodyPr>
          <a:lstStyle/>
          <a:p>
            <a:r>
              <a:rPr lang="en-US" sz="2500" dirty="0" smtClean="0">
                <a:solidFill>
                  <a:srgbClr val="0000FF"/>
                </a:solidFill>
                <a:ea typeface="ＭＳ Ｐゴシック" charset="0"/>
                <a:cs typeface="Gill Sans" charset="0"/>
              </a:rPr>
              <a:t>These two nodes</a:t>
            </a:r>
          </a:p>
          <a:p>
            <a:r>
              <a:rPr lang="en-US" sz="2500" dirty="0">
                <a:solidFill>
                  <a:srgbClr val="0000FF"/>
                </a:solidFill>
                <a:ea typeface="ＭＳ Ｐゴシック" charset="0"/>
                <a:cs typeface="Gill Sans" charset="0"/>
              </a:rPr>
              <a:t>a</a:t>
            </a:r>
            <a:r>
              <a:rPr lang="en-US" sz="2500" dirty="0" smtClean="0">
                <a:solidFill>
                  <a:srgbClr val="0000FF"/>
                </a:solidFill>
                <a:ea typeface="ＭＳ Ｐゴシック" charset="0"/>
                <a:cs typeface="Gill Sans" charset="0"/>
              </a:rPr>
              <a:t>re empty</a:t>
            </a:r>
          </a:p>
          <a:p>
            <a:r>
              <a:rPr lang="en-US" sz="2500" dirty="0" smtClean="0">
                <a:solidFill>
                  <a:srgbClr val="0000FF"/>
                </a:solidFill>
                <a:ea typeface="ＭＳ Ｐゴシック" charset="0"/>
                <a:cs typeface="Gill Sans" charset="0"/>
              </a:rPr>
              <a:t>Both formats are </a:t>
            </a:r>
          </a:p>
          <a:p>
            <a:r>
              <a:rPr lang="en-US" sz="2500" dirty="0" smtClean="0">
                <a:solidFill>
                  <a:srgbClr val="0000FF"/>
                </a:solidFill>
                <a:ea typeface="ＭＳ Ｐゴシック" charset="0"/>
                <a:cs typeface="Gill Sans" charset="0"/>
              </a:rPr>
              <a:t>acceptable</a:t>
            </a:r>
          </a:p>
          <a:p>
            <a:endParaRPr lang="en-US" sz="2500" dirty="0">
              <a:solidFill>
                <a:srgbClr val="0000FF"/>
              </a:solidFill>
              <a:ea typeface="ＭＳ Ｐゴシック" charset="0"/>
              <a:cs typeface="Gill Sans" charset="0"/>
            </a:endParaRPr>
          </a:p>
        </p:txBody>
      </p:sp>
      <p:sp>
        <p:nvSpPr>
          <p:cNvPr id="11" name="Line 8"/>
          <p:cNvSpPr>
            <a:spLocks noChangeShapeType="1"/>
          </p:cNvSpPr>
          <p:nvPr/>
        </p:nvSpPr>
        <p:spPr bwMode="auto">
          <a:xfrm flipV="1">
            <a:off x="3314700" y="3225799"/>
            <a:ext cx="2349500" cy="37192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2" name="Line 8"/>
          <p:cNvSpPr>
            <a:spLocks noChangeShapeType="1"/>
          </p:cNvSpPr>
          <p:nvPr/>
        </p:nvSpPr>
        <p:spPr bwMode="auto">
          <a:xfrm flipV="1">
            <a:off x="2514600" y="3225798"/>
            <a:ext cx="3149600" cy="86722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397418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279553" name="Rectangle 1"/>
          <p:cNvSpPr>
            <a:spLocks noGrp="1" noChangeArrowheads="1"/>
          </p:cNvSpPr>
          <p:nvPr>
            <p:ph idx="1"/>
          </p:nvPr>
        </p:nvSpPr>
        <p:spPr>
          <a:xfrm>
            <a:off x="457200" y="1417638"/>
            <a:ext cx="8229600" cy="5144873"/>
          </a:xfrm>
          <a:ln/>
        </p:spPr>
        <p:txBody>
          <a:bodyPr>
            <a:normAutofit/>
          </a:bodyPr>
          <a:lstStyle/>
          <a:p>
            <a:pPr marL="0" indent="0">
              <a:buNone/>
            </a:pPr>
            <a:r>
              <a:rPr lang="en-US" dirty="0" smtClean="0"/>
              <a:t>Nodes </a:t>
            </a:r>
            <a:r>
              <a:rPr lang="en-US" dirty="0"/>
              <a:t>may </a:t>
            </a:r>
            <a:r>
              <a:rPr lang="en-US" dirty="0" smtClean="0"/>
              <a:t>have attributes (and attribute values)</a:t>
            </a:r>
          </a:p>
          <a:p>
            <a:pPr marL="0" indent="0">
              <a:buNone/>
            </a:pPr>
            <a:endParaRPr lang="en-US" dirty="0"/>
          </a:p>
          <a:p>
            <a:pPr marL="0" indent="0">
              <a:buNone/>
            </a:pPr>
            <a:endParaRPr lang="en-US" sz="2400" dirty="0" smtClean="0">
              <a:latin typeface="Courier"/>
              <a:cs typeface="Courier"/>
              <a:sym typeface="Monaco" charset="0"/>
            </a:endParaRPr>
          </a:p>
          <a:p>
            <a:pPr marL="0" indent="0">
              <a:buNone/>
            </a:pPr>
            <a:r>
              <a:rPr lang="en-US" sz="2400" dirty="0" smtClean="0">
                <a:latin typeface="Courier"/>
                <a:cs typeface="Courier"/>
                <a:sym typeface="Monaco" charset="0"/>
              </a:rPr>
              <a:t>&lt;plant type=“indoor”&gt;</a:t>
            </a:r>
            <a:endParaRPr lang="en-US" sz="2400" dirty="0">
              <a:latin typeface="Courier"/>
              <a:cs typeface="Courier"/>
              <a:sym typeface="Monaco" charset="0"/>
            </a:endParaRPr>
          </a:p>
          <a:p>
            <a:pPr marL="0" indent="0">
              <a:buNone/>
            </a:pPr>
            <a:r>
              <a:rPr lang="en-US" sz="2400" dirty="0" smtClean="0">
                <a:latin typeface="Courier"/>
                <a:cs typeface="Courier"/>
                <a:sym typeface="Monaco" charset="0"/>
              </a:rPr>
              <a:t>  &lt;</a:t>
            </a:r>
            <a:r>
              <a:rPr lang="en-US" sz="2400" dirty="0">
                <a:latin typeface="Courier"/>
                <a:cs typeface="Courier"/>
                <a:sym typeface="Monaco" charset="0"/>
              </a:rPr>
              <a:t>zone</a:t>
            </a:r>
            <a:r>
              <a:rPr lang="en-US" sz="2400" dirty="0" smtClean="0">
                <a:latin typeface="Courier"/>
                <a:cs typeface="Courier"/>
                <a:sym typeface="Monaco" charset="0"/>
              </a:rPr>
              <a:t>&gt;&lt;</a:t>
            </a:r>
            <a:r>
              <a:rPr lang="en-US" sz="2400" dirty="0">
                <a:latin typeface="Courier"/>
                <a:cs typeface="Courier"/>
                <a:sym typeface="Monaco" charset="0"/>
              </a:rPr>
              <a:t>/zone</a:t>
            </a:r>
            <a:r>
              <a:rPr lang="en-US" sz="2400" dirty="0" smtClean="0">
                <a:latin typeface="Courier"/>
                <a:cs typeface="Courier"/>
                <a:sym typeface="Monaco" charset="0"/>
              </a:rPr>
              <a:t>&gt;</a:t>
            </a:r>
          </a:p>
          <a:p>
            <a:pPr marL="0" indent="0">
              <a:buNone/>
            </a:pPr>
            <a:r>
              <a:rPr lang="en-US" sz="2400" dirty="0">
                <a:latin typeface="Courier"/>
                <a:cs typeface="Courier"/>
                <a:sym typeface="Monaco" charset="0"/>
              </a:rPr>
              <a:t> </a:t>
            </a:r>
            <a:r>
              <a:rPr lang="en-US" sz="2400" dirty="0" smtClean="0">
                <a:latin typeface="Courier"/>
                <a:cs typeface="Courier"/>
                <a:sym typeface="Monaco" charset="0"/>
              </a:rPr>
              <a:t> </a:t>
            </a:r>
            <a:r>
              <a:rPr lang="en-US" sz="2400" dirty="0">
                <a:latin typeface="Courier"/>
                <a:cs typeface="Courier"/>
                <a:sym typeface="Monaco" charset="0"/>
              </a:rPr>
              <a:t>&lt;</a:t>
            </a:r>
            <a:r>
              <a:rPr lang="en-US" sz="2400" dirty="0" smtClean="0">
                <a:latin typeface="Courier"/>
                <a:cs typeface="Courier"/>
                <a:sym typeface="Monaco" charset="0"/>
              </a:rPr>
              <a:t>light source=“2” class=“new”/&gt;</a:t>
            </a:r>
          </a:p>
          <a:p>
            <a:pPr marL="0" indent="0">
              <a:buNone/>
            </a:pPr>
            <a:r>
              <a:rPr lang="en-US" sz="2400" dirty="0" smtClean="0">
                <a:latin typeface="Courier"/>
                <a:cs typeface="Courier"/>
                <a:sym typeface="Monaco" charset="0"/>
              </a:rPr>
              <a:t>&lt;/plant&gt;</a:t>
            </a:r>
          </a:p>
          <a:p>
            <a:pPr marL="0" indent="0">
              <a:buNone/>
            </a:pPr>
            <a:endParaRPr lang="en-US" sz="1700" dirty="0">
              <a:latin typeface="Monaco" charset="0"/>
              <a:sym typeface="Monaco" charset="0"/>
            </a:endParaRPr>
          </a:p>
          <a:p>
            <a:endParaRPr lang="en-US" sz="1700" dirty="0">
              <a:latin typeface="Monaco" charset="0"/>
              <a:sym typeface="Monaco" charset="0"/>
            </a:endParaRPr>
          </a:p>
          <a:p>
            <a:pPr marL="0" indent="0">
              <a:buNone/>
            </a:pPr>
            <a:endParaRPr lang="en-US" sz="1700" dirty="0">
              <a:latin typeface="Monaco" charset="0"/>
              <a:sym typeface="Monaco" charset="0"/>
            </a:endParaRPr>
          </a:p>
        </p:txBody>
      </p:sp>
      <p:sp>
        <p:nvSpPr>
          <p:cNvPr id="279554" name="Rectangle 2"/>
          <p:cNvSpPr>
            <a:spLocks/>
          </p:cNvSpPr>
          <p:nvPr/>
        </p:nvSpPr>
        <p:spPr bwMode="auto">
          <a:xfrm>
            <a:off x="3251200" y="2307679"/>
            <a:ext cx="3334215"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smtClean="0">
                <a:solidFill>
                  <a:srgbClr val="0000FF"/>
                </a:solidFill>
                <a:ea typeface="ＭＳ Ｐゴシック" charset="0"/>
                <a:cs typeface="Gill Sans" charset="0"/>
              </a:rPr>
              <a:t>The attribute named type  </a:t>
            </a:r>
          </a:p>
          <a:p>
            <a:r>
              <a:rPr lang="en-US" sz="2500" dirty="0" smtClean="0">
                <a:solidFill>
                  <a:srgbClr val="0000FF"/>
                </a:solidFill>
                <a:ea typeface="ＭＳ Ｐゴシック" charset="0"/>
                <a:cs typeface="Gill Sans" charset="0"/>
              </a:rPr>
              <a:t>has a value of “indoor”</a:t>
            </a:r>
            <a:endParaRPr lang="en-US" sz="2500" dirty="0">
              <a:solidFill>
                <a:srgbClr val="0000FF"/>
              </a:solidFill>
              <a:ea typeface="ＭＳ Ｐゴシック" charset="0"/>
              <a:cs typeface="Gill Sans" charset="0"/>
            </a:endParaRPr>
          </a:p>
        </p:txBody>
      </p:sp>
      <p:sp>
        <p:nvSpPr>
          <p:cNvPr id="279556" name="Rectangle 4"/>
          <p:cNvSpPr>
            <a:spLocks/>
          </p:cNvSpPr>
          <p:nvPr/>
        </p:nvSpPr>
        <p:spPr bwMode="auto">
          <a:xfrm>
            <a:off x="5943600" y="3315420"/>
            <a:ext cx="2369439"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smtClean="0">
                <a:solidFill>
                  <a:srgbClr val="0000FF"/>
                </a:solidFill>
                <a:ea typeface="ＭＳ Ｐゴシック" charset="0"/>
                <a:cs typeface="Gill Sans" charset="0"/>
              </a:rPr>
              <a:t>This empty node  </a:t>
            </a:r>
          </a:p>
          <a:p>
            <a:r>
              <a:rPr lang="en-US" sz="2500" dirty="0" smtClean="0">
                <a:solidFill>
                  <a:srgbClr val="0000FF"/>
                </a:solidFill>
                <a:ea typeface="ＭＳ Ｐゴシック" charset="0"/>
                <a:cs typeface="Gill Sans" charset="0"/>
              </a:rPr>
              <a:t>has two attributes </a:t>
            </a:r>
            <a:endParaRPr lang="en-US" sz="2500" dirty="0">
              <a:solidFill>
                <a:srgbClr val="0000FF"/>
              </a:solidFill>
              <a:ea typeface="ＭＳ Ｐゴシック" charset="0"/>
              <a:cs typeface="Gill Sans" charset="0"/>
            </a:endParaRPr>
          </a:p>
        </p:txBody>
      </p:sp>
      <p:sp>
        <p:nvSpPr>
          <p:cNvPr id="279558" name="Line 6"/>
          <p:cNvSpPr>
            <a:spLocks noChangeShapeType="1"/>
          </p:cNvSpPr>
          <p:nvPr/>
        </p:nvSpPr>
        <p:spPr bwMode="auto">
          <a:xfrm flipV="1">
            <a:off x="2438400" y="2707368"/>
            <a:ext cx="812800" cy="912131"/>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1" name="Line 8"/>
          <p:cNvSpPr>
            <a:spLocks noChangeShapeType="1"/>
          </p:cNvSpPr>
          <p:nvPr/>
        </p:nvSpPr>
        <p:spPr bwMode="auto">
          <a:xfrm flipV="1">
            <a:off x="4076700" y="3860801"/>
            <a:ext cx="1714500" cy="546099"/>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2" name="Line 8"/>
          <p:cNvSpPr>
            <a:spLocks noChangeShapeType="1"/>
          </p:cNvSpPr>
          <p:nvPr/>
        </p:nvSpPr>
        <p:spPr bwMode="auto">
          <a:xfrm flipV="1">
            <a:off x="5156200" y="3860800"/>
            <a:ext cx="635000" cy="54610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4160506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279553" name="Rectangle 1"/>
          <p:cNvSpPr>
            <a:spLocks noGrp="1" noChangeArrowheads="1"/>
          </p:cNvSpPr>
          <p:nvPr>
            <p:ph idx="1"/>
          </p:nvPr>
        </p:nvSpPr>
        <p:spPr>
          <a:xfrm>
            <a:off x="457200" y="1417638"/>
            <a:ext cx="8229600" cy="5144873"/>
          </a:xfrm>
          <a:ln/>
        </p:spPr>
        <p:txBody>
          <a:bodyPr>
            <a:normAutofit/>
          </a:bodyPr>
          <a:lstStyle/>
          <a:p>
            <a:pPr marL="0" indent="0">
              <a:buNone/>
            </a:pPr>
            <a:r>
              <a:rPr lang="en-US" dirty="0" smtClean="0"/>
              <a:t>Comments can appear anywhere</a:t>
            </a:r>
            <a:endParaRPr lang="en-US" dirty="0"/>
          </a:p>
          <a:p>
            <a:pPr marL="0" indent="0">
              <a:buNone/>
            </a:pPr>
            <a:endParaRPr lang="en-US" sz="2400" dirty="0" smtClean="0">
              <a:latin typeface="Courier"/>
              <a:cs typeface="Courier"/>
              <a:sym typeface="Monaco" charset="0"/>
            </a:endParaRPr>
          </a:p>
          <a:p>
            <a:pPr marL="0" indent="0">
              <a:buNone/>
            </a:pPr>
            <a:endParaRPr lang="en-US" sz="2400" dirty="0" smtClean="0">
              <a:latin typeface="Courier"/>
              <a:cs typeface="Courier"/>
              <a:sym typeface="Monaco" charset="0"/>
            </a:endParaRPr>
          </a:p>
          <a:p>
            <a:pPr marL="0" indent="0">
              <a:buNone/>
            </a:pPr>
            <a:r>
              <a:rPr lang="en-US" sz="2400" dirty="0" smtClean="0">
                <a:latin typeface="Courier"/>
                <a:cs typeface="Courier"/>
                <a:sym typeface="Monaco" charset="0"/>
              </a:rPr>
              <a:t>&lt;</a:t>
            </a:r>
            <a:r>
              <a:rPr lang="en-US" sz="2400" dirty="0">
                <a:latin typeface="Courier"/>
                <a:cs typeface="Courier"/>
                <a:sym typeface="Monaco" charset="0"/>
              </a:rPr>
              <a:t>plant</a:t>
            </a:r>
            <a:r>
              <a:rPr lang="en-US" sz="2400" dirty="0" smtClean="0">
                <a:latin typeface="Courier"/>
                <a:cs typeface="Courier"/>
                <a:sym typeface="Monaco" charset="0"/>
              </a:rPr>
              <a:t>&gt;</a:t>
            </a:r>
          </a:p>
          <a:p>
            <a:pPr marL="0" indent="0">
              <a:buNone/>
            </a:pPr>
            <a:r>
              <a:rPr lang="en-US" sz="2400" dirty="0">
                <a:latin typeface="Courier"/>
                <a:cs typeface="Courier"/>
                <a:sym typeface="Monaco" charset="0"/>
              </a:rPr>
              <a:t>&lt;!–- </a:t>
            </a:r>
            <a:r>
              <a:rPr lang="en-US" sz="2400" dirty="0" err="1">
                <a:latin typeface="Courier"/>
                <a:cs typeface="Courier"/>
                <a:sym typeface="Monaco" charset="0"/>
              </a:rPr>
              <a:t>elem</a:t>
            </a:r>
            <a:r>
              <a:rPr lang="en-US" sz="2400" dirty="0">
                <a:latin typeface="Courier"/>
                <a:cs typeface="Courier"/>
                <a:sym typeface="Monaco" charset="0"/>
              </a:rPr>
              <a:t> with </a:t>
            </a:r>
            <a:r>
              <a:rPr lang="en-US" sz="2400" dirty="0" smtClean="0">
                <a:latin typeface="Courier"/>
                <a:cs typeface="Courier"/>
                <a:sym typeface="Monaco" charset="0"/>
              </a:rPr>
              <a:t>content --&gt;</a:t>
            </a:r>
            <a:endParaRPr lang="en-US" sz="2400" dirty="0">
              <a:latin typeface="Courier"/>
              <a:cs typeface="Courier"/>
              <a:sym typeface="Monaco" charset="0"/>
            </a:endParaRPr>
          </a:p>
          <a:p>
            <a:pPr marL="0" indent="0">
              <a:buNone/>
            </a:pPr>
            <a:r>
              <a:rPr lang="en-US" sz="2400" dirty="0" smtClean="0">
                <a:latin typeface="Courier"/>
                <a:cs typeface="Courier"/>
                <a:sym typeface="Monaco" charset="0"/>
              </a:rPr>
              <a:t>  &lt;</a:t>
            </a:r>
            <a:r>
              <a:rPr lang="en-US" sz="2400" dirty="0">
                <a:latin typeface="Courier"/>
                <a:cs typeface="Courier"/>
                <a:sym typeface="Monaco" charset="0"/>
              </a:rPr>
              <a:t>zone&gt;</a:t>
            </a:r>
            <a:r>
              <a:rPr lang="en-US" sz="2400" dirty="0" smtClean="0">
                <a:latin typeface="Courier"/>
                <a:cs typeface="Courier"/>
                <a:sym typeface="Monaco" charset="0"/>
              </a:rPr>
              <a:t>4 </a:t>
            </a:r>
            <a:r>
              <a:rPr lang="en-US" sz="2400" dirty="0">
                <a:latin typeface="Courier"/>
                <a:cs typeface="Courier"/>
                <a:sym typeface="Monaco" charset="0"/>
              </a:rPr>
              <a:t>&lt;!–- </a:t>
            </a:r>
            <a:r>
              <a:rPr lang="en-US" sz="2400" dirty="0" smtClean="0">
                <a:latin typeface="Courier"/>
                <a:cs typeface="Courier"/>
                <a:sym typeface="Monaco" charset="0"/>
              </a:rPr>
              <a:t>a second comment --&gt;&lt;</a:t>
            </a:r>
            <a:r>
              <a:rPr lang="en-US" sz="2400" dirty="0">
                <a:latin typeface="Courier"/>
                <a:cs typeface="Courier"/>
                <a:sym typeface="Monaco" charset="0"/>
              </a:rPr>
              <a:t>/zone</a:t>
            </a:r>
            <a:r>
              <a:rPr lang="en-US" sz="2400" dirty="0" smtClean="0">
                <a:latin typeface="Courier"/>
                <a:cs typeface="Courier"/>
                <a:sym typeface="Monaco" charset="0"/>
              </a:rPr>
              <a:t>&gt;</a:t>
            </a:r>
          </a:p>
          <a:p>
            <a:pPr marL="0" indent="0">
              <a:buNone/>
            </a:pPr>
            <a:r>
              <a:rPr lang="en-US" sz="2400" dirty="0">
                <a:latin typeface="Courier"/>
                <a:cs typeface="Courier"/>
                <a:sym typeface="Monaco" charset="0"/>
              </a:rPr>
              <a:t> </a:t>
            </a:r>
            <a:r>
              <a:rPr lang="en-US" sz="2400" dirty="0" smtClean="0">
                <a:latin typeface="Courier"/>
                <a:cs typeface="Courier"/>
                <a:sym typeface="Monaco" charset="0"/>
              </a:rPr>
              <a:t> </a:t>
            </a:r>
            <a:r>
              <a:rPr lang="en-US" sz="2400" dirty="0">
                <a:latin typeface="Courier"/>
                <a:cs typeface="Courier"/>
                <a:sym typeface="Monaco" charset="0"/>
              </a:rPr>
              <a:t>&lt;light&gt;Mostly Shady&lt;/light</a:t>
            </a:r>
            <a:r>
              <a:rPr lang="en-US" sz="2400" dirty="0" smtClean="0">
                <a:latin typeface="Courier"/>
                <a:cs typeface="Courier"/>
                <a:sym typeface="Monaco" charset="0"/>
              </a:rPr>
              <a:t>&gt;</a:t>
            </a:r>
          </a:p>
          <a:p>
            <a:pPr marL="0" indent="0">
              <a:buNone/>
            </a:pPr>
            <a:r>
              <a:rPr lang="en-US" sz="2400" dirty="0" smtClean="0">
                <a:latin typeface="Courier"/>
                <a:cs typeface="Courier"/>
                <a:sym typeface="Monaco" charset="0"/>
              </a:rPr>
              <a:t>&lt;/plant&gt;</a:t>
            </a:r>
          </a:p>
          <a:p>
            <a:pPr marL="0" indent="0">
              <a:buNone/>
            </a:pPr>
            <a:endParaRPr lang="en-US" sz="1700" dirty="0">
              <a:latin typeface="Monaco" charset="0"/>
              <a:sym typeface="Monaco" charset="0"/>
            </a:endParaRPr>
          </a:p>
          <a:p>
            <a:endParaRPr lang="en-US" sz="1700" dirty="0">
              <a:latin typeface="Monaco" charset="0"/>
              <a:sym typeface="Monaco" charset="0"/>
            </a:endParaRPr>
          </a:p>
          <a:p>
            <a:pPr marL="0" indent="0">
              <a:buNone/>
            </a:pPr>
            <a:endParaRPr lang="en-US" sz="1700" dirty="0">
              <a:latin typeface="Monaco" charset="0"/>
              <a:sym typeface="Monaco" charset="0"/>
            </a:endParaRPr>
          </a:p>
        </p:txBody>
      </p:sp>
      <p:sp>
        <p:nvSpPr>
          <p:cNvPr id="279556" name="Rectangle 4"/>
          <p:cNvSpPr>
            <a:spLocks/>
          </p:cNvSpPr>
          <p:nvPr/>
        </p:nvSpPr>
        <p:spPr bwMode="auto">
          <a:xfrm>
            <a:off x="5943600" y="2313980"/>
            <a:ext cx="2004536"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solidFill>
                  <a:srgbClr val="0000FF"/>
                </a:solidFill>
                <a:ea typeface="ＭＳ Ｐゴシック" charset="0"/>
                <a:cs typeface="Gill Sans" charset="0"/>
              </a:rPr>
              <a:t>T</a:t>
            </a:r>
            <a:r>
              <a:rPr lang="en-US" sz="2500" dirty="0" smtClean="0">
                <a:solidFill>
                  <a:srgbClr val="0000FF"/>
                </a:solidFill>
                <a:ea typeface="ＭＳ Ｐゴシック" charset="0"/>
                <a:cs typeface="Gill Sans" charset="0"/>
              </a:rPr>
              <a:t>wo comments</a:t>
            </a:r>
            <a:endParaRPr lang="en-US" sz="2500" dirty="0">
              <a:solidFill>
                <a:srgbClr val="0000FF"/>
              </a:solidFill>
              <a:ea typeface="ＭＳ Ｐゴシック" charset="0"/>
              <a:cs typeface="Gill Sans" charset="0"/>
            </a:endParaRPr>
          </a:p>
        </p:txBody>
      </p:sp>
      <p:sp>
        <p:nvSpPr>
          <p:cNvPr id="279560" name="Line 8"/>
          <p:cNvSpPr>
            <a:spLocks noChangeShapeType="1"/>
          </p:cNvSpPr>
          <p:nvPr/>
        </p:nvSpPr>
        <p:spPr bwMode="auto">
          <a:xfrm flipV="1">
            <a:off x="3835400" y="2686002"/>
            <a:ext cx="1955800" cy="704898"/>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7" name="Line 8"/>
          <p:cNvSpPr>
            <a:spLocks noChangeShapeType="1"/>
          </p:cNvSpPr>
          <p:nvPr/>
        </p:nvSpPr>
        <p:spPr bwMode="auto">
          <a:xfrm flipH="1" flipV="1">
            <a:off x="5791200" y="2686002"/>
            <a:ext cx="152400" cy="1136698"/>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32773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Well-formed XML</a:t>
            </a:r>
            <a:endParaRPr lang="en-US" dirty="0"/>
          </a:p>
        </p:txBody>
      </p:sp>
      <p:sp>
        <p:nvSpPr>
          <p:cNvPr id="280577" name="Rectangle 1"/>
          <p:cNvSpPr>
            <a:spLocks noGrp="1" noChangeArrowheads="1"/>
          </p:cNvSpPr>
          <p:nvPr>
            <p:ph idx="1"/>
          </p:nvPr>
        </p:nvSpPr>
        <p:spPr>
          <a:xfrm>
            <a:off x="457200" y="1600200"/>
            <a:ext cx="8229600" cy="5068158"/>
          </a:xfrm>
          <a:ln/>
        </p:spPr>
        <p:txBody>
          <a:bodyPr>
            <a:normAutofit fontScale="92500"/>
          </a:bodyPr>
          <a:lstStyle/>
          <a:p>
            <a:r>
              <a:rPr lang="en-US" dirty="0"/>
              <a:t>An element must have both an open and closing tag unless it is empty. If </a:t>
            </a:r>
            <a:r>
              <a:rPr lang="en-US" dirty="0" smtClean="0"/>
              <a:t>empty, it can be of the form </a:t>
            </a:r>
            <a:r>
              <a:rPr lang="en-US" dirty="0">
                <a:solidFill>
                  <a:srgbClr val="0000FF"/>
                </a:solidFill>
                <a:latin typeface="Courier"/>
                <a:cs typeface="Courier"/>
                <a:sym typeface="Monaco" charset="0"/>
              </a:rPr>
              <a:t>&lt;</a:t>
            </a:r>
            <a:r>
              <a:rPr lang="en-US" dirty="0" err="1">
                <a:solidFill>
                  <a:srgbClr val="0000FF"/>
                </a:solidFill>
                <a:latin typeface="Courier"/>
                <a:cs typeface="Courier"/>
                <a:sym typeface="Monaco" charset="0"/>
              </a:rPr>
              <a:t>tagname</a:t>
            </a:r>
            <a:r>
              <a:rPr lang="en-US" dirty="0">
                <a:solidFill>
                  <a:srgbClr val="0000FF"/>
                </a:solidFill>
                <a:latin typeface="Courier"/>
                <a:cs typeface="Courier"/>
                <a:sym typeface="Monaco" charset="0"/>
              </a:rPr>
              <a:t>/&gt;</a:t>
            </a:r>
            <a:r>
              <a:rPr lang="en-US" dirty="0"/>
              <a:t>.</a:t>
            </a:r>
          </a:p>
          <a:p>
            <a:r>
              <a:rPr lang="en-US" dirty="0" smtClean="0"/>
              <a:t>Tags </a:t>
            </a:r>
            <a:r>
              <a:rPr lang="en-US" dirty="0"/>
              <a:t>must nest properly.  (Inner tags must close before outer ones.</a:t>
            </a:r>
            <a:r>
              <a:rPr lang="en-US" dirty="0" smtClean="0"/>
              <a:t>)</a:t>
            </a:r>
          </a:p>
          <a:p>
            <a:r>
              <a:rPr lang="en-US" dirty="0"/>
              <a:t> Tag names are case-sensitive; start and end tags must match exactly</a:t>
            </a:r>
            <a:r>
              <a:rPr lang="en-US" dirty="0" smtClean="0"/>
              <a:t>.</a:t>
            </a:r>
          </a:p>
          <a:p>
            <a:r>
              <a:rPr lang="en-US" dirty="0" smtClean="0"/>
              <a:t>No </a:t>
            </a:r>
            <a:r>
              <a:rPr lang="en-US" dirty="0"/>
              <a:t>spaces are allowed between </a:t>
            </a:r>
            <a:r>
              <a:rPr lang="en-US" sz="2400" dirty="0" smtClean="0">
                <a:solidFill>
                  <a:srgbClr val="0000FF"/>
                </a:solidFill>
                <a:latin typeface="Courier"/>
                <a:cs typeface="Courier"/>
                <a:sym typeface="Monaco" charset="0"/>
              </a:rPr>
              <a:t>&lt;</a:t>
            </a:r>
            <a:r>
              <a:rPr lang="en-US" dirty="0" smtClean="0"/>
              <a:t> </a:t>
            </a:r>
            <a:r>
              <a:rPr lang="en-US" dirty="0"/>
              <a:t>and </a:t>
            </a:r>
            <a:r>
              <a:rPr lang="en-US" dirty="0" smtClean="0"/>
              <a:t> </a:t>
            </a:r>
            <a:r>
              <a:rPr lang="en-US" dirty="0"/>
              <a:t>tag name.</a:t>
            </a:r>
          </a:p>
          <a:p>
            <a:r>
              <a:rPr lang="en-US" dirty="0"/>
              <a:t> Tag names must begin with a letter and contain only alphanumeric characters</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Well-formed XML </a:t>
            </a:r>
            <a:r>
              <a:rPr lang="en-US" dirty="0" err="1" smtClean="0"/>
              <a:t>ctd</a:t>
            </a:r>
            <a:r>
              <a:rPr lang="en-US" dirty="0" smtClean="0"/>
              <a:t>.:</a:t>
            </a:r>
            <a:endParaRPr lang="en-US" dirty="0"/>
          </a:p>
        </p:txBody>
      </p:sp>
      <p:sp>
        <p:nvSpPr>
          <p:cNvPr id="282625" name="Rectangle 1"/>
          <p:cNvSpPr>
            <a:spLocks noGrp="1" noChangeArrowheads="1"/>
          </p:cNvSpPr>
          <p:nvPr>
            <p:ph idx="1"/>
          </p:nvPr>
        </p:nvSpPr>
        <p:spPr>
          <a:ln/>
        </p:spPr>
        <p:txBody>
          <a:bodyPr>
            <a:normAutofit/>
          </a:bodyPr>
          <a:lstStyle/>
          <a:p>
            <a:r>
              <a:rPr lang="en-US" dirty="0" smtClean="0"/>
              <a:t>All </a:t>
            </a:r>
            <a:r>
              <a:rPr lang="en-US" dirty="0"/>
              <a:t>attributes must appear in quotes in </a:t>
            </a:r>
            <a:r>
              <a:rPr lang="en-US" dirty="0" smtClean="0"/>
              <a:t>the format: </a:t>
            </a:r>
          </a:p>
          <a:p>
            <a:pPr marL="0" indent="0" algn="ctr">
              <a:buNone/>
            </a:pPr>
            <a:r>
              <a:rPr lang="en-US" b="1" dirty="0" smtClean="0">
                <a:solidFill>
                  <a:srgbClr val="0000FF"/>
                </a:solidFill>
                <a:latin typeface="Courier"/>
                <a:cs typeface="Courier"/>
              </a:rPr>
              <a:t>name = "value"</a:t>
            </a:r>
          </a:p>
          <a:p>
            <a:r>
              <a:rPr lang="en-US" dirty="0" smtClean="0"/>
              <a:t> Isolated markup characters must be specified via entity references.  </a:t>
            </a:r>
            <a:r>
              <a:rPr lang="en-US" sz="2400" dirty="0" smtClean="0">
                <a:solidFill>
                  <a:srgbClr val="0000FF"/>
                </a:solidFill>
                <a:latin typeface="Courier"/>
                <a:cs typeface="Courier"/>
                <a:sym typeface="Monaco" charset="0"/>
              </a:rPr>
              <a:t>&lt;</a:t>
            </a:r>
            <a:r>
              <a:rPr lang="en-US" sz="2400" dirty="0" smtClean="0">
                <a:solidFill>
                  <a:srgbClr val="0000FF"/>
                </a:solidFill>
                <a:latin typeface="Courier"/>
                <a:cs typeface="Courier"/>
              </a:rPr>
              <a:t> </a:t>
            </a:r>
            <a:r>
              <a:rPr lang="en-US" dirty="0" smtClean="0"/>
              <a:t>is specified by </a:t>
            </a:r>
            <a:r>
              <a:rPr lang="en-US" sz="2400" dirty="0" smtClean="0">
                <a:solidFill>
                  <a:srgbClr val="0000FF"/>
                </a:solidFill>
                <a:latin typeface="Courier"/>
                <a:cs typeface="Courier"/>
                <a:sym typeface="Monaco" charset="0"/>
              </a:rPr>
              <a:t>&amp;</a:t>
            </a:r>
            <a:r>
              <a:rPr lang="en-US" sz="2400" dirty="0" err="1" smtClean="0">
                <a:solidFill>
                  <a:srgbClr val="0000FF"/>
                </a:solidFill>
                <a:latin typeface="Courier"/>
                <a:cs typeface="Courier"/>
                <a:sym typeface="Monaco" charset="0"/>
              </a:rPr>
              <a:t>lt</a:t>
            </a:r>
            <a:r>
              <a:rPr lang="en-US" sz="2400" dirty="0" smtClean="0">
                <a:solidFill>
                  <a:srgbClr val="0000FF"/>
                </a:solidFill>
                <a:latin typeface="Courier"/>
                <a:cs typeface="Courier"/>
                <a:sym typeface="Monaco" charset="0"/>
              </a:rPr>
              <a:t>;</a:t>
            </a:r>
            <a:r>
              <a:rPr lang="en-US" sz="2400" dirty="0" smtClean="0">
                <a:solidFill>
                  <a:srgbClr val="0000FF"/>
                </a:solidFill>
                <a:latin typeface="Courier"/>
                <a:cs typeface="Courier"/>
              </a:rPr>
              <a:t> </a:t>
            </a:r>
            <a:r>
              <a:rPr lang="en-US" dirty="0" smtClean="0"/>
              <a:t>and</a:t>
            </a:r>
            <a:r>
              <a:rPr lang="en-US" sz="2400" dirty="0" smtClean="0">
                <a:solidFill>
                  <a:srgbClr val="0000FF"/>
                </a:solidFill>
                <a:latin typeface="Courier"/>
                <a:cs typeface="Courier"/>
              </a:rPr>
              <a:t> </a:t>
            </a:r>
            <a:r>
              <a:rPr lang="en-US" sz="2400" dirty="0" smtClean="0">
                <a:solidFill>
                  <a:srgbClr val="0000FF"/>
                </a:solidFill>
                <a:latin typeface="Courier"/>
                <a:cs typeface="Courier"/>
                <a:sym typeface="Monaco" charset="0"/>
              </a:rPr>
              <a:t>&gt;</a:t>
            </a:r>
            <a:r>
              <a:rPr lang="en-US" sz="2400" dirty="0" smtClean="0">
                <a:solidFill>
                  <a:srgbClr val="0000FF"/>
                </a:solidFill>
                <a:latin typeface="Courier"/>
                <a:cs typeface="Courier"/>
              </a:rPr>
              <a:t> </a:t>
            </a:r>
            <a:r>
              <a:rPr lang="en-US" dirty="0" smtClean="0"/>
              <a:t>is specified by </a:t>
            </a:r>
            <a:r>
              <a:rPr lang="en-US" sz="2400" dirty="0" smtClean="0">
                <a:solidFill>
                  <a:srgbClr val="0000FF"/>
                </a:solidFill>
                <a:latin typeface="Courier"/>
                <a:cs typeface="Courier"/>
                <a:sym typeface="Monaco" charset="0"/>
              </a:rPr>
              <a:t>&amp;</a:t>
            </a:r>
            <a:r>
              <a:rPr lang="en-US" sz="2400" dirty="0" err="1" smtClean="0">
                <a:solidFill>
                  <a:srgbClr val="0000FF"/>
                </a:solidFill>
                <a:latin typeface="Courier"/>
                <a:cs typeface="Courier"/>
                <a:sym typeface="Monaco" charset="0"/>
              </a:rPr>
              <a:t>gt</a:t>
            </a:r>
            <a:r>
              <a:rPr lang="en-US" sz="2400" dirty="0" smtClean="0">
                <a:solidFill>
                  <a:srgbClr val="0000FF"/>
                </a:solidFill>
                <a:latin typeface="Courier"/>
                <a:cs typeface="Courier"/>
                <a:sym typeface="Monaco" charset="0"/>
              </a:rPr>
              <a:t>;</a:t>
            </a:r>
            <a:r>
              <a:rPr lang="en-US" dirty="0" smtClean="0"/>
              <a:t>.</a:t>
            </a:r>
          </a:p>
          <a:p>
            <a:r>
              <a:rPr lang="en-US" dirty="0" smtClean="0"/>
              <a:t> </a:t>
            </a:r>
            <a:r>
              <a:rPr lang="en-US" dirty="0"/>
              <a:t>All XML documents must </a:t>
            </a:r>
            <a:r>
              <a:rPr lang="en-US" dirty="0" smtClean="0"/>
              <a:t>have </a:t>
            </a:r>
            <a:r>
              <a:rPr lang="en-US" i="1" dirty="0" smtClean="0"/>
              <a:t>one</a:t>
            </a:r>
            <a:r>
              <a:rPr lang="en-US" dirty="0" smtClean="0"/>
              <a:t> </a:t>
            </a:r>
            <a:r>
              <a:rPr lang="en-US" i="1" dirty="0"/>
              <a:t>root node</a:t>
            </a:r>
            <a:r>
              <a:rPr lang="en-US" dirty="0"/>
              <a:t> </a:t>
            </a:r>
            <a:r>
              <a:rPr lang="en-US" dirty="0" smtClean="0"/>
              <a:t>that contains </a:t>
            </a:r>
            <a:r>
              <a:rPr lang="en-US" dirty="0"/>
              <a:t>all the other nodes</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1"/>
          <p:cNvSpPr>
            <a:spLocks noGrp="1" noChangeArrowheads="1"/>
          </p:cNvSpPr>
          <p:nvPr>
            <p:ph type="body" idx="1"/>
          </p:nvPr>
        </p:nvSpPr>
        <p:spPr>
          <a:xfrm>
            <a:off x="457200" y="171602"/>
            <a:ext cx="8229600" cy="6686397"/>
          </a:xfrm>
          <a:ln/>
        </p:spPr>
        <p:txBody>
          <a:bodyPr>
            <a:noAutofit/>
          </a:bodyPr>
          <a:lstStyle/>
          <a:p>
            <a:pPr marL="0" indent="0">
              <a:buNone/>
            </a:pPr>
            <a:r>
              <a:rPr lang="en-US" sz="1800" dirty="0" smtClean="0">
                <a:latin typeface="Courier"/>
                <a:cs typeface="Courier"/>
                <a:sym typeface="Monaco" charset="0"/>
              </a:rPr>
              <a:t>&lt;</a:t>
            </a:r>
            <a:r>
              <a:rPr lang="en-US" sz="1800" dirty="0">
                <a:latin typeface="Courier"/>
                <a:cs typeface="Courier"/>
                <a:sym typeface="Monaco" charset="0"/>
              </a:rPr>
              <a:t>?xml version="1.0" encoding="ISO-8859-1"?&gt;</a:t>
            </a:r>
          </a:p>
          <a:p>
            <a:pPr marL="0" indent="0">
              <a:buNone/>
            </a:pPr>
            <a:r>
              <a:rPr lang="en-US" sz="1800" dirty="0">
                <a:latin typeface="Courier"/>
                <a:cs typeface="Courier"/>
                <a:sym typeface="Monaco" charset="0"/>
              </a:rPr>
              <a:t>&lt;!-- Edited with XML Spy v2006 (</a:t>
            </a:r>
            <a:r>
              <a:rPr lang="en-US" sz="1800" dirty="0">
                <a:latin typeface="Courier"/>
                <a:cs typeface="Courier"/>
                <a:sym typeface="Monaco" charset="0"/>
                <a:hlinkClick r:id="rId2"/>
              </a:rPr>
              <a:t>http://www.altova.com</a:t>
            </a:r>
            <a:r>
              <a:rPr lang="en-US" sz="1800" dirty="0">
                <a:latin typeface="Courier"/>
                <a:cs typeface="Courier"/>
                <a:sym typeface="Monaco" charset="0"/>
              </a:rPr>
              <a:t>) --&gt;</a:t>
            </a:r>
          </a:p>
          <a:p>
            <a:pPr marL="0" indent="0">
              <a:buNone/>
            </a:pPr>
            <a:r>
              <a:rPr lang="en-US" sz="1800" dirty="0">
                <a:latin typeface="Courier"/>
                <a:cs typeface="Courier"/>
                <a:sym typeface="Monaco" charset="0"/>
              </a:rPr>
              <a:t>&lt;catalog&gt;</a:t>
            </a:r>
          </a:p>
          <a:p>
            <a:pPr marL="0" indent="0">
              <a:buNone/>
            </a:pPr>
            <a:r>
              <a:rPr lang="en-US" sz="1800" dirty="0">
                <a:latin typeface="Monaco" charset="0"/>
                <a:cs typeface="Monaco" charset="0"/>
                <a:sym typeface="Monaco" charset="0"/>
              </a:rPr>
              <a:t> &lt;plant&gt;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&lt;common&gt;Bloodroot&lt;/common&gt;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&lt;botanical&gt;</a:t>
            </a:r>
            <a:r>
              <a:rPr lang="en-US" sz="1800" dirty="0" err="1">
                <a:latin typeface="Monaco" charset="0"/>
                <a:cs typeface="Monaco" charset="0"/>
                <a:sym typeface="Monaco" charset="0"/>
              </a:rPr>
              <a:t>Sanguinaria</a:t>
            </a:r>
            <a:r>
              <a:rPr lang="en-US" sz="1800" dirty="0">
                <a:latin typeface="Monaco" charset="0"/>
                <a:cs typeface="Monaco" charset="0"/>
                <a:sym typeface="Monaco" charset="0"/>
              </a:rPr>
              <a:t> </a:t>
            </a:r>
            <a:r>
              <a:rPr lang="en-US" sz="1800" dirty="0" err="1">
                <a:latin typeface="Monaco" charset="0"/>
                <a:cs typeface="Monaco" charset="0"/>
                <a:sym typeface="Monaco" charset="0"/>
              </a:rPr>
              <a:t>canadensis</a:t>
            </a:r>
            <a:r>
              <a:rPr lang="en-US" sz="1800" dirty="0">
                <a:latin typeface="Monaco" charset="0"/>
                <a:cs typeface="Monaco" charset="0"/>
                <a:sym typeface="Monaco" charset="0"/>
              </a:rPr>
              <a:t>&lt;/botanical&gt;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&lt;zone&gt;4&lt;/zone&gt;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&lt;light&gt;Mostly Shady&lt;/light&gt;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&lt;price&gt;$2.44&lt;/price&gt;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&lt;availability&gt;031599&lt;/availability&gt;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&lt;/plant</a:t>
            </a:r>
            <a:r>
              <a:rPr lang="en-US" sz="1800" dirty="0" smtClean="0">
                <a:latin typeface="Monaco" charset="0"/>
                <a:cs typeface="Monaco" charset="0"/>
                <a:sym typeface="Monaco" charset="0"/>
              </a:rPr>
              <a:t>&gt;</a:t>
            </a: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&lt;plant&gt;</a:t>
            </a:r>
            <a:endParaRPr lang="en-US" sz="1800" dirty="0">
              <a:latin typeface="Monaco" charset="0"/>
              <a:sym typeface="Monaco" charset="0"/>
            </a:endParaRPr>
          </a:p>
          <a:p>
            <a:pPr marL="0" indent="0">
              <a:buNone/>
            </a:pPr>
            <a:r>
              <a:rPr lang="en-US" sz="1800" dirty="0">
                <a:latin typeface="Courier"/>
                <a:cs typeface="Courier"/>
                <a:sym typeface="Monaco" charset="0"/>
              </a:rPr>
              <a:t>		</a:t>
            </a:r>
            <a:r>
              <a:rPr lang="en-US" sz="1800" dirty="0" smtClean="0">
                <a:latin typeface="Courier"/>
                <a:cs typeface="Courier"/>
                <a:sym typeface="Monaco" charset="0"/>
              </a:rPr>
              <a:t>&lt;</a:t>
            </a:r>
            <a:r>
              <a:rPr lang="en-US" sz="1800" dirty="0">
                <a:latin typeface="Monaco" charset="0"/>
                <a:cs typeface="Monaco" charset="0"/>
                <a:sym typeface="Monaco" charset="0"/>
              </a:rPr>
              <a:t>common</a:t>
            </a:r>
            <a:r>
              <a:rPr lang="en-US" sz="1800" dirty="0" smtClean="0">
                <a:latin typeface="Courier"/>
                <a:cs typeface="Courier"/>
                <a:sym typeface="Monaco" charset="0"/>
              </a:rPr>
              <a:t>&gt;</a:t>
            </a:r>
            <a:r>
              <a:rPr lang="en-US" sz="1800" dirty="0">
                <a:latin typeface="Courier"/>
                <a:cs typeface="Courier"/>
                <a:sym typeface="Monaco" charset="0"/>
              </a:rPr>
              <a:t>Columbine&lt;</a:t>
            </a:r>
            <a:r>
              <a:rPr lang="en-US" sz="1800" dirty="0" smtClean="0">
                <a:latin typeface="Courier"/>
                <a:cs typeface="Courier"/>
                <a:sym typeface="Monaco" charset="0"/>
              </a:rPr>
              <a:t>/</a:t>
            </a:r>
            <a:r>
              <a:rPr lang="en-US" sz="1800" dirty="0">
                <a:latin typeface="Monaco" charset="0"/>
                <a:cs typeface="Monaco" charset="0"/>
                <a:sym typeface="Monaco" charset="0"/>
              </a:rPr>
              <a:t>common</a:t>
            </a:r>
            <a:r>
              <a:rPr lang="en-US" sz="1800" dirty="0" smtClean="0">
                <a:latin typeface="Courier"/>
                <a:cs typeface="Courier"/>
                <a:sym typeface="Monaco" charset="0"/>
              </a:rPr>
              <a:t>&gt;</a:t>
            </a:r>
            <a:endParaRPr lang="en-US" sz="1800" dirty="0">
              <a:latin typeface="Courier"/>
              <a:cs typeface="Courier"/>
              <a:sym typeface="Monaco" charset="0"/>
            </a:endParaRPr>
          </a:p>
          <a:p>
            <a:pPr marL="0" indent="0">
              <a:buNone/>
            </a:pPr>
            <a:r>
              <a:rPr lang="en-US" sz="1800" dirty="0">
                <a:latin typeface="Courier"/>
                <a:cs typeface="Courier"/>
                <a:sym typeface="Monaco" charset="0"/>
              </a:rPr>
              <a:t>		</a:t>
            </a:r>
            <a:r>
              <a:rPr lang="en-US" sz="1800" dirty="0" smtClean="0">
                <a:latin typeface="Courier"/>
                <a:cs typeface="Courier"/>
                <a:sym typeface="Monaco" charset="0"/>
              </a:rPr>
              <a:t>&lt;</a:t>
            </a:r>
            <a:r>
              <a:rPr lang="en-US" sz="1800" dirty="0">
                <a:latin typeface="Monaco" charset="0"/>
                <a:cs typeface="Monaco" charset="0"/>
                <a:sym typeface="Monaco" charset="0"/>
              </a:rPr>
              <a:t>botanical</a:t>
            </a:r>
            <a:r>
              <a:rPr lang="en-US" sz="1800" dirty="0" smtClean="0">
                <a:latin typeface="Courier"/>
                <a:cs typeface="Courier"/>
                <a:sym typeface="Monaco" charset="0"/>
              </a:rPr>
              <a:t>&gt;</a:t>
            </a:r>
            <a:r>
              <a:rPr lang="en-US" sz="1800" dirty="0">
                <a:latin typeface="Courier"/>
                <a:cs typeface="Courier"/>
                <a:sym typeface="Monaco" charset="0"/>
              </a:rPr>
              <a:t>Aquilegia </a:t>
            </a:r>
            <a:r>
              <a:rPr lang="en-US" sz="1800" dirty="0" err="1">
                <a:latin typeface="Courier"/>
                <a:cs typeface="Courier"/>
                <a:sym typeface="Monaco" charset="0"/>
              </a:rPr>
              <a:t>canadensis</a:t>
            </a:r>
            <a:r>
              <a:rPr lang="en-US" sz="1800" dirty="0">
                <a:latin typeface="Courier"/>
                <a:cs typeface="Courier"/>
                <a:sym typeface="Monaco" charset="0"/>
              </a:rPr>
              <a:t>&lt;</a:t>
            </a:r>
            <a:r>
              <a:rPr lang="en-US" sz="1800" dirty="0" smtClean="0">
                <a:latin typeface="Courier"/>
                <a:cs typeface="Courier"/>
                <a:sym typeface="Monaco" charset="0"/>
              </a:rPr>
              <a:t>/</a:t>
            </a:r>
            <a:r>
              <a:rPr lang="en-US" sz="1800" dirty="0">
                <a:latin typeface="Monaco" charset="0"/>
                <a:cs typeface="Monaco" charset="0"/>
                <a:sym typeface="Monaco" charset="0"/>
              </a:rPr>
              <a:t>botanical</a:t>
            </a:r>
            <a:r>
              <a:rPr lang="en-US" sz="1800" dirty="0" smtClean="0">
                <a:latin typeface="Courier"/>
                <a:cs typeface="Courier"/>
                <a:sym typeface="Monaco" charset="0"/>
              </a:rPr>
              <a:t>&gt;</a:t>
            </a:r>
            <a:endParaRPr lang="en-US" sz="1800" dirty="0">
              <a:latin typeface="Courier"/>
              <a:cs typeface="Courier"/>
              <a:sym typeface="Monaco" charset="0"/>
            </a:endParaRPr>
          </a:p>
          <a:p>
            <a:pPr marL="0" indent="0">
              <a:buNone/>
            </a:pPr>
            <a:r>
              <a:rPr lang="en-US" sz="1800" dirty="0">
                <a:latin typeface="Courier"/>
                <a:cs typeface="Courier"/>
                <a:sym typeface="Monaco" charset="0"/>
              </a:rPr>
              <a:t>		</a:t>
            </a:r>
            <a:r>
              <a:rPr lang="en-US" sz="1800" dirty="0" smtClean="0">
                <a:latin typeface="Courier"/>
                <a:cs typeface="Courier"/>
                <a:sym typeface="Monaco" charset="0"/>
              </a:rPr>
              <a:t>&lt;zone&gt;</a:t>
            </a:r>
            <a:r>
              <a:rPr lang="en-US" sz="1800" dirty="0">
                <a:latin typeface="Courier"/>
                <a:cs typeface="Courier"/>
                <a:sym typeface="Monaco" charset="0"/>
              </a:rPr>
              <a:t>3&lt;</a:t>
            </a:r>
            <a:r>
              <a:rPr lang="en-US" sz="1800" dirty="0" smtClean="0">
                <a:latin typeface="Courier"/>
                <a:cs typeface="Courier"/>
                <a:sym typeface="Monaco" charset="0"/>
              </a:rPr>
              <a:t>/zone&gt;</a:t>
            </a:r>
            <a:endParaRPr lang="en-US" sz="1800" dirty="0">
              <a:latin typeface="Courier"/>
              <a:cs typeface="Courier"/>
              <a:sym typeface="Monaco" charset="0"/>
            </a:endParaRPr>
          </a:p>
          <a:p>
            <a:pPr marL="0" indent="0">
              <a:buNone/>
            </a:pPr>
            <a:r>
              <a:rPr lang="en-US" sz="1800" dirty="0">
                <a:latin typeface="Courier"/>
                <a:cs typeface="Courier"/>
                <a:sym typeface="Monaco" charset="0"/>
              </a:rPr>
              <a:t>		</a:t>
            </a:r>
            <a:r>
              <a:rPr lang="en-US" sz="1800" dirty="0" smtClean="0">
                <a:latin typeface="Courier"/>
                <a:cs typeface="Courier"/>
                <a:sym typeface="Monaco" charset="0"/>
              </a:rPr>
              <a:t>&lt;light&gt;</a:t>
            </a:r>
            <a:r>
              <a:rPr lang="en-US" sz="1800" dirty="0">
                <a:latin typeface="Courier"/>
                <a:cs typeface="Courier"/>
                <a:sym typeface="Monaco" charset="0"/>
              </a:rPr>
              <a:t>Mostly Shady&lt;</a:t>
            </a:r>
            <a:r>
              <a:rPr lang="en-US" sz="1800" dirty="0" smtClean="0">
                <a:latin typeface="Courier"/>
                <a:cs typeface="Courier"/>
                <a:sym typeface="Monaco" charset="0"/>
              </a:rPr>
              <a:t>/light&gt;</a:t>
            </a:r>
            <a:endParaRPr lang="en-US" sz="1800" dirty="0">
              <a:latin typeface="Courier"/>
              <a:cs typeface="Courier"/>
              <a:sym typeface="Monaco" charset="0"/>
            </a:endParaRPr>
          </a:p>
          <a:p>
            <a:pPr marL="0" indent="0">
              <a:buNone/>
            </a:pPr>
            <a:r>
              <a:rPr lang="en-US" sz="1800" dirty="0">
                <a:latin typeface="Courier"/>
                <a:cs typeface="Courier"/>
                <a:sym typeface="Monaco" charset="0"/>
              </a:rPr>
              <a:t>		</a:t>
            </a:r>
            <a:r>
              <a:rPr lang="en-US" sz="1800" dirty="0" smtClean="0">
                <a:latin typeface="Courier"/>
                <a:cs typeface="Courier"/>
                <a:sym typeface="Monaco" charset="0"/>
              </a:rPr>
              <a:t>&lt;price&gt;</a:t>
            </a:r>
            <a:r>
              <a:rPr lang="en-US" sz="1800" dirty="0">
                <a:latin typeface="Courier"/>
                <a:cs typeface="Courier"/>
                <a:sym typeface="Monaco" charset="0"/>
              </a:rPr>
              <a:t>$9.37&lt;/PRICE&gt;</a:t>
            </a:r>
          </a:p>
          <a:p>
            <a:pPr marL="0" indent="0">
              <a:buNone/>
            </a:pPr>
            <a:r>
              <a:rPr lang="en-US" sz="1800" dirty="0">
                <a:latin typeface="Courier"/>
                <a:cs typeface="Courier"/>
                <a:sym typeface="Monaco" charset="0"/>
              </a:rPr>
              <a:t>		</a:t>
            </a:r>
            <a:r>
              <a:rPr lang="en-US" sz="1800" dirty="0" smtClean="0">
                <a:latin typeface="Courier"/>
                <a:cs typeface="Courier"/>
                <a:sym typeface="Monaco" charset="0"/>
              </a:rPr>
              <a:t>&lt;availability&gt;</a:t>
            </a:r>
            <a:r>
              <a:rPr lang="en-US" sz="1800" dirty="0">
                <a:latin typeface="Courier"/>
                <a:cs typeface="Courier"/>
                <a:sym typeface="Monaco" charset="0"/>
              </a:rPr>
              <a:t>030699&lt;/availability&gt;</a:t>
            </a:r>
          </a:p>
          <a:p>
            <a:pPr marL="0" indent="0">
              <a:buNone/>
            </a:pPr>
            <a:r>
              <a:rPr lang="en-US" sz="1800" dirty="0">
                <a:latin typeface="Courier"/>
                <a:cs typeface="Courier"/>
                <a:sym typeface="Monaco" charset="0"/>
              </a:rPr>
              <a:t>	&lt;</a:t>
            </a:r>
            <a:r>
              <a:rPr lang="en-US" sz="1800" dirty="0" smtClean="0">
                <a:latin typeface="Courier"/>
                <a:cs typeface="Courier"/>
                <a:sym typeface="Monaco" charset="0"/>
              </a:rPr>
              <a:t>/plant&gt;</a:t>
            </a:r>
            <a:endParaRPr lang="en-US" sz="1800" dirty="0">
              <a:latin typeface="Courier"/>
              <a:cs typeface="Courier"/>
              <a:sym typeface="Monaco" charset="0"/>
            </a:endParaRPr>
          </a:p>
          <a:p>
            <a:pPr marL="0" indent="0">
              <a:buNone/>
            </a:pPr>
            <a:r>
              <a:rPr lang="en-US" sz="1800" dirty="0" smtClean="0">
                <a:latin typeface="Courier"/>
                <a:cs typeface="Courier"/>
                <a:sym typeface="Monaco" charset="0"/>
              </a:rPr>
              <a:t>…&lt;/catalog&gt;</a:t>
            </a:r>
            <a:endParaRPr lang="en-US" sz="1800" dirty="0">
              <a:latin typeface="Courier"/>
              <a:cs typeface="Courier"/>
              <a:sym typeface="Monaco" charset="0"/>
            </a:endParaRPr>
          </a:p>
        </p:txBody>
      </p:sp>
      <p:sp>
        <p:nvSpPr>
          <p:cNvPr id="281602" name="Rectangle 2"/>
          <p:cNvSpPr>
            <a:spLocks/>
          </p:cNvSpPr>
          <p:nvPr/>
        </p:nvSpPr>
        <p:spPr bwMode="auto">
          <a:xfrm>
            <a:off x="6285520" y="5016661"/>
            <a:ext cx="2858480" cy="1538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ea typeface="ＭＳ Ｐゴシック" charset="0"/>
                <a:cs typeface="Gill Sans" charset="0"/>
              </a:rPr>
              <a:t>Note how indentation</a:t>
            </a:r>
            <a:br>
              <a:rPr lang="en-US" sz="2500" dirty="0">
                <a:ea typeface="ＭＳ Ｐゴシック" charset="0"/>
                <a:cs typeface="Gill Sans" charset="0"/>
              </a:rPr>
            </a:br>
            <a:r>
              <a:rPr lang="en-US" sz="2500" dirty="0">
                <a:ea typeface="ＭＳ Ｐゴシック" charset="0"/>
                <a:cs typeface="Gill Sans" charset="0"/>
              </a:rPr>
              <a:t>makes it easier to</a:t>
            </a:r>
            <a:br>
              <a:rPr lang="en-US" sz="2500" dirty="0">
                <a:ea typeface="ＭＳ Ｐゴシック" charset="0"/>
                <a:cs typeface="Gill Sans" charset="0"/>
              </a:rPr>
            </a:br>
            <a:r>
              <a:rPr lang="en-US" sz="2500" dirty="0">
                <a:ea typeface="ＭＳ Ｐゴシック" charset="0"/>
                <a:cs typeface="Gill Sans" charset="0"/>
              </a:rPr>
              <a:t>check that the tags</a:t>
            </a:r>
            <a:br>
              <a:rPr lang="en-US" sz="2500" dirty="0">
                <a:ea typeface="ＭＳ Ｐゴシック" charset="0"/>
                <a:cs typeface="Gill Sans" charset="0"/>
              </a:rPr>
            </a:br>
            <a:r>
              <a:rPr lang="en-US" sz="2500" dirty="0">
                <a:ea typeface="ＭＳ Ｐゴシック" charset="0"/>
                <a:cs typeface="Gill Sans" charset="0"/>
              </a:rPr>
              <a:t>are correctly nested.</a:t>
            </a:r>
          </a:p>
        </p:txBody>
      </p:sp>
      <p:sp>
        <p:nvSpPr>
          <p:cNvPr id="281603" name="Rectangle 3"/>
          <p:cNvSpPr>
            <a:spLocks/>
          </p:cNvSpPr>
          <p:nvPr/>
        </p:nvSpPr>
        <p:spPr bwMode="auto">
          <a:xfrm>
            <a:off x="7030666" y="2422194"/>
            <a:ext cx="2113334" cy="115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ea typeface="ＭＳ Ｐゴシック" charset="0"/>
                <a:cs typeface="Gill Sans" charset="0"/>
              </a:rPr>
              <a:t>XML declaration</a:t>
            </a:r>
            <a:br>
              <a:rPr lang="en-US" sz="2500" dirty="0">
                <a:ea typeface="ＭＳ Ｐゴシック" charset="0"/>
                <a:cs typeface="Gill Sans" charset="0"/>
              </a:rPr>
            </a:br>
            <a:r>
              <a:rPr lang="en-US" sz="2500" dirty="0">
                <a:ea typeface="ＭＳ Ｐゴシック" charset="0"/>
                <a:cs typeface="Gill Sans" charset="0"/>
              </a:rPr>
              <a:t>and processing</a:t>
            </a:r>
            <a:br>
              <a:rPr lang="en-US" sz="2500" dirty="0">
                <a:ea typeface="ＭＳ Ｐゴシック" charset="0"/>
                <a:cs typeface="Gill Sans" charset="0"/>
              </a:rPr>
            </a:br>
            <a:r>
              <a:rPr lang="en-US" sz="2500" dirty="0">
                <a:ea typeface="ＭＳ Ｐゴシック" charset="0"/>
                <a:cs typeface="Gill Sans" charset="0"/>
              </a:rPr>
              <a:t>instructions</a:t>
            </a:r>
          </a:p>
        </p:txBody>
      </p:sp>
      <p:sp>
        <p:nvSpPr>
          <p:cNvPr id="281604" name="Line 4"/>
          <p:cNvSpPr>
            <a:spLocks noChangeShapeType="1"/>
          </p:cNvSpPr>
          <p:nvPr/>
        </p:nvSpPr>
        <p:spPr bwMode="auto">
          <a:xfrm rot="10800000" flipH="1" flipV="1">
            <a:off x="6285519" y="370464"/>
            <a:ext cx="2163915" cy="205173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a:t>
            </a:r>
            <a:endParaRPr lang="en-US" dirty="0"/>
          </a:p>
        </p:txBody>
      </p:sp>
      <p:sp>
        <p:nvSpPr>
          <p:cNvPr id="3" name="Content Placeholder 2"/>
          <p:cNvSpPr>
            <a:spLocks noGrp="1"/>
          </p:cNvSpPr>
          <p:nvPr>
            <p:ph idx="1"/>
          </p:nvPr>
        </p:nvSpPr>
        <p:spPr/>
        <p:txBody>
          <a:bodyPr/>
          <a:lstStyle/>
          <a:p>
            <a:r>
              <a:rPr lang="en-US" dirty="0" smtClean="0"/>
              <a:t>Delimited data, e.g.,</a:t>
            </a:r>
            <a:endParaRPr lang="en-US" dirty="0"/>
          </a:p>
          <a:p>
            <a:pPr lvl="1"/>
            <a:r>
              <a:rPr lang="en-US" dirty="0" smtClean="0"/>
              <a:t>comma separated values</a:t>
            </a:r>
          </a:p>
          <a:p>
            <a:pPr lvl="1"/>
            <a:r>
              <a:rPr lang="en-US" dirty="0" smtClean="0"/>
              <a:t>Tab-delimited</a:t>
            </a:r>
          </a:p>
          <a:p>
            <a:r>
              <a:rPr lang="en-US" dirty="0" smtClean="0"/>
              <a:t>Fixed-width format data</a:t>
            </a:r>
          </a:p>
          <a:p>
            <a:r>
              <a:rPr lang="en-US" dirty="0" smtClean="0"/>
              <a:t>Key:value pairs</a:t>
            </a:r>
          </a:p>
          <a:p>
            <a:pPr lvl="1"/>
            <a:endParaRPr lang="en-US" dirty="0"/>
          </a:p>
        </p:txBody>
      </p:sp>
    </p:spTree>
    <p:extLst>
      <p:ext uri="{BB962C8B-B14F-4D97-AF65-F5344CB8AC3E}">
        <p14:creationId xmlns:p14="http://schemas.microsoft.com/office/powerpoint/2010/main" val="4232244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Tree Representation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20996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335182"/>
            <a:ext cx="7162800" cy="6522818"/>
          </a:xfrm>
        </p:spPr>
        <p:txBody>
          <a:bodyPr>
            <a:normAutofit/>
          </a:bodyPr>
          <a:lstStyle/>
          <a:p>
            <a:pPr marL="0" indent="0">
              <a:buNone/>
            </a:pPr>
            <a:r>
              <a:rPr lang="en-US" sz="1800" dirty="0" smtClean="0">
                <a:latin typeface="Courier"/>
                <a:cs typeface="Courier"/>
                <a:sym typeface="Monaco" charset="0"/>
              </a:rPr>
              <a:t>&lt;catalog&gt;</a:t>
            </a:r>
            <a:endParaRPr lang="en-US" sz="1800" dirty="0">
              <a:latin typeface="Courier"/>
              <a:cs typeface="Courier"/>
              <a:sym typeface="Monaco" charset="0"/>
            </a:endParaRPr>
          </a:p>
          <a:p>
            <a:pPr marL="0" indent="0">
              <a:buNone/>
            </a:pPr>
            <a:r>
              <a:rPr lang="en-US" sz="1800" dirty="0" smtClean="0">
                <a:latin typeface="Monaco" charset="0"/>
                <a:cs typeface="Monaco" charset="0"/>
                <a:sym typeface="Monaco" charset="0"/>
              </a:rPr>
              <a:t> &lt;</a:t>
            </a:r>
            <a:r>
              <a:rPr lang="en-US" sz="1800" dirty="0">
                <a:latin typeface="Monaco" charset="0"/>
                <a:cs typeface="Monaco" charset="0"/>
                <a:sym typeface="Monaco" charset="0"/>
              </a:rPr>
              <a:t>plant&gt;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  &lt;</a:t>
            </a:r>
            <a:r>
              <a:rPr lang="en-US" sz="1800" dirty="0">
                <a:latin typeface="Monaco" charset="0"/>
                <a:cs typeface="Monaco" charset="0"/>
                <a:sym typeface="Monaco" charset="0"/>
              </a:rPr>
              <a:t>common&gt;Bloodroot&lt;/common&gt;</a:t>
            </a:r>
            <a:endParaRPr lang="en-US" sz="1800" dirty="0">
              <a:latin typeface="Monaco" charset="0"/>
              <a:sym typeface="Monaco" charset="0"/>
            </a:endParaRPr>
          </a:p>
          <a:p>
            <a:pPr marL="0" indent="0">
              <a:buNone/>
            </a:pPr>
            <a:r>
              <a:rPr lang="en-US" sz="1800" dirty="0" smtClean="0">
                <a:latin typeface="Monaco" charset="0"/>
                <a:cs typeface="Monaco" charset="0"/>
                <a:sym typeface="Monaco" charset="0"/>
              </a:rPr>
              <a:t>   &lt;</a:t>
            </a:r>
            <a:r>
              <a:rPr lang="en-US" sz="1800" dirty="0">
                <a:latin typeface="Monaco" charset="0"/>
                <a:cs typeface="Monaco" charset="0"/>
                <a:sym typeface="Monaco" charset="0"/>
              </a:rPr>
              <a:t>botanical&gt;</a:t>
            </a:r>
            <a:r>
              <a:rPr lang="en-US" sz="1800" dirty="0" err="1">
                <a:latin typeface="Monaco" charset="0"/>
                <a:cs typeface="Monaco" charset="0"/>
                <a:sym typeface="Monaco" charset="0"/>
              </a:rPr>
              <a:t>Sanguinaria</a:t>
            </a:r>
            <a:r>
              <a:rPr lang="en-US" sz="1800" dirty="0">
                <a:latin typeface="Monaco" charset="0"/>
                <a:cs typeface="Monaco" charset="0"/>
                <a:sym typeface="Monaco" charset="0"/>
              </a:rPr>
              <a:t> </a:t>
            </a:r>
            <a:r>
              <a:rPr lang="en-US" sz="1800" dirty="0" err="1">
                <a:latin typeface="Monaco" charset="0"/>
                <a:cs typeface="Monaco" charset="0"/>
                <a:sym typeface="Monaco" charset="0"/>
              </a:rPr>
              <a:t>canadensis</a:t>
            </a:r>
            <a:r>
              <a:rPr lang="en-US" sz="1800" dirty="0">
                <a:latin typeface="Monaco" charset="0"/>
                <a:cs typeface="Monaco" charset="0"/>
                <a:sym typeface="Monaco" charset="0"/>
              </a:rPr>
              <a:t>&lt;/botanical&gt;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  &lt;</a:t>
            </a:r>
            <a:r>
              <a:rPr lang="en-US" sz="1800" dirty="0">
                <a:latin typeface="Monaco" charset="0"/>
                <a:cs typeface="Monaco" charset="0"/>
                <a:sym typeface="Monaco" charset="0"/>
              </a:rPr>
              <a:t>zone&gt;4&lt;/zone&gt;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  &lt;</a:t>
            </a:r>
            <a:r>
              <a:rPr lang="en-US" sz="1800" dirty="0">
                <a:latin typeface="Monaco" charset="0"/>
                <a:cs typeface="Monaco" charset="0"/>
                <a:sym typeface="Monaco" charset="0"/>
              </a:rPr>
              <a:t>light&gt;Mostly Shady&lt;/light&gt;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  &lt;</a:t>
            </a:r>
            <a:r>
              <a:rPr lang="en-US" sz="1800" dirty="0">
                <a:latin typeface="Monaco" charset="0"/>
                <a:cs typeface="Monaco" charset="0"/>
                <a:sym typeface="Monaco" charset="0"/>
              </a:rPr>
              <a:t>price&gt;$2.44&lt;/price&gt;</a:t>
            </a:r>
            <a:endParaRPr lang="en-US" sz="1800" dirty="0">
              <a:latin typeface="Monaco" charset="0"/>
              <a:sym typeface="Monaco" charset="0"/>
            </a:endParaRPr>
          </a:p>
          <a:p>
            <a:pPr marL="0" indent="0">
              <a:buNone/>
            </a:pPr>
            <a:r>
              <a:rPr lang="en-US" sz="1800" dirty="0" smtClean="0">
                <a:latin typeface="Monaco" charset="0"/>
                <a:cs typeface="Monaco" charset="0"/>
                <a:sym typeface="Monaco" charset="0"/>
              </a:rPr>
              <a:t>   &lt;availability</a:t>
            </a:r>
            <a:r>
              <a:rPr lang="en-US" sz="1800" dirty="0">
                <a:latin typeface="Monaco" charset="0"/>
                <a:cs typeface="Monaco" charset="0"/>
                <a:sym typeface="Monaco" charset="0"/>
              </a:rPr>
              <a:t>&gt;031599&lt;/availability&gt;</a:t>
            </a:r>
            <a:endParaRPr lang="en-US" sz="1800" dirty="0">
              <a:latin typeface="Monaco" charset="0"/>
              <a:sym typeface="Monaco" charset="0"/>
            </a:endParaRPr>
          </a:p>
          <a:p>
            <a:pPr marL="0" indent="0">
              <a:buNone/>
            </a:pPr>
            <a:r>
              <a:rPr lang="en-US" sz="1800" dirty="0" smtClean="0">
                <a:latin typeface="Monaco" charset="0"/>
                <a:cs typeface="Monaco" charset="0"/>
                <a:sym typeface="Monaco" charset="0"/>
              </a:rPr>
              <a:t> &lt;</a:t>
            </a:r>
            <a:r>
              <a:rPr lang="en-US" sz="1800" dirty="0">
                <a:latin typeface="Monaco" charset="0"/>
                <a:cs typeface="Monaco" charset="0"/>
                <a:sym typeface="Monaco" charset="0"/>
              </a:rPr>
              <a:t>/plant&gt;</a:t>
            </a:r>
            <a:endParaRPr lang="en-US" sz="1800" dirty="0">
              <a:latin typeface="Monaco" charset="0"/>
              <a:sym typeface="Monaco" charset="0"/>
            </a:endParaRPr>
          </a:p>
          <a:p>
            <a:pPr marL="0" indent="0">
              <a:buNone/>
            </a:pPr>
            <a:r>
              <a:rPr lang="en-US" sz="1800" dirty="0">
                <a:latin typeface="Courier"/>
                <a:cs typeface="Courier"/>
                <a:sym typeface="Monaco" charset="0"/>
              </a:rPr>
              <a:t>	</a:t>
            </a:r>
            <a:r>
              <a:rPr lang="en-US" sz="1800" dirty="0" smtClean="0">
                <a:latin typeface="Courier"/>
                <a:cs typeface="Courier"/>
                <a:sym typeface="Monaco" charset="0"/>
              </a:rPr>
              <a:t>…</a:t>
            </a:r>
          </a:p>
          <a:p>
            <a:pPr marL="0" indent="0">
              <a:buNone/>
            </a:pPr>
            <a:r>
              <a:rPr lang="en-US" sz="1800" dirty="0" smtClean="0">
                <a:latin typeface="Courier"/>
                <a:cs typeface="Courier"/>
                <a:sym typeface="Monaco" charset="0"/>
              </a:rPr>
              <a:t>&lt;/catalog&gt;</a:t>
            </a:r>
            <a:endParaRPr lang="en-US" sz="1800" dirty="0"/>
          </a:p>
        </p:txBody>
      </p:sp>
      <p:pic>
        <p:nvPicPr>
          <p:cNvPr id="4" name="Content Placeholder 3" descr="tree.jpg"/>
          <p:cNvPicPr>
            <a:picLocks noGrp="1" noChangeAspect="1"/>
          </p:cNvPicPr>
          <p:nvPr>
            <p:ph sz="half" idx="2"/>
          </p:nvPr>
        </p:nvPicPr>
        <p:blipFill>
          <a:blip r:embed="rId2">
            <a:extLst>
              <a:ext uri="{28A0092B-C50C-407E-A947-70E740481C1C}">
                <a14:useLocalDpi xmlns:a14="http://schemas.microsoft.com/office/drawing/2010/main" val="0"/>
              </a:ext>
            </a:extLst>
          </a:blip>
          <a:srcRect l="-36747" r="-36747"/>
          <a:stretch>
            <a:fillRect/>
          </a:stretch>
        </p:blipFill>
        <p:spPr>
          <a:xfrm rot="5400000">
            <a:off x="2261789" y="1827612"/>
            <a:ext cx="6070602" cy="7088980"/>
          </a:xfrm>
        </p:spPr>
      </p:pic>
    </p:spTree>
    <p:extLst>
      <p:ext uri="{BB962C8B-B14F-4D97-AF65-F5344CB8AC3E}">
        <p14:creationId xmlns:p14="http://schemas.microsoft.com/office/powerpoint/2010/main" val="120558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 terminology</a:t>
            </a:r>
            <a:endParaRPr lang="en-US" dirty="0"/>
          </a:p>
        </p:txBody>
      </p:sp>
      <p:sp>
        <p:nvSpPr>
          <p:cNvPr id="283649" name="Rectangle 1"/>
          <p:cNvSpPr>
            <a:spLocks noGrp="1" noChangeArrowheads="1"/>
          </p:cNvSpPr>
          <p:nvPr>
            <p:ph idx="1"/>
          </p:nvPr>
        </p:nvSpPr>
        <p:spPr>
          <a:xfrm>
            <a:off x="457200" y="1600200"/>
            <a:ext cx="8229600" cy="5032875"/>
          </a:xfrm>
          <a:ln/>
        </p:spPr>
        <p:txBody>
          <a:bodyPr>
            <a:normAutofit lnSpcReduction="10000"/>
          </a:bodyPr>
          <a:lstStyle/>
          <a:p>
            <a:r>
              <a:rPr lang="en-US" dirty="0"/>
              <a:t>There is only one </a:t>
            </a:r>
            <a:r>
              <a:rPr lang="en-US" i="1" dirty="0"/>
              <a:t>root or document node</a:t>
            </a:r>
            <a:r>
              <a:rPr lang="en-US" dirty="0"/>
              <a:t> in the tree, and  all the other nodes are contained within it</a:t>
            </a:r>
            <a:r>
              <a:rPr lang="en-US" dirty="0" smtClean="0"/>
              <a:t>.</a:t>
            </a:r>
            <a:endParaRPr lang="en-US" dirty="0"/>
          </a:p>
          <a:p>
            <a:r>
              <a:rPr lang="en-US" dirty="0" smtClean="0"/>
              <a:t>We </a:t>
            </a:r>
            <a:r>
              <a:rPr lang="en-US" dirty="0"/>
              <a:t>think of these other nodes as being </a:t>
            </a:r>
            <a:r>
              <a:rPr lang="en-US" i="1" dirty="0"/>
              <a:t>descendants</a:t>
            </a:r>
            <a:r>
              <a:rPr lang="en-US" dirty="0"/>
              <a:t> of the root node.  </a:t>
            </a:r>
            <a:endParaRPr lang="en-US" dirty="0" smtClean="0"/>
          </a:p>
          <a:p>
            <a:r>
              <a:rPr lang="en-US" dirty="0" smtClean="0"/>
              <a:t>We </a:t>
            </a:r>
            <a:r>
              <a:rPr lang="en-US" dirty="0"/>
              <a:t>use the language of a family tree to refer to relationships between nodes</a:t>
            </a:r>
            <a:r>
              <a:rPr lang="en-US" dirty="0" smtClean="0"/>
              <a:t>. </a:t>
            </a:r>
            <a:r>
              <a:rPr lang="en-US" i="1" dirty="0" smtClean="0"/>
              <a:t>Parents, children, siblings, ancestors, descendants</a:t>
            </a:r>
            <a:endParaRPr lang="en-US" dirty="0"/>
          </a:p>
          <a:p>
            <a:r>
              <a:rPr lang="en-US" dirty="0"/>
              <a:t>The </a:t>
            </a:r>
            <a:r>
              <a:rPr lang="en-US" i="1" dirty="0"/>
              <a:t>terminal nodes</a:t>
            </a:r>
            <a:r>
              <a:rPr lang="en-US" dirty="0"/>
              <a:t> in a tree are also known as </a:t>
            </a:r>
            <a:r>
              <a:rPr lang="en-US" i="1" dirty="0"/>
              <a:t>leaf nodes</a:t>
            </a:r>
            <a:r>
              <a:rPr lang="en-US" dirty="0"/>
              <a:t>.  Content always falls in a leaf node.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2500" y="347882"/>
            <a:ext cx="3492500" cy="4427318"/>
          </a:xfrm>
        </p:spPr>
        <p:txBody>
          <a:bodyPr>
            <a:normAutofit fontScale="92500" lnSpcReduction="10000"/>
          </a:bodyPr>
          <a:lstStyle/>
          <a:p>
            <a:pPr marL="0" indent="0">
              <a:buNone/>
            </a:pPr>
            <a:r>
              <a:rPr lang="en-US" sz="1800" dirty="0" smtClean="0">
                <a:latin typeface="Courier"/>
                <a:cs typeface="Courier"/>
                <a:sym typeface="Monaco" charset="0"/>
              </a:rPr>
              <a:t>&lt;A&gt;</a:t>
            </a:r>
            <a:endParaRPr lang="en-US" sz="1800" dirty="0">
              <a:latin typeface="Courier"/>
              <a:cs typeface="Courier"/>
              <a:sym typeface="Monaco" charset="0"/>
            </a:endParaRPr>
          </a:p>
          <a:p>
            <a:pPr marL="0" indent="0">
              <a:buNone/>
            </a:pPr>
            <a:r>
              <a:rPr lang="en-US" sz="1800" dirty="0" smtClean="0">
                <a:latin typeface="Monaco" charset="0"/>
                <a:cs typeface="Monaco" charset="0"/>
                <a:sym typeface="Monaco" charset="0"/>
              </a:rPr>
              <a:t> &lt;</a:t>
            </a:r>
            <a:r>
              <a:rPr lang="en-US" sz="1800" dirty="0">
                <a:latin typeface="Monaco" charset="0"/>
                <a:cs typeface="Monaco" charset="0"/>
                <a:sym typeface="Monaco" charset="0"/>
              </a:rPr>
              <a:t>B</a:t>
            </a:r>
            <a:r>
              <a:rPr lang="en-US" sz="1800" dirty="0" smtClean="0">
                <a:latin typeface="Monaco" charset="0"/>
                <a:cs typeface="Monaco" charset="0"/>
                <a:sym typeface="Monaco" charset="0"/>
              </a:rPr>
              <a:t>&gt;</a:t>
            </a:r>
            <a:endParaRPr lang="en-US" sz="1800" dirty="0">
              <a:latin typeface="Monaco" charset="0"/>
              <a:sym typeface="Monaco" charset="0"/>
            </a:endParaRP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  &lt;</a:t>
            </a:r>
            <a:r>
              <a:rPr lang="en-US" sz="1800" dirty="0">
                <a:latin typeface="Monaco" charset="0"/>
                <a:cs typeface="Monaco" charset="0"/>
                <a:sym typeface="Monaco" charset="0"/>
              </a:rPr>
              <a:t>D</a:t>
            </a:r>
            <a:r>
              <a:rPr lang="en-US" sz="1800" dirty="0" smtClean="0">
                <a:latin typeface="Monaco" charset="0"/>
                <a:cs typeface="Monaco" charset="0"/>
                <a:sym typeface="Monaco" charset="0"/>
              </a:rPr>
              <a:t>&gt;xxx&lt;/</a:t>
            </a:r>
            <a:r>
              <a:rPr lang="en-US" sz="1800" dirty="0">
                <a:latin typeface="Monaco" charset="0"/>
                <a:cs typeface="Monaco" charset="0"/>
                <a:sym typeface="Monaco" charset="0"/>
              </a:rPr>
              <a:t>D</a:t>
            </a:r>
            <a:r>
              <a:rPr lang="en-US" sz="1800" dirty="0" smtClean="0">
                <a:latin typeface="Monaco" charset="0"/>
                <a:cs typeface="Monaco" charset="0"/>
                <a:sym typeface="Monaco" charset="0"/>
              </a:rPr>
              <a:t>&gt;</a:t>
            </a:r>
            <a:endParaRPr lang="en-US" sz="1800" dirty="0">
              <a:latin typeface="Monaco" charset="0"/>
              <a:sym typeface="Monaco" charset="0"/>
            </a:endParaRPr>
          </a:p>
          <a:p>
            <a:pPr marL="0" indent="0">
              <a:buNone/>
            </a:pPr>
            <a:r>
              <a:rPr lang="en-US" sz="1800" dirty="0" smtClean="0">
                <a:latin typeface="Monaco" charset="0"/>
                <a:cs typeface="Monaco" charset="0"/>
                <a:sym typeface="Monaco" charset="0"/>
              </a:rPr>
              <a:t>   &lt;E/&gt;</a:t>
            </a: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&lt;/B&gt; </a:t>
            </a: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&lt;B&gt; </a:t>
            </a: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  &lt;D&gt; </a:t>
            </a:r>
            <a:r>
              <a:rPr lang="en-US" sz="1800" dirty="0" err="1" smtClean="0">
                <a:latin typeface="Monaco" charset="0"/>
                <a:cs typeface="Monaco" charset="0"/>
                <a:sym typeface="Monaco" charset="0"/>
              </a:rPr>
              <a:t>yyy</a:t>
            </a:r>
            <a:r>
              <a:rPr lang="en-US" sz="1800" dirty="0" smtClean="0">
                <a:latin typeface="Monaco" charset="0"/>
                <a:cs typeface="Monaco" charset="0"/>
                <a:sym typeface="Monaco" charset="0"/>
              </a:rPr>
              <a:t> &lt;/</a:t>
            </a:r>
            <a:r>
              <a:rPr lang="en-US" sz="1800" dirty="0">
                <a:latin typeface="Monaco" charset="0"/>
                <a:cs typeface="Monaco" charset="0"/>
                <a:sym typeface="Monaco" charset="0"/>
              </a:rPr>
              <a:t>D</a:t>
            </a:r>
            <a:r>
              <a:rPr lang="en-US" sz="1800" dirty="0" smtClean="0">
                <a:latin typeface="Monaco" charset="0"/>
                <a:cs typeface="Monaco" charset="0"/>
                <a:sym typeface="Monaco" charset="0"/>
              </a:rPr>
              <a:t>&gt;</a:t>
            </a: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&lt;/B&gt;</a:t>
            </a: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&lt;C&gt;</a:t>
            </a: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  ABC </a:t>
            </a: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  </a:t>
            </a:r>
            <a:r>
              <a:rPr lang="en-US" sz="1800" dirty="0">
                <a:latin typeface="Monaco" charset="0"/>
                <a:cs typeface="Monaco" charset="0"/>
                <a:sym typeface="Monaco" charset="0"/>
              </a:rPr>
              <a:t>&lt;D&gt; </a:t>
            </a:r>
            <a:r>
              <a:rPr lang="en-US" sz="1800" dirty="0" smtClean="0">
                <a:latin typeface="Monaco" charset="0"/>
                <a:cs typeface="Monaco" charset="0"/>
                <a:sym typeface="Monaco" charset="0"/>
              </a:rPr>
              <a:t>ZZZZ &lt;</a:t>
            </a:r>
            <a:r>
              <a:rPr lang="en-US" sz="1800" dirty="0">
                <a:latin typeface="Monaco" charset="0"/>
                <a:cs typeface="Monaco" charset="0"/>
                <a:sym typeface="Monaco" charset="0"/>
              </a:rPr>
              <a:t>/D</a:t>
            </a:r>
            <a:r>
              <a:rPr lang="en-US" sz="1800" dirty="0" smtClean="0">
                <a:latin typeface="Monaco" charset="0"/>
                <a:cs typeface="Monaco" charset="0"/>
                <a:sym typeface="Monaco" charset="0"/>
              </a:rPr>
              <a:t>&gt;</a:t>
            </a: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&lt;/C&gt;</a:t>
            </a:r>
          </a:p>
          <a:p>
            <a:pPr marL="0" indent="0">
              <a:buNone/>
            </a:pPr>
            <a:r>
              <a:rPr lang="en-US" sz="1800" dirty="0" smtClean="0">
                <a:latin typeface="Monaco" charset="0"/>
                <a:cs typeface="Monaco" charset="0"/>
                <a:sym typeface="Monaco" charset="0"/>
              </a:rPr>
              <a:t>&lt;/A&gt;</a:t>
            </a:r>
            <a:endParaRPr lang="en-US" sz="1800" dirty="0">
              <a:latin typeface="Monaco" charset="0"/>
              <a:cs typeface="Monaco" charset="0"/>
              <a:sym typeface="Monaco" charset="0"/>
            </a:endParaRPr>
          </a:p>
          <a:p>
            <a:pPr marL="0" indent="0">
              <a:buNone/>
            </a:pPr>
            <a:endParaRPr lang="en-US" sz="1800" dirty="0" smtClean="0">
              <a:latin typeface="Monaco" charset="0"/>
              <a:cs typeface="Monaco" charset="0"/>
              <a:sym typeface="Monaco" charset="0"/>
            </a:endParaRPr>
          </a:p>
          <a:p>
            <a:pPr marL="0" indent="0">
              <a:buNone/>
            </a:pPr>
            <a:r>
              <a:rPr lang="en-US" sz="1800" dirty="0">
                <a:latin typeface="Monaco" charset="0"/>
                <a:cs typeface="Monaco" charset="0"/>
                <a:sym typeface="Monaco" charset="0"/>
              </a:rPr>
              <a:t> </a:t>
            </a:r>
            <a:r>
              <a:rPr lang="en-US" sz="1800" dirty="0" smtClean="0">
                <a:latin typeface="Monaco" charset="0"/>
                <a:cs typeface="Monaco" charset="0"/>
                <a:sym typeface="Monaco" charset="0"/>
              </a:rPr>
              <a:t>   </a:t>
            </a:r>
          </a:p>
        </p:txBody>
      </p:sp>
      <p:sp>
        <p:nvSpPr>
          <p:cNvPr id="2" name="Content Placeholder 1"/>
          <p:cNvSpPr>
            <a:spLocks noGrp="1"/>
          </p:cNvSpPr>
          <p:nvPr>
            <p:ph sz="half" idx="2"/>
          </p:nvPr>
        </p:nvSpPr>
        <p:spPr>
          <a:xfrm>
            <a:off x="4648200" y="2235200"/>
            <a:ext cx="4038600" cy="4525963"/>
          </a:xfrm>
        </p:spPr>
        <p:txBody>
          <a:bodyPr>
            <a:normAutofit fontScale="92500" lnSpcReduction="10000"/>
          </a:bodyPr>
          <a:lstStyle/>
          <a:p>
            <a:pPr marL="0" indent="0">
              <a:buNone/>
            </a:pPr>
            <a:r>
              <a:rPr lang="en-US" dirty="0" smtClean="0"/>
              <a:t>Which statement is TRUE?</a:t>
            </a:r>
          </a:p>
          <a:p>
            <a:pPr marL="0" indent="0">
              <a:buNone/>
            </a:pPr>
            <a:endParaRPr lang="en-US" dirty="0"/>
          </a:p>
          <a:p>
            <a:pPr marL="0" indent="0">
              <a:buNone/>
            </a:pPr>
            <a:r>
              <a:rPr lang="en-US" dirty="0" smtClean="0"/>
              <a:t>A. All B nodes are siblings</a:t>
            </a:r>
          </a:p>
          <a:p>
            <a:pPr marL="0" indent="0">
              <a:buNone/>
            </a:pPr>
            <a:r>
              <a:rPr lang="en-US" dirty="0" smtClean="0"/>
              <a:t>B. E’s parent is a B node</a:t>
            </a:r>
          </a:p>
          <a:p>
            <a:pPr marL="0" indent="0">
              <a:buNone/>
            </a:pPr>
            <a:r>
              <a:rPr lang="en-US" dirty="0" smtClean="0"/>
              <a:t>C. All D nodes are siblings</a:t>
            </a:r>
          </a:p>
          <a:p>
            <a:pPr marL="0" indent="0">
              <a:buNone/>
            </a:pPr>
            <a:r>
              <a:rPr lang="en-US" dirty="0" smtClean="0"/>
              <a:t>D. A and B</a:t>
            </a:r>
          </a:p>
          <a:p>
            <a:pPr marL="0" indent="0">
              <a:buNone/>
            </a:pPr>
            <a:r>
              <a:rPr lang="en-US" dirty="0" smtClean="0"/>
              <a:t>E. A, B, and C</a:t>
            </a:r>
            <a:endParaRPr lang="en-US" dirty="0"/>
          </a:p>
        </p:txBody>
      </p:sp>
    </p:spTree>
    <p:extLst>
      <p:ext uri="{BB962C8B-B14F-4D97-AF65-F5344CB8AC3E}">
        <p14:creationId xmlns:p14="http://schemas.microsoft.com/office/powerpoint/2010/main" val="28447574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xampleTree.jpg"/>
          <p:cNvPicPr>
            <a:picLocks noGrp="1" noChangeAspect="1"/>
          </p:cNvPicPr>
          <p:nvPr>
            <p:ph sz="half" idx="1"/>
          </p:nvPr>
        </p:nvPicPr>
        <p:blipFill>
          <a:blip r:embed="rId2">
            <a:extLst>
              <a:ext uri="{28A0092B-C50C-407E-A947-70E740481C1C}">
                <a14:useLocalDpi xmlns:a14="http://schemas.microsoft.com/office/drawing/2010/main" val="0"/>
              </a:ext>
            </a:extLst>
          </a:blip>
          <a:srcRect t="6598" b="6598"/>
          <a:stretch>
            <a:fillRect/>
          </a:stretch>
        </p:blipFill>
        <p:spPr>
          <a:xfrm rot="5400000">
            <a:off x="787401" y="-243681"/>
            <a:ext cx="4038600" cy="4525963"/>
          </a:xfrm>
        </p:spPr>
      </p:pic>
      <p:sp>
        <p:nvSpPr>
          <p:cNvPr id="2" name="Content Placeholder 1"/>
          <p:cNvSpPr>
            <a:spLocks noGrp="1"/>
          </p:cNvSpPr>
          <p:nvPr>
            <p:ph sz="half" idx="2"/>
          </p:nvPr>
        </p:nvSpPr>
        <p:spPr>
          <a:xfrm>
            <a:off x="4940300" y="2235200"/>
            <a:ext cx="4038600" cy="4525963"/>
          </a:xfrm>
        </p:spPr>
        <p:txBody>
          <a:bodyPr/>
          <a:lstStyle/>
          <a:p>
            <a:pPr marL="0" indent="0">
              <a:buNone/>
            </a:pPr>
            <a:r>
              <a:rPr lang="en-US" dirty="0" smtClean="0"/>
              <a:t>Which statement is TRUE?</a:t>
            </a:r>
          </a:p>
          <a:p>
            <a:pPr marL="0" indent="0">
              <a:buNone/>
            </a:pPr>
            <a:endParaRPr lang="en-US" dirty="0"/>
          </a:p>
          <a:p>
            <a:pPr marL="0" indent="0">
              <a:buNone/>
            </a:pPr>
            <a:r>
              <a:rPr lang="en-US" dirty="0" smtClean="0"/>
              <a:t>A. All B nodes are siblings</a:t>
            </a:r>
          </a:p>
          <a:p>
            <a:pPr marL="0" indent="0">
              <a:buNone/>
            </a:pPr>
            <a:r>
              <a:rPr lang="en-US" dirty="0" smtClean="0"/>
              <a:t>B. E’s parent is a B node</a:t>
            </a:r>
          </a:p>
          <a:p>
            <a:pPr marL="0" indent="0">
              <a:buNone/>
            </a:pPr>
            <a:r>
              <a:rPr lang="en-US" dirty="0" smtClean="0"/>
              <a:t>C. All D nodes are siblings</a:t>
            </a:r>
          </a:p>
          <a:p>
            <a:pPr marL="0" indent="0">
              <a:buNone/>
            </a:pPr>
            <a:r>
              <a:rPr lang="en-US" dirty="0" smtClean="0"/>
              <a:t>D. A and B</a:t>
            </a:r>
          </a:p>
          <a:p>
            <a:pPr marL="0" indent="0">
              <a:buNone/>
            </a:pPr>
            <a:r>
              <a:rPr lang="en-US" dirty="0" smtClean="0"/>
              <a:t>E. A, B, and C</a:t>
            </a:r>
            <a:endParaRPr lang="en-US" dirty="0"/>
          </a:p>
        </p:txBody>
      </p:sp>
      <p:sp>
        <p:nvSpPr>
          <p:cNvPr id="6" name="Content Placeholder 2"/>
          <p:cNvSpPr txBox="1">
            <a:spLocks/>
          </p:cNvSpPr>
          <p:nvPr/>
        </p:nvSpPr>
        <p:spPr>
          <a:xfrm>
            <a:off x="1003300" y="3568700"/>
            <a:ext cx="3810000" cy="32893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sz="1800" dirty="0" smtClean="0">
                <a:latin typeface="Courier"/>
                <a:cs typeface="Courier"/>
                <a:sym typeface="Monaco" charset="0"/>
              </a:rPr>
              <a:t>&lt;A&gt;</a:t>
            </a:r>
          </a:p>
          <a:p>
            <a:pPr marL="0" indent="0">
              <a:buFont typeface="Arial"/>
              <a:buNone/>
            </a:pPr>
            <a:r>
              <a:rPr lang="en-US" sz="1800" dirty="0" smtClean="0">
                <a:latin typeface="Monaco" charset="0"/>
                <a:cs typeface="Monaco" charset="0"/>
                <a:sym typeface="Monaco" charset="0"/>
              </a:rPr>
              <a:t> &lt;B&gt;</a:t>
            </a:r>
            <a:endParaRPr lang="en-US" sz="1800" dirty="0" smtClean="0">
              <a:latin typeface="Monaco" charset="0"/>
              <a:sym typeface="Monaco" charset="0"/>
            </a:endParaRPr>
          </a:p>
          <a:p>
            <a:pPr marL="0" indent="0">
              <a:buFont typeface="Arial"/>
              <a:buNone/>
            </a:pPr>
            <a:r>
              <a:rPr lang="en-US" sz="1800" dirty="0" smtClean="0">
                <a:latin typeface="Monaco" charset="0"/>
                <a:cs typeface="Monaco" charset="0"/>
                <a:sym typeface="Monaco" charset="0"/>
              </a:rPr>
              <a:t>   &lt;D&gt;xxx&lt;/D&gt;</a:t>
            </a:r>
            <a:endParaRPr lang="en-US" sz="1800" dirty="0" smtClean="0">
              <a:latin typeface="Monaco" charset="0"/>
              <a:sym typeface="Monaco" charset="0"/>
            </a:endParaRPr>
          </a:p>
          <a:p>
            <a:pPr marL="0" indent="0">
              <a:buFont typeface="Arial"/>
              <a:buNone/>
            </a:pPr>
            <a:r>
              <a:rPr lang="en-US" sz="1800" dirty="0" smtClean="0">
                <a:latin typeface="Monaco" charset="0"/>
                <a:cs typeface="Monaco" charset="0"/>
                <a:sym typeface="Monaco" charset="0"/>
              </a:rPr>
              <a:t>   &lt;E/&gt;</a:t>
            </a:r>
          </a:p>
          <a:p>
            <a:pPr marL="0" indent="0">
              <a:buFont typeface="Arial"/>
              <a:buNone/>
            </a:pPr>
            <a:r>
              <a:rPr lang="en-US" sz="1800" dirty="0" smtClean="0">
                <a:latin typeface="Monaco" charset="0"/>
                <a:cs typeface="Monaco" charset="0"/>
                <a:sym typeface="Monaco" charset="0"/>
              </a:rPr>
              <a:t> &lt;/B&gt; </a:t>
            </a:r>
          </a:p>
          <a:p>
            <a:pPr marL="0" indent="0">
              <a:buFont typeface="Arial"/>
              <a:buNone/>
            </a:pPr>
            <a:r>
              <a:rPr lang="en-US" sz="1800" dirty="0" smtClean="0">
                <a:latin typeface="Monaco" charset="0"/>
                <a:cs typeface="Monaco" charset="0"/>
                <a:sym typeface="Monaco" charset="0"/>
              </a:rPr>
              <a:t> &lt;B&gt; </a:t>
            </a:r>
          </a:p>
          <a:p>
            <a:pPr marL="0" indent="0">
              <a:buFont typeface="Arial"/>
              <a:buNone/>
            </a:pPr>
            <a:r>
              <a:rPr lang="en-US" sz="1800" dirty="0" smtClean="0">
                <a:latin typeface="Monaco" charset="0"/>
                <a:cs typeface="Monaco" charset="0"/>
                <a:sym typeface="Monaco" charset="0"/>
              </a:rPr>
              <a:t>   &lt;D&gt; </a:t>
            </a:r>
            <a:r>
              <a:rPr lang="en-US" sz="1800" dirty="0" err="1" smtClean="0">
                <a:latin typeface="Monaco" charset="0"/>
                <a:cs typeface="Monaco" charset="0"/>
                <a:sym typeface="Monaco" charset="0"/>
              </a:rPr>
              <a:t>yyy</a:t>
            </a:r>
            <a:r>
              <a:rPr lang="en-US" sz="1800" dirty="0" smtClean="0">
                <a:latin typeface="Monaco" charset="0"/>
                <a:cs typeface="Monaco" charset="0"/>
                <a:sym typeface="Monaco" charset="0"/>
              </a:rPr>
              <a:t> &lt;/D&gt;</a:t>
            </a:r>
          </a:p>
          <a:p>
            <a:pPr marL="0" indent="0">
              <a:buFont typeface="Arial"/>
              <a:buNone/>
            </a:pPr>
            <a:r>
              <a:rPr lang="en-US" sz="1800" dirty="0" smtClean="0">
                <a:latin typeface="Monaco" charset="0"/>
                <a:cs typeface="Monaco" charset="0"/>
                <a:sym typeface="Monaco" charset="0"/>
              </a:rPr>
              <a:t> &lt;/B&gt;</a:t>
            </a:r>
          </a:p>
          <a:p>
            <a:pPr marL="0" indent="0">
              <a:buFont typeface="Arial"/>
              <a:buNone/>
            </a:pPr>
            <a:r>
              <a:rPr lang="en-US" sz="1800" dirty="0" smtClean="0">
                <a:latin typeface="Monaco" charset="0"/>
                <a:cs typeface="Monaco" charset="0"/>
                <a:sym typeface="Monaco" charset="0"/>
              </a:rPr>
              <a:t> &lt;C&gt;</a:t>
            </a:r>
          </a:p>
          <a:p>
            <a:pPr marL="0" indent="0">
              <a:buFont typeface="Arial"/>
              <a:buNone/>
            </a:pPr>
            <a:r>
              <a:rPr lang="en-US" sz="1800" dirty="0" smtClean="0">
                <a:latin typeface="Monaco" charset="0"/>
                <a:cs typeface="Monaco" charset="0"/>
                <a:sym typeface="Monaco" charset="0"/>
              </a:rPr>
              <a:t>   ABC </a:t>
            </a:r>
          </a:p>
          <a:p>
            <a:pPr marL="0" indent="0">
              <a:buFont typeface="Arial"/>
              <a:buNone/>
            </a:pPr>
            <a:r>
              <a:rPr lang="en-US" sz="1800" dirty="0" smtClean="0">
                <a:latin typeface="Monaco" charset="0"/>
                <a:cs typeface="Monaco" charset="0"/>
                <a:sym typeface="Monaco" charset="0"/>
              </a:rPr>
              <a:t>   &lt;D&gt; ZZZZ &lt;/D&gt;</a:t>
            </a:r>
          </a:p>
          <a:p>
            <a:pPr marL="0" indent="0">
              <a:buFont typeface="Arial"/>
              <a:buNone/>
            </a:pPr>
            <a:r>
              <a:rPr lang="en-US" sz="1800" dirty="0" smtClean="0">
                <a:latin typeface="Monaco" charset="0"/>
                <a:cs typeface="Monaco" charset="0"/>
                <a:sym typeface="Monaco" charset="0"/>
              </a:rPr>
              <a:t> &lt;/C&gt;</a:t>
            </a:r>
          </a:p>
          <a:p>
            <a:pPr marL="0" indent="0">
              <a:buFont typeface="Arial"/>
              <a:buNone/>
            </a:pPr>
            <a:r>
              <a:rPr lang="en-US" sz="1800" dirty="0" smtClean="0">
                <a:latin typeface="Monaco" charset="0"/>
                <a:cs typeface="Monaco" charset="0"/>
                <a:sym typeface="Monaco" charset="0"/>
              </a:rPr>
              <a:t>&lt;/A&gt; </a:t>
            </a:r>
          </a:p>
        </p:txBody>
      </p:sp>
    </p:spTree>
    <p:extLst>
      <p:ext uri="{BB962C8B-B14F-4D97-AF65-F5344CB8AC3E}">
        <p14:creationId xmlns:p14="http://schemas.microsoft.com/office/powerpoint/2010/main" val="3002963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Working with XML in R</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69292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package</a:t>
            </a:r>
            <a:endParaRPr lang="en-US" dirty="0"/>
          </a:p>
        </p:txBody>
      </p:sp>
      <p:sp>
        <p:nvSpPr>
          <p:cNvPr id="287745" name="Rectangle 1"/>
          <p:cNvSpPr>
            <a:spLocks noGrp="1" noChangeArrowheads="1"/>
          </p:cNvSpPr>
          <p:nvPr>
            <p:ph idx="1"/>
          </p:nvPr>
        </p:nvSpPr>
        <p:spPr>
          <a:xfrm>
            <a:off x="457200" y="1600200"/>
            <a:ext cx="8229600" cy="4944669"/>
          </a:xfrm>
          <a:ln/>
        </p:spPr>
        <p:txBody>
          <a:bodyPr>
            <a:normAutofit/>
          </a:bodyPr>
          <a:lstStyle/>
          <a:p>
            <a:r>
              <a:rPr lang="en-US" dirty="0" smtClean="0"/>
              <a:t>Handy functions for parsing XML</a:t>
            </a:r>
          </a:p>
          <a:p>
            <a:pPr lvl="1"/>
            <a:r>
              <a:rPr lang="en-US" b="1" dirty="0" err="1" smtClean="0">
                <a:solidFill>
                  <a:srgbClr val="3366FF"/>
                </a:solidFill>
              </a:rPr>
              <a:t>xmlParse</a:t>
            </a:r>
            <a:r>
              <a:rPr lang="en-US" dirty="0" smtClean="0"/>
              <a:t>: read an XML file into R</a:t>
            </a:r>
          </a:p>
          <a:p>
            <a:pPr lvl="1"/>
            <a:r>
              <a:rPr lang="en-US" b="1" dirty="0" err="1" smtClean="0">
                <a:solidFill>
                  <a:srgbClr val="3366FF"/>
                </a:solidFill>
              </a:rPr>
              <a:t>xmlValue</a:t>
            </a:r>
            <a:r>
              <a:rPr lang="en-US" dirty="0" smtClean="0"/>
              <a:t>: retrieve text content of a node </a:t>
            </a:r>
            <a:r>
              <a:rPr lang="en-US" dirty="0"/>
              <a:t>(</a:t>
            </a:r>
            <a:r>
              <a:rPr lang="en-US" dirty="0" smtClean="0"/>
              <a:t>including content of all child nodes) </a:t>
            </a:r>
          </a:p>
          <a:p>
            <a:pPr lvl="1"/>
            <a:r>
              <a:rPr lang="en-US" b="1" dirty="0" err="1" smtClean="0">
                <a:solidFill>
                  <a:srgbClr val="3366FF"/>
                </a:solidFill>
              </a:rPr>
              <a:t>xmlSize</a:t>
            </a:r>
            <a:r>
              <a:rPr lang="en-US" dirty="0" smtClean="0"/>
              <a:t>: return the number of child nodes</a:t>
            </a:r>
          </a:p>
          <a:p>
            <a:pPr lvl="1"/>
            <a:r>
              <a:rPr lang="en-US" b="1" dirty="0" err="1" smtClean="0">
                <a:solidFill>
                  <a:srgbClr val="3366FF"/>
                </a:solidFill>
              </a:rPr>
              <a:t>xmlName</a:t>
            </a:r>
            <a:r>
              <a:rPr lang="en-US" dirty="0" smtClean="0"/>
              <a:t>: return the tag name of a node</a:t>
            </a:r>
          </a:p>
          <a:p>
            <a:pPr lvl="1"/>
            <a:r>
              <a:rPr lang="en-US" b="1" dirty="0" err="1" smtClean="0">
                <a:solidFill>
                  <a:srgbClr val="3366FF"/>
                </a:solidFill>
              </a:rPr>
              <a:t>xmlGetAttr</a:t>
            </a:r>
            <a:r>
              <a:rPr lang="en-US" dirty="0" smtClean="0"/>
              <a:t>: return the attribute value of the specified attribute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1"/>
          <p:cNvSpPr>
            <a:spLocks noGrp="1" noChangeArrowheads="1"/>
          </p:cNvSpPr>
          <p:nvPr>
            <p:ph type="body" idx="1"/>
          </p:nvPr>
        </p:nvSpPr>
        <p:spPr>
          <a:xfrm>
            <a:off x="457200" y="1600200"/>
            <a:ext cx="8229600" cy="5003800"/>
          </a:xfrm>
          <a:ln/>
        </p:spPr>
        <p:txBody>
          <a:bodyPr>
            <a:normAutofit fontScale="70000" lnSpcReduction="20000"/>
          </a:bodyPr>
          <a:lstStyle/>
          <a:p>
            <a:pPr marL="0" indent="0">
              <a:buNone/>
            </a:pPr>
            <a:r>
              <a:rPr lang="en-US" sz="4100" dirty="0"/>
              <a:t>To read an XML file into R, use </a:t>
            </a:r>
            <a:r>
              <a:rPr lang="en-US" sz="4100" dirty="0" err="1" smtClean="0">
                <a:solidFill>
                  <a:srgbClr val="0000FF"/>
                </a:solidFill>
                <a:latin typeface="Courier"/>
                <a:cs typeface="Courier"/>
                <a:sym typeface="Monaco" charset="0"/>
              </a:rPr>
              <a:t>xmlParse</a:t>
            </a:r>
            <a:endParaRPr lang="en-US" sz="4100" dirty="0">
              <a:solidFill>
                <a:srgbClr val="0000FF"/>
              </a:solidFill>
              <a:latin typeface="Courier"/>
              <a:cs typeface="Courier"/>
            </a:endParaRPr>
          </a:p>
          <a:p>
            <a:endParaRPr lang="en-US" dirty="0"/>
          </a:p>
          <a:p>
            <a:pPr marL="0" indent="0">
              <a:buNone/>
            </a:pPr>
            <a:r>
              <a:rPr lang="en-US" sz="3400" dirty="0" smtClean="0">
                <a:solidFill>
                  <a:srgbClr val="0000FF"/>
                </a:solidFill>
                <a:latin typeface="Courier"/>
                <a:cs typeface="Courier"/>
                <a:sym typeface="Monaco" charset="0"/>
              </a:rPr>
              <a:t>doc</a:t>
            </a:r>
            <a:r>
              <a:rPr lang="en-US" sz="3400" dirty="0">
                <a:solidFill>
                  <a:srgbClr val="0000FF"/>
                </a:solidFill>
                <a:latin typeface="Courier"/>
                <a:cs typeface="Courier"/>
                <a:sym typeface="Monaco" charset="0"/>
              </a:rPr>
              <a:t> = </a:t>
            </a:r>
            <a:r>
              <a:rPr lang="en-US" sz="3400" dirty="0" err="1" smtClean="0">
                <a:solidFill>
                  <a:srgbClr val="0000FF"/>
                </a:solidFill>
                <a:latin typeface="Courier"/>
                <a:cs typeface="Courier"/>
                <a:sym typeface="Monaco" charset="0"/>
              </a:rPr>
              <a:t>xmlParse</a:t>
            </a:r>
            <a:r>
              <a:rPr lang="en-US" sz="3400" dirty="0" smtClean="0">
                <a:solidFill>
                  <a:srgbClr val="0000FF"/>
                </a:solidFill>
                <a:latin typeface="Courier"/>
                <a:cs typeface="Courier"/>
                <a:sym typeface="Monaco" charset="0"/>
              </a:rPr>
              <a:t>("</a:t>
            </a:r>
            <a:r>
              <a:rPr lang="en-US" sz="3400" dirty="0" err="1" smtClean="0">
                <a:solidFill>
                  <a:srgbClr val="0000FF"/>
                </a:solidFill>
                <a:latin typeface="Courier"/>
                <a:cs typeface="Courier"/>
                <a:sym typeface="Monaco" charset="0"/>
              </a:rPr>
              <a:t>plant.xml</a:t>
            </a:r>
            <a:r>
              <a:rPr lang="en-US" sz="3400" dirty="0" smtClean="0">
                <a:solidFill>
                  <a:srgbClr val="0000FF"/>
                </a:solidFill>
                <a:latin typeface="Courier"/>
                <a:cs typeface="Courier"/>
                <a:sym typeface="Monaco" charset="0"/>
              </a:rPr>
              <a:t>")</a:t>
            </a:r>
            <a:endParaRPr lang="en-US" sz="3400" dirty="0">
              <a:solidFill>
                <a:srgbClr val="0000FF"/>
              </a:solidFill>
              <a:latin typeface="Courier"/>
              <a:cs typeface="Courier"/>
              <a:sym typeface="Monaco" charset="0"/>
            </a:endParaRPr>
          </a:p>
          <a:p>
            <a:endParaRPr lang="en-US" dirty="0"/>
          </a:p>
          <a:p>
            <a:pPr marL="0" indent="0">
              <a:buNone/>
            </a:pPr>
            <a:r>
              <a:rPr lang="en-US" sz="4100" dirty="0"/>
              <a:t>and extract the root node using </a:t>
            </a:r>
            <a:r>
              <a:rPr lang="en-US" sz="4100" dirty="0" err="1">
                <a:solidFill>
                  <a:srgbClr val="3366FF"/>
                </a:solidFill>
                <a:latin typeface="Courier"/>
                <a:cs typeface="Courier"/>
              </a:rPr>
              <a:t>xmlRoot</a:t>
            </a:r>
            <a:r>
              <a:rPr lang="en-US" dirty="0"/>
              <a:t>.</a:t>
            </a:r>
          </a:p>
          <a:p>
            <a:endParaRPr lang="en-US" dirty="0"/>
          </a:p>
          <a:p>
            <a:pPr marL="0" indent="0">
              <a:buNone/>
            </a:pPr>
            <a:r>
              <a:rPr lang="en-US" sz="3400" dirty="0" smtClean="0">
                <a:solidFill>
                  <a:srgbClr val="0000FF"/>
                </a:solidFill>
                <a:latin typeface="Courier"/>
                <a:cs typeface="Courier"/>
                <a:sym typeface="Monaco" charset="0"/>
              </a:rPr>
              <a:t>catalog</a:t>
            </a:r>
            <a:r>
              <a:rPr lang="en-US" sz="3400" dirty="0">
                <a:solidFill>
                  <a:srgbClr val="0000FF"/>
                </a:solidFill>
                <a:latin typeface="Courier"/>
                <a:cs typeface="Courier"/>
                <a:sym typeface="Monaco" charset="0"/>
              </a:rPr>
              <a:t> = </a:t>
            </a:r>
            <a:r>
              <a:rPr lang="en-US" sz="3400" dirty="0" err="1">
                <a:solidFill>
                  <a:srgbClr val="0000FF"/>
                </a:solidFill>
                <a:latin typeface="Courier"/>
                <a:cs typeface="Courier"/>
                <a:sym typeface="Monaco" charset="0"/>
              </a:rPr>
              <a:t>xmlRoot</a:t>
            </a:r>
            <a:r>
              <a:rPr lang="en-US" sz="3400" dirty="0">
                <a:solidFill>
                  <a:srgbClr val="0000FF"/>
                </a:solidFill>
                <a:latin typeface="Courier"/>
                <a:cs typeface="Courier"/>
                <a:sym typeface="Monaco" charset="0"/>
              </a:rPr>
              <a:t>(doc)</a:t>
            </a:r>
          </a:p>
          <a:p>
            <a:pPr marL="0" indent="0">
              <a:buNone/>
            </a:pPr>
            <a:r>
              <a:rPr lang="en-US" sz="3400" dirty="0" smtClean="0">
                <a:solidFill>
                  <a:srgbClr val="0000FF"/>
                </a:solidFill>
                <a:latin typeface="Courier"/>
                <a:cs typeface="Courier"/>
                <a:sym typeface="Monaco" charset="0"/>
              </a:rPr>
              <a:t>class(catalog)</a:t>
            </a:r>
            <a:endParaRPr lang="en-US" sz="3400" dirty="0">
              <a:solidFill>
                <a:srgbClr val="0000FF"/>
              </a:solidFill>
              <a:latin typeface="Courier"/>
              <a:cs typeface="Courier"/>
              <a:sym typeface="Monaco" charset="0"/>
            </a:endParaRPr>
          </a:p>
          <a:p>
            <a:pPr marL="0" indent="0">
              <a:buNone/>
            </a:pPr>
            <a:r>
              <a:rPr lang="en-US" sz="3400" dirty="0">
                <a:latin typeface="Courier"/>
                <a:cs typeface="Courier"/>
                <a:sym typeface="Monaco" charset="0"/>
              </a:rPr>
              <a:t>[1] "</a:t>
            </a:r>
            <a:r>
              <a:rPr lang="en-US" sz="3400" dirty="0" err="1">
                <a:latin typeface="Courier"/>
                <a:cs typeface="Courier"/>
                <a:sym typeface="Monaco" charset="0"/>
              </a:rPr>
              <a:t>XMLNode</a:t>
            </a:r>
            <a:r>
              <a:rPr lang="en-US" sz="3400" dirty="0">
                <a:latin typeface="Courier"/>
                <a:cs typeface="Courier"/>
                <a:sym typeface="Monaco" charset="0"/>
              </a:rPr>
              <a:t>"</a:t>
            </a:r>
          </a:p>
          <a:p>
            <a:endParaRPr lang="en-US" sz="1700" dirty="0">
              <a:latin typeface="Monaco" charset="0"/>
              <a:sym typeface="Monaco" charset="0"/>
            </a:endParaRPr>
          </a:p>
          <a:p>
            <a:pPr marL="0" indent="0">
              <a:buNone/>
            </a:pPr>
            <a:r>
              <a:rPr lang="en-US" sz="3600" dirty="0">
                <a:latin typeface="Calibri"/>
                <a:cs typeface="Calibri"/>
              </a:rPr>
              <a:t>To illustrate how we manipulate an XML object in R, </a:t>
            </a:r>
            <a:r>
              <a:rPr lang="en-US" sz="3600" dirty="0" smtClean="0">
                <a:latin typeface="Calibri"/>
                <a:cs typeface="Calibri"/>
              </a:rPr>
              <a:t>we </a:t>
            </a:r>
            <a:r>
              <a:rPr lang="en-US" sz="3600" dirty="0">
                <a:latin typeface="Calibri"/>
                <a:cs typeface="Calibri"/>
              </a:rPr>
              <a:t>take this data and reformat it into a data frame with one row for each plant.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Rectangle 1"/>
          <p:cNvSpPr>
            <a:spLocks noGrp="1" noChangeArrowheads="1"/>
          </p:cNvSpPr>
          <p:nvPr>
            <p:ph type="body" idx="1"/>
          </p:nvPr>
        </p:nvSpPr>
        <p:spPr>
          <a:xfrm>
            <a:off x="457200" y="774700"/>
            <a:ext cx="8229600" cy="5783263"/>
          </a:xfrm>
          <a:ln/>
        </p:spPr>
        <p:txBody>
          <a:bodyPr>
            <a:normAutofit/>
          </a:bodyPr>
          <a:lstStyle/>
          <a:p>
            <a:pPr marL="0" indent="0" algn="ctr">
              <a:buNone/>
            </a:pPr>
            <a:r>
              <a:rPr lang="en-US" sz="4600" i="1" dirty="0" smtClean="0">
                <a:latin typeface="Calibri"/>
                <a:cs typeface="Calibri"/>
              </a:rPr>
              <a:t>The XML document is a special object in R.</a:t>
            </a:r>
          </a:p>
          <a:p>
            <a:pPr marL="0" indent="0" algn="ctr">
              <a:buNone/>
            </a:pPr>
            <a:r>
              <a:rPr lang="en-US" sz="4600" i="1" dirty="0" smtClean="0">
                <a:latin typeface="Calibri"/>
                <a:cs typeface="Calibri"/>
              </a:rPr>
              <a:t> </a:t>
            </a:r>
          </a:p>
          <a:p>
            <a:pPr marL="0" indent="0" algn="ctr">
              <a:buNone/>
            </a:pPr>
            <a:r>
              <a:rPr lang="en-US" sz="4600" i="1" dirty="0" smtClean="0">
                <a:latin typeface="Calibri"/>
                <a:cs typeface="Calibri"/>
              </a:rPr>
              <a:t>It is similar to a list, but we need special functions to extract content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1"/>
          <p:cNvSpPr>
            <a:spLocks noGrp="1" noChangeArrowheads="1"/>
          </p:cNvSpPr>
          <p:nvPr>
            <p:ph type="body" idx="1"/>
          </p:nvPr>
        </p:nvSpPr>
        <p:spPr>
          <a:xfrm>
            <a:off x="457200" y="482600"/>
            <a:ext cx="8229600" cy="5643563"/>
          </a:xfrm>
          <a:ln/>
        </p:spPr>
        <p:txBody>
          <a:bodyPr>
            <a:normAutofit fontScale="85000" lnSpcReduction="10000"/>
          </a:bodyPr>
          <a:lstStyle/>
          <a:p>
            <a:pPr marL="0" indent="0">
              <a:buNone/>
            </a:pPr>
            <a:r>
              <a:rPr lang="en-US" sz="4100" dirty="0" err="1" smtClean="0">
                <a:solidFill>
                  <a:srgbClr val="0000FF"/>
                </a:solidFill>
                <a:latin typeface="Courier"/>
                <a:cs typeface="Courier"/>
                <a:sym typeface="Monaco" charset="0"/>
              </a:rPr>
              <a:t>xmlParse</a:t>
            </a:r>
            <a:r>
              <a:rPr lang="en-US" sz="1700" dirty="0" smtClean="0">
                <a:latin typeface="Monaco" charset="0"/>
                <a:cs typeface="Monaco" charset="0"/>
                <a:sym typeface="Monaco" charset="0"/>
              </a:rPr>
              <a:t> </a:t>
            </a:r>
            <a:r>
              <a:rPr lang="en-US" dirty="0"/>
              <a:t>implements what is called the DOM (Document Object Model) </a:t>
            </a:r>
            <a:r>
              <a:rPr lang="en-US" dirty="0" smtClean="0"/>
              <a:t>parser.</a:t>
            </a:r>
          </a:p>
          <a:p>
            <a:pPr marL="0" indent="0">
              <a:buNone/>
            </a:pPr>
            <a:endParaRPr lang="en-US" dirty="0"/>
          </a:p>
          <a:p>
            <a:pPr marL="0" indent="0">
              <a:buNone/>
            </a:pPr>
            <a:r>
              <a:rPr lang="en-US" dirty="0"/>
              <a:t>We </a:t>
            </a:r>
            <a:r>
              <a:rPr lang="en-US" dirty="0" smtClean="0"/>
              <a:t>don</a:t>
            </a:r>
            <a:r>
              <a:rPr lang="en-US" dirty="0" smtClean="0">
                <a:latin typeface="Arial"/>
              </a:rPr>
              <a:t>’</a:t>
            </a:r>
            <a:r>
              <a:rPr lang="en-US" dirty="0" smtClean="0"/>
              <a:t>t </a:t>
            </a:r>
            <a:r>
              <a:rPr lang="en-US" dirty="0"/>
              <a:t>have time to cover it, but you should be aware of another parsing model called SAX (Simple API for XML).  It reads the document incrementally and is more memory efficient, but it is trickier to use.</a:t>
            </a:r>
          </a:p>
          <a:p>
            <a:endParaRPr lang="en-US" dirty="0"/>
          </a:p>
          <a:p>
            <a:pPr marL="0" indent="0">
              <a:buNone/>
            </a:pPr>
            <a:r>
              <a:rPr lang="en-US" dirty="0"/>
              <a:t>The tree structure is represented in R as a list of lists.</a:t>
            </a:r>
          </a:p>
          <a:p>
            <a:endParaRPr lang="en-US" dirty="0"/>
          </a:p>
          <a:p>
            <a:pPr marL="0" indent="0">
              <a:buNone/>
            </a:pPr>
            <a:r>
              <a:rPr lang="en-US" dirty="0"/>
              <a:t>We can access an element within a node (i.e., a child), using the usual </a:t>
            </a:r>
            <a:r>
              <a:rPr lang="en-US" sz="2600" dirty="0">
                <a:solidFill>
                  <a:srgbClr val="0000FF"/>
                </a:solidFill>
                <a:latin typeface="Courier"/>
                <a:cs typeface="Courier"/>
                <a:sym typeface="Monaco" charset="0"/>
              </a:rPr>
              <a:t>[[ ]]</a:t>
            </a:r>
            <a:r>
              <a:rPr lang="en-US" sz="2600" dirty="0">
                <a:solidFill>
                  <a:srgbClr val="0000FF"/>
                </a:solidFill>
                <a:latin typeface="Courier"/>
                <a:cs typeface="Courier"/>
              </a:rPr>
              <a:t> </a:t>
            </a:r>
            <a:r>
              <a:rPr lang="en-US" dirty="0"/>
              <a:t>indexing for lists.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Available on the Web</a:t>
            </a:r>
            <a:endParaRPr lang="en-US" dirty="0"/>
          </a:p>
        </p:txBody>
      </p:sp>
      <p:sp>
        <p:nvSpPr>
          <p:cNvPr id="3" name="Content Placeholder 2"/>
          <p:cNvSpPr>
            <a:spLocks noGrp="1"/>
          </p:cNvSpPr>
          <p:nvPr>
            <p:ph idx="1"/>
          </p:nvPr>
        </p:nvSpPr>
        <p:spPr/>
        <p:txBody>
          <a:bodyPr/>
          <a:lstStyle/>
          <a:p>
            <a:r>
              <a:rPr lang="en-US" dirty="0" smtClean="0"/>
              <a:t>HTML </a:t>
            </a:r>
          </a:p>
          <a:p>
            <a:pPr lvl="1"/>
            <a:r>
              <a:rPr lang="en-US" dirty="0" smtClean="0"/>
              <a:t>HTML Table </a:t>
            </a:r>
          </a:p>
          <a:p>
            <a:pPr lvl="1"/>
            <a:r>
              <a:rPr lang="en-US" dirty="0" smtClean="0"/>
              <a:t>plain text formats (e.g., delimited) </a:t>
            </a:r>
          </a:p>
          <a:p>
            <a:r>
              <a:rPr lang="en-US" dirty="0" smtClean="0"/>
              <a:t>Other Formats:</a:t>
            </a:r>
          </a:p>
          <a:p>
            <a:pPr lvl="1"/>
            <a:r>
              <a:rPr lang="en-US" dirty="0" smtClean="0"/>
              <a:t>JSON</a:t>
            </a:r>
          </a:p>
          <a:p>
            <a:pPr lvl="1"/>
            <a:r>
              <a:rPr lang="en-US" dirty="0" smtClean="0"/>
              <a:t>XML</a:t>
            </a:r>
          </a:p>
          <a:p>
            <a:endParaRPr lang="en-US" dirty="0"/>
          </a:p>
        </p:txBody>
      </p:sp>
    </p:spTree>
    <p:extLst>
      <p:ext uri="{BB962C8B-B14F-4D97-AF65-F5344CB8AC3E}">
        <p14:creationId xmlns:p14="http://schemas.microsoft.com/office/powerpoint/2010/main" val="5738763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Rectangle 1"/>
          <p:cNvSpPr>
            <a:spLocks noGrp="1" noChangeArrowheads="1"/>
          </p:cNvSpPr>
          <p:nvPr>
            <p:ph type="body" idx="1"/>
          </p:nvPr>
        </p:nvSpPr>
        <p:spPr>
          <a:xfrm>
            <a:off x="457200" y="774700"/>
            <a:ext cx="8229600" cy="5783263"/>
          </a:xfrm>
          <a:ln/>
        </p:spPr>
        <p:txBody>
          <a:bodyPr>
            <a:normAutofit/>
          </a:bodyPr>
          <a:lstStyle/>
          <a:p>
            <a:r>
              <a:rPr lang="en-US" dirty="0" smtClean="0">
                <a:latin typeface="Calibri"/>
                <a:cs typeface="Calibri"/>
              </a:rPr>
              <a:t>XML </a:t>
            </a:r>
            <a:r>
              <a:rPr lang="en-US" dirty="0">
                <a:latin typeface="Calibri"/>
                <a:cs typeface="Calibri"/>
              </a:rPr>
              <a:t>versions </a:t>
            </a:r>
            <a:r>
              <a:rPr lang="en-US" dirty="0" smtClean="0">
                <a:latin typeface="Calibri"/>
                <a:cs typeface="Calibri"/>
              </a:rPr>
              <a:t>of </a:t>
            </a:r>
            <a:r>
              <a:rPr lang="en-US" dirty="0" err="1" smtClean="0">
                <a:solidFill>
                  <a:srgbClr val="0000FF"/>
                </a:solidFill>
                <a:latin typeface="Courier"/>
                <a:cs typeface="Courier"/>
              </a:rPr>
              <a:t>lapply</a:t>
            </a:r>
            <a:r>
              <a:rPr lang="en-US" dirty="0" smtClean="0">
                <a:latin typeface="Calibri"/>
                <a:cs typeface="Calibri"/>
              </a:rPr>
              <a:t> and </a:t>
            </a:r>
            <a:r>
              <a:rPr lang="en-US" dirty="0" err="1">
                <a:solidFill>
                  <a:srgbClr val="0000FF"/>
                </a:solidFill>
                <a:latin typeface="Courier"/>
                <a:cs typeface="Courier"/>
              </a:rPr>
              <a:t>s</a:t>
            </a:r>
            <a:r>
              <a:rPr lang="en-US" dirty="0" err="1" smtClean="0">
                <a:solidFill>
                  <a:srgbClr val="0000FF"/>
                </a:solidFill>
                <a:latin typeface="Courier"/>
                <a:cs typeface="Courier"/>
              </a:rPr>
              <a:t>apply</a:t>
            </a:r>
            <a:r>
              <a:rPr lang="en-US" dirty="0" smtClean="0">
                <a:latin typeface="Calibri"/>
                <a:cs typeface="Calibri"/>
              </a:rPr>
              <a:t>, named </a:t>
            </a:r>
            <a:r>
              <a:rPr lang="en-US" dirty="0" err="1" smtClean="0">
                <a:solidFill>
                  <a:srgbClr val="0000FF"/>
                </a:solidFill>
                <a:latin typeface="Courier"/>
                <a:cs typeface="Courier"/>
              </a:rPr>
              <a:t>xmlApply</a:t>
            </a:r>
            <a:r>
              <a:rPr lang="en-US" dirty="0" smtClean="0">
                <a:solidFill>
                  <a:srgbClr val="0000FF"/>
                </a:solidFill>
                <a:latin typeface="Courier"/>
                <a:cs typeface="Courier"/>
              </a:rPr>
              <a:t> </a:t>
            </a:r>
            <a:r>
              <a:rPr lang="en-US" dirty="0" err="1" smtClean="0">
                <a:solidFill>
                  <a:srgbClr val="0000FF"/>
                </a:solidFill>
                <a:latin typeface="Courier"/>
                <a:cs typeface="Courier"/>
              </a:rPr>
              <a:t>xmlSApply</a:t>
            </a:r>
            <a:r>
              <a:rPr lang="en-US" dirty="0" smtClean="0">
                <a:latin typeface="Calibri"/>
                <a:cs typeface="Calibri"/>
              </a:rPr>
              <a:t>.  </a:t>
            </a:r>
            <a:r>
              <a:rPr lang="en-US" dirty="0">
                <a:latin typeface="Calibri"/>
                <a:cs typeface="Calibri"/>
              </a:rPr>
              <a:t>Each takes an </a:t>
            </a:r>
            <a:r>
              <a:rPr lang="en-US" dirty="0" err="1" smtClean="0">
                <a:latin typeface="Calibri"/>
                <a:cs typeface="Calibri"/>
              </a:rPr>
              <a:t>XMLNode</a:t>
            </a:r>
            <a:r>
              <a:rPr lang="en-US" dirty="0" smtClean="0">
                <a:latin typeface="Calibri"/>
                <a:cs typeface="Calibri"/>
              </a:rPr>
              <a:t> object </a:t>
            </a:r>
            <a:r>
              <a:rPr lang="en-US" dirty="0">
                <a:latin typeface="Calibri"/>
                <a:cs typeface="Calibri"/>
              </a:rPr>
              <a:t>as its primary argument.   They iterate over the </a:t>
            </a:r>
            <a:r>
              <a:rPr lang="en-US" dirty="0" smtClean="0">
                <a:latin typeface="Calibri"/>
                <a:cs typeface="Calibri"/>
              </a:rPr>
              <a:t>node’s </a:t>
            </a:r>
            <a:r>
              <a:rPr lang="en-US" dirty="0">
                <a:latin typeface="Calibri"/>
                <a:cs typeface="Calibri"/>
              </a:rPr>
              <a:t>children nodes, invoking the given function</a:t>
            </a:r>
            <a:r>
              <a:rPr lang="en-US" dirty="0" smtClean="0">
                <a:latin typeface="Calibri"/>
                <a:cs typeface="Calibri"/>
              </a:rPr>
              <a:t>.</a:t>
            </a:r>
          </a:p>
          <a:p>
            <a:pPr marL="0" indent="0">
              <a:buNone/>
            </a:pPr>
            <a:endParaRPr lang="en-US" dirty="0">
              <a:latin typeface="Calibri"/>
              <a:cs typeface="Calibri"/>
            </a:endParaRPr>
          </a:p>
          <a:p>
            <a:r>
              <a:rPr lang="en-US" dirty="0">
                <a:latin typeface="Calibri"/>
                <a:cs typeface="Calibri"/>
              </a:rPr>
              <a:t>Like </a:t>
            </a:r>
            <a:r>
              <a:rPr lang="en-US" dirty="0" err="1" smtClean="0">
                <a:solidFill>
                  <a:srgbClr val="0000FF"/>
                </a:solidFill>
                <a:latin typeface="Courier"/>
                <a:cs typeface="Courier"/>
              </a:rPr>
              <a:t>lapply</a:t>
            </a:r>
            <a:r>
              <a:rPr lang="en-US" sz="2800" dirty="0" smtClean="0">
                <a:solidFill>
                  <a:srgbClr val="0000FF"/>
                </a:solidFill>
                <a:latin typeface="Courier"/>
                <a:cs typeface="Courier"/>
              </a:rPr>
              <a:t>, </a:t>
            </a:r>
            <a:r>
              <a:rPr lang="en-US" dirty="0" err="1" smtClean="0">
                <a:solidFill>
                  <a:srgbClr val="0000FF"/>
                </a:solidFill>
                <a:latin typeface="Courier"/>
                <a:cs typeface="Courier"/>
              </a:rPr>
              <a:t>xmlApply</a:t>
            </a:r>
            <a:r>
              <a:rPr lang="en-US" sz="2800" dirty="0" smtClean="0">
                <a:solidFill>
                  <a:srgbClr val="0000FF"/>
                </a:solidFill>
                <a:latin typeface="Courier"/>
                <a:cs typeface="Courier"/>
              </a:rPr>
              <a:t> </a:t>
            </a:r>
            <a:r>
              <a:rPr lang="en-US" sz="2800" dirty="0" smtClean="0">
                <a:latin typeface="Calibri"/>
                <a:cs typeface="Calibri"/>
              </a:rPr>
              <a:t>returns</a:t>
            </a:r>
            <a:r>
              <a:rPr lang="en-US" dirty="0" smtClean="0">
                <a:latin typeface="Calibri"/>
                <a:cs typeface="Calibri"/>
              </a:rPr>
              <a:t> </a:t>
            </a:r>
            <a:r>
              <a:rPr lang="en-US" dirty="0">
                <a:latin typeface="Calibri"/>
                <a:cs typeface="Calibri"/>
              </a:rPr>
              <a:t>a list.  </a:t>
            </a:r>
            <a:r>
              <a:rPr lang="en-US" dirty="0" smtClean="0">
                <a:latin typeface="Calibri"/>
                <a:cs typeface="Calibri"/>
              </a:rPr>
              <a:t>Like </a:t>
            </a:r>
            <a:r>
              <a:rPr lang="en-US" dirty="0" err="1" smtClean="0">
                <a:solidFill>
                  <a:srgbClr val="0000FF"/>
                </a:solidFill>
                <a:latin typeface="Courier"/>
                <a:cs typeface="Courier"/>
              </a:rPr>
              <a:t>sapply</a:t>
            </a:r>
            <a:r>
              <a:rPr lang="en-US" dirty="0" smtClean="0">
                <a:latin typeface="Calibri"/>
                <a:cs typeface="Calibri"/>
              </a:rPr>
              <a:t>, </a:t>
            </a:r>
            <a:r>
              <a:rPr lang="en-US" dirty="0" err="1" smtClean="0">
                <a:solidFill>
                  <a:srgbClr val="0000FF"/>
                </a:solidFill>
                <a:latin typeface="Courier"/>
                <a:cs typeface="Courier"/>
              </a:rPr>
              <a:t>xmlSApply</a:t>
            </a:r>
            <a:r>
              <a:rPr lang="en-US" dirty="0" smtClean="0">
                <a:solidFill>
                  <a:srgbClr val="0000FF"/>
                </a:solidFill>
                <a:latin typeface="Courier"/>
                <a:cs typeface="Courier"/>
              </a:rPr>
              <a:t> </a:t>
            </a:r>
            <a:r>
              <a:rPr lang="en-US" dirty="0" smtClean="0">
                <a:latin typeface="Calibri"/>
                <a:cs typeface="Calibri"/>
              </a:rPr>
              <a:t>returns </a:t>
            </a:r>
            <a:r>
              <a:rPr lang="en-US" dirty="0">
                <a:latin typeface="Calibri"/>
                <a:cs typeface="Calibri"/>
              </a:rPr>
              <a:t>a simpler data structure if possible. </a:t>
            </a:r>
          </a:p>
        </p:txBody>
      </p:sp>
    </p:spTree>
    <p:extLst>
      <p:ext uri="{BB962C8B-B14F-4D97-AF65-F5344CB8AC3E}">
        <p14:creationId xmlns:p14="http://schemas.microsoft.com/office/powerpoint/2010/main" val="3332424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Rectangle 1"/>
          <p:cNvSpPr>
            <a:spLocks noGrp="1" noChangeArrowheads="1"/>
          </p:cNvSpPr>
          <p:nvPr>
            <p:ph type="body" idx="1"/>
          </p:nvPr>
        </p:nvSpPr>
        <p:spPr>
          <a:xfrm>
            <a:off x="457200" y="850900"/>
            <a:ext cx="8229600" cy="5275263"/>
          </a:xfrm>
          <a:ln/>
        </p:spPr>
        <p:txBody>
          <a:bodyPr/>
          <a:lstStyle/>
          <a:p>
            <a:pPr marL="0" indent="0">
              <a:buNone/>
            </a:pPr>
            <a:r>
              <a:rPr lang="en-US" dirty="0" smtClean="0">
                <a:latin typeface="Calibri"/>
                <a:cs typeface="Calibri"/>
                <a:sym typeface="Monaco" charset="0"/>
              </a:rPr>
              <a:t>Look </a:t>
            </a:r>
            <a:r>
              <a:rPr lang="en-US" dirty="0">
                <a:latin typeface="Calibri"/>
                <a:cs typeface="Calibri"/>
                <a:sym typeface="Monaco" charset="0"/>
              </a:rPr>
              <a:t>at the first plant node</a:t>
            </a:r>
          </a:p>
          <a:p>
            <a:pPr marL="0" indent="0">
              <a:buNone/>
            </a:pPr>
            <a:r>
              <a:rPr lang="en-US" sz="1700" dirty="0">
                <a:latin typeface="Monaco" charset="0"/>
                <a:cs typeface="Monaco" charset="0"/>
                <a:sym typeface="Monaco" charset="0"/>
              </a:rPr>
              <a:t>&gt; </a:t>
            </a:r>
            <a:r>
              <a:rPr lang="en-US" sz="1700" b="1" dirty="0" err="1">
                <a:solidFill>
                  <a:srgbClr val="3366FF"/>
                </a:solidFill>
                <a:latin typeface="Monaco" charset="0"/>
                <a:cs typeface="Monaco" charset="0"/>
                <a:sym typeface="Monaco" charset="0"/>
              </a:rPr>
              <a:t>oneplant</a:t>
            </a:r>
            <a:r>
              <a:rPr lang="en-US" sz="1700" b="1" dirty="0">
                <a:solidFill>
                  <a:srgbClr val="3366FF"/>
                </a:solidFill>
                <a:latin typeface="Monaco" charset="0"/>
                <a:cs typeface="Monaco" charset="0"/>
                <a:sym typeface="Monaco" charset="0"/>
              </a:rPr>
              <a:t> =</a:t>
            </a:r>
            <a:r>
              <a:rPr lang="en-US" sz="1700" b="1" dirty="0" smtClean="0">
                <a:solidFill>
                  <a:srgbClr val="3366FF"/>
                </a:solidFill>
                <a:latin typeface="Monaco" charset="0"/>
                <a:cs typeface="Monaco" charset="0"/>
                <a:sym typeface="Monaco" charset="0"/>
              </a:rPr>
              <a:t> catalog[</a:t>
            </a:r>
            <a:r>
              <a:rPr lang="en-US" sz="1700" b="1" dirty="0">
                <a:solidFill>
                  <a:srgbClr val="3366FF"/>
                </a:solidFill>
                <a:latin typeface="Monaco" charset="0"/>
                <a:cs typeface="Monaco" charset="0"/>
                <a:sym typeface="Monaco" charset="0"/>
              </a:rPr>
              <a:t>[1]]</a:t>
            </a:r>
            <a:endParaRPr lang="en-US" sz="1700" b="1" dirty="0">
              <a:solidFill>
                <a:srgbClr val="3366FF"/>
              </a:solidFill>
              <a:latin typeface="Monaco" charset="0"/>
              <a:sym typeface="Monaco" charset="0"/>
            </a:endParaRPr>
          </a:p>
          <a:p>
            <a:pPr marL="0" indent="0">
              <a:buNone/>
            </a:pPr>
            <a:r>
              <a:rPr lang="en-US" sz="1700" dirty="0">
                <a:latin typeface="Monaco" charset="0"/>
                <a:cs typeface="Monaco" charset="0"/>
                <a:sym typeface="Monaco" charset="0"/>
              </a:rPr>
              <a:t>&gt; </a:t>
            </a:r>
            <a:r>
              <a:rPr lang="en-US" sz="1700" b="1" dirty="0">
                <a:solidFill>
                  <a:srgbClr val="3366FF"/>
                </a:solidFill>
                <a:latin typeface="Monaco" charset="0"/>
                <a:cs typeface="Monaco" charset="0"/>
                <a:sym typeface="Monaco" charset="0"/>
              </a:rPr>
              <a:t>class(</a:t>
            </a:r>
            <a:r>
              <a:rPr lang="en-US" sz="1700" b="1" dirty="0" err="1">
                <a:solidFill>
                  <a:srgbClr val="3366FF"/>
                </a:solidFill>
                <a:latin typeface="Monaco" charset="0"/>
                <a:cs typeface="Monaco" charset="0"/>
                <a:sym typeface="Monaco" charset="0"/>
              </a:rPr>
              <a:t>oneplant</a:t>
            </a:r>
            <a:r>
              <a:rPr lang="en-US" sz="1700" b="1" dirty="0">
                <a:solidFill>
                  <a:srgbClr val="3366FF"/>
                </a:solidFill>
                <a:latin typeface="Monaco" charset="0"/>
                <a:cs typeface="Monaco" charset="0"/>
                <a:sym typeface="Monaco" charset="0"/>
              </a:rPr>
              <a:t>)</a:t>
            </a:r>
            <a:endParaRPr lang="en-US" sz="1700" b="1" dirty="0">
              <a:solidFill>
                <a:srgbClr val="3366FF"/>
              </a:solidFill>
              <a:latin typeface="Monaco" charset="0"/>
              <a:sym typeface="Monaco" charset="0"/>
            </a:endParaRPr>
          </a:p>
          <a:p>
            <a:pPr marL="0" indent="0">
              <a:buNone/>
            </a:pPr>
            <a:r>
              <a:rPr lang="en-US" sz="1700" dirty="0">
                <a:latin typeface="Monaco" charset="0"/>
                <a:cs typeface="Monaco" charset="0"/>
                <a:sym typeface="Monaco" charset="0"/>
              </a:rPr>
              <a:t>[1] "</a:t>
            </a:r>
            <a:r>
              <a:rPr lang="en-US" sz="1700" dirty="0" err="1">
                <a:latin typeface="Monaco" charset="0"/>
                <a:cs typeface="Monaco" charset="0"/>
                <a:sym typeface="Monaco" charset="0"/>
              </a:rPr>
              <a:t>XMLNode</a:t>
            </a:r>
            <a:r>
              <a:rPr lang="en-US" sz="1700" dirty="0">
                <a:latin typeface="Monaco" charset="0"/>
                <a:cs typeface="Monaco" charset="0"/>
                <a:sym typeface="Monaco" charset="0"/>
              </a:rPr>
              <a:t>"</a:t>
            </a:r>
            <a:endParaRPr lang="en-US" sz="1700" dirty="0">
              <a:latin typeface="Monaco" charset="0"/>
              <a:sym typeface="Monaco" charset="0"/>
            </a:endParaRPr>
          </a:p>
          <a:p>
            <a:pPr marL="0" indent="0">
              <a:buNone/>
            </a:pPr>
            <a:r>
              <a:rPr lang="en-US" sz="1700" dirty="0">
                <a:latin typeface="Monaco" charset="0"/>
                <a:cs typeface="Monaco" charset="0"/>
                <a:sym typeface="Monaco" charset="0"/>
              </a:rPr>
              <a:t>&gt; </a:t>
            </a:r>
            <a:r>
              <a:rPr lang="en-US" sz="1700" b="1" dirty="0" err="1" smtClean="0">
                <a:solidFill>
                  <a:srgbClr val="3366FF"/>
                </a:solidFill>
                <a:latin typeface="Monaco" charset="0"/>
                <a:cs typeface="Monaco" charset="0"/>
                <a:sym typeface="Monaco" charset="0"/>
              </a:rPr>
              <a:t>oneplant</a:t>
            </a:r>
            <a:endParaRPr lang="en-US" sz="1700" b="1" dirty="0">
              <a:solidFill>
                <a:srgbClr val="3366FF"/>
              </a:solidFill>
              <a:latin typeface="Monaco" charset="0"/>
              <a:sym typeface="Monaco" charset="0"/>
            </a:endParaRPr>
          </a:p>
          <a:p>
            <a:pPr marL="0" indent="0">
              <a:buNone/>
            </a:pPr>
            <a:r>
              <a:rPr lang="en-US" sz="1700" dirty="0" smtClean="0">
                <a:latin typeface="Monaco" charset="0"/>
                <a:cs typeface="Monaco" charset="0"/>
                <a:sym typeface="Monaco" charset="0"/>
              </a:rPr>
              <a:t>&lt;plant&gt;</a:t>
            </a:r>
            <a:endParaRPr lang="en-US" sz="1700" dirty="0">
              <a:latin typeface="Monaco" charset="0"/>
              <a:sym typeface="Monaco" charset="0"/>
            </a:endParaRPr>
          </a:p>
          <a:p>
            <a:pPr marL="0" indent="0">
              <a:buNone/>
            </a:pPr>
            <a:r>
              <a:rPr lang="en-US" sz="1700" dirty="0">
                <a:latin typeface="Monaco" charset="0"/>
                <a:cs typeface="Monaco" charset="0"/>
                <a:sym typeface="Monaco" charset="0"/>
              </a:rPr>
              <a:t> </a:t>
            </a:r>
            <a:r>
              <a:rPr lang="en-US" sz="1700" dirty="0" smtClean="0">
                <a:latin typeface="Monaco" charset="0"/>
                <a:cs typeface="Monaco" charset="0"/>
                <a:sym typeface="Monaco" charset="0"/>
              </a:rPr>
              <a:t>&lt;common&gt;</a:t>
            </a:r>
            <a:r>
              <a:rPr lang="en-US" sz="1700" dirty="0">
                <a:latin typeface="Monaco" charset="0"/>
                <a:cs typeface="Monaco" charset="0"/>
                <a:sym typeface="Monaco" charset="0"/>
              </a:rPr>
              <a:t>Bloodroot&lt;/common&gt;</a:t>
            </a:r>
            <a:endParaRPr lang="en-US" sz="1700" dirty="0">
              <a:latin typeface="Monaco" charset="0"/>
              <a:sym typeface="Monaco" charset="0"/>
            </a:endParaRPr>
          </a:p>
          <a:p>
            <a:pPr marL="0" indent="0">
              <a:buNone/>
            </a:pPr>
            <a:r>
              <a:rPr lang="en-US" sz="1700" dirty="0">
                <a:latin typeface="Monaco" charset="0"/>
                <a:cs typeface="Monaco" charset="0"/>
                <a:sym typeface="Monaco" charset="0"/>
              </a:rPr>
              <a:t> </a:t>
            </a:r>
            <a:r>
              <a:rPr lang="en-US" sz="1700" dirty="0" smtClean="0">
                <a:latin typeface="Monaco" charset="0"/>
                <a:cs typeface="Monaco" charset="0"/>
                <a:sym typeface="Monaco" charset="0"/>
              </a:rPr>
              <a:t>&lt;botanical&gt;</a:t>
            </a:r>
            <a:r>
              <a:rPr lang="en-US" sz="1700" dirty="0" err="1">
                <a:latin typeface="Monaco" charset="0"/>
                <a:cs typeface="Monaco" charset="0"/>
                <a:sym typeface="Monaco" charset="0"/>
              </a:rPr>
              <a:t>Sanguinaria</a:t>
            </a:r>
            <a:r>
              <a:rPr lang="en-US" sz="1700" dirty="0">
                <a:latin typeface="Monaco" charset="0"/>
                <a:cs typeface="Monaco" charset="0"/>
                <a:sym typeface="Monaco" charset="0"/>
              </a:rPr>
              <a:t> </a:t>
            </a:r>
            <a:r>
              <a:rPr lang="en-US" sz="1700" dirty="0" err="1">
                <a:latin typeface="Monaco" charset="0"/>
                <a:cs typeface="Monaco" charset="0"/>
                <a:sym typeface="Monaco" charset="0"/>
              </a:rPr>
              <a:t>canadensis</a:t>
            </a:r>
            <a:r>
              <a:rPr lang="en-US" sz="1700" dirty="0">
                <a:latin typeface="Monaco" charset="0"/>
                <a:cs typeface="Monaco" charset="0"/>
                <a:sym typeface="Monaco" charset="0"/>
              </a:rPr>
              <a:t>&lt;/botanical&gt;</a:t>
            </a:r>
            <a:endParaRPr lang="en-US" sz="1700" dirty="0">
              <a:latin typeface="Monaco" charset="0"/>
              <a:sym typeface="Monaco" charset="0"/>
            </a:endParaRPr>
          </a:p>
          <a:p>
            <a:pPr marL="0" indent="0">
              <a:buNone/>
            </a:pPr>
            <a:r>
              <a:rPr lang="en-US" sz="1700" dirty="0">
                <a:latin typeface="Monaco" charset="0"/>
                <a:cs typeface="Monaco" charset="0"/>
                <a:sym typeface="Monaco" charset="0"/>
              </a:rPr>
              <a:t> </a:t>
            </a:r>
            <a:r>
              <a:rPr lang="en-US" sz="1700" dirty="0" smtClean="0">
                <a:latin typeface="Monaco" charset="0"/>
                <a:cs typeface="Monaco" charset="0"/>
                <a:sym typeface="Monaco" charset="0"/>
              </a:rPr>
              <a:t>&lt;zone&gt;</a:t>
            </a:r>
            <a:r>
              <a:rPr lang="en-US" sz="1700" dirty="0">
                <a:latin typeface="Monaco" charset="0"/>
                <a:cs typeface="Monaco" charset="0"/>
                <a:sym typeface="Monaco" charset="0"/>
              </a:rPr>
              <a:t>4&lt;/zone&gt;</a:t>
            </a:r>
            <a:endParaRPr lang="en-US" sz="1700" dirty="0">
              <a:latin typeface="Monaco" charset="0"/>
              <a:sym typeface="Monaco" charset="0"/>
            </a:endParaRPr>
          </a:p>
          <a:p>
            <a:pPr marL="0" indent="0">
              <a:buNone/>
            </a:pPr>
            <a:r>
              <a:rPr lang="en-US" sz="1700" dirty="0">
                <a:latin typeface="Monaco" charset="0"/>
                <a:cs typeface="Monaco" charset="0"/>
                <a:sym typeface="Monaco" charset="0"/>
              </a:rPr>
              <a:t> </a:t>
            </a:r>
            <a:r>
              <a:rPr lang="en-US" sz="1700" dirty="0" smtClean="0">
                <a:latin typeface="Monaco" charset="0"/>
                <a:cs typeface="Monaco" charset="0"/>
                <a:sym typeface="Monaco" charset="0"/>
              </a:rPr>
              <a:t>&lt;light&gt;</a:t>
            </a:r>
            <a:r>
              <a:rPr lang="en-US" sz="1700" dirty="0">
                <a:latin typeface="Monaco" charset="0"/>
                <a:cs typeface="Monaco" charset="0"/>
                <a:sym typeface="Monaco" charset="0"/>
              </a:rPr>
              <a:t>Mostly Shady&lt;/light&gt;</a:t>
            </a:r>
            <a:endParaRPr lang="en-US" sz="1700" dirty="0">
              <a:latin typeface="Monaco" charset="0"/>
              <a:sym typeface="Monaco" charset="0"/>
            </a:endParaRPr>
          </a:p>
          <a:p>
            <a:pPr marL="0" indent="0">
              <a:buNone/>
            </a:pPr>
            <a:r>
              <a:rPr lang="en-US" sz="1700" dirty="0">
                <a:latin typeface="Monaco" charset="0"/>
                <a:cs typeface="Monaco" charset="0"/>
                <a:sym typeface="Monaco" charset="0"/>
              </a:rPr>
              <a:t> </a:t>
            </a:r>
            <a:r>
              <a:rPr lang="en-US" sz="1700" dirty="0" smtClean="0">
                <a:latin typeface="Monaco" charset="0"/>
                <a:cs typeface="Monaco" charset="0"/>
                <a:sym typeface="Monaco" charset="0"/>
              </a:rPr>
              <a:t>&lt;price&gt;</a:t>
            </a:r>
            <a:r>
              <a:rPr lang="en-US" sz="1700" dirty="0">
                <a:latin typeface="Monaco" charset="0"/>
                <a:cs typeface="Monaco" charset="0"/>
                <a:sym typeface="Monaco" charset="0"/>
              </a:rPr>
              <a:t>$2.44&lt;/price&gt;</a:t>
            </a:r>
            <a:endParaRPr lang="en-US" sz="1700" dirty="0">
              <a:latin typeface="Monaco" charset="0"/>
              <a:sym typeface="Monaco" charset="0"/>
            </a:endParaRPr>
          </a:p>
          <a:p>
            <a:pPr marL="0" indent="0">
              <a:buNone/>
            </a:pPr>
            <a:r>
              <a:rPr lang="en-US" sz="1700" dirty="0">
                <a:latin typeface="Monaco" charset="0"/>
                <a:cs typeface="Monaco" charset="0"/>
                <a:sym typeface="Monaco" charset="0"/>
              </a:rPr>
              <a:t> </a:t>
            </a:r>
            <a:r>
              <a:rPr lang="en-US" sz="1700" dirty="0" smtClean="0">
                <a:latin typeface="Monaco" charset="0"/>
                <a:cs typeface="Monaco" charset="0"/>
                <a:sym typeface="Monaco" charset="0"/>
              </a:rPr>
              <a:t>&lt;availability&gt;</a:t>
            </a:r>
            <a:r>
              <a:rPr lang="en-US" sz="1700" dirty="0">
                <a:latin typeface="Monaco" charset="0"/>
                <a:cs typeface="Monaco" charset="0"/>
                <a:sym typeface="Monaco" charset="0"/>
              </a:rPr>
              <a:t>031599&lt;/</a:t>
            </a:r>
            <a:r>
              <a:rPr lang="en-US" sz="1700" dirty="0" smtClean="0">
                <a:latin typeface="Monaco" charset="0"/>
                <a:cs typeface="Monaco" charset="0"/>
                <a:sym typeface="Monaco" charset="0"/>
              </a:rPr>
              <a:t>availability&gt;</a:t>
            </a:r>
            <a:endParaRPr lang="en-US" sz="1700" dirty="0">
              <a:latin typeface="Monaco" charset="0"/>
              <a:sym typeface="Monaco" charset="0"/>
            </a:endParaRPr>
          </a:p>
          <a:p>
            <a:pPr marL="0" indent="0">
              <a:buNone/>
            </a:pPr>
            <a:r>
              <a:rPr lang="en-US" sz="1700" dirty="0">
                <a:latin typeface="Monaco" charset="0"/>
                <a:cs typeface="Monaco" charset="0"/>
                <a:sym typeface="Monaco" charset="0"/>
              </a:rPr>
              <a:t>&lt;</a:t>
            </a:r>
            <a:r>
              <a:rPr lang="en-US" sz="1700" dirty="0" smtClean="0">
                <a:latin typeface="Monaco" charset="0"/>
                <a:cs typeface="Monaco" charset="0"/>
                <a:sym typeface="Monaco" charset="0"/>
              </a:rPr>
              <a:t>/plant&gt;</a:t>
            </a:r>
            <a:endParaRPr lang="en-US" sz="1700" dirty="0">
              <a:latin typeface="Monaco" charset="0"/>
              <a:sym typeface="Monaco" charset="0"/>
            </a:endParaRPr>
          </a:p>
        </p:txBody>
      </p:sp>
      <p:sp>
        <p:nvSpPr>
          <p:cNvPr id="292866" name="Rectangle 2"/>
          <p:cNvSpPr>
            <a:spLocks/>
          </p:cNvSpPr>
          <p:nvPr/>
        </p:nvSpPr>
        <p:spPr bwMode="auto">
          <a:xfrm>
            <a:off x="5355559" y="4931912"/>
            <a:ext cx="2958198" cy="115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r>
              <a:rPr lang="en-US" sz="2500" dirty="0">
                <a:ea typeface="ＭＳ Ｐゴシック" charset="0"/>
                <a:cs typeface="Gill Sans" charset="0"/>
              </a:rPr>
              <a:t>Here </a:t>
            </a:r>
            <a:r>
              <a:rPr lang="en-US" sz="2500" dirty="0" smtClean="0">
                <a:ea typeface="ＭＳ Ｐゴシック" charset="0"/>
                <a:cs typeface="Gill Sans" charset="0"/>
              </a:rPr>
              <a:t>is a leaf node</a:t>
            </a:r>
            <a:endParaRPr lang="en-US" sz="2500" dirty="0">
              <a:ea typeface="ＭＳ Ｐゴシック" charset="0"/>
              <a:cs typeface="Gill Sans" charset="0"/>
            </a:endParaRPr>
          </a:p>
          <a:p>
            <a:r>
              <a:rPr lang="en-US" sz="2500" dirty="0" smtClean="0">
                <a:ea typeface="ＭＳ Ｐゴシック" charset="0"/>
                <a:cs typeface="Gill Sans" charset="0"/>
              </a:rPr>
              <a:t>It contains </a:t>
            </a:r>
            <a:r>
              <a:rPr lang="en-US" sz="2500" dirty="0">
                <a:ea typeface="ＭＳ Ｐゴシック" charset="0"/>
                <a:cs typeface="Gill Sans" charset="0"/>
              </a:rPr>
              <a:t>the </a:t>
            </a:r>
            <a:r>
              <a:rPr lang="en-US" sz="2500" dirty="0" smtClean="0">
                <a:ea typeface="ＭＳ Ｐゴシック" charset="0"/>
                <a:cs typeface="Gill Sans" charset="0"/>
              </a:rPr>
              <a:t>content</a:t>
            </a:r>
          </a:p>
          <a:p>
            <a:r>
              <a:rPr lang="en-US" sz="2500" dirty="0" smtClean="0">
                <a:ea typeface="ＭＳ Ｐゴシック" charset="0"/>
                <a:cs typeface="Gill Sans" charset="0"/>
              </a:rPr>
              <a:t>"Bloodroot"</a:t>
            </a:r>
            <a:endParaRPr lang="en-US" sz="2500" dirty="0">
              <a:ea typeface="ＭＳ Ｐゴシック" charset="0"/>
              <a:cs typeface="Gill Sans" charset="0"/>
            </a:endParaRPr>
          </a:p>
        </p:txBody>
      </p:sp>
      <p:sp>
        <p:nvSpPr>
          <p:cNvPr id="292867" name="Line 3"/>
          <p:cNvSpPr>
            <a:spLocks noChangeShapeType="1"/>
          </p:cNvSpPr>
          <p:nvPr/>
        </p:nvSpPr>
        <p:spPr bwMode="auto">
          <a:xfrm>
            <a:off x="2844800" y="3200400"/>
            <a:ext cx="3700661" cy="1800225"/>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1"/>
          <p:cNvSpPr>
            <a:spLocks noGrp="1" noChangeArrowheads="1"/>
          </p:cNvSpPr>
          <p:nvPr>
            <p:ph type="body" idx="1"/>
          </p:nvPr>
        </p:nvSpPr>
        <p:spPr>
          <a:xfrm>
            <a:off x="457200" y="660400"/>
            <a:ext cx="8229600" cy="5803900"/>
          </a:xfrm>
          <a:ln/>
        </p:spPr>
        <p:txBody>
          <a:bodyPr>
            <a:normAutofit/>
          </a:bodyPr>
          <a:lstStyle/>
          <a:p>
            <a:pPr marL="0" indent="0">
              <a:buNone/>
            </a:pPr>
            <a:r>
              <a:rPr lang="en-US" dirty="0"/>
              <a:t>We can drill down further into the list</a:t>
            </a:r>
            <a:r>
              <a:rPr lang="en-US" dirty="0" smtClean="0"/>
              <a:t>:</a:t>
            </a:r>
          </a:p>
          <a:p>
            <a:pPr marL="0" indent="0">
              <a:buNone/>
            </a:pPr>
            <a:endParaRPr lang="en-US" dirty="0"/>
          </a:p>
          <a:p>
            <a:pPr marL="0" indent="0">
              <a:buNone/>
            </a:pPr>
            <a:r>
              <a:rPr lang="en-US" sz="2000" dirty="0" smtClean="0">
                <a:solidFill>
                  <a:srgbClr val="0000FF"/>
                </a:solidFill>
                <a:latin typeface="Courier"/>
                <a:cs typeface="Courier"/>
                <a:sym typeface="Monaco" charset="0"/>
              </a:rPr>
              <a:t>&gt; </a:t>
            </a:r>
            <a:r>
              <a:rPr lang="en-US" sz="2000" dirty="0" err="1">
                <a:solidFill>
                  <a:srgbClr val="0000FF"/>
                </a:solidFill>
                <a:latin typeface="Courier"/>
                <a:cs typeface="Courier"/>
                <a:sym typeface="Monaco" charset="0"/>
              </a:rPr>
              <a:t>oneplant</a:t>
            </a:r>
            <a:r>
              <a:rPr lang="en-US" sz="2000" dirty="0">
                <a:solidFill>
                  <a:srgbClr val="0000FF"/>
                </a:solidFill>
                <a:latin typeface="Courier"/>
                <a:cs typeface="Courier"/>
                <a:sym typeface="Monaco" charset="0"/>
              </a:rPr>
              <a:t>[</a:t>
            </a:r>
            <a:r>
              <a:rPr lang="en-US" sz="2000" dirty="0" smtClean="0">
                <a:solidFill>
                  <a:srgbClr val="0000FF"/>
                </a:solidFill>
                <a:latin typeface="Courier"/>
                <a:cs typeface="Courier"/>
                <a:sym typeface="Monaco" charset="0"/>
              </a:rPr>
              <a:t>[’common’]</a:t>
            </a:r>
            <a:r>
              <a:rPr lang="en-US" sz="2000" dirty="0">
                <a:solidFill>
                  <a:srgbClr val="0000FF"/>
                </a:solidFill>
                <a:latin typeface="Courier"/>
                <a:cs typeface="Courier"/>
                <a:sym typeface="Monaco" charset="0"/>
              </a:rPr>
              <a:t>]</a:t>
            </a:r>
          </a:p>
          <a:p>
            <a:pPr marL="0" indent="0">
              <a:buNone/>
            </a:pPr>
            <a:r>
              <a:rPr lang="en-US" sz="2000" dirty="0" smtClean="0">
                <a:solidFill>
                  <a:srgbClr val="0000FF"/>
                </a:solidFill>
                <a:latin typeface="Courier"/>
                <a:cs typeface="Courier"/>
                <a:sym typeface="Monaco" charset="0"/>
              </a:rPr>
              <a:t>&lt;common&gt;</a:t>
            </a:r>
            <a:r>
              <a:rPr lang="en-US" sz="2000" dirty="0">
                <a:solidFill>
                  <a:srgbClr val="0000FF"/>
                </a:solidFill>
                <a:latin typeface="Courier"/>
                <a:cs typeface="Courier"/>
                <a:sym typeface="Monaco" charset="0"/>
              </a:rPr>
              <a:t>Bloodroot&lt;</a:t>
            </a:r>
            <a:r>
              <a:rPr lang="en-US" sz="2000" dirty="0" smtClean="0">
                <a:solidFill>
                  <a:srgbClr val="0000FF"/>
                </a:solidFill>
                <a:latin typeface="Courier"/>
                <a:cs typeface="Courier"/>
                <a:sym typeface="Monaco" charset="0"/>
              </a:rPr>
              <a:t>/common&gt; </a:t>
            </a:r>
            <a:endParaRPr lang="en-US" sz="2000" dirty="0">
              <a:solidFill>
                <a:srgbClr val="0000FF"/>
              </a:solidFill>
              <a:latin typeface="Courier"/>
              <a:cs typeface="Courier"/>
              <a:sym typeface="Monaco" charset="0"/>
            </a:endParaRPr>
          </a:p>
          <a:p>
            <a:pPr marL="0" indent="0">
              <a:buNone/>
            </a:pPr>
            <a:endParaRPr lang="en-US" dirty="0"/>
          </a:p>
          <a:p>
            <a:pPr marL="0" indent="0">
              <a:buNone/>
            </a:pPr>
            <a:r>
              <a:rPr lang="en-US" dirty="0"/>
              <a:t>Note that this </a:t>
            </a:r>
            <a:r>
              <a:rPr lang="en-US" dirty="0" smtClean="0"/>
              <a:t>doesn’t </a:t>
            </a:r>
            <a:r>
              <a:rPr lang="en-US" dirty="0"/>
              <a:t>remove the </a:t>
            </a:r>
            <a:r>
              <a:rPr lang="en-US" dirty="0" smtClean="0"/>
              <a:t>markup</a:t>
            </a:r>
            <a:r>
              <a:rPr lang="en-US" dirty="0"/>
              <a:t>.</a:t>
            </a:r>
            <a:r>
              <a:rPr lang="en-US" dirty="0" smtClean="0"/>
              <a:t>  </a:t>
            </a:r>
          </a:p>
          <a:p>
            <a:pPr marL="0" indent="0">
              <a:buNone/>
            </a:pPr>
            <a:r>
              <a:rPr lang="en-US" dirty="0" smtClean="0"/>
              <a:t>To </a:t>
            </a:r>
            <a:r>
              <a:rPr lang="en-US" dirty="0"/>
              <a:t>do this, use the function </a:t>
            </a:r>
            <a:r>
              <a:rPr lang="en-US" sz="2800" dirty="0" err="1" smtClean="0">
                <a:solidFill>
                  <a:srgbClr val="0000FF"/>
                </a:solidFill>
                <a:latin typeface="Courier"/>
                <a:cs typeface="Courier"/>
                <a:sym typeface="Monaco" charset="0"/>
              </a:rPr>
              <a:t>xmlValue</a:t>
            </a:r>
            <a:endParaRPr lang="en-US" sz="2800" dirty="0" smtClean="0">
              <a:solidFill>
                <a:srgbClr val="0000FF"/>
              </a:solidFill>
              <a:latin typeface="Courier"/>
              <a:cs typeface="Courier"/>
              <a:sym typeface="Monaco" charset="0"/>
            </a:endParaRPr>
          </a:p>
          <a:p>
            <a:pPr marL="0" indent="0">
              <a:buNone/>
            </a:pPr>
            <a:endParaRPr lang="en-US" sz="2800" dirty="0">
              <a:solidFill>
                <a:srgbClr val="0000FF"/>
              </a:solidFill>
              <a:latin typeface="Courier"/>
              <a:cs typeface="Courier"/>
            </a:endParaRPr>
          </a:p>
          <a:p>
            <a:pPr marL="0" indent="0">
              <a:buNone/>
            </a:pPr>
            <a:r>
              <a:rPr lang="en-US" sz="2000" dirty="0" smtClean="0">
                <a:solidFill>
                  <a:srgbClr val="0000FF"/>
                </a:solidFill>
                <a:latin typeface="Courier"/>
                <a:cs typeface="Courier"/>
                <a:sym typeface="Monaco" charset="0"/>
              </a:rPr>
              <a:t>&gt; </a:t>
            </a:r>
            <a:r>
              <a:rPr lang="en-US" sz="2000" dirty="0" err="1">
                <a:solidFill>
                  <a:srgbClr val="0000FF"/>
                </a:solidFill>
                <a:latin typeface="Courier"/>
                <a:cs typeface="Courier"/>
                <a:sym typeface="Monaco" charset="0"/>
              </a:rPr>
              <a:t>xmlValue</a:t>
            </a:r>
            <a:r>
              <a:rPr lang="en-US" sz="2000" dirty="0">
                <a:solidFill>
                  <a:srgbClr val="0000FF"/>
                </a:solidFill>
                <a:latin typeface="Courier"/>
                <a:cs typeface="Courier"/>
                <a:sym typeface="Monaco" charset="0"/>
              </a:rPr>
              <a:t>(</a:t>
            </a:r>
            <a:r>
              <a:rPr lang="en-US" sz="2000" dirty="0" err="1">
                <a:solidFill>
                  <a:srgbClr val="0000FF"/>
                </a:solidFill>
                <a:latin typeface="Courier"/>
                <a:cs typeface="Courier"/>
                <a:sym typeface="Monaco" charset="0"/>
              </a:rPr>
              <a:t>oneplant</a:t>
            </a:r>
            <a:r>
              <a:rPr lang="en-US" sz="2000" dirty="0">
                <a:solidFill>
                  <a:srgbClr val="0000FF"/>
                </a:solidFill>
                <a:latin typeface="Courier"/>
                <a:cs typeface="Courier"/>
                <a:sym typeface="Monaco" charset="0"/>
              </a:rPr>
              <a:t>[</a:t>
            </a:r>
            <a:r>
              <a:rPr lang="en-US" sz="2000" dirty="0" smtClean="0">
                <a:solidFill>
                  <a:srgbClr val="0000FF"/>
                </a:solidFill>
                <a:latin typeface="Courier"/>
                <a:cs typeface="Courier"/>
                <a:sym typeface="Monaco" charset="0"/>
              </a:rPr>
              <a:t>['common'</a:t>
            </a:r>
            <a:r>
              <a:rPr lang="en-US" sz="2000" dirty="0">
                <a:solidFill>
                  <a:srgbClr val="0000FF"/>
                </a:solidFill>
                <a:latin typeface="Courier"/>
                <a:cs typeface="Courier"/>
                <a:sym typeface="Monaco" charset="0"/>
              </a:rPr>
              <a:t>]])</a:t>
            </a:r>
          </a:p>
          <a:p>
            <a:pPr marL="0" indent="0">
              <a:buNone/>
            </a:pPr>
            <a:r>
              <a:rPr lang="en-US" sz="2000" dirty="0">
                <a:solidFill>
                  <a:srgbClr val="0000FF"/>
                </a:solidFill>
                <a:latin typeface="Courier"/>
                <a:cs typeface="Courier"/>
                <a:sym typeface="Monaco" charset="0"/>
              </a:rPr>
              <a:t>[1] "Bloodroot"</a:t>
            </a:r>
          </a:p>
          <a:p>
            <a:pPr marL="0" indent="0">
              <a:buNone/>
            </a:pPr>
            <a:r>
              <a:rPr lang="en-US" sz="2000" dirty="0">
                <a:solidFill>
                  <a:srgbClr val="0000FF"/>
                </a:solidFill>
                <a:latin typeface="Courier"/>
                <a:cs typeface="Courier"/>
                <a:sym typeface="Monaco" charset="0"/>
              </a:rPr>
              <a:t>&gt; </a:t>
            </a:r>
            <a:r>
              <a:rPr lang="en-US" sz="2000" dirty="0" err="1">
                <a:solidFill>
                  <a:srgbClr val="0000FF"/>
                </a:solidFill>
                <a:latin typeface="Courier"/>
                <a:cs typeface="Courier"/>
                <a:sym typeface="Monaco" charset="0"/>
              </a:rPr>
              <a:t>xmlValue</a:t>
            </a:r>
            <a:r>
              <a:rPr lang="en-US" sz="2000" dirty="0">
                <a:solidFill>
                  <a:srgbClr val="0000FF"/>
                </a:solidFill>
                <a:latin typeface="Courier"/>
                <a:cs typeface="Courier"/>
                <a:sym typeface="Monaco" charset="0"/>
              </a:rPr>
              <a:t>(</a:t>
            </a:r>
            <a:r>
              <a:rPr lang="en-US" sz="2000" dirty="0" err="1">
                <a:solidFill>
                  <a:srgbClr val="0000FF"/>
                </a:solidFill>
                <a:latin typeface="Courier"/>
                <a:cs typeface="Courier"/>
                <a:sym typeface="Monaco" charset="0"/>
              </a:rPr>
              <a:t>oneplant</a:t>
            </a:r>
            <a:r>
              <a:rPr lang="en-US" sz="2000" dirty="0">
                <a:solidFill>
                  <a:srgbClr val="0000FF"/>
                </a:solidFill>
                <a:latin typeface="Courier"/>
                <a:cs typeface="Courier"/>
                <a:sym typeface="Monaco" charset="0"/>
              </a:rPr>
              <a:t>[</a:t>
            </a:r>
            <a:r>
              <a:rPr lang="en-US" sz="2000" dirty="0" smtClean="0">
                <a:solidFill>
                  <a:srgbClr val="0000FF"/>
                </a:solidFill>
                <a:latin typeface="Courier"/>
                <a:cs typeface="Courier"/>
                <a:sym typeface="Monaco" charset="0"/>
              </a:rPr>
              <a:t>['botanical'</a:t>
            </a:r>
            <a:r>
              <a:rPr lang="en-US" sz="2000" dirty="0">
                <a:solidFill>
                  <a:srgbClr val="0000FF"/>
                </a:solidFill>
                <a:latin typeface="Courier"/>
                <a:cs typeface="Courier"/>
                <a:sym typeface="Monaco" charset="0"/>
              </a:rPr>
              <a:t>]])</a:t>
            </a:r>
          </a:p>
          <a:p>
            <a:pPr marL="0" indent="0">
              <a:buNone/>
            </a:pPr>
            <a:r>
              <a:rPr lang="en-US" sz="2000" dirty="0">
                <a:solidFill>
                  <a:srgbClr val="0000FF"/>
                </a:solidFill>
                <a:latin typeface="Courier"/>
                <a:cs typeface="Courier"/>
                <a:sym typeface="Monaco" charset="0"/>
              </a:rPr>
              <a:t>[1] "</a:t>
            </a:r>
            <a:r>
              <a:rPr lang="en-US" sz="2000" dirty="0" err="1">
                <a:solidFill>
                  <a:srgbClr val="0000FF"/>
                </a:solidFill>
                <a:latin typeface="Courier"/>
                <a:cs typeface="Courier"/>
                <a:sym typeface="Monaco" charset="0"/>
              </a:rPr>
              <a:t>Sanguinaria</a:t>
            </a:r>
            <a:r>
              <a:rPr lang="en-US" sz="2000" dirty="0">
                <a:solidFill>
                  <a:srgbClr val="0000FF"/>
                </a:solidFill>
                <a:latin typeface="Courier"/>
                <a:cs typeface="Courier"/>
                <a:sym typeface="Monaco" charset="0"/>
              </a:rPr>
              <a:t> </a:t>
            </a:r>
            <a:r>
              <a:rPr lang="en-US" sz="2000" dirty="0" err="1">
                <a:solidFill>
                  <a:srgbClr val="0000FF"/>
                </a:solidFill>
                <a:latin typeface="Courier"/>
                <a:cs typeface="Courier"/>
                <a:sym typeface="Monaco" charset="0"/>
              </a:rPr>
              <a:t>canadensis</a:t>
            </a:r>
            <a:r>
              <a:rPr lang="en-US" sz="2000" dirty="0">
                <a:solidFill>
                  <a:srgbClr val="0000FF"/>
                </a:solidFill>
                <a:latin typeface="Courier"/>
                <a:cs typeface="Courier"/>
                <a:sym typeface="Monaco" charset="0"/>
              </a:rPr>
              <a:t>"</a:t>
            </a:r>
          </a:p>
          <a:p>
            <a:endParaRPr lang="en-US" sz="1700" dirty="0">
              <a:latin typeface="Monaco" charset="0"/>
              <a:sym typeface="Monaco" charset="0"/>
            </a:endParaRPr>
          </a:p>
          <a:p>
            <a:endParaRPr lang="en-US" sz="1700" dirty="0">
              <a:latin typeface="Monaco" charset="0"/>
              <a:sym typeface="Monaco"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Rectangle 1"/>
          <p:cNvSpPr>
            <a:spLocks noGrp="1" noChangeArrowheads="1"/>
          </p:cNvSpPr>
          <p:nvPr>
            <p:ph type="body" idx="1"/>
          </p:nvPr>
        </p:nvSpPr>
        <p:spPr>
          <a:xfrm>
            <a:off x="457200" y="599800"/>
            <a:ext cx="8229600" cy="6068558"/>
          </a:xfrm>
          <a:ln/>
        </p:spPr>
        <p:txBody>
          <a:bodyPr/>
          <a:lstStyle/>
          <a:p>
            <a:pPr marL="0" indent="0">
              <a:buNone/>
            </a:pPr>
            <a:r>
              <a:rPr lang="en-US" dirty="0"/>
              <a:t>TASK: Create a vector of common names</a:t>
            </a:r>
            <a:r>
              <a:rPr lang="en-US" dirty="0" smtClean="0"/>
              <a:t>:</a:t>
            </a:r>
          </a:p>
          <a:p>
            <a:pPr marL="0" indent="0">
              <a:buNone/>
            </a:pPr>
            <a:endParaRPr lang="en-US" dirty="0"/>
          </a:p>
          <a:p>
            <a:pPr marL="0" indent="0">
              <a:buNone/>
            </a:pPr>
            <a:r>
              <a:rPr lang="en-US" sz="2400" dirty="0" smtClean="0">
                <a:solidFill>
                  <a:srgbClr val="3366FF"/>
                </a:solidFill>
                <a:latin typeface="Courier"/>
                <a:cs typeface="Courier"/>
                <a:sym typeface="Monaco" charset="0"/>
              </a:rPr>
              <a:t>common = </a:t>
            </a:r>
            <a:r>
              <a:rPr lang="en-US" sz="2400" dirty="0" err="1">
                <a:solidFill>
                  <a:srgbClr val="3366FF"/>
                </a:solidFill>
                <a:latin typeface="Courier"/>
                <a:cs typeface="Courier"/>
                <a:sym typeface="Monaco" charset="0"/>
              </a:rPr>
              <a:t>xmlSApply</a:t>
            </a:r>
            <a:r>
              <a:rPr lang="en-US" sz="2400" dirty="0" smtClean="0">
                <a:solidFill>
                  <a:srgbClr val="3366FF"/>
                </a:solidFill>
                <a:latin typeface="Courier"/>
                <a:cs typeface="Courier"/>
                <a:sym typeface="Monaco" charset="0"/>
              </a:rPr>
              <a:t>(catalog, </a:t>
            </a:r>
            <a:r>
              <a:rPr lang="en-US" sz="2400" dirty="0">
                <a:solidFill>
                  <a:srgbClr val="3366FF"/>
                </a:solidFill>
                <a:latin typeface="Courier"/>
                <a:cs typeface="Courier"/>
                <a:sym typeface="Monaco" charset="0"/>
              </a:rPr>
              <a:t>function</a:t>
            </a:r>
            <a:r>
              <a:rPr lang="en-US" sz="2400" dirty="0" smtClean="0">
                <a:solidFill>
                  <a:srgbClr val="3366FF"/>
                </a:solidFill>
                <a:latin typeface="Courier"/>
                <a:cs typeface="Courier"/>
                <a:sym typeface="Monaco" charset="0"/>
              </a:rPr>
              <a:t>(el)</a:t>
            </a:r>
            <a:r>
              <a:rPr lang="en-US" sz="2400" dirty="0">
                <a:solidFill>
                  <a:srgbClr val="3366FF"/>
                </a:solidFill>
                <a:latin typeface="Courier"/>
                <a:cs typeface="Courier"/>
                <a:sym typeface="Monaco" charset="0"/>
              </a:rPr>
              <a:t>{</a:t>
            </a:r>
          </a:p>
          <a:p>
            <a:pPr marL="0" indent="0">
              <a:buNone/>
            </a:pPr>
            <a:r>
              <a:rPr lang="en-US" sz="2400" dirty="0">
                <a:solidFill>
                  <a:srgbClr val="3366FF"/>
                </a:solidFill>
                <a:latin typeface="Courier"/>
                <a:cs typeface="Courier"/>
                <a:sym typeface="Monaco" charset="0"/>
              </a:rPr>
              <a:t> </a:t>
            </a:r>
            <a:r>
              <a:rPr lang="en-US" sz="2400" dirty="0" smtClean="0">
                <a:solidFill>
                  <a:srgbClr val="3366FF"/>
                </a:solidFill>
                <a:latin typeface="Courier"/>
                <a:cs typeface="Courier"/>
                <a:sym typeface="Monaco" charset="0"/>
              </a:rPr>
              <a:t>               </a:t>
            </a:r>
            <a:r>
              <a:rPr lang="en-US" sz="2400" dirty="0" err="1">
                <a:solidFill>
                  <a:srgbClr val="3366FF"/>
                </a:solidFill>
                <a:latin typeface="Courier"/>
                <a:cs typeface="Courier"/>
                <a:sym typeface="Monaco" charset="0"/>
              </a:rPr>
              <a:t>xmlValue</a:t>
            </a:r>
            <a:r>
              <a:rPr lang="en-US" sz="2400" dirty="0" smtClean="0">
                <a:solidFill>
                  <a:srgbClr val="3366FF"/>
                </a:solidFill>
                <a:latin typeface="Courier"/>
                <a:cs typeface="Courier"/>
                <a:sym typeface="Monaco" charset="0"/>
              </a:rPr>
              <a:t>(el[['common'</a:t>
            </a:r>
            <a:r>
              <a:rPr lang="en-US" sz="2400" dirty="0">
                <a:solidFill>
                  <a:srgbClr val="3366FF"/>
                </a:solidFill>
                <a:latin typeface="Courier"/>
                <a:cs typeface="Courier"/>
                <a:sym typeface="Monaco" charset="0"/>
              </a:rPr>
              <a:t>]])})</a:t>
            </a:r>
          </a:p>
          <a:p>
            <a:pPr marL="0" indent="0">
              <a:buNone/>
            </a:pPr>
            <a:r>
              <a:rPr lang="en-US" sz="2400" dirty="0" smtClean="0">
                <a:solidFill>
                  <a:srgbClr val="3366FF"/>
                </a:solidFill>
                <a:latin typeface="Courier"/>
                <a:cs typeface="Courier"/>
                <a:sym typeface="Monaco" charset="0"/>
              </a:rPr>
              <a:t>head</a:t>
            </a:r>
            <a:r>
              <a:rPr lang="en-US" sz="2400" dirty="0">
                <a:solidFill>
                  <a:srgbClr val="3366FF"/>
                </a:solidFill>
                <a:latin typeface="Courier"/>
                <a:cs typeface="Courier"/>
                <a:sym typeface="Monaco" charset="0"/>
              </a:rPr>
              <a:t>(</a:t>
            </a:r>
            <a:r>
              <a:rPr lang="en-US" sz="2400" dirty="0" smtClean="0">
                <a:solidFill>
                  <a:srgbClr val="3366FF"/>
                </a:solidFill>
                <a:latin typeface="Courier"/>
                <a:cs typeface="Courier"/>
                <a:sym typeface="Monaco" charset="0"/>
              </a:rPr>
              <a:t>common)</a:t>
            </a:r>
            <a:endParaRPr lang="en-US" sz="2400" dirty="0">
              <a:solidFill>
                <a:srgbClr val="3366FF"/>
              </a:solidFill>
              <a:latin typeface="Courier"/>
              <a:cs typeface="Courier"/>
              <a:sym typeface="Monaco" charset="0"/>
            </a:endParaRPr>
          </a:p>
          <a:p>
            <a:pPr marL="0" indent="0">
              <a:buNone/>
            </a:pPr>
            <a:r>
              <a:rPr lang="en-US" sz="1700" dirty="0">
                <a:latin typeface="Monaco" charset="0"/>
                <a:cs typeface="Monaco" charset="0"/>
                <a:sym typeface="Monaco" charset="0"/>
              </a:rPr>
              <a:t>            plant                  plant             </a:t>
            </a:r>
            <a:r>
              <a:rPr lang="en-US" sz="1700" dirty="0" smtClean="0">
                <a:latin typeface="Monaco" charset="0"/>
                <a:cs typeface="Monaco" charset="0"/>
                <a:sym typeface="Monaco" charset="0"/>
              </a:rPr>
              <a:t>plant</a:t>
            </a:r>
          </a:p>
          <a:p>
            <a:pPr marL="0" indent="0">
              <a:buNone/>
            </a:pPr>
            <a:r>
              <a:rPr lang="en-US" sz="1700" dirty="0" smtClean="0">
                <a:latin typeface="Monaco" charset="0"/>
                <a:cs typeface="Monaco" charset="0"/>
                <a:sym typeface="Monaco" charset="0"/>
              </a:rPr>
              <a:t>      </a:t>
            </a:r>
            <a:r>
              <a:rPr lang="en-US" sz="1700" dirty="0">
                <a:latin typeface="Monaco" charset="0"/>
                <a:cs typeface="Monaco" charset="0"/>
                <a:sym typeface="Monaco" charset="0"/>
              </a:rPr>
              <a:t>"Bloodroot"            "Columbine"  "Marsh Marigold" </a:t>
            </a:r>
            <a:endParaRPr lang="en-US" sz="1700" dirty="0">
              <a:latin typeface="Monaco" charset="0"/>
              <a:sym typeface="Monaco" charset="0"/>
            </a:endParaRPr>
          </a:p>
          <a:p>
            <a:pPr marL="0" indent="0">
              <a:buNone/>
            </a:pPr>
            <a:r>
              <a:rPr lang="en-US" sz="1700" dirty="0">
                <a:latin typeface="Monaco" charset="0"/>
                <a:cs typeface="Monaco" charset="0"/>
                <a:sym typeface="Monaco" charset="0"/>
              </a:rPr>
              <a:t>            plant                  plant             plant </a:t>
            </a:r>
            <a:endParaRPr lang="en-US" sz="1700" dirty="0">
              <a:latin typeface="Monaco" charset="0"/>
              <a:sym typeface="Monaco" charset="0"/>
            </a:endParaRPr>
          </a:p>
          <a:p>
            <a:pPr marL="0" indent="0">
              <a:buNone/>
            </a:pPr>
            <a:r>
              <a:rPr lang="en-US" sz="1700" dirty="0">
                <a:latin typeface="Monaco" charset="0"/>
                <a:cs typeface="Monaco" charset="0"/>
                <a:sym typeface="Monaco" charset="0"/>
              </a:rPr>
              <a:t>        "Cowslip"  "Dutchman's-Breeches"    "Ginger, Wild"</a:t>
            </a:r>
            <a:endParaRPr lang="en-US" sz="1700" dirty="0">
              <a:latin typeface="Monaco" charset="0"/>
              <a:sym typeface="Monaco" charset="0"/>
            </a:endParaRPr>
          </a:p>
        </p:txBody>
      </p:sp>
      <p:sp>
        <p:nvSpPr>
          <p:cNvPr id="299010" name="Line 2"/>
          <p:cNvSpPr>
            <a:spLocks noChangeShapeType="1"/>
          </p:cNvSpPr>
          <p:nvPr/>
        </p:nvSpPr>
        <p:spPr bwMode="auto">
          <a:xfrm flipH="1">
            <a:off x="2310010" y="2565400"/>
            <a:ext cx="2884290" cy="277783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99011" name="Rectangle 3"/>
          <p:cNvSpPr>
            <a:spLocks/>
          </p:cNvSpPr>
          <p:nvPr/>
        </p:nvSpPr>
        <p:spPr bwMode="auto">
          <a:xfrm>
            <a:off x="544710" y="5127330"/>
            <a:ext cx="3920133" cy="13841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r>
              <a:rPr lang="en-US" sz="2400" dirty="0">
                <a:solidFill>
                  <a:schemeClr val="tx1"/>
                </a:solidFill>
                <a:ea typeface="ＭＳ Ｐゴシック" charset="0"/>
                <a:cs typeface="Gill Sans" charset="0"/>
              </a:rPr>
              <a:t>The elements of the root node are all plant nodes, </a:t>
            </a:r>
            <a:br>
              <a:rPr lang="en-US" sz="2400" dirty="0">
                <a:solidFill>
                  <a:schemeClr val="tx1"/>
                </a:solidFill>
                <a:ea typeface="ＭＳ Ｐゴシック" charset="0"/>
                <a:cs typeface="Gill Sans" charset="0"/>
              </a:rPr>
            </a:br>
            <a:r>
              <a:rPr lang="en-US" sz="2400" dirty="0">
                <a:solidFill>
                  <a:schemeClr val="tx1"/>
                </a:solidFill>
                <a:ea typeface="ＭＳ Ｐゴシック" charset="0"/>
                <a:cs typeface="Gill Sans" charset="0"/>
              </a:rPr>
              <a:t>like </a:t>
            </a:r>
            <a:r>
              <a:rPr lang="en-US" sz="2400" dirty="0" err="1">
                <a:solidFill>
                  <a:srgbClr val="0000FF"/>
                </a:solidFill>
                <a:latin typeface="Monaco" charset="0"/>
                <a:ea typeface="ＭＳ Ｐゴシック" charset="0"/>
                <a:cs typeface="Monaco" charset="0"/>
                <a:sym typeface="Monaco" charset="0"/>
              </a:rPr>
              <a:t>oneplant</a:t>
            </a:r>
            <a:r>
              <a:rPr lang="en-US" sz="2400" dirty="0">
                <a:solidFill>
                  <a:schemeClr val="tx1"/>
                </a:solidFill>
                <a:ea typeface="ＭＳ Ｐゴシック" charset="0"/>
                <a:cs typeface="Gill Sans"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276481" name="Rectangle 1"/>
          <p:cNvSpPr>
            <a:spLocks noGrp="1" noChangeArrowheads="1"/>
          </p:cNvSpPr>
          <p:nvPr>
            <p:ph idx="1"/>
          </p:nvPr>
        </p:nvSpPr>
        <p:spPr>
          <a:ln/>
        </p:spPr>
        <p:txBody>
          <a:bodyPr>
            <a:normAutofit/>
          </a:bodyPr>
          <a:lstStyle/>
          <a:p>
            <a:r>
              <a:rPr lang="en-US" dirty="0" smtClean="0"/>
              <a:t>data </a:t>
            </a:r>
            <a:r>
              <a:rPr lang="en-US" dirty="0"/>
              <a:t>is self-describing</a:t>
            </a:r>
          </a:p>
          <a:p>
            <a:r>
              <a:rPr lang="en-US" dirty="0" smtClean="0"/>
              <a:t>format </a:t>
            </a:r>
            <a:r>
              <a:rPr lang="en-US" dirty="0"/>
              <a:t>separates content from structure</a:t>
            </a:r>
          </a:p>
          <a:p>
            <a:r>
              <a:rPr lang="en-US" dirty="0" smtClean="0"/>
              <a:t>data </a:t>
            </a:r>
            <a:r>
              <a:rPr lang="en-US" dirty="0"/>
              <a:t>can be easily merged and exchanged</a:t>
            </a:r>
          </a:p>
          <a:p>
            <a:r>
              <a:rPr lang="en-US" dirty="0" smtClean="0"/>
              <a:t>file </a:t>
            </a:r>
            <a:r>
              <a:rPr lang="en-US" dirty="0"/>
              <a:t>is human-readable</a:t>
            </a:r>
          </a:p>
          <a:p>
            <a:r>
              <a:rPr lang="en-US" dirty="0" smtClean="0"/>
              <a:t>file </a:t>
            </a:r>
            <a:r>
              <a:rPr lang="en-US" dirty="0"/>
              <a:t>is also easily machine-generated</a:t>
            </a:r>
          </a:p>
          <a:p>
            <a:r>
              <a:rPr lang="en-US" dirty="0" smtClean="0"/>
              <a:t>standards </a:t>
            </a:r>
            <a:r>
              <a:rPr lang="en-US" dirty="0"/>
              <a:t>are widely </a:t>
            </a:r>
            <a:r>
              <a:rPr lang="en-US" dirty="0" smtClean="0"/>
              <a:t>adopted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276481" name="Rectangle 1"/>
          <p:cNvSpPr>
            <a:spLocks noGrp="1" noChangeArrowheads="1"/>
          </p:cNvSpPr>
          <p:nvPr>
            <p:ph idx="1"/>
          </p:nvPr>
        </p:nvSpPr>
        <p:spPr>
          <a:ln/>
        </p:spPr>
        <p:txBody>
          <a:bodyPr>
            <a:normAutofit/>
          </a:bodyPr>
          <a:lstStyle/>
          <a:p>
            <a:r>
              <a:rPr lang="en-US" dirty="0" smtClean="0">
                <a:latin typeface="Calibri (Body)"/>
                <a:cs typeface="Calibri (Body)"/>
              </a:rPr>
              <a:t>XML </a:t>
            </a:r>
            <a:r>
              <a:rPr lang="en-US" dirty="0">
                <a:latin typeface="Calibri (Body)"/>
                <a:cs typeface="Calibri (Body)"/>
              </a:rPr>
              <a:t>documents can be very verbose </a:t>
            </a:r>
            <a:endParaRPr lang="en-US" dirty="0" smtClean="0">
              <a:latin typeface="Calibri (Body)"/>
              <a:cs typeface="Calibri (Body)"/>
            </a:endParaRPr>
          </a:p>
          <a:p>
            <a:r>
              <a:rPr lang="en-US" dirty="0" smtClean="0">
                <a:latin typeface="Calibri (Body)"/>
                <a:cs typeface="Calibri (Body)"/>
              </a:rPr>
              <a:t>It’s </a:t>
            </a:r>
            <a:r>
              <a:rPr lang="en-US" dirty="0">
                <a:latin typeface="Calibri (Body)"/>
                <a:cs typeface="Calibri (Body)"/>
              </a:rPr>
              <a:t>so general that </a:t>
            </a:r>
            <a:r>
              <a:rPr lang="en-US" dirty="0" smtClean="0">
                <a:latin typeface="Calibri (Body)"/>
                <a:cs typeface="Calibri (Body)"/>
              </a:rPr>
              <a:t>it can be difficult </a:t>
            </a:r>
            <a:r>
              <a:rPr lang="en-US" dirty="0">
                <a:latin typeface="Calibri (Body)"/>
                <a:cs typeface="Calibri (Body)"/>
              </a:rPr>
              <a:t>to develop tools for all </a:t>
            </a:r>
            <a:r>
              <a:rPr lang="en-US" dirty="0" smtClean="0">
                <a:latin typeface="Calibri (Body)"/>
                <a:cs typeface="Calibri (Body)"/>
              </a:rPr>
              <a:t>cases</a:t>
            </a:r>
          </a:p>
          <a:p>
            <a:r>
              <a:rPr lang="en-US" dirty="0">
                <a:latin typeface="Calibri (Body)"/>
                <a:cs typeface="Calibri (Body)"/>
              </a:rPr>
              <a:t>F</a:t>
            </a:r>
            <a:r>
              <a:rPr lang="en-US" dirty="0" smtClean="0">
                <a:latin typeface="Calibri (Body)"/>
                <a:cs typeface="Calibri (Body)"/>
              </a:rPr>
              <a:t>iles </a:t>
            </a:r>
            <a:r>
              <a:rPr lang="en-US" dirty="0">
                <a:latin typeface="Calibri (Body)"/>
                <a:cs typeface="Calibri (Body)"/>
              </a:rPr>
              <a:t>can be quite large due to high amount of redundancy</a:t>
            </a:r>
          </a:p>
        </p:txBody>
      </p:sp>
    </p:spTree>
    <p:extLst>
      <p:ext uri="{BB962C8B-B14F-4D97-AF65-F5344CB8AC3E}">
        <p14:creationId xmlns:p14="http://schemas.microsoft.com/office/powerpoint/2010/main" val="40909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JSON &amp; XML</a:t>
            </a:r>
            <a:endParaRPr lang="en-US" dirty="0"/>
          </a:p>
        </p:txBody>
      </p:sp>
      <p:sp>
        <p:nvSpPr>
          <p:cNvPr id="3" name="Content Placeholder 2"/>
          <p:cNvSpPr>
            <a:spLocks noGrp="1"/>
          </p:cNvSpPr>
          <p:nvPr>
            <p:ph idx="1"/>
          </p:nvPr>
        </p:nvSpPr>
        <p:spPr/>
        <p:txBody>
          <a:bodyPr/>
          <a:lstStyle/>
          <a:p>
            <a:r>
              <a:rPr lang="en-US" dirty="0" smtClean="0"/>
              <a:t>JSON is simpler</a:t>
            </a:r>
          </a:p>
          <a:p>
            <a:r>
              <a:rPr lang="en-US" dirty="0" smtClean="0"/>
              <a:t>JSON is not as rich – no attributes</a:t>
            </a:r>
            <a:r>
              <a:rPr lang="en-US" smtClean="0"/>
              <a:t>, no </a:t>
            </a:r>
            <a:r>
              <a:rPr lang="en-US" dirty="0" smtClean="0"/>
              <a:t>schema for describing acceptable format</a:t>
            </a:r>
          </a:p>
          <a:p>
            <a:r>
              <a:rPr lang="en-US" dirty="0" smtClean="0"/>
              <a:t>Compressed JSON and XML not much different in size </a:t>
            </a:r>
            <a:endParaRPr lang="en-US" dirty="0"/>
          </a:p>
        </p:txBody>
      </p:sp>
    </p:spTree>
    <p:extLst>
      <p:ext uri="{BB962C8B-B14F-4D97-AF65-F5344CB8AC3E}">
        <p14:creationId xmlns:p14="http://schemas.microsoft.com/office/powerpoint/2010/main" val="602980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a:t>
            </a:r>
            <a:endParaRPr lang="en-US" dirty="0"/>
          </a:p>
        </p:txBody>
      </p:sp>
      <p:sp>
        <p:nvSpPr>
          <p:cNvPr id="3" name="Subtitle 2"/>
          <p:cNvSpPr>
            <a:spLocks noGrp="1"/>
          </p:cNvSpPr>
          <p:nvPr>
            <p:ph type="subTitle" idx="1"/>
          </p:nvPr>
        </p:nvSpPr>
        <p:spPr/>
        <p:txBody>
          <a:bodyPr/>
          <a:lstStyle/>
          <a:p>
            <a:r>
              <a:rPr lang="en-US" dirty="0" smtClean="0"/>
              <a:t>JavaScript Object Notation</a:t>
            </a:r>
            <a:endParaRPr lang="en-US" dirty="0"/>
          </a:p>
        </p:txBody>
      </p:sp>
    </p:spTree>
    <p:extLst>
      <p:ext uri="{BB962C8B-B14F-4D97-AF65-F5344CB8AC3E}">
        <p14:creationId xmlns:p14="http://schemas.microsoft.com/office/powerpoint/2010/main" val="1565613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Text format</a:t>
            </a:r>
          </a:p>
          <a:p>
            <a:r>
              <a:rPr lang="en-US" dirty="0"/>
              <a:t>L</a:t>
            </a:r>
            <a:r>
              <a:rPr lang="en-US" dirty="0" smtClean="0"/>
              <a:t>ightweight data-interchange </a:t>
            </a:r>
          </a:p>
          <a:p>
            <a:r>
              <a:rPr lang="en-US" dirty="0" smtClean="0"/>
              <a:t>Easy for humans to read and write. </a:t>
            </a:r>
            <a:endParaRPr lang="en-US" dirty="0"/>
          </a:p>
          <a:p>
            <a:r>
              <a:rPr lang="en-US" dirty="0" smtClean="0"/>
              <a:t>Easy for machines to parse and generate</a:t>
            </a:r>
            <a:endParaRPr lang="en-US" dirty="0"/>
          </a:p>
        </p:txBody>
      </p:sp>
    </p:spTree>
    <p:extLst>
      <p:ext uri="{BB962C8B-B14F-4D97-AF65-F5344CB8AC3E}">
        <p14:creationId xmlns:p14="http://schemas.microsoft.com/office/powerpoint/2010/main" val="2978494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Primitive Data Types</a:t>
            </a:r>
            <a:endParaRPr lang="en-US" dirty="0"/>
          </a:p>
        </p:txBody>
      </p:sp>
      <p:sp>
        <p:nvSpPr>
          <p:cNvPr id="3" name="Content Placeholder 2"/>
          <p:cNvSpPr>
            <a:spLocks noGrp="1"/>
          </p:cNvSpPr>
          <p:nvPr>
            <p:ph idx="1"/>
          </p:nvPr>
        </p:nvSpPr>
        <p:spPr/>
        <p:txBody>
          <a:bodyPr>
            <a:normAutofit/>
          </a:bodyPr>
          <a:lstStyle/>
          <a:p>
            <a:r>
              <a:rPr lang="en-US" dirty="0"/>
              <a:t>N</a:t>
            </a:r>
            <a:r>
              <a:rPr lang="en-US" dirty="0" smtClean="0"/>
              <a:t>umber </a:t>
            </a:r>
          </a:p>
          <a:p>
            <a:pPr lvl="1"/>
            <a:r>
              <a:rPr lang="en-US" dirty="0" smtClean="0"/>
              <a:t>like numeric in R</a:t>
            </a:r>
          </a:p>
          <a:p>
            <a:pPr lvl="1"/>
            <a:r>
              <a:rPr lang="en-US" dirty="0" smtClean="0"/>
              <a:t>no NaN, NA, Inf</a:t>
            </a:r>
          </a:p>
          <a:p>
            <a:r>
              <a:rPr lang="en-US" dirty="0"/>
              <a:t>S</a:t>
            </a:r>
            <a:r>
              <a:rPr lang="en-US" dirty="0" smtClean="0"/>
              <a:t>tring (in double quotes)</a:t>
            </a:r>
          </a:p>
          <a:p>
            <a:r>
              <a:rPr lang="en-US" dirty="0" smtClean="0"/>
              <a:t>Boolean (true or false)</a:t>
            </a:r>
          </a:p>
          <a:p>
            <a:r>
              <a:rPr lang="en-US" dirty="0" smtClean="0"/>
              <a:t>These are scalars</a:t>
            </a:r>
          </a:p>
          <a:p>
            <a:r>
              <a:rPr lang="en-US" dirty="0"/>
              <a:t>null – empty object (like NULL in R</a:t>
            </a:r>
            <a:r>
              <a:rPr lang="en-US" dirty="0" smtClean="0"/>
              <a:t>)</a:t>
            </a:r>
            <a:endParaRPr lang="en-US" dirty="0"/>
          </a:p>
        </p:txBody>
      </p:sp>
    </p:spTree>
    <p:extLst>
      <p:ext uri="{BB962C8B-B14F-4D97-AF65-F5344CB8AC3E}">
        <p14:creationId xmlns:p14="http://schemas.microsoft.com/office/powerpoint/2010/main" val="4154854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Structures: Array</a:t>
            </a:r>
            <a:endParaRPr lang="en-US" dirty="0"/>
          </a:p>
        </p:txBody>
      </p:sp>
      <p:sp>
        <p:nvSpPr>
          <p:cNvPr id="3" name="Content Placeholder 2"/>
          <p:cNvSpPr>
            <a:spLocks noGrp="1"/>
          </p:cNvSpPr>
          <p:nvPr>
            <p:ph idx="1"/>
          </p:nvPr>
        </p:nvSpPr>
        <p:spPr/>
        <p:txBody>
          <a:bodyPr>
            <a:normAutofit/>
          </a:bodyPr>
          <a:lstStyle/>
          <a:p>
            <a:r>
              <a:rPr lang="en-US" dirty="0" smtClean="0"/>
              <a:t>Unnamed</a:t>
            </a:r>
          </a:p>
          <a:p>
            <a:r>
              <a:rPr lang="en-US" dirty="0" smtClean="0"/>
              <a:t>Ordered</a:t>
            </a:r>
          </a:p>
          <a:p>
            <a:r>
              <a:rPr lang="en-US" dirty="0" smtClean="0"/>
              <a:t>Comma-separated</a:t>
            </a:r>
          </a:p>
          <a:p>
            <a:r>
              <a:rPr lang="en-US" dirty="0" smtClean="0"/>
              <a:t>Square brackets</a:t>
            </a:r>
          </a:p>
          <a:p>
            <a:r>
              <a:rPr lang="en-US" dirty="0" smtClean="0"/>
              <a:t>Possibly heterogeneous</a:t>
            </a:r>
            <a:endParaRPr lang="en-US" dirty="0" smtClean="0">
              <a:solidFill>
                <a:srgbClr val="0000FF"/>
              </a:solidFill>
              <a:latin typeface="Courier"/>
              <a:cs typeface="Courier"/>
            </a:endParaRPr>
          </a:p>
          <a:p>
            <a:pPr marL="457200" lvl="1" indent="0">
              <a:buNone/>
            </a:pPr>
            <a:r>
              <a:rPr lang="en-US" sz="3200" b="1" dirty="0" smtClean="0">
                <a:solidFill>
                  <a:srgbClr val="0000FF"/>
                </a:solidFill>
                <a:latin typeface="Courier"/>
                <a:cs typeface="Courier"/>
              </a:rPr>
              <a:t>[value, value, value, …]</a:t>
            </a:r>
          </a:p>
        </p:txBody>
      </p:sp>
    </p:spTree>
    <p:extLst>
      <p:ext uri="{BB962C8B-B14F-4D97-AF65-F5344CB8AC3E}">
        <p14:creationId xmlns:p14="http://schemas.microsoft.com/office/powerpoint/2010/main" val="2134592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4792</TotalTime>
  <Words>2709</Words>
  <Application>Microsoft Macintosh PowerPoint</Application>
  <PresentationFormat>On-screen Show (4:3)</PresentationFormat>
  <Paragraphs>469</Paragraphs>
  <Slides>56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Calibri</vt:lpstr>
      <vt:lpstr>Calibri (Body)</vt:lpstr>
      <vt:lpstr>Courier</vt:lpstr>
      <vt:lpstr>Gill Sans</vt:lpstr>
      <vt:lpstr>Lucida Grande</vt:lpstr>
      <vt:lpstr>Monaco</vt:lpstr>
      <vt:lpstr>ＭＳ Ｐゴシック</vt:lpstr>
      <vt:lpstr>Arial</vt:lpstr>
      <vt:lpstr>Office Theme</vt:lpstr>
      <vt:lpstr>Topics</vt:lpstr>
      <vt:lpstr>Data Analysis Issues</vt:lpstr>
      <vt:lpstr>Structured  Plain-text Data</vt:lpstr>
      <vt:lpstr>Recall</vt:lpstr>
      <vt:lpstr>Data Available on the Web</vt:lpstr>
      <vt:lpstr>JSON</vt:lpstr>
      <vt:lpstr>PowerPoint Presentation</vt:lpstr>
      <vt:lpstr>JSON Primitive Data Types</vt:lpstr>
      <vt:lpstr>JSON Structures: Array</vt:lpstr>
      <vt:lpstr>JSON Structures: Object</vt:lpstr>
      <vt:lpstr>Example</vt:lpstr>
      <vt:lpstr>Example</vt:lpstr>
      <vt:lpstr>Twitter </vt:lpstr>
      <vt:lpstr>PowerPoint Presentation</vt:lpstr>
      <vt:lpstr>Translate into a Structure in R</vt:lpstr>
      <vt:lpstr>Translate into a Structure in R</vt:lpstr>
      <vt:lpstr>Translate into a Structure in R</vt:lpstr>
      <vt:lpstr>XML</vt:lpstr>
      <vt:lpstr>XML is a standard for semantic, hierarchical representation of data</vt:lpstr>
      <vt:lpstr>Examples of XML</vt:lpstr>
      <vt:lpstr>PowerPoint Presentation</vt:lpstr>
      <vt:lpstr>PowerPoint Presentation</vt:lpstr>
      <vt:lpstr>PowerPoint Presentation</vt:lpstr>
      <vt:lpstr>Snippet of exchange data</vt:lpstr>
      <vt:lpstr>PowerPoint Presentation</vt:lpstr>
      <vt:lpstr>PowerPoint Presentation</vt:lpstr>
      <vt:lpstr>PowerPoint Presentation</vt:lpstr>
      <vt:lpstr>PowerPoint Presentation</vt:lpstr>
      <vt:lpstr>PowerPoint Presentation</vt:lpstr>
      <vt:lpstr>PowerPoint Presentation</vt:lpstr>
      <vt:lpstr>XML Syntax</vt:lpstr>
      <vt:lpstr>Syntax</vt:lpstr>
      <vt:lpstr>Syntax</vt:lpstr>
      <vt:lpstr>Syntax</vt:lpstr>
      <vt:lpstr>Syntax</vt:lpstr>
      <vt:lpstr>Syntax</vt:lpstr>
      <vt:lpstr>Well-formed XML</vt:lpstr>
      <vt:lpstr>Well-formed XML ctd.:</vt:lpstr>
      <vt:lpstr>PowerPoint Presentation</vt:lpstr>
      <vt:lpstr>Tree Representation</vt:lpstr>
      <vt:lpstr>PowerPoint Presentation</vt:lpstr>
      <vt:lpstr>Tree terminology</vt:lpstr>
      <vt:lpstr>PowerPoint Presentation</vt:lpstr>
      <vt:lpstr>PowerPoint Presentation</vt:lpstr>
      <vt:lpstr>Working with XML in R</vt:lpstr>
      <vt:lpstr>XML 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vt:lpstr>
      <vt:lpstr>Cons</vt:lpstr>
      <vt:lpstr>Comparison JSON &amp; XML</vt:lpstr>
    </vt:vector>
  </TitlesOfParts>
  <Company>UC Davis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Deborah Nolan</dc:creator>
  <cp:lastModifiedBy>Microsoft Office User</cp:lastModifiedBy>
  <cp:revision>194</cp:revision>
  <cp:lastPrinted>2016-10-31T16:11:01Z</cp:lastPrinted>
  <dcterms:created xsi:type="dcterms:W3CDTF">2012-04-03T05:13:07Z</dcterms:created>
  <dcterms:modified xsi:type="dcterms:W3CDTF">2017-03-27T19:31:06Z</dcterms:modified>
</cp:coreProperties>
</file>