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7" r:id="rId2"/>
    <p:sldId id="258" r:id="rId3"/>
    <p:sldId id="259" r:id="rId4"/>
    <p:sldId id="260" r:id="rId5"/>
    <p:sldId id="263" r:id="rId6"/>
    <p:sldId id="264" r:id="rId7"/>
    <p:sldId id="265" r:id="rId8"/>
    <p:sldId id="321" r:id="rId9"/>
    <p:sldId id="322" r:id="rId10"/>
    <p:sldId id="266" r:id="rId11"/>
    <p:sldId id="267" r:id="rId12"/>
    <p:sldId id="268" r:id="rId13"/>
    <p:sldId id="269" r:id="rId14"/>
    <p:sldId id="270" r:id="rId15"/>
    <p:sldId id="272" r:id="rId16"/>
    <p:sldId id="273" r:id="rId17"/>
    <p:sldId id="274" r:id="rId18"/>
    <p:sldId id="276" r:id="rId19"/>
    <p:sldId id="271" r:id="rId20"/>
    <p:sldId id="337" r:id="rId21"/>
    <p:sldId id="338" r:id="rId22"/>
    <p:sldId id="289" r:id="rId23"/>
    <p:sldId id="334" r:id="rId24"/>
    <p:sldId id="333" r:id="rId25"/>
    <p:sldId id="290" r:id="rId26"/>
    <p:sldId id="291" r:id="rId27"/>
    <p:sldId id="335" r:id="rId28"/>
    <p:sldId id="33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95153" autoAdjust="0"/>
  </p:normalViewPr>
  <p:slideViewPr>
    <p:cSldViewPr snapToGrid="0" snapToObjects="1">
      <p:cViewPr>
        <p:scale>
          <a:sx n="115" d="100"/>
          <a:sy n="115" d="100"/>
        </p:scale>
        <p:origin x="792"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1E2300-69C8-9B4B-A6FF-44F12EAF3EE9}" type="datetimeFigureOut">
              <a:rPr lang="en-US" smtClean="0"/>
              <a:t>4/12/17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05EDB2-08A4-AE49-A20D-3CF5E802AF6E}" type="slidenum">
              <a:rPr lang="en-US" smtClean="0"/>
              <a:t>‹#›</a:t>
            </a:fld>
            <a:endParaRPr lang="en-US"/>
          </a:p>
        </p:txBody>
      </p:sp>
    </p:spTree>
    <p:extLst>
      <p:ext uri="{BB962C8B-B14F-4D97-AF65-F5344CB8AC3E}">
        <p14:creationId xmlns:p14="http://schemas.microsoft.com/office/powerpoint/2010/main" val="1561023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B1D82A-4F91-EC42-9267-A5AB2B75A709}" type="datetimeFigureOut">
              <a:rPr lang="en-US" smtClean="0"/>
              <a:t>4/12/17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1C326-56EE-E34E-BC7E-2BD9110D6FCF}" type="slidenum">
              <a:rPr lang="en-US" smtClean="0"/>
              <a:t>‹#›</a:t>
            </a:fld>
            <a:endParaRPr lang="en-US"/>
          </a:p>
        </p:txBody>
      </p:sp>
    </p:spTree>
    <p:extLst>
      <p:ext uri="{BB962C8B-B14F-4D97-AF65-F5344CB8AC3E}">
        <p14:creationId xmlns:p14="http://schemas.microsoft.com/office/powerpoint/2010/main" val="22129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841B7-2054-7C44-A4EC-52BC787E8558}"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164210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841B7-2054-7C44-A4EC-52BC787E8558}"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419969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841B7-2054-7C44-A4EC-52BC787E8558}"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156892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841B7-2054-7C44-A4EC-52BC787E8558}"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396964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841B7-2054-7C44-A4EC-52BC787E8558}"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299399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841B7-2054-7C44-A4EC-52BC787E8558}"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234352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841B7-2054-7C44-A4EC-52BC787E8558}" type="datetimeFigureOut">
              <a:rPr lang="en-US" smtClean="0"/>
              <a:t>4/12/17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116763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841B7-2054-7C44-A4EC-52BC787E8558}" type="datetimeFigureOut">
              <a:rPr lang="en-US" smtClean="0"/>
              <a:t>4/12/17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194409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841B7-2054-7C44-A4EC-52BC787E8558}" type="datetimeFigureOut">
              <a:rPr lang="en-US" smtClean="0"/>
              <a:t>4/12/17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305707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841B7-2054-7C44-A4EC-52BC787E8558}"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69700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841B7-2054-7C44-A4EC-52BC787E8558}"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F40CE-3A10-DF42-BB5C-46A461696ABB}" type="slidenum">
              <a:rPr lang="en-US" smtClean="0"/>
              <a:t>‹#›</a:t>
            </a:fld>
            <a:endParaRPr lang="en-US"/>
          </a:p>
        </p:txBody>
      </p:sp>
    </p:spTree>
    <p:extLst>
      <p:ext uri="{BB962C8B-B14F-4D97-AF65-F5344CB8AC3E}">
        <p14:creationId xmlns:p14="http://schemas.microsoft.com/office/powerpoint/2010/main" val="33623547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841B7-2054-7C44-A4EC-52BC787E8558}" type="datetimeFigureOut">
              <a:rPr lang="en-US" smtClean="0"/>
              <a:t>4/12/17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F40CE-3A10-DF42-BB5C-46A461696ABB}" type="slidenum">
              <a:rPr lang="en-US" smtClean="0"/>
              <a:t>‹#›</a:t>
            </a:fld>
            <a:endParaRPr lang="en-US"/>
          </a:p>
        </p:txBody>
      </p:sp>
    </p:spTree>
    <p:extLst>
      <p:ext uri="{BB962C8B-B14F-4D97-AF65-F5344CB8AC3E}">
        <p14:creationId xmlns:p14="http://schemas.microsoft.com/office/powerpoint/2010/main" val="411449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1"/>
          <p:cNvSpPr>
            <a:spLocks noGrp="1" noChangeArrowheads="1"/>
          </p:cNvSpPr>
          <p:nvPr>
            <p:ph type="ctrTitle"/>
          </p:nvPr>
        </p:nvSpPr>
        <p:spPr>
          <a:ln/>
        </p:spPr>
        <p:txBody>
          <a:bodyPr/>
          <a:lstStyle/>
          <a:p>
            <a:r>
              <a:rPr lang="en-US" dirty="0" smtClean="0"/>
              <a:t>Relational Databases </a:t>
            </a:r>
            <a:r>
              <a:rPr lang="en-US" dirty="0"/>
              <a:t>and SQL</a:t>
            </a:r>
          </a:p>
        </p:txBody>
      </p:sp>
      <p:sp>
        <p:nvSpPr>
          <p:cNvPr id="2" name="Subtitle 1"/>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Tuple/Row</a:t>
            </a:r>
            <a:endParaRPr lang="en-US" dirty="0"/>
          </a:p>
        </p:txBody>
      </p:sp>
      <p:sp>
        <p:nvSpPr>
          <p:cNvPr id="310273" name="Rectangle 1"/>
          <p:cNvSpPr>
            <a:spLocks noGrp="1" noChangeArrowheads="1"/>
          </p:cNvSpPr>
          <p:nvPr>
            <p:ph idx="1"/>
          </p:nvPr>
        </p:nvSpPr>
        <p:spPr>
          <a:xfrm>
            <a:off x="457200" y="1600200"/>
            <a:ext cx="8229600" cy="5126947"/>
          </a:xfrm>
          <a:ln/>
        </p:spPr>
        <p:txBody>
          <a:bodyPr>
            <a:normAutofit fontScale="77500" lnSpcReduction="20000"/>
          </a:bodyPr>
          <a:lstStyle/>
          <a:p>
            <a:pPr marL="0" indent="0">
              <a:buNone/>
            </a:pPr>
            <a:r>
              <a:rPr lang="en-US" dirty="0"/>
              <a:t>I</a:t>
            </a:r>
            <a:r>
              <a:rPr lang="en-US" dirty="0" smtClean="0"/>
              <a:t>n </a:t>
            </a:r>
            <a:r>
              <a:rPr lang="en-US" dirty="0"/>
              <a:t>R we </a:t>
            </a:r>
            <a:r>
              <a:rPr lang="en-US" dirty="0" smtClean="0"/>
              <a:t>can </a:t>
            </a:r>
            <a:r>
              <a:rPr lang="en-US" dirty="0"/>
              <a:t>select rows that match a condition:</a:t>
            </a:r>
          </a:p>
          <a:p>
            <a:endParaRPr lang="en-US" dirty="0"/>
          </a:p>
          <a:p>
            <a:pPr marL="0" indent="0">
              <a:buNone/>
            </a:pPr>
            <a:r>
              <a:rPr lang="en-US" sz="3100" dirty="0">
                <a:solidFill>
                  <a:srgbClr val="0000FF"/>
                </a:solidFill>
                <a:latin typeface="Courier"/>
                <a:cs typeface="Courier"/>
                <a:sym typeface="Monaco" charset="0"/>
              </a:rPr>
              <a:t>chips[</a:t>
            </a:r>
            <a:r>
              <a:rPr lang="en-US" sz="3100" dirty="0" err="1">
                <a:solidFill>
                  <a:srgbClr val="0000FF"/>
                </a:solidFill>
                <a:latin typeface="Courier"/>
                <a:cs typeface="Courier"/>
                <a:sym typeface="Monaco" charset="0"/>
              </a:rPr>
              <a:t>chips$processor</a:t>
            </a:r>
            <a:r>
              <a:rPr lang="en-US" sz="3100" dirty="0">
                <a:solidFill>
                  <a:srgbClr val="0000FF"/>
                </a:solidFill>
                <a:latin typeface="Courier"/>
                <a:cs typeface="Courier"/>
                <a:sym typeface="Monaco" charset="0"/>
              </a:rPr>
              <a:t> == </a:t>
            </a:r>
            <a:r>
              <a:rPr lang="ja-JP" altLang="en-US" sz="3100" dirty="0">
                <a:solidFill>
                  <a:srgbClr val="0000FF"/>
                </a:solidFill>
                <a:latin typeface="Courier"/>
                <a:cs typeface="Courier"/>
                <a:sym typeface="Monaco" charset="0"/>
              </a:rPr>
              <a:t>‘</a:t>
            </a:r>
            <a:r>
              <a:rPr lang="en-US" sz="3100" dirty="0">
                <a:solidFill>
                  <a:srgbClr val="0000FF"/>
                </a:solidFill>
                <a:latin typeface="Courier"/>
                <a:cs typeface="Courier"/>
                <a:sym typeface="Monaco" charset="0"/>
              </a:rPr>
              <a:t>Pentium</a:t>
            </a:r>
            <a:r>
              <a:rPr lang="ja-JP" altLang="en-US" sz="3100" dirty="0">
                <a:solidFill>
                  <a:srgbClr val="0000FF"/>
                </a:solidFill>
                <a:latin typeface="Courier"/>
                <a:cs typeface="Courier"/>
                <a:sym typeface="Monaco" charset="0"/>
              </a:rPr>
              <a:t>’</a:t>
            </a:r>
            <a:r>
              <a:rPr lang="en-US" sz="3100" dirty="0">
                <a:solidFill>
                  <a:srgbClr val="0000FF"/>
                </a:solidFill>
                <a:latin typeface="Courier"/>
                <a:cs typeface="Courier"/>
                <a:sym typeface="Monaco" charset="0"/>
              </a:rPr>
              <a:t> |</a:t>
            </a:r>
          </a:p>
          <a:p>
            <a:pPr marL="0" indent="0">
              <a:buNone/>
            </a:pPr>
            <a:r>
              <a:rPr lang="en-US" sz="3100" dirty="0">
                <a:solidFill>
                  <a:srgbClr val="0000FF"/>
                </a:solidFill>
                <a:latin typeface="Courier"/>
                <a:cs typeface="Courier"/>
                <a:sym typeface="Monaco" charset="0"/>
              </a:rPr>
              <a:t>      </a:t>
            </a:r>
            <a:r>
              <a:rPr lang="en-US" sz="3100" dirty="0" err="1">
                <a:solidFill>
                  <a:srgbClr val="0000FF"/>
                </a:solidFill>
                <a:latin typeface="Courier"/>
                <a:cs typeface="Courier"/>
                <a:sym typeface="Monaco" charset="0"/>
              </a:rPr>
              <a:t>chips$processor</a:t>
            </a:r>
            <a:r>
              <a:rPr lang="en-US" sz="3100" dirty="0">
                <a:solidFill>
                  <a:srgbClr val="0000FF"/>
                </a:solidFill>
                <a:latin typeface="Courier"/>
                <a:cs typeface="Courier"/>
                <a:sym typeface="Monaco" charset="0"/>
              </a:rPr>
              <a:t> == </a:t>
            </a:r>
            <a:r>
              <a:rPr lang="ja-JP" altLang="en-US" sz="3100" dirty="0">
                <a:solidFill>
                  <a:srgbClr val="0000FF"/>
                </a:solidFill>
                <a:latin typeface="Courier"/>
                <a:cs typeface="Courier"/>
                <a:sym typeface="Monaco" charset="0"/>
              </a:rPr>
              <a:t>‘</a:t>
            </a:r>
            <a:r>
              <a:rPr lang="en-US" sz="3100" dirty="0" err="1">
                <a:solidFill>
                  <a:srgbClr val="0000FF"/>
                </a:solidFill>
                <a:latin typeface="Courier"/>
                <a:cs typeface="Courier"/>
                <a:sym typeface="Monaco" charset="0"/>
              </a:rPr>
              <a:t>PentiumII</a:t>
            </a:r>
            <a:r>
              <a:rPr lang="ja-JP" altLang="en-US" sz="3100" dirty="0">
                <a:solidFill>
                  <a:srgbClr val="0000FF"/>
                </a:solidFill>
                <a:latin typeface="Courier"/>
                <a:cs typeface="Courier"/>
                <a:sym typeface="Monaco" charset="0"/>
              </a:rPr>
              <a:t>’</a:t>
            </a:r>
            <a:r>
              <a:rPr lang="en-US" sz="3100" dirty="0" smtClean="0">
                <a:solidFill>
                  <a:srgbClr val="0000FF"/>
                </a:solidFill>
                <a:latin typeface="Courier"/>
                <a:cs typeface="Courier"/>
                <a:sym typeface="Monaco" charset="0"/>
              </a:rPr>
              <a:t>, ]</a:t>
            </a:r>
          </a:p>
          <a:p>
            <a:pPr marL="0" indent="0">
              <a:buNone/>
            </a:pPr>
            <a:endParaRPr lang="en-US" sz="3100" dirty="0"/>
          </a:p>
          <a:p>
            <a:pPr marL="0" indent="0">
              <a:buNone/>
            </a:pPr>
            <a:r>
              <a:rPr lang="en-US" dirty="0"/>
              <a:t>The corresponding SQL statement is</a:t>
            </a:r>
          </a:p>
          <a:p>
            <a:endParaRPr lang="en-US" dirty="0"/>
          </a:p>
          <a:p>
            <a:pPr marL="0" indent="0">
              <a:buNone/>
            </a:pPr>
            <a:r>
              <a:rPr lang="en-US" sz="3100" dirty="0">
                <a:solidFill>
                  <a:srgbClr val="008000"/>
                </a:solidFill>
                <a:latin typeface="Courier"/>
                <a:cs typeface="Courier"/>
                <a:sym typeface="Monaco" charset="0"/>
              </a:rPr>
              <a:t>SELECT * FROM </a:t>
            </a:r>
            <a:r>
              <a:rPr lang="en-US" sz="3100" dirty="0" smtClean="0">
                <a:solidFill>
                  <a:srgbClr val="008000"/>
                </a:solidFill>
                <a:latin typeface="Courier"/>
                <a:cs typeface="Courier"/>
                <a:sym typeface="Monaco" charset="0"/>
              </a:rPr>
              <a:t>chips </a:t>
            </a:r>
          </a:p>
          <a:p>
            <a:pPr marL="0" indent="0">
              <a:buNone/>
            </a:pPr>
            <a:r>
              <a:rPr lang="en-US" sz="3100" dirty="0" smtClean="0">
                <a:solidFill>
                  <a:srgbClr val="008000"/>
                </a:solidFill>
                <a:latin typeface="Courier"/>
                <a:cs typeface="Courier"/>
                <a:sym typeface="Monaco" charset="0"/>
              </a:rPr>
              <a:t> </a:t>
            </a:r>
            <a:r>
              <a:rPr lang="en-US" sz="3100" dirty="0">
                <a:solidFill>
                  <a:srgbClr val="008000"/>
                </a:solidFill>
                <a:latin typeface="Courier"/>
                <a:cs typeface="Courier"/>
                <a:sym typeface="Monaco" charset="0"/>
              </a:rPr>
              <a:t>WHERE processor = </a:t>
            </a:r>
            <a:r>
              <a:rPr lang="ja-JP" altLang="en-US" sz="3100" dirty="0">
                <a:solidFill>
                  <a:srgbClr val="008000"/>
                </a:solidFill>
                <a:latin typeface="Courier"/>
                <a:cs typeface="Courier"/>
                <a:sym typeface="Monaco" charset="0"/>
              </a:rPr>
              <a:t>‘</a:t>
            </a:r>
            <a:r>
              <a:rPr lang="en-US" sz="3100" dirty="0">
                <a:solidFill>
                  <a:srgbClr val="008000"/>
                </a:solidFill>
                <a:latin typeface="Courier"/>
                <a:cs typeface="Courier"/>
                <a:sym typeface="Monaco" charset="0"/>
              </a:rPr>
              <a:t>Pentium</a:t>
            </a:r>
            <a:r>
              <a:rPr lang="ja-JP" altLang="en-US" sz="3100" dirty="0">
                <a:solidFill>
                  <a:srgbClr val="008000"/>
                </a:solidFill>
                <a:latin typeface="Courier"/>
                <a:cs typeface="Courier"/>
                <a:sym typeface="Monaco" charset="0"/>
              </a:rPr>
              <a:t>’</a:t>
            </a:r>
            <a:r>
              <a:rPr lang="en-US" sz="3100" dirty="0">
                <a:solidFill>
                  <a:srgbClr val="008000"/>
                </a:solidFill>
                <a:latin typeface="Courier"/>
                <a:cs typeface="Courier"/>
                <a:sym typeface="Monaco" charset="0"/>
              </a:rPr>
              <a:t> </a:t>
            </a:r>
            <a:r>
              <a:rPr lang="en-US" sz="3100" dirty="0" smtClean="0">
                <a:solidFill>
                  <a:srgbClr val="008000"/>
                </a:solidFill>
                <a:latin typeface="Courier"/>
                <a:cs typeface="Courier"/>
                <a:sym typeface="Monaco" charset="0"/>
              </a:rPr>
              <a:t>OR</a:t>
            </a:r>
          </a:p>
          <a:p>
            <a:pPr marL="0" indent="0">
              <a:buNone/>
            </a:pPr>
            <a:r>
              <a:rPr lang="en-US" sz="3100" dirty="0">
                <a:solidFill>
                  <a:srgbClr val="008000"/>
                </a:solidFill>
                <a:latin typeface="Courier"/>
                <a:cs typeface="Courier"/>
                <a:sym typeface="Monaco" charset="0"/>
              </a:rPr>
              <a:t> </a:t>
            </a:r>
            <a:r>
              <a:rPr lang="en-US" sz="3100" dirty="0" smtClean="0">
                <a:solidFill>
                  <a:srgbClr val="008000"/>
                </a:solidFill>
                <a:latin typeface="Courier"/>
                <a:cs typeface="Courier"/>
                <a:sym typeface="Monaco" charset="0"/>
              </a:rPr>
              <a:t>  </a:t>
            </a:r>
            <a:r>
              <a:rPr lang="en-US" sz="3100" dirty="0">
                <a:solidFill>
                  <a:srgbClr val="008000"/>
                </a:solidFill>
                <a:latin typeface="Courier"/>
                <a:cs typeface="Courier"/>
                <a:sym typeface="Monaco" charset="0"/>
              </a:rPr>
              <a:t>processor = </a:t>
            </a:r>
            <a:r>
              <a:rPr lang="ja-JP" altLang="en-US" sz="3100" dirty="0">
                <a:solidFill>
                  <a:srgbClr val="008000"/>
                </a:solidFill>
                <a:latin typeface="Courier"/>
                <a:cs typeface="Courier"/>
                <a:sym typeface="Monaco" charset="0"/>
              </a:rPr>
              <a:t>‘</a:t>
            </a:r>
            <a:r>
              <a:rPr lang="en-US" sz="3100" dirty="0" err="1">
                <a:solidFill>
                  <a:srgbClr val="008000"/>
                </a:solidFill>
                <a:latin typeface="Courier"/>
                <a:cs typeface="Courier"/>
                <a:sym typeface="Monaco" charset="0"/>
              </a:rPr>
              <a:t>PentiumII</a:t>
            </a:r>
            <a:r>
              <a:rPr lang="ja-JP" altLang="en-US" sz="3100" dirty="0">
                <a:solidFill>
                  <a:srgbClr val="008000"/>
                </a:solidFill>
                <a:latin typeface="Courier"/>
                <a:cs typeface="Courier"/>
                <a:sym typeface="Monaco" charset="0"/>
              </a:rPr>
              <a:t>’</a:t>
            </a:r>
            <a:r>
              <a:rPr lang="en-US" sz="3100" dirty="0" smtClean="0">
                <a:solidFill>
                  <a:srgbClr val="008000"/>
                </a:solidFill>
                <a:latin typeface="Courier"/>
                <a:cs typeface="Courier"/>
                <a:sym typeface="Monaco" charset="0"/>
              </a:rPr>
              <a:t>;</a:t>
            </a:r>
          </a:p>
          <a:p>
            <a:pPr marL="0" indent="0">
              <a:buNone/>
            </a:pPr>
            <a:endParaRPr lang="en-US" sz="3100" dirty="0">
              <a:latin typeface="Monaco" charset="0"/>
              <a:sym typeface="Monaco" charset="0"/>
            </a:endParaRPr>
          </a:p>
          <a:p>
            <a:pPr marL="0" indent="0">
              <a:buNone/>
            </a:pPr>
            <a:r>
              <a:rPr lang="en-US" dirty="0" smtClean="0"/>
              <a:t>Note</a:t>
            </a:r>
            <a:r>
              <a:rPr lang="en-US" dirty="0"/>
              <a:t>:  Whitespace can be used freely in SQL statements.  </a:t>
            </a:r>
            <a:r>
              <a:rPr lang="en-US" dirty="0" smtClean="0"/>
              <a:t>We often </a:t>
            </a:r>
            <a:r>
              <a:rPr lang="en-US" dirty="0"/>
              <a:t>separate </a:t>
            </a:r>
            <a:r>
              <a:rPr lang="en-US" dirty="0" smtClean="0"/>
              <a:t>and indent lines </a:t>
            </a:r>
            <a:r>
              <a:rPr lang="en-US" dirty="0"/>
              <a:t>for clarity.  The statement </a:t>
            </a:r>
            <a:r>
              <a:rPr lang="en-US" dirty="0" smtClean="0"/>
              <a:t>isn</a:t>
            </a:r>
            <a:r>
              <a:rPr lang="en-US" dirty="0" smtClean="0">
                <a:latin typeface="Arial"/>
              </a:rPr>
              <a:t>’</a:t>
            </a:r>
            <a:r>
              <a:rPr lang="en-US" dirty="0" smtClean="0"/>
              <a:t>t </a:t>
            </a:r>
            <a:r>
              <a:rPr lang="en-US" dirty="0"/>
              <a:t>evaluated until the semicolon is entered.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Rectangle 1"/>
          <p:cNvSpPr>
            <a:spLocks noGrp="1" noChangeArrowheads="1"/>
          </p:cNvSpPr>
          <p:nvPr>
            <p:ph type="body" idx="1"/>
          </p:nvPr>
        </p:nvSpPr>
        <p:spPr>
          <a:xfrm>
            <a:off x="457200" y="703606"/>
            <a:ext cx="8229600" cy="5800102"/>
          </a:xfrm>
          <a:ln/>
        </p:spPr>
        <p:txBody>
          <a:bodyPr>
            <a:normAutofit fontScale="85000" lnSpcReduction="20000"/>
          </a:bodyPr>
          <a:lstStyle/>
          <a:p>
            <a:r>
              <a:rPr lang="en-US" dirty="0" smtClean="0"/>
              <a:t>In </a:t>
            </a:r>
            <a:r>
              <a:rPr lang="en-US" dirty="0"/>
              <a:t>R, it usually </a:t>
            </a:r>
            <a:r>
              <a:rPr lang="en-US" dirty="0" smtClean="0"/>
              <a:t>does n</a:t>
            </a:r>
            <a:r>
              <a:rPr lang="en-US" dirty="0" smtClean="0">
                <a:latin typeface="Arial"/>
              </a:rPr>
              <a:t>o</a:t>
            </a:r>
            <a:r>
              <a:rPr lang="en-US" dirty="0" smtClean="0"/>
              <a:t>t </a:t>
            </a:r>
            <a:r>
              <a:rPr lang="en-US" dirty="0"/>
              <a:t>matter whether you use single or double quotes to surround character strings.  In SQL, the standard is to use single </a:t>
            </a:r>
            <a:r>
              <a:rPr lang="en-US" dirty="0" smtClean="0"/>
              <a:t>quotes </a:t>
            </a:r>
            <a:r>
              <a:rPr lang="en-US" dirty="0"/>
              <a:t>so </a:t>
            </a:r>
            <a:r>
              <a:rPr lang="en-US" dirty="0" smtClean="0"/>
              <a:t>we </a:t>
            </a:r>
            <a:r>
              <a:rPr lang="en-US" dirty="0"/>
              <a:t>will do this throughout </a:t>
            </a:r>
            <a:r>
              <a:rPr lang="en-US" dirty="0" smtClean="0"/>
              <a:t>for </a:t>
            </a:r>
            <a:r>
              <a:rPr lang="en-US" dirty="0"/>
              <a:t>both R and SQL.</a:t>
            </a:r>
          </a:p>
          <a:p>
            <a:endParaRPr lang="en-US" dirty="0"/>
          </a:p>
          <a:p>
            <a:r>
              <a:rPr lang="en-US" dirty="0"/>
              <a:t>The </a:t>
            </a:r>
            <a:r>
              <a:rPr lang="en-US" dirty="0">
                <a:solidFill>
                  <a:srgbClr val="008000"/>
                </a:solidFill>
                <a:latin typeface="Courier"/>
                <a:cs typeface="Courier"/>
              </a:rPr>
              <a:t>WHERE</a:t>
            </a:r>
            <a:r>
              <a:rPr lang="en-US" dirty="0"/>
              <a:t> clause can also be used </a:t>
            </a:r>
            <a:r>
              <a:rPr lang="en-US" dirty="0" smtClean="0"/>
              <a:t>with </a:t>
            </a:r>
            <a:r>
              <a:rPr lang="en-US" dirty="0"/>
              <a:t>Boolean operators.  The keyword NOT negates a condition, and parentheses can be used to clarify order of evaluation.</a:t>
            </a:r>
          </a:p>
          <a:p>
            <a:endParaRPr lang="en-US" dirty="0"/>
          </a:p>
          <a:p>
            <a:pPr marL="0" indent="0">
              <a:buNone/>
            </a:pPr>
            <a:r>
              <a:rPr lang="en-US" sz="2600" dirty="0">
                <a:solidFill>
                  <a:srgbClr val="008000"/>
                </a:solidFill>
                <a:latin typeface="Courier"/>
                <a:cs typeface="Courier"/>
                <a:sym typeface="Monaco" charset="0"/>
              </a:rPr>
              <a:t>SELECT * FROM chips WHERE date &gt; 1990;</a:t>
            </a:r>
          </a:p>
          <a:p>
            <a:endParaRPr lang="en-US" sz="2600" dirty="0">
              <a:solidFill>
                <a:srgbClr val="008000"/>
              </a:solidFill>
              <a:latin typeface="Courier"/>
              <a:cs typeface="Courier"/>
              <a:sym typeface="Monaco" charset="0"/>
            </a:endParaRPr>
          </a:p>
          <a:p>
            <a:pPr marL="0" indent="0">
              <a:buNone/>
            </a:pPr>
            <a:r>
              <a:rPr lang="en-US" sz="2600" dirty="0">
                <a:solidFill>
                  <a:srgbClr val="008000"/>
                </a:solidFill>
                <a:latin typeface="Courier"/>
                <a:cs typeface="Courier"/>
                <a:sym typeface="Monaco" charset="0"/>
              </a:rPr>
              <a:t>SELECT * FROM chips WHERE NOT width = 8;</a:t>
            </a:r>
          </a:p>
          <a:p>
            <a:endParaRPr lang="en-US" sz="2600" dirty="0">
              <a:solidFill>
                <a:srgbClr val="008000"/>
              </a:solidFill>
              <a:latin typeface="Courier"/>
              <a:cs typeface="Courier"/>
              <a:sym typeface="Monaco" charset="0"/>
            </a:endParaRPr>
          </a:p>
          <a:p>
            <a:pPr marL="0" indent="0">
              <a:buNone/>
            </a:pPr>
            <a:r>
              <a:rPr lang="en-US" sz="2600" dirty="0">
                <a:solidFill>
                  <a:srgbClr val="008000"/>
                </a:solidFill>
                <a:latin typeface="Courier"/>
                <a:cs typeface="Courier"/>
                <a:sym typeface="Monaco" charset="0"/>
              </a:rPr>
              <a:t>SELECT * FROM chips WHERE NOT (width = 8 OR width = 16);</a:t>
            </a:r>
          </a:p>
          <a:p>
            <a:endParaRPr lang="en-US" sz="1700" dirty="0">
              <a:latin typeface="Monaco" charset="0"/>
              <a:sym typeface="Monaco"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1"/>
          <p:cNvSpPr>
            <a:spLocks noGrp="1" noChangeArrowheads="1"/>
          </p:cNvSpPr>
          <p:nvPr>
            <p:ph type="body" idx="1"/>
          </p:nvPr>
        </p:nvSpPr>
        <p:spPr>
          <a:xfrm>
            <a:off x="457200" y="600638"/>
            <a:ext cx="8229600" cy="5525525"/>
          </a:xfrm>
          <a:ln/>
        </p:spPr>
        <p:txBody>
          <a:bodyPr>
            <a:normAutofit fontScale="92500" lnSpcReduction="20000"/>
          </a:bodyPr>
          <a:lstStyle/>
          <a:p>
            <a:pPr marL="0" indent="0">
              <a:buNone/>
            </a:pPr>
            <a:r>
              <a:rPr lang="en-US" dirty="0"/>
              <a:t>In both R and SQL, we can do both types of </a:t>
            </a:r>
            <a:r>
              <a:rPr lang="en-US" dirty="0" err="1"/>
              <a:t>subsetting</a:t>
            </a:r>
            <a:r>
              <a:rPr lang="en-US" dirty="0"/>
              <a:t> at </a:t>
            </a:r>
            <a:r>
              <a:rPr lang="en-US" dirty="0" smtClean="0"/>
              <a:t>once, i.e., subset columns and rows</a:t>
            </a:r>
            <a:endParaRPr lang="en-US" dirty="0"/>
          </a:p>
          <a:p>
            <a:endParaRPr lang="en-US" dirty="0"/>
          </a:p>
          <a:p>
            <a:pPr marL="0" indent="0">
              <a:buNone/>
            </a:pPr>
            <a:r>
              <a:rPr lang="en-US" dirty="0" smtClean="0"/>
              <a:t>In R</a:t>
            </a:r>
            <a:r>
              <a:rPr lang="en-US" dirty="0"/>
              <a:t>:</a:t>
            </a:r>
          </a:p>
          <a:p>
            <a:endParaRPr lang="en-US" dirty="0"/>
          </a:p>
          <a:p>
            <a:pPr marL="0" indent="0">
              <a:buNone/>
            </a:pPr>
            <a:r>
              <a:rPr lang="en-US" sz="2600" dirty="0">
                <a:solidFill>
                  <a:srgbClr val="0000FF"/>
                </a:solidFill>
                <a:latin typeface="Courier"/>
                <a:cs typeface="Courier"/>
                <a:sym typeface="Monaco" charset="0"/>
              </a:rPr>
              <a:t>chips[</a:t>
            </a:r>
            <a:r>
              <a:rPr lang="en-US" sz="2600" dirty="0" err="1">
                <a:solidFill>
                  <a:srgbClr val="0000FF"/>
                </a:solidFill>
                <a:latin typeface="Courier"/>
                <a:cs typeface="Courier"/>
                <a:sym typeface="Monaco" charset="0"/>
              </a:rPr>
              <a:t>chips$processor</a:t>
            </a:r>
            <a:r>
              <a:rPr lang="en-US" sz="2600" dirty="0">
                <a:solidFill>
                  <a:srgbClr val="0000FF"/>
                </a:solidFill>
                <a:latin typeface="Courier"/>
                <a:cs typeface="Courier"/>
                <a:sym typeface="Monaco" charset="0"/>
              </a:rPr>
              <a:t> == </a:t>
            </a:r>
            <a:r>
              <a:rPr lang="ja-JP" altLang="en-US" sz="2600" dirty="0">
                <a:solidFill>
                  <a:srgbClr val="0000FF"/>
                </a:solidFill>
                <a:latin typeface="Courier"/>
                <a:cs typeface="Courier"/>
                <a:sym typeface="Monaco" charset="0"/>
              </a:rPr>
              <a:t>‘</a:t>
            </a:r>
            <a:r>
              <a:rPr lang="en-US" sz="2600" dirty="0">
                <a:solidFill>
                  <a:srgbClr val="0000FF"/>
                </a:solidFill>
                <a:latin typeface="Courier"/>
                <a:cs typeface="Courier"/>
                <a:sym typeface="Monaco" charset="0"/>
              </a:rPr>
              <a:t>Pentium</a:t>
            </a:r>
            <a:r>
              <a:rPr lang="ja-JP" altLang="en-US" sz="2600" dirty="0">
                <a:solidFill>
                  <a:srgbClr val="0000FF"/>
                </a:solidFill>
                <a:latin typeface="Courier"/>
                <a:cs typeface="Courier"/>
                <a:sym typeface="Monaco" charset="0"/>
              </a:rPr>
              <a:t>’</a:t>
            </a:r>
            <a:r>
              <a:rPr lang="en-US" sz="2600" dirty="0">
                <a:solidFill>
                  <a:srgbClr val="0000FF"/>
                </a:solidFill>
                <a:latin typeface="Courier"/>
                <a:cs typeface="Courier"/>
                <a:sym typeface="Monaco" charset="0"/>
              </a:rPr>
              <a:t> |</a:t>
            </a:r>
          </a:p>
          <a:p>
            <a:pPr marL="0" indent="0">
              <a:buNone/>
            </a:pPr>
            <a:r>
              <a:rPr lang="en-US" sz="2600" dirty="0" smtClean="0">
                <a:solidFill>
                  <a:srgbClr val="0000FF"/>
                </a:solidFill>
                <a:latin typeface="Courier"/>
                <a:cs typeface="Courier"/>
                <a:sym typeface="Monaco" charset="0"/>
              </a:rPr>
              <a:t>    		</a:t>
            </a:r>
            <a:r>
              <a:rPr lang="en-US" sz="2600" dirty="0" err="1" smtClean="0">
                <a:solidFill>
                  <a:srgbClr val="0000FF"/>
                </a:solidFill>
                <a:latin typeface="Courier"/>
                <a:cs typeface="Courier"/>
                <a:sym typeface="Monaco" charset="0"/>
              </a:rPr>
              <a:t>chips</a:t>
            </a:r>
            <a:r>
              <a:rPr lang="en-US" sz="2600" dirty="0" err="1">
                <a:solidFill>
                  <a:srgbClr val="0000FF"/>
                </a:solidFill>
                <a:latin typeface="Courier"/>
                <a:cs typeface="Courier"/>
                <a:sym typeface="Monaco" charset="0"/>
              </a:rPr>
              <a:t>$processor</a:t>
            </a:r>
            <a:r>
              <a:rPr lang="en-US" sz="2600" dirty="0">
                <a:solidFill>
                  <a:srgbClr val="0000FF"/>
                </a:solidFill>
                <a:latin typeface="Courier"/>
                <a:cs typeface="Courier"/>
                <a:sym typeface="Monaco" charset="0"/>
              </a:rPr>
              <a:t> == </a:t>
            </a:r>
            <a:r>
              <a:rPr lang="ja-JP" altLang="en-US" sz="2600" dirty="0">
                <a:solidFill>
                  <a:srgbClr val="0000FF"/>
                </a:solidFill>
                <a:latin typeface="Courier"/>
                <a:cs typeface="Courier"/>
                <a:sym typeface="Monaco" charset="0"/>
              </a:rPr>
              <a:t>‘</a:t>
            </a:r>
            <a:r>
              <a:rPr lang="en-US" sz="2600" dirty="0" err="1">
                <a:solidFill>
                  <a:srgbClr val="0000FF"/>
                </a:solidFill>
                <a:latin typeface="Courier"/>
                <a:cs typeface="Courier"/>
                <a:sym typeface="Monaco" charset="0"/>
              </a:rPr>
              <a:t>PentiumII</a:t>
            </a:r>
            <a:r>
              <a:rPr lang="ja-JP" altLang="en-US" sz="2600" dirty="0">
                <a:solidFill>
                  <a:srgbClr val="0000FF"/>
                </a:solidFill>
                <a:latin typeface="Courier"/>
                <a:cs typeface="Courier"/>
                <a:sym typeface="Monaco" charset="0"/>
              </a:rPr>
              <a:t>’</a:t>
            </a:r>
            <a:r>
              <a:rPr lang="en-US" sz="2600" dirty="0">
                <a:solidFill>
                  <a:srgbClr val="0000FF"/>
                </a:solidFill>
                <a:latin typeface="Courier"/>
                <a:cs typeface="Courier"/>
                <a:sym typeface="Monaco" charset="0"/>
              </a:rPr>
              <a:t>, </a:t>
            </a:r>
          </a:p>
          <a:p>
            <a:pPr marL="0" indent="0">
              <a:buNone/>
            </a:pPr>
            <a:r>
              <a:rPr lang="en-US" sz="2600" dirty="0">
                <a:solidFill>
                  <a:srgbClr val="0000FF"/>
                </a:solidFill>
                <a:latin typeface="Courier"/>
                <a:cs typeface="Courier"/>
                <a:sym typeface="Monaco" charset="0"/>
              </a:rPr>
              <a:t>      c(</a:t>
            </a:r>
            <a:r>
              <a:rPr lang="ja-JP" altLang="en-US" sz="2600" dirty="0">
                <a:solidFill>
                  <a:srgbClr val="0000FF"/>
                </a:solidFill>
                <a:latin typeface="Courier"/>
                <a:cs typeface="Courier"/>
                <a:sym typeface="Monaco" charset="0"/>
              </a:rPr>
              <a:t>‘</a:t>
            </a:r>
            <a:r>
              <a:rPr lang="en-US" sz="2600" dirty="0" err="1">
                <a:solidFill>
                  <a:srgbClr val="0000FF"/>
                </a:solidFill>
                <a:latin typeface="Courier"/>
                <a:cs typeface="Courier"/>
                <a:sym typeface="Monaco" charset="0"/>
              </a:rPr>
              <a:t>mips</a:t>
            </a:r>
            <a:r>
              <a:rPr lang="ja-JP" altLang="en-US" sz="2600" dirty="0">
                <a:solidFill>
                  <a:srgbClr val="0000FF"/>
                </a:solidFill>
                <a:latin typeface="Courier"/>
                <a:cs typeface="Courier"/>
                <a:sym typeface="Monaco" charset="0"/>
              </a:rPr>
              <a:t>’</a:t>
            </a:r>
            <a:r>
              <a:rPr lang="en-US" sz="2600" dirty="0">
                <a:solidFill>
                  <a:srgbClr val="0000FF"/>
                </a:solidFill>
                <a:latin typeface="Courier"/>
                <a:cs typeface="Courier"/>
                <a:sym typeface="Monaco" charset="0"/>
              </a:rPr>
              <a:t>, </a:t>
            </a:r>
            <a:r>
              <a:rPr lang="ja-JP" altLang="en-US" sz="2600" dirty="0">
                <a:solidFill>
                  <a:srgbClr val="0000FF"/>
                </a:solidFill>
                <a:latin typeface="Courier"/>
                <a:cs typeface="Courier"/>
                <a:sym typeface="Monaco" charset="0"/>
              </a:rPr>
              <a:t>‘</a:t>
            </a:r>
            <a:r>
              <a:rPr lang="en-US" sz="2600" dirty="0">
                <a:solidFill>
                  <a:srgbClr val="0000FF"/>
                </a:solidFill>
                <a:latin typeface="Courier"/>
                <a:cs typeface="Courier"/>
                <a:sym typeface="Monaco" charset="0"/>
              </a:rPr>
              <a:t>microns</a:t>
            </a:r>
            <a:r>
              <a:rPr lang="ja-JP" altLang="en-US" sz="2600" dirty="0">
                <a:solidFill>
                  <a:srgbClr val="0000FF"/>
                </a:solidFill>
                <a:latin typeface="Courier"/>
                <a:cs typeface="Courier"/>
                <a:sym typeface="Monaco" charset="0"/>
              </a:rPr>
              <a:t>’</a:t>
            </a:r>
            <a:r>
              <a:rPr lang="en-US" sz="2600" dirty="0">
                <a:solidFill>
                  <a:srgbClr val="0000FF"/>
                </a:solidFill>
                <a:latin typeface="Courier"/>
                <a:cs typeface="Courier"/>
                <a:sym typeface="Monaco" charset="0"/>
              </a:rPr>
              <a:t>)]</a:t>
            </a:r>
            <a:endParaRPr lang="en-US" sz="2600" dirty="0">
              <a:solidFill>
                <a:srgbClr val="0000FF"/>
              </a:solidFill>
              <a:latin typeface="Courier"/>
              <a:cs typeface="Courier"/>
            </a:endParaRPr>
          </a:p>
          <a:p>
            <a:endParaRPr lang="en-US" dirty="0"/>
          </a:p>
          <a:p>
            <a:pPr marL="0" indent="0">
              <a:buNone/>
            </a:pPr>
            <a:r>
              <a:rPr lang="en-US" dirty="0" smtClean="0"/>
              <a:t>In SQL:</a:t>
            </a:r>
          </a:p>
          <a:p>
            <a:pPr marL="0" indent="0">
              <a:buNone/>
            </a:pPr>
            <a:r>
              <a:rPr lang="en-US" sz="2600" dirty="0" smtClean="0">
                <a:solidFill>
                  <a:srgbClr val="008000"/>
                </a:solidFill>
                <a:latin typeface="Courier"/>
                <a:cs typeface="Courier"/>
                <a:sym typeface="Monaco" charset="0"/>
              </a:rPr>
              <a:t>SELECT </a:t>
            </a:r>
            <a:r>
              <a:rPr lang="en-US" sz="2600" dirty="0" err="1">
                <a:solidFill>
                  <a:srgbClr val="008000"/>
                </a:solidFill>
                <a:latin typeface="Courier"/>
                <a:cs typeface="Courier"/>
                <a:sym typeface="Monaco" charset="0"/>
              </a:rPr>
              <a:t>mips</a:t>
            </a:r>
            <a:r>
              <a:rPr lang="en-US" sz="2600" dirty="0">
                <a:solidFill>
                  <a:srgbClr val="008000"/>
                </a:solidFill>
                <a:latin typeface="Courier"/>
                <a:cs typeface="Courier"/>
                <a:sym typeface="Monaco" charset="0"/>
              </a:rPr>
              <a:t>, microns FROM </a:t>
            </a:r>
            <a:r>
              <a:rPr lang="en-US" sz="2600" dirty="0" smtClean="0">
                <a:solidFill>
                  <a:srgbClr val="008000"/>
                </a:solidFill>
                <a:latin typeface="Courier"/>
                <a:cs typeface="Courier"/>
                <a:sym typeface="Monaco" charset="0"/>
              </a:rPr>
              <a:t>chips</a:t>
            </a:r>
          </a:p>
          <a:p>
            <a:pPr marL="0" indent="0">
              <a:buNone/>
            </a:pPr>
            <a:r>
              <a:rPr lang="en-US" sz="2600" dirty="0" smtClean="0">
                <a:solidFill>
                  <a:srgbClr val="008000"/>
                </a:solidFill>
                <a:latin typeface="Courier"/>
                <a:cs typeface="Courier"/>
                <a:sym typeface="Monaco" charset="0"/>
              </a:rPr>
              <a:t>    </a:t>
            </a:r>
            <a:r>
              <a:rPr lang="en-US" sz="2600" dirty="0">
                <a:solidFill>
                  <a:srgbClr val="008000"/>
                </a:solidFill>
                <a:latin typeface="Courier"/>
                <a:cs typeface="Courier"/>
                <a:sym typeface="Monaco" charset="0"/>
              </a:rPr>
              <a:t>WHERE processor = </a:t>
            </a:r>
            <a:r>
              <a:rPr lang="ja-JP" altLang="en-US" sz="2600" dirty="0">
                <a:solidFill>
                  <a:srgbClr val="008000"/>
                </a:solidFill>
                <a:latin typeface="Courier"/>
                <a:cs typeface="Courier"/>
                <a:sym typeface="Monaco" charset="0"/>
              </a:rPr>
              <a:t>‘</a:t>
            </a:r>
            <a:r>
              <a:rPr lang="en-US" sz="2600" dirty="0">
                <a:solidFill>
                  <a:srgbClr val="008000"/>
                </a:solidFill>
                <a:latin typeface="Courier"/>
                <a:cs typeface="Courier"/>
                <a:sym typeface="Monaco" charset="0"/>
              </a:rPr>
              <a:t>Pentium</a:t>
            </a:r>
            <a:r>
              <a:rPr lang="ja-JP" altLang="en-US" sz="2600" dirty="0">
                <a:solidFill>
                  <a:srgbClr val="008000"/>
                </a:solidFill>
                <a:latin typeface="Courier"/>
                <a:cs typeface="Courier"/>
                <a:sym typeface="Monaco" charset="0"/>
              </a:rPr>
              <a:t>’</a:t>
            </a:r>
            <a:r>
              <a:rPr lang="en-US" sz="2600" dirty="0">
                <a:solidFill>
                  <a:srgbClr val="008000"/>
                </a:solidFill>
                <a:latin typeface="Courier"/>
                <a:cs typeface="Courier"/>
                <a:sym typeface="Monaco" charset="0"/>
              </a:rPr>
              <a:t> OR </a:t>
            </a:r>
            <a:endParaRPr lang="en-US" sz="2600" dirty="0" smtClean="0">
              <a:solidFill>
                <a:srgbClr val="008000"/>
              </a:solidFill>
              <a:latin typeface="Courier"/>
              <a:cs typeface="Courier"/>
              <a:sym typeface="Monaco" charset="0"/>
            </a:endParaRPr>
          </a:p>
          <a:p>
            <a:pPr marL="0" indent="0">
              <a:buNone/>
            </a:pPr>
            <a:r>
              <a:rPr lang="en-US" sz="2600" dirty="0">
                <a:solidFill>
                  <a:srgbClr val="008000"/>
                </a:solidFill>
                <a:latin typeface="Courier"/>
                <a:cs typeface="Courier"/>
                <a:sym typeface="Monaco" charset="0"/>
              </a:rPr>
              <a:t> </a:t>
            </a:r>
            <a:r>
              <a:rPr lang="en-US" sz="2600" dirty="0" smtClean="0">
                <a:solidFill>
                  <a:srgbClr val="008000"/>
                </a:solidFill>
                <a:latin typeface="Courier"/>
                <a:cs typeface="Courier"/>
                <a:sym typeface="Monaco" charset="0"/>
              </a:rPr>
              <a:t>         processor </a:t>
            </a:r>
            <a:r>
              <a:rPr lang="en-US" sz="2600" dirty="0">
                <a:solidFill>
                  <a:srgbClr val="008000"/>
                </a:solidFill>
                <a:latin typeface="Courier"/>
                <a:cs typeface="Courier"/>
                <a:sym typeface="Monaco" charset="0"/>
              </a:rPr>
              <a:t>= </a:t>
            </a:r>
            <a:r>
              <a:rPr lang="ja-JP" altLang="en-US" sz="2600" dirty="0">
                <a:solidFill>
                  <a:srgbClr val="008000"/>
                </a:solidFill>
                <a:latin typeface="Courier"/>
                <a:cs typeface="Courier"/>
                <a:sym typeface="Monaco" charset="0"/>
              </a:rPr>
              <a:t>‘</a:t>
            </a:r>
            <a:r>
              <a:rPr lang="en-US" sz="2600" dirty="0" err="1">
                <a:solidFill>
                  <a:srgbClr val="008000"/>
                </a:solidFill>
                <a:latin typeface="Courier"/>
                <a:cs typeface="Courier"/>
                <a:sym typeface="Monaco" charset="0"/>
              </a:rPr>
              <a:t>PentiumII</a:t>
            </a:r>
            <a:r>
              <a:rPr lang="ja-JP" altLang="en-US" sz="2600" dirty="0">
                <a:solidFill>
                  <a:srgbClr val="008000"/>
                </a:solidFill>
                <a:latin typeface="Courier"/>
                <a:cs typeface="Courier"/>
                <a:sym typeface="Monaco" charset="0"/>
              </a:rPr>
              <a:t>’</a:t>
            </a:r>
            <a:r>
              <a:rPr lang="en-US" sz="2600" dirty="0">
                <a:solidFill>
                  <a:srgbClr val="008000"/>
                </a:solidFill>
                <a:latin typeface="Courier"/>
                <a:cs typeface="Courier"/>
                <a:sym typeface="Monaco" charset="0"/>
              </a:rPr>
              <a:t>;</a:t>
            </a:r>
          </a:p>
          <a:p>
            <a:pPr lvl="1"/>
            <a:endParaRPr lang="en-US" sz="2600" dirty="0">
              <a:latin typeface="Monaco" charset="0"/>
              <a:sym typeface="Monaco"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Syntax</a:t>
            </a:r>
            <a:endParaRPr lang="en-US" dirty="0"/>
          </a:p>
        </p:txBody>
      </p:sp>
      <p:sp>
        <p:nvSpPr>
          <p:cNvPr id="313345" name="Rectangle 1"/>
          <p:cNvSpPr>
            <a:spLocks noGrp="1" noChangeArrowheads="1"/>
          </p:cNvSpPr>
          <p:nvPr>
            <p:ph idx="1"/>
          </p:nvPr>
        </p:nvSpPr>
        <p:spPr>
          <a:xfrm>
            <a:off x="457200" y="1600200"/>
            <a:ext cx="8229600" cy="4737100"/>
          </a:xfrm>
          <a:ln/>
        </p:spPr>
        <p:txBody>
          <a:bodyPr>
            <a:normAutofit fontScale="62500" lnSpcReduction="20000"/>
          </a:bodyPr>
          <a:lstStyle/>
          <a:p>
            <a:pPr marL="0" indent="0">
              <a:buNone/>
            </a:pPr>
            <a:endParaRPr lang="en-US" dirty="0"/>
          </a:p>
          <a:p>
            <a:pPr marL="0" indent="0">
              <a:buNone/>
            </a:pPr>
            <a:r>
              <a:rPr lang="en-US" sz="4000" dirty="0"/>
              <a:t>SELECT attribute(s) FROM table(s) </a:t>
            </a:r>
          </a:p>
          <a:p>
            <a:pPr marL="0" indent="0">
              <a:buNone/>
            </a:pPr>
            <a:r>
              <a:rPr lang="en-US" sz="4000" dirty="0"/>
              <a:t> [WHERE constraints];</a:t>
            </a:r>
          </a:p>
          <a:p>
            <a:pPr marL="0" indent="0">
              <a:buNone/>
            </a:pPr>
            <a:endParaRPr lang="en-US" dirty="0"/>
          </a:p>
          <a:p>
            <a:pPr marL="0" indent="0">
              <a:buNone/>
            </a:pPr>
            <a:r>
              <a:rPr lang="en-US" dirty="0"/>
              <a:t>How would we pull the years of all 32-bit processors that execute fewer than 250 million instructions per second (</a:t>
            </a:r>
            <a:r>
              <a:rPr lang="en-US" dirty="0" err="1"/>
              <a:t>mips</a:t>
            </a:r>
            <a:r>
              <a:rPr lang="en-US" dirty="0"/>
              <a:t>),</a:t>
            </a:r>
          </a:p>
          <a:p>
            <a:endParaRPr lang="en-US" dirty="0"/>
          </a:p>
          <a:p>
            <a:pPr marL="0" indent="0">
              <a:buNone/>
            </a:pPr>
            <a:r>
              <a:rPr lang="en-US" dirty="0"/>
              <a:t>I</a:t>
            </a:r>
            <a:r>
              <a:rPr lang="en-US" dirty="0" smtClean="0"/>
              <a:t>n </a:t>
            </a:r>
            <a:r>
              <a:rPr lang="en-US" dirty="0"/>
              <a:t>R, </a:t>
            </a:r>
          </a:p>
          <a:p>
            <a:pPr marL="0" indent="0">
              <a:buNone/>
            </a:pPr>
            <a:r>
              <a:rPr lang="en-US" dirty="0" smtClean="0">
                <a:solidFill>
                  <a:srgbClr val="0000FF"/>
                </a:solidFill>
                <a:latin typeface="Courier"/>
                <a:cs typeface="Courier"/>
              </a:rPr>
              <a:t>chips[</a:t>
            </a:r>
            <a:r>
              <a:rPr lang="en-US" dirty="0" err="1" smtClean="0">
                <a:solidFill>
                  <a:srgbClr val="0000FF"/>
                </a:solidFill>
                <a:latin typeface="Courier"/>
                <a:cs typeface="Courier"/>
              </a:rPr>
              <a:t>chips$mips</a:t>
            </a:r>
            <a:r>
              <a:rPr lang="en-US" dirty="0" smtClean="0">
                <a:solidFill>
                  <a:srgbClr val="0000FF"/>
                </a:solidFill>
                <a:latin typeface="Courier"/>
                <a:cs typeface="Courier"/>
              </a:rPr>
              <a:t> &lt; 250 &amp; </a:t>
            </a:r>
            <a:r>
              <a:rPr lang="en-US" dirty="0" err="1" smtClean="0">
                <a:solidFill>
                  <a:srgbClr val="0000FF"/>
                </a:solidFill>
                <a:latin typeface="Courier"/>
                <a:cs typeface="Courier"/>
              </a:rPr>
              <a:t>chips$width</a:t>
            </a:r>
            <a:r>
              <a:rPr lang="en-US" dirty="0" smtClean="0">
                <a:solidFill>
                  <a:srgbClr val="0000FF"/>
                </a:solidFill>
                <a:latin typeface="Courier"/>
                <a:cs typeface="Courier"/>
              </a:rPr>
              <a:t> == 32, "date"]</a:t>
            </a:r>
            <a:endParaRPr lang="en-US" dirty="0">
              <a:solidFill>
                <a:srgbClr val="0000FF"/>
              </a:solidFill>
              <a:latin typeface="Courier"/>
              <a:cs typeface="Courier"/>
            </a:endParaRPr>
          </a:p>
          <a:p>
            <a:endParaRPr lang="en-US" dirty="0"/>
          </a:p>
          <a:p>
            <a:pPr marL="0" indent="0">
              <a:buNone/>
            </a:pPr>
            <a:r>
              <a:rPr lang="en-US" dirty="0"/>
              <a:t>I</a:t>
            </a:r>
            <a:r>
              <a:rPr lang="en-US" dirty="0" smtClean="0"/>
              <a:t>n SQL</a:t>
            </a:r>
          </a:p>
          <a:p>
            <a:pPr marL="0" indent="0">
              <a:buNone/>
            </a:pPr>
            <a:r>
              <a:rPr lang="en-US" dirty="0" smtClean="0">
                <a:solidFill>
                  <a:srgbClr val="008000"/>
                </a:solidFill>
                <a:latin typeface="Courier"/>
                <a:cs typeface="Courier"/>
              </a:rPr>
              <a:t>SELECT date FROM chips </a:t>
            </a:r>
          </a:p>
          <a:p>
            <a:pPr marL="0" indent="0">
              <a:buNone/>
            </a:pPr>
            <a:r>
              <a:rPr lang="en-US" dirty="0">
                <a:solidFill>
                  <a:srgbClr val="008000"/>
                </a:solidFill>
                <a:latin typeface="Courier"/>
                <a:cs typeface="Courier"/>
              </a:rPr>
              <a:t> </a:t>
            </a:r>
            <a:r>
              <a:rPr lang="en-US" dirty="0" smtClean="0">
                <a:solidFill>
                  <a:srgbClr val="008000"/>
                </a:solidFill>
                <a:latin typeface="Courier"/>
                <a:cs typeface="Courier"/>
              </a:rPr>
              <a:t> WHERE </a:t>
            </a:r>
            <a:r>
              <a:rPr lang="en-US" dirty="0" err="1" smtClean="0">
                <a:solidFill>
                  <a:srgbClr val="008000"/>
                </a:solidFill>
                <a:latin typeface="Courier"/>
                <a:cs typeface="Courier"/>
              </a:rPr>
              <a:t>mips</a:t>
            </a:r>
            <a:r>
              <a:rPr lang="en-US" dirty="0" smtClean="0">
                <a:solidFill>
                  <a:srgbClr val="008000"/>
                </a:solidFill>
                <a:latin typeface="Courier"/>
                <a:cs typeface="Courier"/>
              </a:rPr>
              <a:t> &lt; 250 AND width = 32;</a:t>
            </a:r>
            <a:endParaRPr lang="en-US" dirty="0">
              <a:solidFill>
                <a:srgbClr val="008000"/>
              </a:solidFill>
              <a:latin typeface="Courier"/>
              <a:cs typeface="Courier"/>
            </a:endParaRPr>
          </a:p>
        </p:txBody>
      </p:sp>
      <p:sp>
        <p:nvSpPr>
          <p:cNvPr id="313346" name="Line 2"/>
          <p:cNvSpPr>
            <a:spLocks noChangeShapeType="1"/>
          </p:cNvSpPr>
          <p:nvPr/>
        </p:nvSpPr>
        <p:spPr bwMode="auto">
          <a:xfrm>
            <a:off x="3350741" y="2523733"/>
            <a:ext cx="978917" cy="177645"/>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313347" name="Rectangle 3"/>
          <p:cNvSpPr>
            <a:spLocks/>
          </p:cNvSpPr>
          <p:nvPr/>
        </p:nvSpPr>
        <p:spPr bwMode="auto">
          <a:xfrm>
            <a:off x="4329658" y="2532711"/>
            <a:ext cx="1277393"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ea typeface="ＭＳ Ｐゴシック" charset="0"/>
                <a:cs typeface="Gill Sans" charset="0"/>
              </a:rPr>
              <a:t>[optional]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5">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34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1"/>
          <p:cNvSpPr>
            <a:spLocks noGrp="1" noChangeArrowheads="1"/>
          </p:cNvSpPr>
          <p:nvPr>
            <p:ph type="body" idx="1"/>
          </p:nvPr>
        </p:nvSpPr>
        <p:spPr>
          <a:xfrm>
            <a:off x="457200" y="590530"/>
            <a:ext cx="8229600" cy="5313363"/>
          </a:xfrm>
          <a:ln/>
        </p:spPr>
        <p:txBody>
          <a:bodyPr>
            <a:normAutofit fontScale="77500" lnSpcReduction="20000"/>
          </a:bodyPr>
          <a:lstStyle/>
          <a:p>
            <a:pPr marL="0" indent="0">
              <a:buNone/>
            </a:pPr>
            <a:r>
              <a:rPr lang="en-US" dirty="0"/>
              <a:t>SQL offers limited features for summarizing data -- some aggregate functions that operate over the rows of a </a:t>
            </a:r>
            <a:r>
              <a:rPr lang="en-US" dirty="0" smtClean="0"/>
              <a:t>table </a:t>
            </a:r>
          </a:p>
          <a:p>
            <a:pPr marL="0" indent="0">
              <a:buNone/>
            </a:pPr>
            <a:r>
              <a:rPr lang="en-US" dirty="0" smtClean="0"/>
              <a:t>and </a:t>
            </a:r>
            <a:r>
              <a:rPr lang="en-US" dirty="0"/>
              <a:t>some mathematical functions that operate on individual values in a row.</a:t>
            </a:r>
          </a:p>
          <a:p>
            <a:endParaRPr lang="en-US" dirty="0"/>
          </a:p>
          <a:p>
            <a:pPr marL="0" indent="0">
              <a:buNone/>
            </a:pPr>
            <a:r>
              <a:rPr lang="en-US" dirty="0"/>
              <a:t>The aggregate functions are</a:t>
            </a:r>
          </a:p>
          <a:p>
            <a:pPr>
              <a:buSzPct val="125000"/>
              <a:buFontTx/>
              <a:buChar char="•"/>
            </a:pPr>
            <a:r>
              <a:rPr lang="en-US" dirty="0"/>
              <a:t> COUNT - number of rows</a:t>
            </a:r>
          </a:p>
          <a:p>
            <a:pPr>
              <a:buSzPct val="125000"/>
              <a:buFontTx/>
              <a:buChar char="•"/>
            </a:pPr>
            <a:r>
              <a:rPr lang="en-US" dirty="0"/>
              <a:t> SUM - total of all values for an attribute</a:t>
            </a:r>
          </a:p>
          <a:p>
            <a:pPr>
              <a:buSzPct val="125000"/>
              <a:buFontTx/>
              <a:buChar char="•"/>
            </a:pPr>
            <a:r>
              <a:rPr lang="en-US" dirty="0"/>
              <a:t> AVG - average value for an attribute</a:t>
            </a:r>
          </a:p>
          <a:p>
            <a:pPr>
              <a:buSzPct val="125000"/>
              <a:buFontTx/>
              <a:buChar char="•"/>
            </a:pPr>
            <a:r>
              <a:rPr lang="en-US" dirty="0"/>
              <a:t> MIN - minimum value for an attribute</a:t>
            </a:r>
          </a:p>
          <a:p>
            <a:pPr>
              <a:buSzPct val="125000"/>
              <a:buFontTx/>
              <a:buChar char="•"/>
            </a:pPr>
            <a:r>
              <a:rPr lang="en-US" dirty="0"/>
              <a:t> MAX - maximum value for an attribute</a:t>
            </a:r>
          </a:p>
          <a:p>
            <a:endParaRPr lang="en-US" dirty="0"/>
          </a:p>
          <a:p>
            <a:pPr marL="0" indent="0">
              <a:buNone/>
            </a:pPr>
            <a:r>
              <a:rPr lang="en-US" dirty="0"/>
              <a:t>SELECT attribute(s) FROM table(s) </a:t>
            </a:r>
            <a:r>
              <a:rPr lang="en-US" dirty="0" smtClean="0"/>
              <a:t>[</a:t>
            </a:r>
            <a:r>
              <a:rPr lang="en-US" dirty="0"/>
              <a:t>WHERE constraints];</a:t>
            </a:r>
          </a:p>
          <a:p>
            <a:pPr marL="0" indent="0" algn="ctr">
              <a:buNone/>
            </a:pPr>
            <a:r>
              <a:rPr lang="en-US" dirty="0" smtClean="0"/>
              <a:t>                    </a:t>
            </a:r>
            <a:endParaRPr lang="en-US" dirty="0"/>
          </a:p>
        </p:txBody>
      </p:sp>
      <p:sp>
        <p:nvSpPr>
          <p:cNvPr id="314370" name="Line 2"/>
          <p:cNvSpPr>
            <a:spLocks noChangeShapeType="1"/>
          </p:cNvSpPr>
          <p:nvPr/>
        </p:nvSpPr>
        <p:spPr bwMode="auto">
          <a:xfrm>
            <a:off x="2580680" y="5482828"/>
            <a:ext cx="741164" cy="767953"/>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 name="TextBox 1"/>
          <p:cNvSpPr txBox="1"/>
          <p:nvPr/>
        </p:nvSpPr>
        <p:spPr>
          <a:xfrm>
            <a:off x="3321844" y="5773727"/>
            <a:ext cx="4635500" cy="954107"/>
          </a:xfrm>
          <a:prstGeom prst="rect">
            <a:avLst/>
          </a:prstGeom>
          <a:noFill/>
        </p:spPr>
        <p:txBody>
          <a:bodyPr wrap="square" rtlCol="0">
            <a:spAutoFit/>
          </a:bodyPr>
          <a:lstStyle/>
          <a:p>
            <a:r>
              <a:rPr lang="en-US" sz="2800" dirty="0"/>
              <a:t>can also </a:t>
            </a:r>
            <a:r>
              <a:rPr lang="en-US" sz="2800" dirty="0" smtClean="0"/>
              <a:t>be aggregate  </a:t>
            </a:r>
            <a:r>
              <a:rPr lang="en-US" sz="2800" i="1" dirty="0"/>
              <a:t>functions</a:t>
            </a:r>
            <a:r>
              <a:rPr lang="en-US" sz="2800" dirty="0"/>
              <a:t> of attributes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Additional </a:t>
            </a:r>
            <a:r>
              <a:rPr lang="en-US" dirty="0" smtClean="0"/>
              <a:t>clauses: </a:t>
            </a:r>
            <a:r>
              <a:rPr lang="en-US" dirty="0" smtClean="0">
                <a:solidFill>
                  <a:srgbClr val="0000FF"/>
                </a:solidFill>
                <a:latin typeface="Courier"/>
                <a:cs typeface="Courier"/>
              </a:rPr>
              <a:t>GROUP BY</a:t>
            </a:r>
            <a:endParaRPr lang="en-US" dirty="0">
              <a:solidFill>
                <a:srgbClr val="0000FF"/>
              </a:solidFill>
              <a:latin typeface="Courier"/>
              <a:cs typeface="Courier"/>
            </a:endParaRPr>
          </a:p>
        </p:txBody>
      </p:sp>
      <p:sp>
        <p:nvSpPr>
          <p:cNvPr id="316417" name="Rectangle 1"/>
          <p:cNvSpPr>
            <a:spLocks noGrp="1" noChangeArrowheads="1"/>
          </p:cNvSpPr>
          <p:nvPr>
            <p:ph idx="1"/>
          </p:nvPr>
        </p:nvSpPr>
        <p:spPr>
          <a:ln/>
        </p:spPr>
        <p:txBody>
          <a:bodyPr>
            <a:normAutofit fontScale="70000" lnSpcReduction="20000"/>
          </a:bodyPr>
          <a:lstStyle/>
          <a:p>
            <a:pPr marL="0" indent="0">
              <a:buNone/>
            </a:pPr>
            <a:endParaRPr lang="en-US" dirty="0"/>
          </a:p>
          <a:p>
            <a:r>
              <a:rPr lang="en-US" dirty="0"/>
              <a:t>The </a:t>
            </a:r>
            <a:r>
              <a:rPr lang="en-US" dirty="0">
                <a:solidFill>
                  <a:srgbClr val="0000FF"/>
                </a:solidFill>
                <a:latin typeface="Courier"/>
                <a:cs typeface="Courier"/>
              </a:rPr>
              <a:t>GROUP BY </a:t>
            </a:r>
            <a:r>
              <a:rPr lang="en-US" dirty="0"/>
              <a:t>clause makes the aggregate functions in SQL more useful.  It enables the aggregates to be applied to </a:t>
            </a:r>
            <a:r>
              <a:rPr lang="en-US" i="1" dirty="0"/>
              <a:t>subsets</a:t>
            </a:r>
            <a:r>
              <a:rPr lang="en-US" dirty="0"/>
              <a:t> of the rows in a table.</a:t>
            </a:r>
          </a:p>
          <a:p>
            <a:endParaRPr lang="en-US" dirty="0"/>
          </a:p>
          <a:p>
            <a:pPr marL="0" indent="0">
              <a:buNone/>
            </a:pPr>
            <a:r>
              <a:rPr lang="en-US" sz="2600" dirty="0">
                <a:solidFill>
                  <a:srgbClr val="0000FF"/>
                </a:solidFill>
                <a:latin typeface="Courier"/>
                <a:cs typeface="Courier"/>
                <a:sym typeface="Monaco" charset="0"/>
              </a:rPr>
              <a:t>SELECT width, MAX(</a:t>
            </a:r>
            <a:r>
              <a:rPr lang="en-US" sz="2600" dirty="0" err="1">
                <a:solidFill>
                  <a:srgbClr val="0000FF"/>
                </a:solidFill>
                <a:latin typeface="Courier"/>
                <a:cs typeface="Courier"/>
                <a:sym typeface="Monaco" charset="0"/>
              </a:rPr>
              <a:t>mips</a:t>
            </a:r>
            <a:r>
              <a:rPr lang="en-US" sz="2600" dirty="0">
                <a:solidFill>
                  <a:srgbClr val="0000FF"/>
                </a:solidFill>
                <a:latin typeface="Courier"/>
                <a:cs typeface="Courier"/>
                <a:sym typeface="Monaco" charset="0"/>
              </a:rPr>
              <a:t>) FROM chips</a:t>
            </a:r>
          </a:p>
          <a:p>
            <a:pPr marL="0" indent="0">
              <a:buNone/>
            </a:pPr>
            <a:r>
              <a:rPr lang="en-US" sz="2600" dirty="0">
                <a:solidFill>
                  <a:srgbClr val="0000FF"/>
                </a:solidFill>
                <a:latin typeface="Courier"/>
                <a:cs typeface="Courier"/>
                <a:sym typeface="Monaco" charset="0"/>
              </a:rPr>
              <a:t>    GROUP BY width;</a:t>
            </a:r>
          </a:p>
          <a:p>
            <a:pPr marL="0" indent="0">
              <a:buNone/>
            </a:pPr>
            <a:endParaRPr lang="en-US" sz="1700" dirty="0">
              <a:latin typeface="Monaco" charset="0"/>
              <a:sym typeface="Monaco" charset="0"/>
            </a:endParaRPr>
          </a:p>
          <a:p>
            <a:pPr marL="0" indent="0">
              <a:buNone/>
            </a:pPr>
            <a:r>
              <a:rPr lang="en-US" sz="1700" dirty="0">
                <a:latin typeface="Monaco" charset="0"/>
                <a:cs typeface="Monaco" charset="0"/>
                <a:sym typeface="Monaco" charset="0"/>
              </a:rPr>
              <a:t> width | max  </a:t>
            </a:r>
            <a:endParaRPr lang="en-US" sz="1700" dirty="0">
              <a:latin typeface="Monaco" charset="0"/>
              <a:sym typeface="Monaco" charset="0"/>
            </a:endParaRPr>
          </a:p>
          <a:p>
            <a:pPr marL="0" indent="0">
              <a:buNone/>
            </a:pPr>
            <a:r>
              <a:rPr lang="en-US" sz="1700" dirty="0">
                <a:latin typeface="Monaco" charset="0"/>
                <a:cs typeface="Monaco" charset="0"/>
                <a:sym typeface="Monaco" charset="0"/>
              </a:rPr>
              <a:t>-------+------</a:t>
            </a:r>
            <a:endParaRPr lang="en-US" sz="1700" dirty="0">
              <a:latin typeface="Monaco" charset="0"/>
              <a:sym typeface="Monaco" charset="0"/>
            </a:endParaRPr>
          </a:p>
          <a:p>
            <a:pPr marL="0" indent="0">
              <a:buNone/>
            </a:pPr>
            <a:r>
              <a:rPr lang="en-US" sz="1700" dirty="0">
                <a:latin typeface="Monaco" charset="0"/>
                <a:cs typeface="Monaco" charset="0"/>
                <a:sym typeface="Monaco" charset="0"/>
              </a:rPr>
              <a:t>     8 | 0.64</a:t>
            </a:r>
            <a:endParaRPr lang="en-US" sz="1700" dirty="0">
              <a:latin typeface="Monaco" charset="0"/>
              <a:sym typeface="Monaco" charset="0"/>
            </a:endParaRPr>
          </a:p>
          <a:p>
            <a:pPr marL="0" indent="0">
              <a:buNone/>
            </a:pPr>
            <a:r>
              <a:rPr lang="en-US" sz="1700" dirty="0">
                <a:latin typeface="Monaco" charset="0"/>
                <a:cs typeface="Monaco" charset="0"/>
                <a:sym typeface="Monaco" charset="0"/>
              </a:rPr>
              <a:t>    16 |    1</a:t>
            </a:r>
            <a:endParaRPr lang="en-US" sz="1700" dirty="0">
              <a:latin typeface="Monaco" charset="0"/>
              <a:sym typeface="Monaco" charset="0"/>
            </a:endParaRPr>
          </a:p>
          <a:p>
            <a:pPr marL="0" indent="0">
              <a:buNone/>
            </a:pPr>
            <a:r>
              <a:rPr lang="en-US" sz="1700" dirty="0">
                <a:latin typeface="Monaco" charset="0"/>
                <a:cs typeface="Monaco" charset="0"/>
                <a:sym typeface="Monaco" charset="0"/>
              </a:rPr>
              <a:t>    32 | 1700</a:t>
            </a:r>
            <a:endParaRPr lang="en-US" sz="1700" dirty="0">
              <a:latin typeface="Monaco" charset="0"/>
              <a:sym typeface="Monaco" charset="0"/>
            </a:endParaRPr>
          </a:p>
          <a:p>
            <a:pPr marL="0" indent="0">
              <a:buNone/>
            </a:pPr>
            <a:r>
              <a:rPr lang="en-US" sz="1700" dirty="0">
                <a:latin typeface="Monaco" charset="0"/>
                <a:cs typeface="Monaco" charset="0"/>
                <a:sym typeface="Monaco" charset="0"/>
              </a:rPr>
              <a:t>(3 rows)</a:t>
            </a:r>
            <a:endParaRPr lang="en-US" sz="1700" dirty="0">
              <a:latin typeface="Monaco" charset="0"/>
              <a:sym typeface="Monaco" charset="0"/>
            </a:endParaRPr>
          </a:p>
          <a:p>
            <a:endParaRPr lang="en-US" sz="1700" dirty="0">
              <a:latin typeface="Monaco" charset="0"/>
              <a:sym typeface="Monaco" charset="0"/>
            </a:endParaRPr>
          </a:p>
          <a:p>
            <a:r>
              <a:rPr lang="en-US" dirty="0"/>
              <a:t>More than one attribute can be included in the GROUP BY clause.</a:t>
            </a:r>
          </a:p>
          <a:p>
            <a:endParaRPr lang="en-US" sz="1700" dirty="0">
              <a:latin typeface="Monaco" charset="0"/>
              <a:sym typeface="Monaco" charset="0"/>
            </a:endParaRPr>
          </a:p>
          <a:p>
            <a:endParaRPr lang="en-US" sz="1700" dirty="0">
              <a:latin typeface="Monaco" charset="0"/>
              <a:sym typeface="Monaco"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clauses: </a:t>
            </a:r>
            <a:r>
              <a:rPr lang="en-US" dirty="0" smtClean="0">
                <a:solidFill>
                  <a:srgbClr val="0000FF"/>
                </a:solidFill>
                <a:latin typeface="Courier"/>
                <a:cs typeface="Courier"/>
              </a:rPr>
              <a:t>HAVING</a:t>
            </a:r>
            <a:endParaRPr lang="en-US" dirty="0">
              <a:solidFill>
                <a:srgbClr val="0000FF"/>
              </a:solidFill>
              <a:latin typeface="Courier"/>
              <a:cs typeface="Courier"/>
            </a:endParaRPr>
          </a:p>
        </p:txBody>
      </p:sp>
      <p:sp>
        <p:nvSpPr>
          <p:cNvPr id="317441" name="Rectangle 1"/>
          <p:cNvSpPr>
            <a:spLocks noGrp="1" noChangeArrowheads="1"/>
          </p:cNvSpPr>
          <p:nvPr>
            <p:ph idx="1"/>
          </p:nvPr>
        </p:nvSpPr>
        <p:spPr>
          <a:xfrm>
            <a:off x="457200" y="1600200"/>
            <a:ext cx="8229600" cy="5029200"/>
          </a:xfrm>
          <a:ln/>
        </p:spPr>
        <p:txBody>
          <a:bodyPr>
            <a:normAutofit fontScale="77500" lnSpcReduction="20000"/>
          </a:bodyPr>
          <a:lstStyle/>
          <a:p>
            <a:r>
              <a:rPr lang="en-US" dirty="0"/>
              <a:t>The </a:t>
            </a:r>
            <a:r>
              <a:rPr lang="en-US" dirty="0">
                <a:solidFill>
                  <a:srgbClr val="0000FF"/>
                </a:solidFill>
                <a:latin typeface="Courier"/>
                <a:cs typeface="Courier"/>
              </a:rPr>
              <a:t>WHERE</a:t>
            </a:r>
            <a:r>
              <a:rPr lang="en-US" dirty="0"/>
              <a:t> clause </a:t>
            </a:r>
            <a:r>
              <a:rPr lang="en-US" dirty="0" smtClean="0"/>
              <a:t>can</a:t>
            </a:r>
            <a:r>
              <a:rPr lang="en-US" dirty="0" smtClean="0">
                <a:latin typeface="Arial"/>
              </a:rPr>
              <a:t>’</a:t>
            </a:r>
            <a:r>
              <a:rPr lang="en-US" dirty="0" smtClean="0"/>
              <a:t>t </a:t>
            </a:r>
            <a:r>
              <a:rPr lang="en-US" dirty="0"/>
              <a:t>contain an aggregate function, but the </a:t>
            </a:r>
            <a:r>
              <a:rPr lang="en-US" dirty="0">
                <a:solidFill>
                  <a:srgbClr val="0000FF"/>
                </a:solidFill>
                <a:latin typeface="Courier"/>
                <a:cs typeface="Courier"/>
              </a:rPr>
              <a:t>HAVING</a:t>
            </a:r>
            <a:r>
              <a:rPr lang="en-US" dirty="0"/>
              <a:t> clause can be used to refer to the groups to be selected.</a:t>
            </a:r>
          </a:p>
          <a:p>
            <a:endParaRPr lang="en-US" dirty="0"/>
          </a:p>
          <a:p>
            <a:pPr marL="0" indent="0">
              <a:buNone/>
            </a:pPr>
            <a:r>
              <a:rPr lang="en-US" sz="2600" dirty="0">
                <a:solidFill>
                  <a:srgbClr val="0000FF"/>
                </a:solidFill>
                <a:latin typeface="Courier"/>
                <a:cs typeface="Courier"/>
                <a:sym typeface="Monaco" charset="0"/>
              </a:rPr>
              <a:t>SELECT width, MAX(</a:t>
            </a:r>
            <a:r>
              <a:rPr lang="en-US" sz="2600" dirty="0" err="1">
                <a:solidFill>
                  <a:srgbClr val="0000FF"/>
                </a:solidFill>
                <a:latin typeface="Courier"/>
                <a:cs typeface="Courier"/>
                <a:sym typeface="Monaco" charset="0"/>
              </a:rPr>
              <a:t>mips</a:t>
            </a:r>
            <a:r>
              <a:rPr lang="en-US" sz="2600" dirty="0">
                <a:solidFill>
                  <a:srgbClr val="0000FF"/>
                </a:solidFill>
                <a:latin typeface="Courier"/>
                <a:cs typeface="Courier"/>
                <a:sym typeface="Monaco" charset="0"/>
              </a:rPr>
              <a:t>) FROM chips</a:t>
            </a:r>
          </a:p>
          <a:p>
            <a:pPr marL="0" indent="0">
              <a:buNone/>
            </a:pPr>
            <a:r>
              <a:rPr lang="en-US" sz="2600" dirty="0">
                <a:solidFill>
                  <a:srgbClr val="0000FF"/>
                </a:solidFill>
                <a:latin typeface="Courier"/>
                <a:cs typeface="Courier"/>
                <a:sym typeface="Monaco" charset="0"/>
              </a:rPr>
              <a:t>    GROUP BY width HAVING MAX(</a:t>
            </a:r>
            <a:r>
              <a:rPr lang="en-US" sz="2600" dirty="0" err="1">
                <a:solidFill>
                  <a:srgbClr val="0000FF"/>
                </a:solidFill>
                <a:latin typeface="Courier"/>
                <a:cs typeface="Courier"/>
                <a:sym typeface="Monaco" charset="0"/>
              </a:rPr>
              <a:t>mips</a:t>
            </a:r>
            <a:r>
              <a:rPr lang="en-US" sz="2600" dirty="0">
                <a:solidFill>
                  <a:srgbClr val="0000FF"/>
                </a:solidFill>
                <a:latin typeface="Courier"/>
                <a:cs typeface="Courier"/>
                <a:sym typeface="Monaco" charset="0"/>
              </a:rPr>
              <a:t>) &gt;= 1;</a:t>
            </a:r>
          </a:p>
          <a:p>
            <a:pPr marL="0" indent="0">
              <a:buNone/>
            </a:pPr>
            <a:endParaRPr lang="en-US" sz="1700" dirty="0">
              <a:latin typeface="Monaco" charset="0"/>
              <a:sym typeface="Monaco" charset="0"/>
            </a:endParaRPr>
          </a:p>
          <a:p>
            <a:pPr marL="0" indent="0">
              <a:buNone/>
            </a:pPr>
            <a:r>
              <a:rPr lang="en-US" sz="1700" dirty="0">
                <a:latin typeface="Monaco" charset="0"/>
                <a:cs typeface="Monaco" charset="0"/>
                <a:sym typeface="Monaco" charset="0"/>
              </a:rPr>
              <a:t> width | max  </a:t>
            </a:r>
            <a:endParaRPr lang="en-US" sz="1700" dirty="0">
              <a:latin typeface="Monaco" charset="0"/>
              <a:sym typeface="Monaco" charset="0"/>
            </a:endParaRPr>
          </a:p>
          <a:p>
            <a:pPr marL="0" indent="0">
              <a:buNone/>
            </a:pPr>
            <a:r>
              <a:rPr lang="en-US" sz="1700" dirty="0">
                <a:latin typeface="Monaco" charset="0"/>
                <a:cs typeface="Monaco" charset="0"/>
                <a:sym typeface="Monaco" charset="0"/>
              </a:rPr>
              <a:t>-------+------</a:t>
            </a:r>
            <a:endParaRPr lang="en-US" sz="1700" dirty="0">
              <a:latin typeface="Monaco" charset="0"/>
              <a:sym typeface="Monaco" charset="0"/>
            </a:endParaRPr>
          </a:p>
          <a:p>
            <a:pPr marL="0" indent="0">
              <a:buNone/>
            </a:pPr>
            <a:r>
              <a:rPr lang="en-US" sz="1700" dirty="0">
                <a:latin typeface="Monaco" charset="0"/>
                <a:cs typeface="Monaco" charset="0"/>
                <a:sym typeface="Monaco" charset="0"/>
              </a:rPr>
              <a:t>    16 |    1</a:t>
            </a:r>
            <a:endParaRPr lang="en-US" sz="1700" dirty="0">
              <a:latin typeface="Monaco" charset="0"/>
              <a:sym typeface="Monaco" charset="0"/>
            </a:endParaRPr>
          </a:p>
          <a:p>
            <a:pPr marL="0" indent="0">
              <a:buNone/>
            </a:pPr>
            <a:r>
              <a:rPr lang="en-US" sz="1700" dirty="0">
                <a:latin typeface="Monaco" charset="0"/>
                <a:cs typeface="Monaco" charset="0"/>
                <a:sym typeface="Monaco" charset="0"/>
              </a:rPr>
              <a:t>    32 | 1700</a:t>
            </a:r>
            <a:endParaRPr lang="en-US" sz="1700" dirty="0">
              <a:latin typeface="Monaco" charset="0"/>
              <a:sym typeface="Monaco" charset="0"/>
            </a:endParaRPr>
          </a:p>
          <a:p>
            <a:pPr marL="0" indent="0">
              <a:buNone/>
            </a:pPr>
            <a:r>
              <a:rPr lang="en-US" sz="1700" dirty="0">
                <a:latin typeface="Monaco" charset="0"/>
                <a:cs typeface="Monaco" charset="0"/>
                <a:sym typeface="Monaco" charset="0"/>
              </a:rPr>
              <a:t>(2 rows)</a:t>
            </a:r>
            <a:endParaRPr lang="en-US" sz="1700" dirty="0">
              <a:latin typeface="Monaco" charset="0"/>
              <a:sym typeface="Monaco" charset="0"/>
            </a:endParaRPr>
          </a:p>
          <a:p>
            <a:endParaRPr lang="en-US" sz="1700" dirty="0">
              <a:latin typeface="Monaco" charset="0"/>
              <a:sym typeface="Monaco" charset="0"/>
            </a:endParaRPr>
          </a:p>
          <a:p>
            <a:r>
              <a:rPr lang="en-US" dirty="0"/>
              <a:t>First the chips table is separated into sets of rows by width.  For each set, </a:t>
            </a:r>
            <a:r>
              <a:rPr lang="en-US" dirty="0">
                <a:solidFill>
                  <a:srgbClr val="0000FF"/>
                </a:solidFill>
                <a:latin typeface="Courier"/>
                <a:cs typeface="Courier"/>
              </a:rPr>
              <a:t>MAX(</a:t>
            </a:r>
            <a:r>
              <a:rPr lang="en-US" dirty="0" err="1">
                <a:solidFill>
                  <a:srgbClr val="0000FF"/>
                </a:solidFill>
                <a:latin typeface="Courier"/>
                <a:cs typeface="Courier"/>
              </a:rPr>
              <a:t>mips</a:t>
            </a:r>
            <a:r>
              <a:rPr lang="en-US" dirty="0">
                <a:solidFill>
                  <a:srgbClr val="0000FF"/>
                </a:solidFill>
                <a:latin typeface="Courier"/>
                <a:cs typeface="Courier"/>
              </a:rPr>
              <a:t>) </a:t>
            </a:r>
            <a:r>
              <a:rPr lang="en-US" dirty="0"/>
              <a:t>is calculated, and the set is discarded if </a:t>
            </a:r>
            <a:r>
              <a:rPr lang="en-US" dirty="0">
                <a:solidFill>
                  <a:srgbClr val="0000FF"/>
                </a:solidFill>
                <a:latin typeface="Courier"/>
                <a:cs typeface="Courier"/>
              </a:rPr>
              <a:t>MAX(</a:t>
            </a:r>
            <a:r>
              <a:rPr lang="en-US" dirty="0" err="1">
                <a:solidFill>
                  <a:srgbClr val="0000FF"/>
                </a:solidFill>
                <a:latin typeface="Courier"/>
                <a:cs typeface="Courier"/>
              </a:rPr>
              <a:t>mips</a:t>
            </a:r>
            <a:r>
              <a:rPr lang="en-US" dirty="0">
                <a:solidFill>
                  <a:srgbClr val="0000FF"/>
                </a:solidFill>
                <a:latin typeface="Courier"/>
                <a:cs typeface="Courier"/>
              </a:rPr>
              <a:t>) &lt; 1</a:t>
            </a:r>
            <a:r>
              <a:rPr lang="en-US" dirty="0"/>
              <a:t>.  Finally, width and </a:t>
            </a:r>
            <a:r>
              <a:rPr lang="en-US" dirty="0">
                <a:solidFill>
                  <a:srgbClr val="0000FF"/>
                </a:solidFill>
                <a:latin typeface="Courier"/>
                <a:cs typeface="Courier"/>
              </a:rPr>
              <a:t>MAX(</a:t>
            </a:r>
            <a:r>
              <a:rPr lang="en-US" dirty="0" err="1">
                <a:solidFill>
                  <a:srgbClr val="0000FF"/>
                </a:solidFill>
                <a:latin typeface="Courier"/>
                <a:cs typeface="Courier"/>
              </a:rPr>
              <a:t>mips</a:t>
            </a:r>
            <a:r>
              <a:rPr lang="en-US" dirty="0">
                <a:solidFill>
                  <a:srgbClr val="0000FF"/>
                </a:solidFill>
                <a:latin typeface="Courier"/>
                <a:cs typeface="Courier"/>
              </a:rPr>
              <a:t>) </a:t>
            </a:r>
            <a:r>
              <a:rPr lang="en-US" dirty="0"/>
              <a:t>are returned for each set.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other predicates and </a:t>
            </a:r>
            <a:r>
              <a:rPr lang="en-US" dirty="0" smtClean="0"/>
              <a:t>clauses</a:t>
            </a:r>
            <a:endParaRPr lang="en-US" dirty="0"/>
          </a:p>
        </p:txBody>
      </p:sp>
      <p:sp>
        <p:nvSpPr>
          <p:cNvPr id="318465" name="Rectangle 1"/>
          <p:cNvSpPr>
            <a:spLocks noGrp="1" noChangeArrowheads="1"/>
          </p:cNvSpPr>
          <p:nvPr>
            <p:ph idx="1"/>
          </p:nvPr>
        </p:nvSpPr>
        <p:spPr>
          <a:ln/>
        </p:spPr>
        <p:txBody>
          <a:bodyPr>
            <a:normAutofit fontScale="77500" lnSpcReduction="20000"/>
          </a:bodyPr>
          <a:lstStyle/>
          <a:p>
            <a:pPr marL="0" indent="0">
              <a:buNone/>
            </a:pPr>
            <a:endParaRPr lang="en-US" dirty="0"/>
          </a:p>
          <a:p>
            <a:r>
              <a:rPr lang="en-US" dirty="0"/>
              <a:t>DISTINCT - forces values of an attribute in the results table to have unique values</a:t>
            </a:r>
          </a:p>
          <a:p>
            <a:endParaRPr lang="en-US" dirty="0"/>
          </a:p>
          <a:p>
            <a:r>
              <a:rPr lang="en-US" dirty="0"/>
              <a:t>NOT - negates conditions in WHERE or HAVING clause</a:t>
            </a:r>
          </a:p>
          <a:p>
            <a:endParaRPr lang="en-US" dirty="0"/>
          </a:p>
          <a:p>
            <a:r>
              <a:rPr lang="en-US" dirty="0"/>
              <a:t>LIMIT - limits the number of rows </a:t>
            </a:r>
            <a:r>
              <a:rPr lang="en-US" dirty="0" smtClean="0"/>
              <a:t>returned</a:t>
            </a:r>
            <a:endParaRPr lang="en-US" dirty="0"/>
          </a:p>
          <a:p>
            <a:endParaRPr lang="en-US" sz="3400" dirty="0"/>
          </a:p>
          <a:p>
            <a:pPr marL="0" indent="0">
              <a:buNone/>
            </a:pPr>
            <a:r>
              <a:rPr lang="en-US" sz="3400" dirty="0">
                <a:solidFill>
                  <a:srgbClr val="0000FF"/>
                </a:solidFill>
                <a:latin typeface="Courier"/>
                <a:cs typeface="Courier"/>
                <a:sym typeface="Monaco" charset="0"/>
              </a:rPr>
              <a:t>SELECT * FROM </a:t>
            </a:r>
            <a:r>
              <a:rPr lang="en-US" sz="3400" dirty="0" smtClean="0">
                <a:solidFill>
                  <a:srgbClr val="0000FF"/>
                </a:solidFill>
                <a:latin typeface="Courier"/>
                <a:cs typeface="Courier"/>
                <a:sym typeface="Monaco" charset="0"/>
              </a:rPr>
              <a:t>chips LIMIT </a:t>
            </a:r>
            <a:r>
              <a:rPr lang="en-US" sz="3400" dirty="0">
                <a:solidFill>
                  <a:srgbClr val="0000FF"/>
                </a:solidFill>
                <a:latin typeface="Courier"/>
                <a:cs typeface="Courier"/>
                <a:sym typeface="Monaco" charset="0"/>
              </a:rPr>
              <a:t>3;</a:t>
            </a:r>
          </a:p>
          <a:p>
            <a:pPr marL="0" indent="0">
              <a:buNone/>
            </a:pPr>
            <a:endParaRPr lang="en-US" sz="3400" dirty="0">
              <a:latin typeface="Monaco" charset="0"/>
              <a:sym typeface="Monaco" charset="0"/>
            </a:endParaRPr>
          </a:p>
          <a:p>
            <a:pPr marL="0" indent="0">
              <a:buNone/>
            </a:pPr>
            <a:r>
              <a:rPr lang="en-US" sz="3400" dirty="0">
                <a:solidFill>
                  <a:srgbClr val="0000FF"/>
                </a:solidFill>
                <a:latin typeface="Courier"/>
                <a:cs typeface="Courier"/>
                <a:sym typeface="Monaco" charset="0"/>
              </a:rPr>
              <a:t>SELECT DISTINCT width FROM chips;</a:t>
            </a:r>
          </a:p>
          <a:p>
            <a:endParaRPr lang="en-US" sz="1700" dirty="0">
              <a:latin typeface="Monaco" charset="0"/>
              <a:sym typeface="Monaco" charset="0"/>
            </a:endParaRPr>
          </a:p>
          <a:p>
            <a:endParaRPr lang="en-US" sz="1700" dirty="0">
              <a:latin typeface="Monaco" charset="0"/>
              <a:sym typeface="Monaco"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Execution</a:t>
            </a:r>
            <a:endParaRPr lang="en-US" dirty="0"/>
          </a:p>
        </p:txBody>
      </p:sp>
      <p:sp>
        <p:nvSpPr>
          <p:cNvPr id="320513" name="Rectangle 1"/>
          <p:cNvSpPr>
            <a:spLocks noGrp="1" noChangeArrowheads="1"/>
          </p:cNvSpPr>
          <p:nvPr>
            <p:ph idx="1"/>
          </p:nvPr>
        </p:nvSpPr>
        <p:spPr>
          <a:ln/>
        </p:spPr>
        <p:txBody>
          <a:bodyPr>
            <a:normAutofit fontScale="70000" lnSpcReduction="20000"/>
          </a:bodyPr>
          <a:lstStyle/>
          <a:p>
            <a:pPr marL="0" indent="0">
              <a:buNone/>
            </a:pPr>
            <a:r>
              <a:rPr lang="en-US" dirty="0"/>
              <a:t>The order of execution of the clauses in a </a:t>
            </a:r>
            <a:r>
              <a:rPr lang="en-US" dirty="0">
                <a:solidFill>
                  <a:srgbClr val="0000FF"/>
                </a:solidFill>
                <a:latin typeface="Courier"/>
                <a:cs typeface="Courier"/>
              </a:rPr>
              <a:t>SELECT</a:t>
            </a:r>
            <a:r>
              <a:rPr lang="en-US" dirty="0"/>
              <a:t> statement is as follows:</a:t>
            </a:r>
          </a:p>
          <a:p>
            <a:pPr marL="0" indent="0">
              <a:spcBef>
                <a:spcPts val="1617"/>
              </a:spcBef>
              <a:buNone/>
            </a:pPr>
            <a:r>
              <a:rPr lang="en-US" dirty="0"/>
              <a:t>1. </a:t>
            </a:r>
            <a:r>
              <a:rPr lang="en-US" dirty="0">
                <a:solidFill>
                  <a:srgbClr val="0000FF"/>
                </a:solidFill>
                <a:latin typeface="Courier"/>
                <a:cs typeface="Courier"/>
              </a:rPr>
              <a:t>FROM:</a:t>
            </a:r>
            <a:r>
              <a:rPr lang="en-US" dirty="0"/>
              <a:t> The working table is constructed.</a:t>
            </a:r>
          </a:p>
          <a:p>
            <a:pPr marL="0" indent="0">
              <a:spcBef>
                <a:spcPts val="1617"/>
              </a:spcBef>
              <a:buNone/>
            </a:pPr>
            <a:r>
              <a:rPr lang="en-US" dirty="0"/>
              <a:t>2. </a:t>
            </a:r>
            <a:r>
              <a:rPr lang="en-US" dirty="0">
                <a:solidFill>
                  <a:srgbClr val="0000FF"/>
                </a:solidFill>
                <a:latin typeface="Courier"/>
                <a:cs typeface="Courier"/>
              </a:rPr>
              <a:t>WHERE:</a:t>
            </a:r>
            <a:r>
              <a:rPr lang="en-US" dirty="0"/>
              <a:t> The </a:t>
            </a:r>
            <a:r>
              <a:rPr lang="en-US" dirty="0">
                <a:solidFill>
                  <a:srgbClr val="0000FF"/>
                </a:solidFill>
                <a:latin typeface="Courier"/>
                <a:cs typeface="Courier"/>
              </a:rPr>
              <a:t>WHERE</a:t>
            </a:r>
            <a:r>
              <a:rPr lang="en-US" dirty="0"/>
              <a:t> clause is applied to each row of the table, and only the rows that test TRUE are retained.</a:t>
            </a:r>
          </a:p>
          <a:p>
            <a:pPr marL="0" indent="0">
              <a:spcBef>
                <a:spcPts val="1617"/>
              </a:spcBef>
              <a:buNone/>
            </a:pPr>
            <a:r>
              <a:rPr lang="en-US" dirty="0"/>
              <a:t>3. </a:t>
            </a:r>
            <a:r>
              <a:rPr lang="en-US" dirty="0">
                <a:solidFill>
                  <a:srgbClr val="0000FF"/>
                </a:solidFill>
                <a:latin typeface="Courier"/>
                <a:cs typeface="Courier"/>
              </a:rPr>
              <a:t>GROUP BY: </a:t>
            </a:r>
            <a:r>
              <a:rPr lang="en-US" dirty="0"/>
              <a:t>The results are broken into groups of rows all with the same value of the </a:t>
            </a:r>
            <a:r>
              <a:rPr lang="en-US" dirty="0">
                <a:solidFill>
                  <a:srgbClr val="0000FF"/>
                </a:solidFill>
                <a:latin typeface="Courier"/>
                <a:cs typeface="Courier"/>
              </a:rPr>
              <a:t>GROUP BY </a:t>
            </a:r>
            <a:r>
              <a:rPr lang="en-US" dirty="0"/>
              <a:t>clause.</a:t>
            </a:r>
          </a:p>
          <a:p>
            <a:pPr marL="0" indent="0">
              <a:spcBef>
                <a:spcPts val="1617"/>
              </a:spcBef>
              <a:buNone/>
            </a:pPr>
            <a:r>
              <a:rPr lang="en-US" dirty="0"/>
              <a:t>4. </a:t>
            </a:r>
            <a:r>
              <a:rPr lang="en-US" dirty="0">
                <a:solidFill>
                  <a:srgbClr val="0000FF"/>
                </a:solidFill>
                <a:latin typeface="Courier"/>
                <a:cs typeface="Courier"/>
              </a:rPr>
              <a:t>HAVING</a:t>
            </a:r>
            <a:r>
              <a:rPr lang="en-US" dirty="0"/>
              <a:t>: The </a:t>
            </a:r>
            <a:r>
              <a:rPr lang="en-US" dirty="0">
                <a:solidFill>
                  <a:srgbClr val="0000FF"/>
                </a:solidFill>
                <a:latin typeface="Courier"/>
                <a:cs typeface="Courier"/>
              </a:rPr>
              <a:t>HAVING</a:t>
            </a:r>
            <a:r>
              <a:rPr lang="en-US" dirty="0"/>
              <a:t> clause is applied to each group and only those that test </a:t>
            </a:r>
            <a:r>
              <a:rPr lang="en-US" dirty="0">
                <a:solidFill>
                  <a:srgbClr val="0000FF"/>
                </a:solidFill>
                <a:latin typeface="Courier"/>
                <a:cs typeface="Courier"/>
              </a:rPr>
              <a:t>TRUE</a:t>
            </a:r>
            <a:r>
              <a:rPr lang="en-US" dirty="0"/>
              <a:t> are retained.</a:t>
            </a:r>
          </a:p>
          <a:p>
            <a:pPr marL="0" indent="0">
              <a:spcBef>
                <a:spcPts val="1617"/>
              </a:spcBef>
              <a:buNone/>
            </a:pPr>
            <a:r>
              <a:rPr lang="en-US" dirty="0"/>
              <a:t>5. </a:t>
            </a:r>
            <a:r>
              <a:rPr lang="en-US" dirty="0">
                <a:solidFill>
                  <a:srgbClr val="0000FF"/>
                </a:solidFill>
                <a:latin typeface="Courier"/>
                <a:cs typeface="Courier"/>
              </a:rPr>
              <a:t>SELECT:</a:t>
            </a:r>
            <a:r>
              <a:rPr lang="en-US" dirty="0"/>
              <a:t> The attributes not in the list are dropped, aggregates are calculated, and options </a:t>
            </a:r>
            <a:r>
              <a:rPr lang="en-US" dirty="0" smtClean="0">
                <a:solidFill>
                  <a:srgbClr val="0000FF"/>
                </a:solidFill>
                <a:latin typeface="Courier"/>
                <a:cs typeface="Courier"/>
              </a:rPr>
              <a:t>DISTINCT</a:t>
            </a:r>
            <a:r>
              <a:rPr lang="en-US" dirty="0" smtClean="0">
                <a:solidFill>
                  <a:srgbClr val="000000"/>
                </a:solidFill>
                <a:latin typeface="Calibri"/>
                <a:cs typeface="Calibri"/>
              </a:rPr>
              <a:t>,</a:t>
            </a:r>
            <a:r>
              <a:rPr lang="en-US" dirty="0" smtClean="0">
                <a:solidFill>
                  <a:srgbClr val="0000FF"/>
                </a:solidFill>
                <a:latin typeface="Courier"/>
                <a:cs typeface="Courier"/>
              </a:rPr>
              <a:t> </a:t>
            </a:r>
            <a:r>
              <a:rPr lang="en-US" dirty="0">
                <a:solidFill>
                  <a:srgbClr val="0000FF"/>
                </a:solidFill>
                <a:latin typeface="Courier"/>
                <a:cs typeface="Courier"/>
              </a:rPr>
              <a:t>ORDER </a:t>
            </a:r>
            <a:r>
              <a:rPr lang="en-US" dirty="0" smtClean="0">
                <a:solidFill>
                  <a:srgbClr val="0000FF"/>
                </a:solidFill>
                <a:latin typeface="Courier"/>
                <a:cs typeface="Courier"/>
              </a:rPr>
              <a:t>BY </a:t>
            </a:r>
            <a:r>
              <a:rPr lang="en-US" dirty="0">
                <a:latin typeface="Calibri"/>
                <a:cs typeface="Calibri"/>
              </a:rPr>
              <a:t>and</a:t>
            </a:r>
            <a:r>
              <a:rPr lang="en-US" dirty="0">
                <a:solidFill>
                  <a:srgbClr val="0000FF"/>
                </a:solidFill>
                <a:latin typeface="Courier"/>
                <a:cs typeface="Courier"/>
              </a:rPr>
              <a:t> LIMIT </a:t>
            </a:r>
            <a:r>
              <a:rPr lang="en-US" dirty="0"/>
              <a:t>are applied.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lgn="l"/>
            <a:r>
              <a:rPr lang="en-US" dirty="0" smtClean="0"/>
              <a:t>Exercises:</a:t>
            </a:r>
            <a:endParaRPr lang="en-US" dirty="0"/>
          </a:p>
        </p:txBody>
      </p:sp>
      <p:sp>
        <p:nvSpPr>
          <p:cNvPr id="315393" name="Rectangle 1"/>
          <p:cNvSpPr>
            <a:spLocks noGrp="1" noChangeArrowheads="1"/>
          </p:cNvSpPr>
          <p:nvPr>
            <p:ph idx="1"/>
          </p:nvPr>
        </p:nvSpPr>
        <p:spPr>
          <a:xfrm>
            <a:off x="457200" y="1308100"/>
            <a:ext cx="8229600" cy="4818063"/>
          </a:xfrm>
          <a:ln/>
        </p:spPr>
        <p:txBody>
          <a:bodyPr>
            <a:normAutofit fontScale="62500" lnSpcReduction="20000"/>
          </a:bodyPr>
          <a:lstStyle/>
          <a:p>
            <a:pPr marL="514350" indent="-514350">
              <a:buAutoNum type="arabicParenR"/>
            </a:pPr>
            <a:r>
              <a:rPr lang="en-US" dirty="0" smtClean="0"/>
              <a:t>How </a:t>
            </a:r>
            <a:r>
              <a:rPr lang="en-US" dirty="0"/>
              <a:t>many rows are in the chips table?</a:t>
            </a:r>
          </a:p>
          <a:p>
            <a:pPr marL="0" indent="0" algn="ctr">
              <a:buNone/>
            </a:pPr>
            <a:r>
              <a:rPr lang="en-US" dirty="0">
                <a:solidFill>
                  <a:srgbClr val="008000"/>
                </a:solidFill>
                <a:latin typeface="Courier"/>
                <a:cs typeface="Courier"/>
              </a:rPr>
              <a:t>SELECT COUNT</a:t>
            </a:r>
            <a:r>
              <a:rPr lang="en-US" dirty="0" smtClean="0">
                <a:solidFill>
                  <a:srgbClr val="008000"/>
                </a:solidFill>
                <a:latin typeface="Courier"/>
                <a:cs typeface="Courier"/>
              </a:rPr>
              <a:t>(</a:t>
            </a:r>
            <a:r>
              <a:rPr lang="en-US" dirty="0">
                <a:solidFill>
                  <a:srgbClr val="008000"/>
                </a:solidFill>
                <a:latin typeface="Courier"/>
                <a:cs typeface="Courier"/>
              </a:rPr>
              <a:t>*</a:t>
            </a:r>
            <a:r>
              <a:rPr lang="en-US" dirty="0" smtClean="0">
                <a:solidFill>
                  <a:srgbClr val="008000"/>
                </a:solidFill>
                <a:latin typeface="Courier"/>
                <a:cs typeface="Courier"/>
              </a:rPr>
              <a:t>) </a:t>
            </a:r>
            <a:r>
              <a:rPr lang="en-US" dirty="0">
                <a:solidFill>
                  <a:srgbClr val="008000"/>
                </a:solidFill>
                <a:latin typeface="Courier"/>
                <a:cs typeface="Courier"/>
              </a:rPr>
              <a:t>FROM </a:t>
            </a:r>
            <a:r>
              <a:rPr lang="en-US" dirty="0" smtClean="0">
                <a:solidFill>
                  <a:srgbClr val="008000"/>
                </a:solidFill>
                <a:latin typeface="Courier"/>
                <a:cs typeface="Courier"/>
              </a:rPr>
              <a:t>chips;</a:t>
            </a:r>
          </a:p>
          <a:p>
            <a:pPr marL="0" indent="0" algn="ctr">
              <a:buNone/>
            </a:pPr>
            <a:endParaRPr lang="en-US" dirty="0"/>
          </a:p>
          <a:p>
            <a:pPr marL="0" indent="0">
              <a:buNone/>
            </a:pPr>
            <a:r>
              <a:rPr lang="en-US" dirty="0"/>
              <a:t>2</a:t>
            </a:r>
            <a:r>
              <a:rPr lang="en-US" dirty="0" smtClean="0"/>
              <a:t>)    </a:t>
            </a:r>
            <a:r>
              <a:rPr lang="en-US" dirty="0"/>
              <a:t>How many chips have attribute width equal to 32?</a:t>
            </a:r>
          </a:p>
          <a:p>
            <a:endParaRPr lang="en-US" dirty="0"/>
          </a:p>
          <a:p>
            <a:pPr marL="0" indent="0" algn="ctr">
              <a:buNone/>
            </a:pPr>
            <a:r>
              <a:rPr lang="en-US" dirty="0">
                <a:solidFill>
                  <a:srgbClr val="008000"/>
                </a:solidFill>
                <a:latin typeface="Courier"/>
                <a:cs typeface="Courier"/>
              </a:rPr>
              <a:t>SELECT COUNT</a:t>
            </a:r>
            <a:r>
              <a:rPr lang="en-US" dirty="0" smtClean="0">
                <a:solidFill>
                  <a:srgbClr val="008000"/>
                </a:solidFill>
                <a:latin typeface="Courier"/>
                <a:cs typeface="Courier"/>
              </a:rPr>
              <a:t>(</a:t>
            </a:r>
            <a:r>
              <a:rPr lang="en-US" dirty="0">
                <a:solidFill>
                  <a:srgbClr val="008000"/>
                </a:solidFill>
                <a:latin typeface="Courier"/>
                <a:cs typeface="Courier"/>
              </a:rPr>
              <a:t>*</a:t>
            </a:r>
            <a:r>
              <a:rPr lang="en-US" dirty="0" smtClean="0">
                <a:solidFill>
                  <a:srgbClr val="008000"/>
                </a:solidFill>
                <a:latin typeface="Courier"/>
                <a:cs typeface="Courier"/>
              </a:rPr>
              <a:t>) </a:t>
            </a:r>
            <a:r>
              <a:rPr lang="en-US" dirty="0">
                <a:solidFill>
                  <a:srgbClr val="008000"/>
                </a:solidFill>
                <a:latin typeface="Courier"/>
                <a:cs typeface="Courier"/>
              </a:rPr>
              <a:t>FROM </a:t>
            </a:r>
            <a:r>
              <a:rPr lang="en-US" dirty="0" smtClean="0">
                <a:solidFill>
                  <a:srgbClr val="008000"/>
                </a:solidFill>
                <a:latin typeface="Courier"/>
                <a:cs typeface="Courier"/>
              </a:rPr>
              <a:t>chips WHERE width = 32;</a:t>
            </a:r>
            <a:endParaRPr lang="en-US" dirty="0">
              <a:solidFill>
                <a:srgbClr val="008000"/>
              </a:solidFill>
              <a:latin typeface="Courier"/>
              <a:cs typeface="Courier"/>
            </a:endParaRPr>
          </a:p>
          <a:p>
            <a:endParaRPr lang="en-US" dirty="0"/>
          </a:p>
          <a:p>
            <a:pPr marL="0" indent="0">
              <a:buNone/>
            </a:pPr>
            <a:r>
              <a:rPr lang="en-US" dirty="0"/>
              <a:t>3) </a:t>
            </a:r>
            <a:r>
              <a:rPr lang="en-US" dirty="0" smtClean="0"/>
              <a:t>   What </a:t>
            </a:r>
            <a:r>
              <a:rPr lang="en-US" dirty="0"/>
              <a:t>is the average clock speed for the chips in question 2?</a:t>
            </a:r>
          </a:p>
          <a:p>
            <a:pPr marL="0" indent="0">
              <a:buNone/>
            </a:pPr>
            <a:endParaRPr lang="en-US" dirty="0"/>
          </a:p>
          <a:p>
            <a:pPr marL="0" indent="0" algn="ctr">
              <a:buNone/>
            </a:pPr>
            <a:r>
              <a:rPr lang="en-US" dirty="0" smtClean="0">
                <a:solidFill>
                  <a:srgbClr val="008000"/>
                </a:solidFill>
                <a:latin typeface="Courier"/>
                <a:cs typeface="Courier"/>
              </a:rPr>
              <a:t>SELECT AVG(</a:t>
            </a:r>
            <a:r>
              <a:rPr lang="en-US" dirty="0" err="1" smtClean="0">
                <a:solidFill>
                  <a:srgbClr val="008000"/>
                </a:solidFill>
                <a:latin typeface="Courier"/>
                <a:cs typeface="Courier"/>
              </a:rPr>
              <a:t>clockspeed</a:t>
            </a:r>
            <a:r>
              <a:rPr lang="en-US" dirty="0" smtClean="0">
                <a:solidFill>
                  <a:srgbClr val="008000"/>
                </a:solidFill>
                <a:latin typeface="Courier"/>
                <a:cs typeface="Courier"/>
              </a:rPr>
              <a:t>) </a:t>
            </a:r>
            <a:r>
              <a:rPr lang="en-US" dirty="0">
                <a:solidFill>
                  <a:srgbClr val="008000"/>
                </a:solidFill>
                <a:latin typeface="Courier"/>
                <a:cs typeface="Courier"/>
              </a:rPr>
              <a:t>FROM chips WHERE width = 32;</a:t>
            </a:r>
          </a:p>
          <a:p>
            <a:endParaRPr lang="en-US" dirty="0"/>
          </a:p>
          <a:p>
            <a:pPr marL="0" indent="0">
              <a:buNone/>
            </a:pPr>
            <a:r>
              <a:rPr lang="en-US" dirty="0"/>
              <a:t>Now answer the same questions assuming chips is a </a:t>
            </a:r>
            <a:r>
              <a:rPr lang="en-US" dirty="0" smtClean="0"/>
              <a:t>data frame </a:t>
            </a:r>
            <a:r>
              <a:rPr lang="en-US" dirty="0"/>
              <a:t>in R</a:t>
            </a:r>
            <a:r>
              <a:rPr lang="en-US" dirty="0" smtClean="0"/>
              <a:t>.</a:t>
            </a:r>
          </a:p>
          <a:p>
            <a:pPr marL="0" indent="0">
              <a:buNone/>
            </a:pPr>
            <a:r>
              <a:rPr lang="en-US" dirty="0" smtClean="0"/>
              <a:t> </a:t>
            </a:r>
            <a:r>
              <a:rPr lang="en-US" dirty="0" err="1" smtClean="0">
                <a:solidFill>
                  <a:srgbClr val="0000FF"/>
                </a:solidFill>
                <a:latin typeface="Courier"/>
                <a:cs typeface="Courier"/>
              </a:rPr>
              <a:t>nrow</a:t>
            </a:r>
            <a:r>
              <a:rPr lang="en-US" dirty="0" smtClean="0">
                <a:solidFill>
                  <a:srgbClr val="0000FF"/>
                </a:solidFill>
                <a:latin typeface="Courier"/>
                <a:cs typeface="Courier"/>
              </a:rPr>
              <a:t>(chips);	</a:t>
            </a:r>
          </a:p>
          <a:p>
            <a:pPr marL="0" indent="0">
              <a:buNone/>
            </a:pPr>
            <a:r>
              <a:rPr lang="en-US" dirty="0" smtClean="0">
                <a:solidFill>
                  <a:srgbClr val="0000FF"/>
                </a:solidFill>
                <a:latin typeface="Courier"/>
                <a:cs typeface="Courier"/>
              </a:rPr>
              <a:t>sum(</a:t>
            </a:r>
            <a:r>
              <a:rPr lang="en-US" dirty="0" err="1" smtClean="0">
                <a:solidFill>
                  <a:srgbClr val="0000FF"/>
                </a:solidFill>
                <a:latin typeface="Courier"/>
                <a:cs typeface="Courier"/>
              </a:rPr>
              <a:t>chips$width</a:t>
            </a:r>
            <a:r>
              <a:rPr lang="en-US" dirty="0" smtClean="0">
                <a:solidFill>
                  <a:srgbClr val="0000FF"/>
                </a:solidFill>
                <a:latin typeface="Courier"/>
                <a:cs typeface="Courier"/>
              </a:rPr>
              <a:t> == 32); </a:t>
            </a:r>
          </a:p>
          <a:p>
            <a:pPr marL="0" indent="0">
              <a:buNone/>
            </a:pPr>
            <a:r>
              <a:rPr lang="en-US" dirty="0" smtClean="0">
                <a:solidFill>
                  <a:srgbClr val="0000FF"/>
                </a:solidFill>
                <a:latin typeface="Courier"/>
                <a:cs typeface="Courier"/>
              </a:rPr>
              <a:t>mean(</a:t>
            </a:r>
            <a:r>
              <a:rPr lang="en-US" dirty="0" err="1" smtClean="0">
                <a:solidFill>
                  <a:srgbClr val="0000FF"/>
                </a:solidFill>
                <a:latin typeface="Courier"/>
                <a:cs typeface="Courier"/>
              </a:rPr>
              <a:t>chips$clockspeed</a:t>
            </a:r>
            <a:r>
              <a:rPr lang="en-US" dirty="0" smtClean="0">
                <a:solidFill>
                  <a:srgbClr val="0000FF"/>
                </a:solidFill>
                <a:latin typeface="Courier"/>
                <a:cs typeface="Courier"/>
              </a:rPr>
              <a:t>[</a:t>
            </a:r>
            <a:r>
              <a:rPr lang="en-US" dirty="0" err="1" smtClean="0">
                <a:solidFill>
                  <a:srgbClr val="0000FF"/>
                </a:solidFill>
                <a:latin typeface="Courier"/>
                <a:cs typeface="Courier"/>
              </a:rPr>
              <a:t>chips$width</a:t>
            </a:r>
            <a:r>
              <a:rPr lang="en-US" dirty="0" smtClean="0">
                <a:solidFill>
                  <a:srgbClr val="0000FF"/>
                </a:solidFill>
                <a:latin typeface="Courier"/>
                <a:cs typeface="Courier"/>
              </a:rPr>
              <a:t> == 32)</a:t>
            </a:r>
            <a:endParaRPr lang="en-US" dirty="0">
              <a:solidFill>
                <a:srgbClr val="0000FF"/>
              </a:solidFill>
              <a:latin typeface="Courier"/>
              <a:cs typeface="Courie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3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39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539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539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539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539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1"/>
          <p:cNvSpPr>
            <a:spLocks noGrp="1" noChangeArrowheads="1"/>
          </p:cNvSpPr>
          <p:nvPr>
            <p:ph idx="1"/>
          </p:nvPr>
        </p:nvSpPr>
        <p:spPr>
          <a:xfrm>
            <a:off x="457200" y="905566"/>
            <a:ext cx="8229600" cy="5805902"/>
          </a:xfrm>
          <a:ln/>
        </p:spPr>
        <p:txBody>
          <a:bodyPr>
            <a:normAutofit fontScale="85000" lnSpcReduction="20000"/>
          </a:bodyPr>
          <a:lstStyle/>
          <a:p>
            <a:pPr marL="0" indent="0">
              <a:buNone/>
            </a:pPr>
            <a:r>
              <a:rPr lang="en-US" dirty="0"/>
              <a:t>A </a:t>
            </a:r>
            <a:r>
              <a:rPr lang="en-US" i="1" dirty="0"/>
              <a:t>database</a:t>
            </a:r>
            <a:r>
              <a:rPr lang="en-US" dirty="0"/>
              <a:t> is a collection of data with information about how the data are organized (meta-data).  A </a:t>
            </a:r>
            <a:r>
              <a:rPr lang="en-US" i="1" dirty="0"/>
              <a:t>database server</a:t>
            </a:r>
            <a:r>
              <a:rPr lang="en-US" dirty="0"/>
              <a:t> is like a web server, but responds to requests for data rather than web pages.</a:t>
            </a:r>
          </a:p>
          <a:p>
            <a:endParaRPr lang="en-US" dirty="0"/>
          </a:p>
          <a:p>
            <a:pPr marL="0" indent="0">
              <a:buNone/>
            </a:pPr>
            <a:r>
              <a:rPr lang="en-US" dirty="0" smtClean="0"/>
              <a:t>We’ll </a:t>
            </a:r>
            <a:r>
              <a:rPr lang="en-US" dirty="0"/>
              <a:t>talk about </a:t>
            </a:r>
            <a:r>
              <a:rPr lang="en-US" i="1" dirty="0"/>
              <a:t>relational database management systems</a:t>
            </a:r>
            <a:r>
              <a:rPr lang="en-US" dirty="0"/>
              <a:t> (RDBMS) and how to communicate with them using the </a:t>
            </a:r>
            <a:r>
              <a:rPr lang="en-US" i="1" dirty="0"/>
              <a:t>structured query language</a:t>
            </a:r>
            <a:r>
              <a:rPr lang="en-US" dirty="0"/>
              <a:t> (SQL).</a:t>
            </a:r>
          </a:p>
          <a:p>
            <a:pPr marL="0" indent="0">
              <a:buNone/>
            </a:pPr>
            <a:endParaRPr lang="en-US" dirty="0" smtClean="0"/>
          </a:p>
          <a:p>
            <a:pPr marL="0" indent="0">
              <a:buNone/>
            </a:pPr>
            <a:r>
              <a:rPr lang="en-US" dirty="0" smtClean="0"/>
              <a:t>Why </a:t>
            </a:r>
            <a:r>
              <a:rPr lang="en-US" dirty="0"/>
              <a:t>use a </a:t>
            </a:r>
            <a:r>
              <a:rPr lang="en-US" dirty="0" smtClean="0"/>
              <a:t>database</a:t>
            </a:r>
            <a:r>
              <a:rPr lang="en-US" dirty="0"/>
              <a:t>?</a:t>
            </a:r>
          </a:p>
          <a:p>
            <a:pPr>
              <a:buSzPct val="125000"/>
              <a:buFontTx/>
              <a:buChar char="•"/>
            </a:pPr>
            <a:r>
              <a:rPr lang="en-US" dirty="0"/>
              <a:t> Coordinate synchronized access to data</a:t>
            </a:r>
          </a:p>
          <a:p>
            <a:pPr>
              <a:buSzPct val="125000"/>
              <a:buFontTx/>
              <a:buChar char="•"/>
            </a:pPr>
            <a:r>
              <a:rPr lang="en-US" dirty="0"/>
              <a:t> Change continually; give immediate access to live data</a:t>
            </a:r>
          </a:p>
          <a:p>
            <a:pPr>
              <a:buSzPct val="125000"/>
              <a:buFontTx/>
              <a:buChar char="•"/>
            </a:pPr>
            <a:r>
              <a:rPr lang="en-US" dirty="0"/>
              <a:t> Centralize data for backups</a:t>
            </a:r>
          </a:p>
          <a:p>
            <a:pPr>
              <a:buSzPct val="125000"/>
              <a:buFontTx/>
              <a:buChar char="•"/>
            </a:pPr>
            <a:r>
              <a:rPr lang="en-US" dirty="0"/>
              <a:t> Control access to the data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lgn="l"/>
            <a:r>
              <a:rPr lang="en-US" dirty="0" smtClean="0"/>
              <a:t>Exercises:</a:t>
            </a:r>
            <a:endParaRPr lang="en-US" dirty="0"/>
          </a:p>
        </p:txBody>
      </p:sp>
      <p:sp>
        <p:nvSpPr>
          <p:cNvPr id="315393" name="Rectangle 1"/>
          <p:cNvSpPr>
            <a:spLocks noGrp="1" noChangeArrowheads="1"/>
          </p:cNvSpPr>
          <p:nvPr>
            <p:ph idx="1"/>
          </p:nvPr>
        </p:nvSpPr>
        <p:spPr>
          <a:xfrm>
            <a:off x="457200" y="1308100"/>
            <a:ext cx="8229600" cy="5428422"/>
          </a:xfrm>
          <a:ln/>
        </p:spPr>
        <p:txBody>
          <a:bodyPr>
            <a:normAutofit fontScale="77500" lnSpcReduction="20000"/>
          </a:bodyPr>
          <a:lstStyle/>
          <a:p>
            <a:pPr marL="0" indent="0">
              <a:buNone/>
            </a:pPr>
            <a:r>
              <a:rPr lang="en-US" dirty="0" smtClean="0"/>
              <a:t>4)    What </a:t>
            </a:r>
            <a:r>
              <a:rPr lang="en-US" dirty="0"/>
              <a:t>is the average clock speed for </a:t>
            </a:r>
            <a:r>
              <a:rPr lang="en-US" dirty="0" smtClean="0"/>
              <a:t>each unique value of width?</a:t>
            </a:r>
            <a:endParaRPr lang="en-US" dirty="0"/>
          </a:p>
          <a:p>
            <a:pPr marL="0" indent="0" algn="ctr">
              <a:buNone/>
            </a:pPr>
            <a:r>
              <a:rPr lang="en-US" dirty="0" smtClean="0">
                <a:solidFill>
                  <a:srgbClr val="008000"/>
                </a:solidFill>
                <a:latin typeface="Courier"/>
                <a:cs typeface="Courier"/>
              </a:rPr>
              <a:t>SELECT AVG(</a:t>
            </a:r>
            <a:r>
              <a:rPr lang="en-US" dirty="0" err="1" smtClean="0">
                <a:solidFill>
                  <a:srgbClr val="008000"/>
                </a:solidFill>
                <a:latin typeface="Courier"/>
                <a:cs typeface="Courier"/>
              </a:rPr>
              <a:t>clockspeed</a:t>
            </a:r>
            <a:r>
              <a:rPr lang="en-US" dirty="0" smtClean="0">
                <a:solidFill>
                  <a:srgbClr val="008000"/>
                </a:solidFill>
                <a:latin typeface="Courier"/>
                <a:cs typeface="Courier"/>
              </a:rPr>
              <a:t>) </a:t>
            </a:r>
            <a:r>
              <a:rPr lang="en-US" dirty="0">
                <a:solidFill>
                  <a:srgbClr val="008000"/>
                </a:solidFill>
                <a:latin typeface="Courier"/>
                <a:cs typeface="Courier"/>
              </a:rPr>
              <a:t>FROM chips </a:t>
            </a:r>
            <a:endParaRPr lang="en-US" dirty="0" smtClean="0">
              <a:solidFill>
                <a:srgbClr val="008000"/>
              </a:solidFill>
              <a:latin typeface="Courier"/>
              <a:cs typeface="Courier"/>
            </a:endParaRPr>
          </a:p>
          <a:p>
            <a:pPr marL="0" indent="0" algn="ctr">
              <a:buNone/>
            </a:pPr>
            <a:r>
              <a:rPr lang="en-US" dirty="0" smtClean="0">
                <a:solidFill>
                  <a:srgbClr val="008000"/>
                </a:solidFill>
                <a:latin typeface="Courier"/>
                <a:cs typeface="Courier"/>
              </a:rPr>
              <a:t>GROUP BY width;</a:t>
            </a:r>
          </a:p>
          <a:p>
            <a:pPr marL="0" indent="0" algn="ctr">
              <a:buNone/>
            </a:pPr>
            <a:endParaRPr lang="en-US" dirty="0">
              <a:solidFill>
                <a:srgbClr val="008000"/>
              </a:solidFill>
              <a:latin typeface="Courier"/>
              <a:cs typeface="Courier"/>
            </a:endParaRPr>
          </a:p>
          <a:p>
            <a:pPr marL="0" indent="0">
              <a:buNone/>
            </a:pPr>
            <a:r>
              <a:rPr lang="en-US" dirty="0">
                <a:cs typeface="Calibri"/>
              </a:rPr>
              <a:t>5) How many chips are in each width </a:t>
            </a:r>
            <a:r>
              <a:rPr lang="en-US" dirty="0" smtClean="0">
                <a:cs typeface="Calibri"/>
              </a:rPr>
              <a:t>group (except width 8)?</a:t>
            </a:r>
            <a:endParaRPr lang="en-US" dirty="0">
              <a:cs typeface="Calibri"/>
            </a:endParaRPr>
          </a:p>
          <a:p>
            <a:pPr marL="0" indent="0" algn="ctr">
              <a:buNone/>
            </a:pPr>
            <a:r>
              <a:rPr lang="en-US" dirty="0">
                <a:solidFill>
                  <a:srgbClr val="008000"/>
                </a:solidFill>
                <a:latin typeface="Courier"/>
                <a:cs typeface="Courier"/>
              </a:rPr>
              <a:t>SELECT </a:t>
            </a:r>
            <a:r>
              <a:rPr lang="en-US" dirty="0" smtClean="0">
                <a:solidFill>
                  <a:srgbClr val="008000"/>
                </a:solidFill>
                <a:latin typeface="Courier"/>
                <a:cs typeface="Courier"/>
              </a:rPr>
              <a:t>COUNT(*) </a:t>
            </a:r>
            <a:r>
              <a:rPr lang="en-US" dirty="0">
                <a:solidFill>
                  <a:srgbClr val="008000"/>
                </a:solidFill>
                <a:latin typeface="Courier"/>
                <a:cs typeface="Courier"/>
              </a:rPr>
              <a:t>FROM chips </a:t>
            </a:r>
          </a:p>
          <a:p>
            <a:pPr marL="0" indent="0" algn="ctr">
              <a:buNone/>
            </a:pPr>
            <a:r>
              <a:rPr lang="en-US" dirty="0">
                <a:solidFill>
                  <a:srgbClr val="008000"/>
                </a:solidFill>
                <a:latin typeface="Courier"/>
                <a:cs typeface="Courier"/>
              </a:rPr>
              <a:t>GROUP BY </a:t>
            </a:r>
            <a:r>
              <a:rPr lang="en-US" dirty="0" smtClean="0">
                <a:solidFill>
                  <a:srgbClr val="008000"/>
                </a:solidFill>
                <a:latin typeface="Courier"/>
                <a:cs typeface="Courier"/>
              </a:rPr>
              <a:t>width HAVING width &gt; 8;</a:t>
            </a:r>
            <a:endParaRPr lang="en-US" dirty="0">
              <a:solidFill>
                <a:srgbClr val="008000"/>
              </a:solidFill>
              <a:latin typeface="Courier"/>
              <a:cs typeface="Courier"/>
            </a:endParaRPr>
          </a:p>
          <a:p>
            <a:pPr marL="0" indent="0">
              <a:buNone/>
            </a:pPr>
            <a:endParaRPr lang="en-US" dirty="0"/>
          </a:p>
          <a:p>
            <a:pPr marL="0" indent="0">
              <a:buNone/>
            </a:pPr>
            <a:r>
              <a:rPr lang="en-US" dirty="0"/>
              <a:t>Now answer the same questions assuming chips is a </a:t>
            </a:r>
            <a:r>
              <a:rPr lang="en-US" dirty="0" smtClean="0"/>
              <a:t>data frame </a:t>
            </a:r>
            <a:r>
              <a:rPr lang="en-US" dirty="0"/>
              <a:t>in R</a:t>
            </a:r>
            <a:r>
              <a:rPr lang="en-US" dirty="0" smtClean="0"/>
              <a:t>.</a:t>
            </a:r>
          </a:p>
          <a:p>
            <a:pPr marL="0" indent="0">
              <a:buNone/>
            </a:pPr>
            <a:r>
              <a:rPr lang="en-US" dirty="0" err="1" smtClean="0">
                <a:solidFill>
                  <a:srgbClr val="0000FF"/>
                </a:solidFill>
                <a:latin typeface="Courier"/>
                <a:cs typeface="Courier"/>
              </a:rPr>
              <a:t>tapply</a:t>
            </a:r>
            <a:r>
              <a:rPr lang="en-US" dirty="0" smtClean="0">
                <a:solidFill>
                  <a:srgbClr val="0000FF"/>
                </a:solidFill>
                <a:latin typeface="Courier"/>
                <a:cs typeface="Courier"/>
              </a:rPr>
              <a:t>(</a:t>
            </a:r>
            <a:r>
              <a:rPr lang="en-US" dirty="0" err="1" smtClean="0">
                <a:solidFill>
                  <a:srgbClr val="0000FF"/>
                </a:solidFill>
                <a:latin typeface="Courier"/>
                <a:cs typeface="Courier"/>
              </a:rPr>
              <a:t>chips$clockspeed</a:t>
            </a:r>
            <a:r>
              <a:rPr lang="en-US" dirty="0" smtClean="0">
                <a:solidFill>
                  <a:srgbClr val="0000FF"/>
                </a:solidFill>
                <a:latin typeface="Courier"/>
                <a:cs typeface="Courier"/>
              </a:rPr>
              <a:t>,</a:t>
            </a:r>
          </a:p>
          <a:p>
            <a:pPr marL="0" indent="0">
              <a:buNone/>
            </a:pPr>
            <a:r>
              <a:rPr lang="en-US" dirty="0">
                <a:solidFill>
                  <a:srgbClr val="0000FF"/>
                </a:solidFill>
                <a:latin typeface="Courier"/>
                <a:cs typeface="Courier"/>
              </a:rPr>
              <a:t> </a:t>
            </a:r>
            <a:r>
              <a:rPr lang="en-US" dirty="0" smtClean="0">
                <a:solidFill>
                  <a:srgbClr val="0000FF"/>
                </a:solidFill>
                <a:latin typeface="Courier"/>
                <a:cs typeface="Courier"/>
              </a:rPr>
              <a:t>      </a:t>
            </a:r>
            <a:r>
              <a:rPr lang="en-US" dirty="0" err="1" smtClean="0">
                <a:solidFill>
                  <a:srgbClr val="0000FF"/>
                </a:solidFill>
                <a:latin typeface="Courier"/>
                <a:cs typeface="Courier"/>
              </a:rPr>
              <a:t>chips$width</a:t>
            </a:r>
            <a:r>
              <a:rPr lang="en-US" dirty="0" smtClean="0">
                <a:solidFill>
                  <a:srgbClr val="0000FF"/>
                </a:solidFill>
                <a:latin typeface="Courier"/>
                <a:cs typeface="Courier"/>
              </a:rPr>
              <a:t>, mean)</a:t>
            </a:r>
          </a:p>
          <a:p>
            <a:pPr marL="0" indent="0">
              <a:buNone/>
            </a:pPr>
            <a:endParaRPr lang="en-US" dirty="0" smtClean="0">
              <a:solidFill>
                <a:srgbClr val="0000FF"/>
              </a:solidFill>
              <a:latin typeface="Courier"/>
              <a:cs typeface="Courier"/>
            </a:endParaRPr>
          </a:p>
        </p:txBody>
      </p:sp>
    </p:spTree>
    <p:extLst>
      <p:ext uri="{BB962C8B-B14F-4D97-AF65-F5344CB8AC3E}">
        <p14:creationId xmlns:p14="http://schemas.microsoft.com/office/powerpoint/2010/main" val="745007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539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539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539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539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539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53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lgn="l"/>
            <a:r>
              <a:rPr lang="en-US" dirty="0" smtClean="0"/>
              <a:t>Exercises:</a:t>
            </a:r>
            <a:endParaRPr lang="en-US" dirty="0"/>
          </a:p>
        </p:txBody>
      </p:sp>
      <p:sp>
        <p:nvSpPr>
          <p:cNvPr id="315393" name="Rectangle 1"/>
          <p:cNvSpPr>
            <a:spLocks noGrp="1" noChangeArrowheads="1"/>
          </p:cNvSpPr>
          <p:nvPr>
            <p:ph idx="1"/>
          </p:nvPr>
        </p:nvSpPr>
        <p:spPr>
          <a:xfrm>
            <a:off x="457200" y="1308100"/>
            <a:ext cx="8229600" cy="5329030"/>
          </a:xfrm>
          <a:ln/>
        </p:spPr>
        <p:txBody>
          <a:bodyPr>
            <a:normAutofit fontScale="70000" lnSpcReduction="20000"/>
          </a:bodyPr>
          <a:lstStyle/>
          <a:p>
            <a:pPr marL="0" indent="0">
              <a:buNone/>
            </a:pPr>
            <a:r>
              <a:rPr lang="en-US" sz="3700" dirty="0"/>
              <a:t>6</a:t>
            </a:r>
            <a:r>
              <a:rPr lang="en-US" sz="3700" dirty="0" smtClean="0"/>
              <a:t>) </a:t>
            </a:r>
            <a:r>
              <a:rPr lang="en-US" sz="3700" dirty="0" smtClean="0">
                <a:solidFill>
                  <a:srgbClr val="000000"/>
                </a:solidFill>
              </a:rPr>
              <a:t> For </a:t>
            </a:r>
            <a:r>
              <a:rPr lang="en-US" sz="3700" dirty="0">
                <a:solidFill>
                  <a:srgbClr val="000000"/>
                </a:solidFill>
              </a:rPr>
              <a:t>those chips </a:t>
            </a:r>
            <a:r>
              <a:rPr lang="en-US" sz="3700" dirty="0" smtClean="0">
                <a:solidFill>
                  <a:srgbClr val="000000"/>
                </a:solidFill>
              </a:rPr>
              <a:t>models developed before 2000</a:t>
            </a:r>
            <a:r>
              <a:rPr lang="en-US" sz="3700" dirty="0" smtClean="0"/>
              <a:t>, what </a:t>
            </a:r>
            <a:r>
              <a:rPr lang="en-US" sz="3700" dirty="0"/>
              <a:t>is the average clock speed </a:t>
            </a:r>
            <a:r>
              <a:rPr lang="en-US" sz="3700" dirty="0" smtClean="0"/>
              <a:t>per</a:t>
            </a:r>
            <a:r>
              <a:rPr lang="en-US" sz="3700" dirty="0" smtClean="0">
                <a:solidFill>
                  <a:srgbClr val="000000"/>
                </a:solidFill>
              </a:rPr>
              <a:t> width</a:t>
            </a:r>
            <a:r>
              <a:rPr lang="en-US" sz="3700" dirty="0" smtClean="0"/>
              <a:t>?</a:t>
            </a:r>
            <a:endParaRPr lang="en-US" sz="3700" dirty="0"/>
          </a:p>
          <a:p>
            <a:pPr marL="0" indent="0">
              <a:buNone/>
            </a:pPr>
            <a:endParaRPr lang="en-US" dirty="0"/>
          </a:p>
          <a:p>
            <a:pPr marL="0" indent="0">
              <a:buNone/>
            </a:pPr>
            <a:r>
              <a:rPr lang="en-US" dirty="0" smtClean="0">
                <a:solidFill>
                  <a:srgbClr val="008000"/>
                </a:solidFill>
                <a:latin typeface="Courier"/>
                <a:cs typeface="Courier"/>
              </a:rPr>
              <a:t>A) SELECT AVG(</a:t>
            </a:r>
            <a:r>
              <a:rPr lang="en-US" dirty="0" err="1" smtClean="0">
                <a:solidFill>
                  <a:srgbClr val="008000"/>
                </a:solidFill>
                <a:latin typeface="Courier"/>
                <a:cs typeface="Courier"/>
              </a:rPr>
              <a:t>clockspeed</a:t>
            </a:r>
            <a:r>
              <a:rPr lang="en-US" dirty="0" smtClean="0">
                <a:solidFill>
                  <a:srgbClr val="008000"/>
                </a:solidFill>
                <a:latin typeface="Courier"/>
                <a:cs typeface="Courier"/>
              </a:rPr>
              <a:t>) </a:t>
            </a:r>
            <a:r>
              <a:rPr lang="en-US" dirty="0">
                <a:solidFill>
                  <a:srgbClr val="008000"/>
                </a:solidFill>
                <a:latin typeface="Courier"/>
                <a:cs typeface="Courier"/>
              </a:rPr>
              <a:t>FROM chips </a:t>
            </a:r>
            <a:endParaRPr lang="en-US" dirty="0" smtClean="0">
              <a:solidFill>
                <a:srgbClr val="008000"/>
              </a:solidFill>
              <a:latin typeface="Courier"/>
              <a:cs typeface="Courier"/>
            </a:endParaRPr>
          </a:p>
          <a:p>
            <a:pPr marL="0" indent="0">
              <a:buNone/>
            </a:pPr>
            <a:r>
              <a:rPr lang="en-US" dirty="0" smtClean="0">
                <a:solidFill>
                  <a:srgbClr val="008000"/>
                </a:solidFill>
                <a:latin typeface="Courier"/>
                <a:cs typeface="Courier"/>
              </a:rPr>
              <a:t>          GROUP BY width </a:t>
            </a:r>
          </a:p>
          <a:p>
            <a:pPr marL="0" indent="0">
              <a:buNone/>
            </a:pPr>
            <a:r>
              <a:rPr lang="en-US" dirty="0" smtClean="0">
                <a:solidFill>
                  <a:srgbClr val="008000"/>
                </a:solidFill>
                <a:latin typeface="Courier"/>
                <a:cs typeface="Courier"/>
              </a:rPr>
              <a:t>          HAVING date &lt; 2000;</a:t>
            </a:r>
          </a:p>
          <a:p>
            <a:pPr marL="0" indent="0">
              <a:buNone/>
            </a:pPr>
            <a:endParaRPr lang="en-US" dirty="0" smtClean="0">
              <a:solidFill>
                <a:srgbClr val="008000"/>
              </a:solidFill>
              <a:latin typeface="Courier"/>
              <a:cs typeface="Courier"/>
            </a:endParaRPr>
          </a:p>
          <a:p>
            <a:pPr marL="0" indent="0">
              <a:buNone/>
            </a:pPr>
            <a:r>
              <a:rPr lang="en-US" dirty="0" smtClean="0">
                <a:solidFill>
                  <a:srgbClr val="008000"/>
                </a:solidFill>
                <a:latin typeface="Courier"/>
                <a:cs typeface="Courier"/>
              </a:rPr>
              <a:t>B) </a:t>
            </a:r>
            <a:r>
              <a:rPr lang="en-US" dirty="0">
                <a:solidFill>
                  <a:srgbClr val="008000"/>
                </a:solidFill>
                <a:latin typeface="Courier"/>
                <a:cs typeface="Courier"/>
              </a:rPr>
              <a:t>SELECT AVG(</a:t>
            </a:r>
            <a:r>
              <a:rPr lang="en-US" dirty="0" err="1">
                <a:solidFill>
                  <a:srgbClr val="008000"/>
                </a:solidFill>
                <a:latin typeface="Courier"/>
                <a:cs typeface="Courier"/>
              </a:rPr>
              <a:t>clockspeed</a:t>
            </a:r>
            <a:r>
              <a:rPr lang="en-US" dirty="0">
                <a:solidFill>
                  <a:srgbClr val="008000"/>
                </a:solidFill>
                <a:latin typeface="Courier"/>
                <a:cs typeface="Courier"/>
              </a:rPr>
              <a:t>) FROM </a:t>
            </a:r>
            <a:r>
              <a:rPr lang="en-US" dirty="0" smtClean="0">
                <a:solidFill>
                  <a:srgbClr val="008000"/>
                </a:solidFill>
                <a:latin typeface="Courier"/>
                <a:cs typeface="Courier"/>
              </a:rPr>
              <a:t>chips</a:t>
            </a:r>
          </a:p>
          <a:p>
            <a:pPr marL="0" indent="0">
              <a:buNone/>
            </a:pPr>
            <a:r>
              <a:rPr lang="en-US" dirty="0" smtClean="0">
                <a:solidFill>
                  <a:srgbClr val="008000"/>
                </a:solidFill>
                <a:latin typeface="Courier"/>
                <a:cs typeface="Courier"/>
              </a:rPr>
              <a:t>          WHERE date </a:t>
            </a:r>
            <a:r>
              <a:rPr lang="en-US" dirty="0">
                <a:solidFill>
                  <a:srgbClr val="008000"/>
                </a:solidFill>
                <a:latin typeface="Courier"/>
                <a:cs typeface="Courier"/>
              </a:rPr>
              <a:t>&lt;</a:t>
            </a:r>
            <a:r>
              <a:rPr lang="en-US" dirty="0" smtClean="0">
                <a:solidFill>
                  <a:srgbClr val="008000"/>
                </a:solidFill>
                <a:latin typeface="Courier"/>
                <a:cs typeface="Courier"/>
              </a:rPr>
              <a:t> 2000</a:t>
            </a:r>
            <a:endParaRPr lang="en-US" dirty="0">
              <a:solidFill>
                <a:srgbClr val="008000"/>
              </a:solidFill>
              <a:latin typeface="Courier"/>
              <a:cs typeface="Courier"/>
            </a:endParaRPr>
          </a:p>
          <a:p>
            <a:pPr marL="0" indent="0">
              <a:buNone/>
            </a:pPr>
            <a:r>
              <a:rPr lang="en-US" dirty="0" smtClean="0">
                <a:solidFill>
                  <a:srgbClr val="008000"/>
                </a:solidFill>
                <a:latin typeface="Courier"/>
                <a:cs typeface="Courier"/>
              </a:rPr>
              <a:t>          GROUP </a:t>
            </a:r>
            <a:r>
              <a:rPr lang="en-US" dirty="0">
                <a:solidFill>
                  <a:srgbClr val="008000"/>
                </a:solidFill>
                <a:latin typeface="Courier"/>
                <a:cs typeface="Courier"/>
              </a:rPr>
              <a:t>BY </a:t>
            </a:r>
            <a:r>
              <a:rPr lang="en-US" dirty="0" smtClean="0">
                <a:solidFill>
                  <a:srgbClr val="008000"/>
                </a:solidFill>
                <a:latin typeface="Courier"/>
                <a:cs typeface="Courier"/>
              </a:rPr>
              <a:t>width;</a:t>
            </a:r>
            <a:endParaRPr lang="en-US" dirty="0">
              <a:solidFill>
                <a:srgbClr val="008000"/>
              </a:solidFill>
              <a:latin typeface="Courier"/>
              <a:cs typeface="Courier"/>
            </a:endParaRPr>
          </a:p>
          <a:p>
            <a:pPr marL="0" indent="0">
              <a:buNone/>
            </a:pPr>
            <a:endParaRPr lang="en-US" dirty="0"/>
          </a:p>
          <a:p>
            <a:pPr marL="0" indent="0">
              <a:buNone/>
            </a:pPr>
            <a:r>
              <a:rPr lang="en-US" dirty="0"/>
              <a:t>Now answer the same questions assuming chips is a </a:t>
            </a:r>
            <a:r>
              <a:rPr lang="en-US" dirty="0" smtClean="0"/>
              <a:t>data frame </a:t>
            </a:r>
            <a:r>
              <a:rPr lang="en-US" dirty="0"/>
              <a:t>in R</a:t>
            </a:r>
            <a:r>
              <a:rPr lang="en-US" dirty="0" smtClean="0"/>
              <a:t>.</a:t>
            </a:r>
          </a:p>
          <a:p>
            <a:pPr marL="0" indent="0">
              <a:buNone/>
            </a:pPr>
            <a:r>
              <a:rPr lang="en-US" dirty="0" smtClean="0">
                <a:solidFill>
                  <a:srgbClr val="0000FF"/>
                </a:solidFill>
                <a:latin typeface="Courier"/>
                <a:cs typeface="Courier"/>
              </a:rPr>
              <a:t>with(chips[</a:t>
            </a:r>
            <a:r>
              <a:rPr lang="en-US" dirty="0" err="1" smtClean="0">
                <a:solidFill>
                  <a:srgbClr val="0000FF"/>
                </a:solidFill>
                <a:latin typeface="Courier"/>
                <a:cs typeface="Courier"/>
              </a:rPr>
              <a:t>chips$date</a:t>
            </a:r>
            <a:r>
              <a:rPr lang="en-US" dirty="0" smtClean="0">
                <a:solidFill>
                  <a:srgbClr val="0000FF"/>
                </a:solidFill>
                <a:latin typeface="Courier"/>
                <a:cs typeface="Courier"/>
              </a:rPr>
              <a:t> &lt; 2000],</a:t>
            </a:r>
          </a:p>
          <a:p>
            <a:pPr marL="0" indent="0">
              <a:buNone/>
            </a:pPr>
            <a:r>
              <a:rPr lang="en-US" dirty="0">
                <a:solidFill>
                  <a:srgbClr val="0000FF"/>
                </a:solidFill>
                <a:latin typeface="Courier"/>
                <a:cs typeface="Courier"/>
              </a:rPr>
              <a:t> </a:t>
            </a:r>
            <a:r>
              <a:rPr lang="en-US" dirty="0" smtClean="0">
                <a:solidFill>
                  <a:srgbClr val="0000FF"/>
                </a:solidFill>
                <a:latin typeface="Courier"/>
                <a:cs typeface="Courier"/>
              </a:rPr>
              <a:t>    </a:t>
            </a:r>
            <a:r>
              <a:rPr lang="en-US" dirty="0" err="1" smtClean="0">
                <a:solidFill>
                  <a:srgbClr val="0000FF"/>
                </a:solidFill>
                <a:latin typeface="Courier"/>
                <a:cs typeface="Courier"/>
              </a:rPr>
              <a:t>tapply</a:t>
            </a:r>
            <a:r>
              <a:rPr lang="en-US" dirty="0" smtClean="0">
                <a:solidFill>
                  <a:srgbClr val="0000FF"/>
                </a:solidFill>
                <a:latin typeface="Courier"/>
                <a:cs typeface="Courier"/>
              </a:rPr>
              <a:t>(</a:t>
            </a:r>
            <a:r>
              <a:rPr lang="en-US" dirty="0" err="1" smtClean="0">
                <a:solidFill>
                  <a:srgbClr val="0000FF"/>
                </a:solidFill>
                <a:latin typeface="Courier"/>
                <a:cs typeface="Courier"/>
              </a:rPr>
              <a:t>clockspeed</a:t>
            </a:r>
            <a:r>
              <a:rPr lang="en-US" dirty="0" smtClean="0">
                <a:solidFill>
                  <a:srgbClr val="0000FF"/>
                </a:solidFill>
                <a:latin typeface="Courier"/>
                <a:cs typeface="Courier"/>
              </a:rPr>
              <a:t>, width, mean)</a:t>
            </a:r>
            <a:endParaRPr lang="en-US" dirty="0">
              <a:solidFill>
                <a:srgbClr val="0000FF"/>
              </a:solidFill>
              <a:latin typeface="Courier"/>
              <a:cs typeface="Courier"/>
            </a:endParaRPr>
          </a:p>
        </p:txBody>
      </p:sp>
    </p:spTree>
    <p:extLst>
      <p:ext uri="{BB962C8B-B14F-4D97-AF65-F5344CB8AC3E}">
        <p14:creationId xmlns:p14="http://schemas.microsoft.com/office/powerpoint/2010/main" val="1694846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39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539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1"/>
          <p:cNvSpPr>
            <a:spLocks noGrp="1" noChangeArrowheads="1"/>
          </p:cNvSpPr>
          <p:nvPr>
            <p:ph type="body" idx="1"/>
          </p:nvPr>
        </p:nvSpPr>
        <p:spPr>
          <a:xfrm>
            <a:off x="634008" y="678656"/>
            <a:ext cx="7786688" cy="5973961"/>
          </a:xfrm>
          <a:ln/>
        </p:spPr>
        <p:txBody>
          <a:bodyPr>
            <a:normAutofit/>
          </a:bodyPr>
          <a:lstStyle/>
          <a:p>
            <a:pPr marL="0" indent="0">
              <a:buNone/>
            </a:pPr>
            <a:r>
              <a:rPr lang="en-US" dirty="0"/>
              <a:t>Using SQL with </a:t>
            </a:r>
            <a:r>
              <a:rPr lang="en-US" dirty="0" smtClean="0"/>
              <a:t>R</a:t>
            </a:r>
            <a:endParaRPr lang="en-US" dirty="0"/>
          </a:p>
          <a:p>
            <a:pPr marL="0" indent="0">
              <a:buNone/>
            </a:pPr>
            <a:r>
              <a:rPr lang="en-US" dirty="0"/>
              <a:t>The </a:t>
            </a:r>
            <a:r>
              <a:rPr lang="en-US" dirty="0" smtClean="0"/>
              <a:t>DBI, </a:t>
            </a:r>
            <a:r>
              <a:rPr lang="en-US" dirty="0" err="1" smtClean="0"/>
              <a:t>RSQLite</a:t>
            </a:r>
            <a:r>
              <a:rPr lang="en-US" dirty="0" smtClean="0"/>
              <a:t> libraries in R allow </a:t>
            </a:r>
            <a:r>
              <a:rPr lang="en-US" dirty="0"/>
              <a:t>you to connect to </a:t>
            </a:r>
            <a:r>
              <a:rPr lang="en-US" dirty="0" smtClean="0"/>
              <a:t>an SQL </a:t>
            </a:r>
            <a:r>
              <a:rPr lang="en-US" dirty="0"/>
              <a:t>database, submit a query, and receive the results as a data frame. </a:t>
            </a:r>
          </a:p>
          <a:p>
            <a:pPr marL="0" indent="0">
              <a:buNone/>
            </a:pPr>
            <a:r>
              <a:rPr lang="en-US" sz="2400" dirty="0" smtClean="0">
                <a:solidFill>
                  <a:srgbClr val="0000FF"/>
                </a:solidFill>
                <a:latin typeface="Courier"/>
                <a:cs typeface="Courier"/>
                <a:sym typeface="Monaco" charset="0"/>
              </a:rPr>
              <a:t>library</a:t>
            </a:r>
            <a:r>
              <a:rPr lang="en-US" sz="2400" dirty="0">
                <a:solidFill>
                  <a:srgbClr val="0000FF"/>
                </a:solidFill>
                <a:latin typeface="Courier"/>
                <a:cs typeface="Courier"/>
                <a:sym typeface="Monaco" charset="0"/>
              </a:rPr>
              <a:t>(</a:t>
            </a:r>
            <a:r>
              <a:rPr lang="en-US" sz="2400" dirty="0" err="1" smtClean="0">
                <a:solidFill>
                  <a:srgbClr val="0000FF"/>
                </a:solidFill>
                <a:latin typeface="Courier"/>
                <a:cs typeface="Courier"/>
                <a:sym typeface="Monaco" charset="0"/>
              </a:rPr>
              <a:t>RSQLite</a:t>
            </a:r>
            <a:r>
              <a:rPr lang="en-US" sz="2400" dirty="0" smtClean="0">
                <a:solidFill>
                  <a:srgbClr val="0000FF"/>
                </a:solidFill>
                <a:latin typeface="Courier"/>
                <a:cs typeface="Courier"/>
                <a:sym typeface="Monaco" charset="0"/>
              </a:rPr>
              <a:t>)</a:t>
            </a:r>
            <a:endParaRPr lang="en-US" sz="2400" dirty="0">
              <a:solidFill>
                <a:srgbClr val="0000FF"/>
              </a:solidFill>
              <a:latin typeface="Courier"/>
              <a:cs typeface="Courier"/>
              <a:sym typeface="Monaco" charset="0"/>
            </a:endParaRPr>
          </a:p>
          <a:p>
            <a:pPr marL="0" indent="0">
              <a:buNone/>
            </a:pPr>
            <a:endParaRPr lang="en-US" sz="2000" dirty="0">
              <a:solidFill>
                <a:srgbClr val="0000FF"/>
              </a:solidFill>
              <a:latin typeface="Courier"/>
              <a:cs typeface="Courier"/>
              <a:sym typeface="Monaco" charset="0"/>
            </a:endParaRPr>
          </a:p>
          <a:p>
            <a:pPr marL="0" indent="0">
              <a:buNone/>
            </a:pPr>
            <a:r>
              <a:rPr lang="en-US" dirty="0">
                <a:solidFill>
                  <a:srgbClr val="000000"/>
                </a:solidFill>
                <a:latin typeface="Caibri"/>
                <a:cs typeface="Caibri"/>
                <a:sym typeface="Monaco" charset="0"/>
              </a:rPr>
              <a:t>S</a:t>
            </a:r>
            <a:r>
              <a:rPr lang="en-US" dirty="0" smtClean="0">
                <a:solidFill>
                  <a:srgbClr val="000000"/>
                </a:solidFill>
                <a:latin typeface="Caibri"/>
                <a:cs typeface="Caibri"/>
                <a:sym typeface="Monaco" charset="0"/>
              </a:rPr>
              <a:t>et </a:t>
            </a:r>
            <a:r>
              <a:rPr lang="en-US" dirty="0">
                <a:solidFill>
                  <a:srgbClr val="000000"/>
                </a:solidFill>
                <a:latin typeface="Caibri"/>
                <a:cs typeface="Caibri"/>
                <a:sym typeface="Monaco" charset="0"/>
              </a:rPr>
              <a:t>up an interface to </a:t>
            </a:r>
            <a:r>
              <a:rPr lang="en-US" dirty="0" smtClean="0">
                <a:solidFill>
                  <a:srgbClr val="000000"/>
                </a:solidFill>
                <a:latin typeface="Caibri"/>
                <a:cs typeface="Caibri"/>
                <a:sym typeface="Monaco" charset="0"/>
              </a:rPr>
              <a:t>SQLite</a:t>
            </a:r>
            <a:endParaRPr lang="en-US" dirty="0">
              <a:solidFill>
                <a:srgbClr val="000000"/>
              </a:solidFill>
              <a:latin typeface="Caibri"/>
              <a:cs typeface="Caibri"/>
              <a:sym typeface="Monaco" charset="0"/>
            </a:endParaRPr>
          </a:p>
          <a:p>
            <a:pPr marL="0" indent="0">
              <a:buNone/>
            </a:pPr>
            <a:r>
              <a:rPr lang="en-US" sz="2400" dirty="0" err="1" smtClean="0">
                <a:solidFill>
                  <a:srgbClr val="0000FF"/>
                </a:solidFill>
                <a:latin typeface="Courier"/>
                <a:cs typeface="Courier"/>
                <a:sym typeface="Monaco" charset="0"/>
              </a:rPr>
              <a:t>drv</a:t>
            </a:r>
            <a:r>
              <a:rPr lang="en-US" sz="2400" dirty="0" smtClean="0">
                <a:solidFill>
                  <a:srgbClr val="0000FF"/>
                </a:solidFill>
                <a:latin typeface="Courier"/>
                <a:cs typeface="Courier"/>
                <a:sym typeface="Monaco" charset="0"/>
              </a:rPr>
              <a:t> </a:t>
            </a:r>
            <a:r>
              <a:rPr lang="en-US" sz="2400" dirty="0">
                <a:solidFill>
                  <a:srgbClr val="0000FF"/>
                </a:solidFill>
                <a:latin typeface="Courier"/>
                <a:cs typeface="Courier"/>
                <a:sym typeface="Monaco" charset="0"/>
              </a:rPr>
              <a:t>=</a:t>
            </a:r>
            <a:r>
              <a:rPr lang="en-US" sz="2400" dirty="0" smtClean="0">
                <a:solidFill>
                  <a:srgbClr val="0000FF"/>
                </a:solidFill>
                <a:latin typeface="Courier"/>
                <a:cs typeface="Courier"/>
                <a:sym typeface="Monaco" charset="0"/>
              </a:rPr>
              <a:t> </a:t>
            </a:r>
            <a:r>
              <a:rPr lang="en-US" sz="2400" dirty="0" err="1">
                <a:solidFill>
                  <a:srgbClr val="0000FF"/>
                </a:solidFill>
                <a:latin typeface="Courier"/>
                <a:cs typeface="Courier"/>
                <a:sym typeface="Monaco" charset="0"/>
              </a:rPr>
              <a:t>dbDriver</a:t>
            </a:r>
            <a:r>
              <a:rPr lang="en-US" sz="2400" dirty="0" smtClean="0">
                <a:solidFill>
                  <a:srgbClr val="0000FF"/>
                </a:solidFill>
                <a:latin typeface="Courier"/>
                <a:cs typeface="Courier"/>
                <a:sym typeface="Monaco" charset="0"/>
              </a:rPr>
              <a:t>("SQLite"</a:t>
            </a:r>
            <a:r>
              <a:rPr lang="en-US" sz="2400" dirty="0">
                <a:solidFill>
                  <a:srgbClr val="0000FF"/>
                </a:solidFill>
                <a:latin typeface="Courier"/>
                <a:cs typeface="Courier"/>
                <a:sym typeface="Monaco" charset="0"/>
              </a:rPr>
              <a:t>)</a:t>
            </a:r>
          </a:p>
          <a:p>
            <a:endParaRPr lang="en-US" sz="2000" dirty="0">
              <a:solidFill>
                <a:srgbClr val="0000FF"/>
              </a:solidFill>
              <a:latin typeface="Courier"/>
              <a:cs typeface="Courier"/>
              <a:sym typeface="Monaco" charset="0"/>
            </a:endParaRPr>
          </a:p>
          <a:p>
            <a:pPr marL="0" indent="0">
              <a:buNone/>
            </a:pPr>
            <a:r>
              <a:rPr lang="en-US" dirty="0">
                <a:latin typeface="Calibri"/>
                <a:cs typeface="Calibri"/>
                <a:sym typeface="Monaco" charset="0"/>
              </a:rPr>
              <a:t>C</a:t>
            </a:r>
            <a:r>
              <a:rPr lang="en-US" dirty="0" smtClean="0">
                <a:latin typeface="Calibri"/>
                <a:cs typeface="Calibri"/>
                <a:sym typeface="Monaco" charset="0"/>
              </a:rPr>
              <a:t>onnect to </a:t>
            </a:r>
            <a:r>
              <a:rPr lang="en-US" dirty="0">
                <a:latin typeface="Calibri"/>
                <a:cs typeface="Calibri"/>
                <a:sym typeface="Monaco" charset="0"/>
              </a:rPr>
              <a:t>DBMS </a:t>
            </a:r>
            <a:r>
              <a:rPr lang="en-US" dirty="0" smtClean="0">
                <a:latin typeface="Calibri"/>
                <a:cs typeface="Calibri"/>
                <a:sym typeface="Monaco" charset="0"/>
              </a:rPr>
              <a:t>(no security SQLite)</a:t>
            </a:r>
            <a:endParaRPr lang="en-US" dirty="0">
              <a:latin typeface="Calibri"/>
              <a:cs typeface="Calibri"/>
              <a:sym typeface="Monaco" charset="0"/>
            </a:endParaRPr>
          </a:p>
          <a:p>
            <a:pPr marL="0" indent="0">
              <a:buNone/>
            </a:pPr>
            <a:r>
              <a:rPr lang="en-US" sz="2400" dirty="0" smtClean="0">
                <a:solidFill>
                  <a:srgbClr val="0000FF"/>
                </a:solidFill>
                <a:latin typeface="Courier"/>
                <a:cs typeface="Courier"/>
                <a:sym typeface="Monaco" charset="0"/>
              </a:rPr>
              <a:t>con = </a:t>
            </a:r>
            <a:r>
              <a:rPr lang="en-US" sz="2400" dirty="0" err="1">
                <a:solidFill>
                  <a:srgbClr val="0000FF"/>
                </a:solidFill>
                <a:latin typeface="Courier"/>
                <a:cs typeface="Courier"/>
                <a:sym typeface="Monaco" charset="0"/>
              </a:rPr>
              <a:t>dbConnect</a:t>
            </a:r>
            <a:r>
              <a:rPr lang="en-US" sz="2400" dirty="0" smtClean="0">
                <a:solidFill>
                  <a:srgbClr val="0000FF"/>
                </a:solidFill>
                <a:latin typeface="Courier"/>
                <a:cs typeface="Courier"/>
                <a:sym typeface="Monaco" charset="0"/>
              </a:rPr>
              <a:t>(</a:t>
            </a:r>
            <a:r>
              <a:rPr lang="en-US" sz="2400" dirty="0" err="1" smtClean="0">
                <a:solidFill>
                  <a:srgbClr val="0000FF"/>
                </a:solidFill>
                <a:latin typeface="Courier"/>
                <a:cs typeface="Courier"/>
                <a:sym typeface="Monaco" charset="0"/>
              </a:rPr>
              <a:t>drv</a:t>
            </a:r>
            <a:r>
              <a:rPr lang="en-US" sz="2400" dirty="0" smtClean="0">
                <a:solidFill>
                  <a:srgbClr val="0000FF"/>
                </a:solidFill>
                <a:latin typeface="Courier"/>
                <a:cs typeface="Courier"/>
                <a:sym typeface="Monaco" charset="0"/>
              </a:rPr>
              <a:t>,       </a:t>
            </a:r>
          </a:p>
          <a:p>
            <a:pPr marL="0" indent="0">
              <a:buNone/>
            </a:pPr>
            <a:r>
              <a:rPr lang="en-US" sz="2400" dirty="0">
                <a:solidFill>
                  <a:srgbClr val="0000FF"/>
                </a:solidFill>
                <a:latin typeface="Courier"/>
                <a:cs typeface="Courier"/>
                <a:sym typeface="Monaco" charset="0"/>
              </a:rPr>
              <a:t> </a:t>
            </a:r>
            <a:r>
              <a:rPr lang="en-US" sz="2400" dirty="0" smtClean="0">
                <a:solidFill>
                  <a:srgbClr val="0000FF"/>
                </a:solidFill>
                <a:latin typeface="Courier"/>
                <a:cs typeface="Courier"/>
                <a:sym typeface="Monaco" charset="0"/>
              </a:rPr>
              <a:t>               </a:t>
            </a:r>
            <a:r>
              <a:rPr lang="en-US" sz="2400" dirty="0" err="1" smtClean="0">
                <a:solidFill>
                  <a:srgbClr val="0000FF"/>
                </a:solidFill>
                <a:latin typeface="Courier"/>
                <a:cs typeface="Courier"/>
                <a:sym typeface="Monaco" charset="0"/>
              </a:rPr>
              <a:t>dbname</a:t>
            </a:r>
            <a:r>
              <a:rPr lang="en-US" sz="2400" dirty="0" smtClean="0">
                <a:solidFill>
                  <a:srgbClr val="0000FF"/>
                </a:solidFill>
                <a:latin typeface="Courier"/>
                <a:cs typeface="Courier"/>
                <a:sym typeface="Monaco" charset="0"/>
              </a:rPr>
              <a:t>="</a:t>
            </a:r>
            <a:r>
              <a:rPr lang="en-US" sz="2400" dirty="0" err="1" smtClean="0">
                <a:solidFill>
                  <a:srgbClr val="0000FF"/>
                </a:solidFill>
                <a:latin typeface="Courier"/>
                <a:cs typeface="Courier"/>
                <a:sym typeface="Monaco" charset="0"/>
              </a:rPr>
              <a:t>chipsDB</a:t>
            </a:r>
            <a:r>
              <a:rPr lang="en-US" sz="2400" dirty="0" smtClean="0">
                <a:solidFill>
                  <a:srgbClr val="0000FF"/>
                </a:solidFill>
                <a:latin typeface="Courier"/>
                <a:cs typeface="Courier"/>
                <a:sym typeface="Monaco" charset="0"/>
              </a:rPr>
              <a:t>"</a:t>
            </a:r>
            <a:r>
              <a:rPr lang="en-US" sz="2400" dirty="0">
                <a:solidFill>
                  <a:srgbClr val="0000FF"/>
                </a:solidFill>
                <a:latin typeface="Courier"/>
                <a:cs typeface="Courier"/>
                <a:sym typeface="Monaco" charset="0"/>
              </a:rPr>
              <a:t>)</a:t>
            </a:r>
          </a:p>
          <a:p>
            <a:pPr marL="0" indent="0">
              <a:buNone/>
            </a:pPr>
            <a:endParaRPr lang="en-US" sz="2000" dirty="0">
              <a:solidFill>
                <a:srgbClr val="0000FF"/>
              </a:solidFill>
              <a:latin typeface="Courier"/>
              <a:cs typeface="Courier"/>
              <a:sym typeface="Monaco"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1"/>
          <p:cNvSpPr>
            <a:spLocks noGrp="1" noChangeArrowheads="1"/>
          </p:cNvSpPr>
          <p:nvPr>
            <p:ph type="body" idx="1"/>
          </p:nvPr>
        </p:nvSpPr>
        <p:spPr>
          <a:xfrm>
            <a:off x="634008" y="678656"/>
            <a:ext cx="7786688" cy="5973961"/>
          </a:xfrm>
          <a:ln/>
        </p:spPr>
        <p:txBody>
          <a:bodyPr>
            <a:normAutofit/>
          </a:bodyPr>
          <a:lstStyle/>
          <a:p>
            <a:pPr marL="0" indent="0">
              <a:buNone/>
            </a:pPr>
            <a:r>
              <a:rPr lang="en-US" dirty="0"/>
              <a:t>Using SQL with </a:t>
            </a:r>
            <a:r>
              <a:rPr lang="en-US" dirty="0" smtClean="0"/>
              <a:t>R</a:t>
            </a:r>
            <a:endParaRPr lang="en-US" dirty="0"/>
          </a:p>
          <a:p>
            <a:pPr marL="0" indent="0">
              <a:buNone/>
            </a:pPr>
            <a:r>
              <a:rPr lang="en-US" dirty="0"/>
              <a:t>The </a:t>
            </a:r>
            <a:r>
              <a:rPr lang="en-US" dirty="0" err="1" smtClean="0"/>
              <a:t>RMySQL</a:t>
            </a:r>
            <a:r>
              <a:rPr lang="en-US" dirty="0" smtClean="0"/>
              <a:t> library also allows </a:t>
            </a:r>
            <a:r>
              <a:rPr lang="en-US" dirty="0"/>
              <a:t>you to connect to </a:t>
            </a:r>
            <a:r>
              <a:rPr lang="en-US" dirty="0" smtClean="0"/>
              <a:t>a </a:t>
            </a:r>
            <a:r>
              <a:rPr lang="en-US" dirty="0" err="1" smtClean="0"/>
              <a:t>mySQL</a:t>
            </a:r>
            <a:r>
              <a:rPr lang="en-US" dirty="0" smtClean="0"/>
              <a:t> database. </a:t>
            </a:r>
            <a:endParaRPr lang="en-US" dirty="0"/>
          </a:p>
          <a:p>
            <a:pPr marL="0" indent="0">
              <a:buNone/>
            </a:pPr>
            <a:r>
              <a:rPr lang="en-US" sz="2400" dirty="0" smtClean="0">
                <a:solidFill>
                  <a:srgbClr val="0000FF"/>
                </a:solidFill>
                <a:latin typeface="Courier"/>
                <a:cs typeface="Courier"/>
                <a:sym typeface="Monaco" charset="0"/>
              </a:rPr>
              <a:t>library</a:t>
            </a:r>
            <a:r>
              <a:rPr lang="en-US" sz="2400" dirty="0">
                <a:solidFill>
                  <a:srgbClr val="0000FF"/>
                </a:solidFill>
                <a:latin typeface="Courier"/>
                <a:cs typeface="Courier"/>
                <a:sym typeface="Monaco" charset="0"/>
              </a:rPr>
              <a:t>(</a:t>
            </a:r>
            <a:r>
              <a:rPr lang="en-US" sz="2400" dirty="0" err="1" smtClean="0">
                <a:solidFill>
                  <a:srgbClr val="0000FF"/>
                </a:solidFill>
                <a:latin typeface="Courier"/>
                <a:cs typeface="Courier"/>
                <a:sym typeface="Monaco" charset="0"/>
              </a:rPr>
              <a:t>RMySQL</a:t>
            </a:r>
            <a:r>
              <a:rPr lang="en-US" sz="2400" dirty="0" smtClean="0">
                <a:solidFill>
                  <a:srgbClr val="0000FF"/>
                </a:solidFill>
                <a:latin typeface="Courier"/>
                <a:cs typeface="Courier"/>
                <a:sym typeface="Monaco" charset="0"/>
              </a:rPr>
              <a:t>)</a:t>
            </a:r>
            <a:endParaRPr lang="en-US" sz="2400" dirty="0">
              <a:solidFill>
                <a:srgbClr val="0000FF"/>
              </a:solidFill>
              <a:latin typeface="Courier"/>
              <a:cs typeface="Courier"/>
              <a:sym typeface="Monaco" charset="0"/>
            </a:endParaRPr>
          </a:p>
          <a:p>
            <a:pPr marL="0" indent="0">
              <a:buNone/>
            </a:pPr>
            <a:endParaRPr lang="en-US" sz="2000" dirty="0">
              <a:solidFill>
                <a:srgbClr val="0000FF"/>
              </a:solidFill>
              <a:latin typeface="Courier"/>
              <a:cs typeface="Courier"/>
              <a:sym typeface="Monaco" charset="0"/>
            </a:endParaRPr>
          </a:p>
          <a:p>
            <a:pPr marL="0" indent="0">
              <a:buNone/>
            </a:pPr>
            <a:r>
              <a:rPr lang="en-US" dirty="0">
                <a:solidFill>
                  <a:srgbClr val="000000"/>
                </a:solidFill>
                <a:latin typeface="Caibri"/>
                <a:cs typeface="Caibri"/>
                <a:sym typeface="Monaco" charset="0"/>
              </a:rPr>
              <a:t>S</a:t>
            </a:r>
            <a:r>
              <a:rPr lang="en-US" dirty="0" smtClean="0">
                <a:solidFill>
                  <a:srgbClr val="000000"/>
                </a:solidFill>
                <a:latin typeface="Caibri"/>
                <a:cs typeface="Caibri"/>
                <a:sym typeface="Monaco" charset="0"/>
              </a:rPr>
              <a:t>et </a:t>
            </a:r>
            <a:r>
              <a:rPr lang="en-US" dirty="0">
                <a:solidFill>
                  <a:srgbClr val="000000"/>
                </a:solidFill>
                <a:latin typeface="Caibri"/>
                <a:cs typeface="Caibri"/>
                <a:sym typeface="Monaco" charset="0"/>
              </a:rPr>
              <a:t>up an interface to </a:t>
            </a:r>
            <a:r>
              <a:rPr lang="en-US" dirty="0" smtClean="0">
                <a:solidFill>
                  <a:srgbClr val="000000"/>
                </a:solidFill>
                <a:latin typeface="Caibri"/>
                <a:cs typeface="Caibri"/>
                <a:sym typeface="Monaco" charset="0"/>
              </a:rPr>
              <a:t>MySQL</a:t>
            </a:r>
            <a:endParaRPr lang="en-US" dirty="0">
              <a:solidFill>
                <a:srgbClr val="000000"/>
              </a:solidFill>
              <a:latin typeface="Caibri"/>
              <a:cs typeface="Caibri"/>
              <a:sym typeface="Monaco" charset="0"/>
            </a:endParaRPr>
          </a:p>
          <a:p>
            <a:pPr marL="0" indent="0">
              <a:buNone/>
            </a:pPr>
            <a:r>
              <a:rPr lang="en-US" sz="2400" dirty="0" err="1" smtClean="0">
                <a:solidFill>
                  <a:srgbClr val="0000FF"/>
                </a:solidFill>
                <a:latin typeface="Courier"/>
                <a:cs typeface="Courier"/>
                <a:sym typeface="Monaco" charset="0"/>
              </a:rPr>
              <a:t>drv</a:t>
            </a:r>
            <a:r>
              <a:rPr lang="en-US" sz="2400" dirty="0" smtClean="0">
                <a:solidFill>
                  <a:srgbClr val="0000FF"/>
                </a:solidFill>
                <a:latin typeface="Courier"/>
                <a:cs typeface="Courier"/>
                <a:sym typeface="Monaco" charset="0"/>
              </a:rPr>
              <a:t> </a:t>
            </a:r>
            <a:r>
              <a:rPr lang="en-US" sz="2400" dirty="0">
                <a:solidFill>
                  <a:srgbClr val="0000FF"/>
                </a:solidFill>
                <a:latin typeface="Courier"/>
                <a:cs typeface="Courier"/>
                <a:sym typeface="Monaco" charset="0"/>
              </a:rPr>
              <a:t>=</a:t>
            </a:r>
            <a:r>
              <a:rPr lang="en-US" sz="2400" dirty="0" smtClean="0">
                <a:solidFill>
                  <a:srgbClr val="0000FF"/>
                </a:solidFill>
                <a:latin typeface="Courier"/>
                <a:cs typeface="Courier"/>
                <a:sym typeface="Monaco" charset="0"/>
              </a:rPr>
              <a:t> </a:t>
            </a:r>
            <a:r>
              <a:rPr lang="en-US" sz="2400" dirty="0" err="1">
                <a:solidFill>
                  <a:srgbClr val="0000FF"/>
                </a:solidFill>
                <a:latin typeface="Courier"/>
                <a:cs typeface="Courier"/>
                <a:sym typeface="Monaco" charset="0"/>
              </a:rPr>
              <a:t>dbDriver</a:t>
            </a:r>
            <a:r>
              <a:rPr lang="en-US" sz="2400" dirty="0" smtClean="0">
                <a:solidFill>
                  <a:srgbClr val="0000FF"/>
                </a:solidFill>
                <a:latin typeface="Courier"/>
                <a:cs typeface="Courier"/>
                <a:sym typeface="Monaco" charset="0"/>
              </a:rPr>
              <a:t>("MySQL"</a:t>
            </a:r>
            <a:r>
              <a:rPr lang="en-US" sz="2400" dirty="0">
                <a:solidFill>
                  <a:srgbClr val="0000FF"/>
                </a:solidFill>
                <a:latin typeface="Courier"/>
                <a:cs typeface="Courier"/>
                <a:sym typeface="Monaco" charset="0"/>
              </a:rPr>
              <a:t>)</a:t>
            </a:r>
          </a:p>
          <a:p>
            <a:endParaRPr lang="en-US" sz="2000" dirty="0">
              <a:solidFill>
                <a:srgbClr val="0000FF"/>
              </a:solidFill>
              <a:latin typeface="Courier"/>
              <a:cs typeface="Courier"/>
              <a:sym typeface="Monaco" charset="0"/>
            </a:endParaRPr>
          </a:p>
          <a:p>
            <a:pPr marL="0" indent="0">
              <a:buNone/>
            </a:pPr>
            <a:r>
              <a:rPr lang="en-US" dirty="0">
                <a:latin typeface="Calibri"/>
                <a:cs typeface="Calibri"/>
                <a:sym typeface="Monaco" charset="0"/>
              </a:rPr>
              <a:t>C</a:t>
            </a:r>
            <a:r>
              <a:rPr lang="en-US" dirty="0" smtClean="0">
                <a:latin typeface="Calibri"/>
                <a:cs typeface="Calibri"/>
                <a:sym typeface="Monaco" charset="0"/>
              </a:rPr>
              <a:t>onnect to DBMS with security</a:t>
            </a:r>
            <a:endParaRPr lang="en-US" dirty="0">
              <a:latin typeface="Calibri"/>
              <a:cs typeface="Calibri"/>
              <a:sym typeface="Monaco" charset="0"/>
            </a:endParaRPr>
          </a:p>
          <a:p>
            <a:pPr marL="0" indent="0">
              <a:buNone/>
            </a:pPr>
            <a:r>
              <a:rPr lang="en-US" sz="2400" dirty="0" smtClean="0">
                <a:solidFill>
                  <a:srgbClr val="0000FF"/>
                </a:solidFill>
                <a:latin typeface="Courier"/>
                <a:cs typeface="Courier"/>
                <a:sym typeface="Monaco" charset="0"/>
              </a:rPr>
              <a:t>con = </a:t>
            </a:r>
            <a:r>
              <a:rPr lang="en-US" sz="2400" dirty="0" err="1">
                <a:solidFill>
                  <a:srgbClr val="0000FF"/>
                </a:solidFill>
                <a:latin typeface="Courier"/>
                <a:cs typeface="Courier"/>
                <a:sym typeface="Monaco" charset="0"/>
              </a:rPr>
              <a:t>dbConnect</a:t>
            </a:r>
            <a:r>
              <a:rPr lang="en-US" sz="2400" dirty="0" smtClean="0">
                <a:solidFill>
                  <a:srgbClr val="0000FF"/>
                </a:solidFill>
                <a:latin typeface="Courier"/>
                <a:cs typeface="Courier"/>
                <a:sym typeface="Monaco" charset="0"/>
              </a:rPr>
              <a:t>(</a:t>
            </a:r>
            <a:r>
              <a:rPr lang="en-US" sz="2400" dirty="0" err="1" smtClean="0">
                <a:solidFill>
                  <a:srgbClr val="0000FF"/>
                </a:solidFill>
                <a:latin typeface="Courier"/>
                <a:cs typeface="Courier"/>
                <a:sym typeface="Monaco" charset="0"/>
              </a:rPr>
              <a:t>drv</a:t>
            </a:r>
            <a:r>
              <a:rPr lang="en-US" sz="2400" dirty="0" smtClean="0">
                <a:solidFill>
                  <a:srgbClr val="0000FF"/>
                </a:solidFill>
                <a:latin typeface="Courier"/>
                <a:cs typeface="Courier"/>
                <a:sym typeface="Monaco" charset="0"/>
              </a:rPr>
              <a:t>, </a:t>
            </a:r>
            <a:r>
              <a:rPr lang="en-US" sz="2400" dirty="0" err="1" smtClean="0">
                <a:solidFill>
                  <a:srgbClr val="0000FF"/>
                </a:solidFill>
                <a:latin typeface="Courier"/>
                <a:cs typeface="Courier"/>
                <a:sym typeface="Monaco" charset="0"/>
              </a:rPr>
              <a:t>dbname</a:t>
            </a:r>
            <a:r>
              <a:rPr lang="en-US" sz="2400" dirty="0" smtClean="0">
                <a:solidFill>
                  <a:srgbClr val="0000FF"/>
                </a:solidFill>
                <a:latin typeface="Courier"/>
                <a:cs typeface="Courier"/>
                <a:sym typeface="Monaco" charset="0"/>
              </a:rPr>
              <a:t> = "</a:t>
            </a:r>
            <a:r>
              <a:rPr lang="en-US" sz="2400" dirty="0" err="1" smtClean="0">
                <a:solidFill>
                  <a:srgbClr val="0000FF"/>
                </a:solidFill>
                <a:latin typeface="Courier"/>
                <a:cs typeface="Courier"/>
                <a:sym typeface="Monaco" charset="0"/>
              </a:rPr>
              <a:t>lahman</a:t>
            </a:r>
            <a:r>
              <a:rPr lang="en-US" sz="2400" dirty="0" smtClean="0">
                <a:solidFill>
                  <a:srgbClr val="0000FF"/>
                </a:solidFill>
                <a:latin typeface="Courier"/>
                <a:cs typeface="Courier"/>
                <a:sym typeface="Monaco" charset="0"/>
              </a:rPr>
              <a:t>",</a:t>
            </a:r>
          </a:p>
          <a:p>
            <a:pPr marL="0" indent="0">
              <a:buNone/>
            </a:pPr>
            <a:r>
              <a:rPr lang="en-US" sz="2400" dirty="0">
                <a:solidFill>
                  <a:srgbClr val="0000FF"/>
                </a:solidFill>
                <a:latin typeface="Courier"/>
                <a:cs typeface="Courier"/>
                <a:sym typeface="Monaco" charset="0"/>
              </a:rPr>
              <a:t> </a:t>
            </a:r>
            <a:r>
              <a:rPr lang="en-US" sz="2400" dirty="0" smtClean="0">
                <a:solidFill>
                  <a:srgbClr val="0000FF"/>
                </a:solidFill>
                <a:latin typeface="Courier"/>
                <a:cs typeface="Courier"/>
                <a:sym typeface="Monaco" charset="0"/>
              </a:rPr>
              <a:t> user = "s133", password = "s133",</a:t>
            </a:r>
          </a:p>
          <a:p>
            <a:pPr marL="0" indent="0">
              <a:buNone/>
            </a:pPr>
            <a:r>
              <a:rPr lang="en-US" sz="2400" dirty="0">
                <a:solidFill>
                  <a:srgbClr val="0000FF"/>
                </a:solidFill>
                <a:latin typeface="Courier"/>
                <a:cs typeface="Courier"/>
                <a:sym typeface="Monaco" charset="0"/>
              </a:rPr>
              <a:t> </a:t>
            </a:r>
            <a:r>
              <a:rPr lang="en-US" sz="2400" dirty="0" smtClean="0">
                <a:solidFill>
                  <a:srgbClr val="0000FF"/>
                </a:solidFill>
                <a:latin typeface="Courier"/>
                <a:cs typeface="Courier"/>
                <a:sym typeface="Monaco" charset="0"/>
              </a:rPr>
              <a:t> host = "</a:t>
            </a:r>
            <a:r>
              <a:rPr lang="en-US" sz="2400" dirty="0" err="1" smtClean="0">
                <a:solidFill>
                  <a:srgbClr val="0000FF"/>
                </a:solidFill>
                <a:latin typeface="Courier"/>
                <a:cs typeface="Courier"/>
                <a:sym typeface="Monaco" charset="0"/>
              </a:rPr>
              <a:t>radagast.berkeley.edu</a:t>
            </a:r>
            <a:r>
              <a:rPr lang="en-US" sz="2400" dirty="0" smtClean="0">
                <a:solidFill>
                  <a:srgbClr val="0000FF"/>
                </a:solidFill>
                <a:latin typeface="Courier"/>
                <a:cs typeface="Courier"/>
                <a:sym typeface="Monaco" charset="0"/>
              </a:rPr>
              <a:t>")</a:t>
            </a:r>
            <a:endParaRPr lang="en-US" sz="2400" dirty="0">
              <a:solidFill>
                <a:srgbClr val="0000FF"/>
              </a:solidFill>
              <a:latin typeface="Courier"/>
              <a:cs typeface="Courier"/>
              <a:sym typeface="Monaco" charset="0"/>
            </a:endParaRPr>
          </a:p>
          <a:p>
            <a:pPr marL="0" indent="0">
              <a:buNone/>
            </a:pPr>
            <a:endParaRPr lang="en-US" sz="2000" dirty="0">
              <a:solidFill>
                <a:srgbClr val="0000FF"/>
              </a:solidFill>
              <a:latin typeface="Courier"/>
              <a:cs typeface="Courier"/>
              <a:sym typeface="Monaco" charset="0"/>
            </a:endParaRPr>
          </a:p>
        </p:txBody>
      </p:sp>
    </p:spTree>
    <p:extLst>
      <p:ext uri="{BB962C8B-B14F-4D97-AF65-F5344CB8AC3E}">
        <p14:creationId xmlns:p14="http://schemas.microsoft.com/office/powerpoint/2010/main" val="3746898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1"/>
          <p:cNvSpPr>
            <a:spLocks noGrp="1" noChangeArrowheads="1"/>
          </p:cNvSpPr>
          <p:nvPr>
            <p:ph type="body" idx="1"/>
          </p:nvPr>
        </p:nvSpPr>
        <p:spPr>
          <a:xfrm>
            <a:off x="634008" y="678656"/>
            <a:ext cx="7786688" cy="5973961"/>
          </a:xfrm>
          <a:ln/>
        </p:spPr>
        <p:txBody>
          <a:bodyPr>
            <a:normAutofit/>
          </a:bodyPr>
          <a:lstStyle/>
          <a:p>
            <a:pPr marL="0" indent="0">
              <a:buNone/>
            </a:pPr>
            <a:r>
              <a:rPr lang="en-US" dirty="0" smtClean="0"/>
              <a:t>Sending an SQL query to the database with R</a:t>
            </a:r>
          </a:p>
          <a:p>
            <a:pPr marL="0" indent="0">
              <a:buNone/>
            </a:pPr>
            <a:r>
              <a:rPr lang="en-US" dirty="0" smtClean="0"/>
              <a:t>A data frame is returned</a:t>
            </a:r>
            <a:endParaRPr lang="en-US" dirty="0"/>
          </a:p>
          <a:p>
            <a:endParaRPr lang="en-US" sz="2000" dirty="0">
              <a:solidFill>
                <a:srgbClr val="0000FF"/>
              </a:solidFill>
              <a:latin typeface="Courier"/>
              <a:cs typeface="Courier"/>
              <a:sym typeface="Monaco" charset="0"/>
            </a:endParaRPr>
          </a:p>
          <a:p>
            <a:pPr marL="0" indent="0">
              <a:buNone/>
            </a:pPr>
            <a:r>
              <a:rPr lang="en-US" sz="2000" dirty="0" smtClean="0">
                <a:solidFill>
                  <a:srgbClr val="0000FF"/>
                </a:solidFill>
                <a:latin typeface="Courier"/>
                <a:cs typeface="Courier"/>
                <a:sym typeface="Monaco" charset="0"/>
              </a:rPr>
              <a:t>X = </a:t>
            </a:r>
            <a:r>
              <a:rPr lang="en-US" sz="2000" dirty="0" err="1" smtClean="0">
                <a:solidFill>
                  <a:srgbClr val="0000FF"/>
                </a:solidFill>
                <a:latin typeface="Courier"/>
                <a:cs typeface="Courier"/>
                <a:sym typeface="Monaco" charset="0"/>
              </a:rPr>
              <a:t>dbGetQuery</a:t>
            </a:r>
            <a:r>
              <a:rPr lang="en-US" sz="2000" dirty="0">
                <a:solidFill>
                  <a:srgbClr val="0000FF"/>
                </a:solidFill>
                <a:latin typeface="Courier"/>
                <a:cs typeface="Courier"/>
                <a:sym typeface="Monaco" charset="0"/>
              </a:rPr>
              <a:t>(con</a:t>
            </a:r>
            <a:r>
              <a:rPr lang="en-US" sz="2000" dirty="0" smtClean="0">
                <a:solidFill>
                  <a:srgbClr val="0000FF"/>
                </a:solidFill>
                <a:latin typeface="Courier"/>
                <a:cs typeface="Courier"/>
                <a:sym typeface="Monaco" charset="0"/>
              </a:rPr>
              <a:t>,</a:t>
            </a:r>
          </a:p>
          <a:p>
            <a:pPr marL="0" indent="0">
              <a:buNone/>
            </a:pPr>
            <a:r>
              <a:rPr lang="en-US" sz="2000" dirty="0">
                <a:solidFill>
                  <a:srgbClr val="0000FF"/>
                </a:solidFill>
                <a:latin typeface="Courier"/>
                <a:cs typeface="Courier"/>
                <a:sym typeface="Monaco" charset="0"/>
              </a:rPr>
              <a:t> </a:t>
            </a:r>
            <a:r>
              <a:rPr lang="en-US" sz="2000" dirty="0" smtClean="0">
                <a:solidFill>
                  <a:srgbClr val="0000FF"/>
                </a:solidFill>
                <a:latin typeface="Courier"/>
                <a:cs typeface="Courier"/>
                <a:sym typeface="Monaco" charset="0"/>
              </a:rPr>
              <a:t>           "</a:t>
            </a:r>
            <a:r>
              <a:rPr lang="en-US" sz="2000" dirty="0">
                <a:solidFill>
                  <a:srgbClr val="0000FF"/>
                </a:solidFill>
                <a:latin typeface="Courier"/>
                <a:cs typeface="Courier"/>
                <a:sym typeface="Monaco" charset="0"/>
              </a:rPr>
              <a:t>SELECT * FROM </a:t>
            </a:r>
            <a:r>
              <a:rPr lang="en-US" sz="2000" dirty="0" err="1" smtClean="0">
                <a:solidFill>
                  <a:srgbClr val="0000FF"/>
                </a:solidFill>
                <a:latin typeface="Courier"/>
                <a:cs typeface="Courier"/>
                <a:sym typeface="Monaco" charset="0"/>
              </a:rPr>
              <a:t>chipsSQLite</a:t>
            </a:r>
            <a:r>
              <a:rPr lang="en-US" sz="2000" dirty="0" smtClean="0">
                <a:solidFill>
                  <a:srgbClr val="0000FF"/>
                </a:solidFill>
                <a:latin typeface="Courier"/>
                <a:cs typeface="Courier"/>
                <a:sym typeface="Monaco" charset="0"/>
              </a:rPr>
              <a:t> LIMIT 5</a:t>
            </a:r>
            <a:r>
              <a:rPr lang="en-US" sz="2000" dirty="0">
                <a:solidFill>
                  <a:srgbClr val="0000FF"/>
                </a:solidFill>
                <a:latin typeface="Courier"/>
                <a:cs typeface="Courier"/>
                <a:sym typeface="Monaco" charset="0"/>
              </a:rPr>
              <a:t>;"</a:t>
            </a:r>
            <a:r>
              <a:rPr lang="en-US" sz="2000" dirty="0" smtClean="0">
                <a:solidFill>
                  <a:srgbClr val="0000FF"/>
                </a:solidFill>
                <a:latin typeface="Courier"/>
                <a:cs typeface="Courier"/>
                <a:sym typeface="Monaco" charset="0"/>
              </a:rPr>
              <a:t>)</a:t>
            </a:r>
          </a:p>
          <a:p>
            <a:pPr marL="0" indent="0">
              <a:buNone/>
            </a:pPr>
            <a:endParaRPr lang="en-US" sz="2000" dirty="0">
              <a:solidFill>
                <a:srgbClr val="0000FF"/>
              </a:solidFill>
              <a:latin typeface="Courier"/>
              <a:cs typeface="Courier"/>
              <a:sym typeface="Monaco" charset="0"/>
            </a:endParaRPr>
          </a:p>
          <a:p>
            <a:pPr marL="0" indent="0">
              <a:buNone/>
            </a:pPr>
            <a:r>
              <a:rPr lang="en-US" sz="2000" dirty="0" smtClean="0">
                <a:solidFill>
                  <a:srgbClr val="0000FF"/>
                </a:solidFill>
                <a:latin typeface="Courier"/>
                <a:cs typeface="Courier"/>
                <a:sym typeface="Monaco" charset="0"/>
              </a:rPr>
              <a:t>class(X)</a:t>
            </a:r>
          </a:p>
          <a:p>
            <a:pPr marL="0" indent="0">
              <a:buNone/>
            </a:pPr>
            <a:r>
              <a:rPr lang="en-US" sz="2000" dirty="0">
                <a:solidFill>
                  <a:srgbClr val="0000FF"/>
                </a:solidFill>
                <a:latin typeface="Courier"/>
                <a:cs typeface="Courier"/>
                <a:sym typeface="Monaco" charset="0"/>
              </a:rPr>
              <a:t>[1] "</a:t>
            </a:r>
            <a:r>
              <a:rPr lang="en-US" sz="2000" dirty="0" err="1">
                <a:solidFill>
                  <a:srgbClr val="0000FF"/>
                </a:solidFill>
                <a:latin typeface="Courier"/>
                <a:cs typeface="Courier"/>
                <a:sym typeface="Monaco" charset="0"/>
              </a:rPr>
              <a:t>data.frame</a:t>
            </a:r>
            <a:r>
              <a:rPr lang="en-US" sz="2000" dirty="0">
                <a:solidFill>
                  <a:srgbClr val="0000FF"/>
                </a:solidFill>
                <a:latin typeface="Courier"/>
                <a:cs typeface="Courier"/>
                <a:sym typeface="Monaco" charset="0"/>
              </a:rPr>
              <a:t>"</a:t>
            </a:r>
            <a:endParaRPr lang="en-US" sz="2000" dirty="0" smtClean="0">
              <a:solidFill>
                <a:srgbClr val="0000FF"/>
              </a:solidFill>
              <a:latin typeface="Courier"/>
              <a:cs typeface="Courier"/>
              <a:sym typeface="Monaco" charset="0"/>
            </a:endParaRPr>
          </a:p>
          <a:p>
            <a:pPr marL="0" indent="0">
              <a:buNone/>
            </a:pPr>
            <a:endParaRPr lang="en-US" sz="2000" dirty="0">
              <a:solidFill>
                <a:srgbClr val="0000FF"/>
              </a:solidFill>
              <a:latin typeface="Courier"/>
              <a:cs typeface="Courier"/>
              <a:sym typeface="Monaco" charset="0"/>
            </a:endParaRPr>
          </a:p>
          <a:p>
            <a:pPr marL="0" indent="0">
              <a:buNone/>
            </a:pPr>
            <a:r>
              <a:rPr lang="en-US" sz="2000" dirty="0" smtClean="0">
                <a:solidFill>
                  <a:srgbClr val="0000FF"/>
                </a:solidFill>
                <a:latin typeface="Courier"/>
                <a:cs typeface="Courier"/>
                <a:sym typeface="Monaco" charset="0"/>
              </a:rPr>
              <a:t>dim(X)</a:t>
            </a:r>
          </a:p>
          <a:p>
            <a:pPr marL="0" indent="0">
              <a:buNone/>
            </a:pPr>
            <a:r>
              <a:rPr lang="en-US" sz="2000" dirty="0" smtClean="0">
                <a:solidFill>
                  <a:srgbClr val="0000FF"/>
                </a:solidFill>
                <a:latin typeface="Courier"/>
                <a:cs typeface="Courier"/>
                <a:sym typeface="Monaco" charset="0"/>
              </a:rPr>
              <a:t>[1] 5 7</a:t>
            </a:r>
            <a:endParaRPr lang="en-US" sz="2000" dirty="0">
              <a:solidFill>
                <a:srgbClr val="0000FF"/>
              </a:solidFill>
              <a:latin typeface="Courier"/>
              <a:cs typeface="Courier"/>
              <a:sym typeface="Monaco" charset="0"/>
            </a:endParaRPr>
          </a:p>
        </p:txBody>
      </p:sp>
    </p:spTree>
    <p:extLst>
      <p:ext uri="{BB962C8B-B14F-4D97-AF65-F5344CB8AC3E}">
        <p14:creationId xmlns:p14="http://schemas.microsoft.com/office/powerpoint/2010/main" val="240700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Rectangle 1"/>
          <p:cNvSpPr>
            <a:spLocks noGrp="1" noChangeArrowheads="1"/>
          </p:cNvSpPr>
          <p:nvPr>
            <p:ph type="body" idx="1"/>
          </p:nvPr>
        </p:nvSpPr>
        <p:spPr>
          <a:xfrm>
            <a:off x="634008" y="678656"/>
            <a:ext cx="7572375" cy="5884664"/>
          </a:xfrm>
          <a:ln/>
        </p:spPr>
        <p:txBody>
          <a:bodyPr>
            <a:normAutofit/>
          </a:bodyPr>
          <a:lstStyle/>
          <a:p>
            <a:pPr marL="0" indent="0">
              <a:buNone/>
            </a:pPr>
            <a:r>
              <a:rPr lang="en-US" dirty="0" smtClean="0"/>
              <a:t>We can of course import </a:t>
            </a:r>
            <a:r>
              <a:rPr lang="en-US" dirty="0"/>
              <a:t>the whole table, then extracting what we want using R commands</a:t>
            </a:r>
            <a:r>
              <a:rPr lang="en-US" dirty="0" smtClean="0"/>
              <a:t>.</a:t>
            </a:r>
          </a:p>
          <a:p>
            <a:pPr marL="0" indent="0">
              <a:buNone/>
            </a:pPr>
            <a:endParaRPr lang="en-US" dirty="0"/>
          </a:p>
          <a:p>
            <a:pPr marL="0" indent="0">
              <a:buNone/>
            </a:pPr>
            <a:r>
              <a:rPr lang="en-US" dirty="0" smtClean="0"/>
              <a:t>But, it may be more efficient to use SELECT to extract and import only the results with which we want </a:t>
            </a:r>
            <a:r>
              <a:rPr lang="en-US" smtClean="0"/>
              <a:t>to work</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1"/>
          <p:cNvSpPr>
            <a:spLocks noGrp="1" noChangeArrowheads="1"/>
          </p:cNvSpPr>
          <p:nvPr>
            <p:ph type="body" idx="1"/>
          </p:nvPr>
        </p:nvSpPr>
        <p:spPr>
          <a:xfrm>
            <a:off x="755928" y="282416"/>
            <a:ext cx="7786688" cy="6199664"/>
          </a:xfrm>
          <a:ln/>
        </p:spPr>
        <p:txBody>
          <a:bodyPr>
            <a:normAutofit fontScale="92500" lnSpcReduction="20000"/>
          </a:bodyPr>
          <a:lstStyle/>
          <a:p>
            <a:pPr marL="0" indent="0">
              <a:buNone/>
            </a:pPr>
            <a:r>
              <a:rPr lang="en-US" dirty="0" smtClean="0"/>
              <a:t>If the results are large, we don’t have to pull them all over into R at once.</a:t>
            </a:r>
            <a:endParaRPr lang="en-US" dirty="0"/>
          </a:p>
          <a:p>
            <a:pPr marL="0" indent="0">
              <a:buNone/>
            </a:pPr>
            <a:endParaRPr lang="en-US" sz="1700" dirty="0">
              <a:latin typeface="Monaco" charset="0"/>
              <a:sym typeface="Monaco" charset="0"/>
            </a:endParaRPr>
          </a:p>
          <a:p>
            <a:pPr marL="0" indent="0">
              <a:buNone/>
            </a:pPr>
            <a:r>
              <a:rPr lang="en-US" sz="3000" dirty="0">
                <a:solidFill>
                  <a:srgbClr val="000000"/>
                </a:solidFill>
                <a:latin typeface="Calibri"/>
                <a:cs typeface="Calibri"/>
                <a:sym typeface="Monaco" charset="0"/>
              </a:rPr>
              <a:t>S</a:t>
            </a:r>
            <a:r>
              <a:rPr lang="en-US" sz="3000" dirty="0" smtClean="0">
                <a:solidFill>
                  <a:srgbClr val="000000"/>
                </a:solidFill>
                <a:latin typeface="Calibri"/>
                <a:cs typeface="Calibri"/>
                <a:sym typeface="Monaco" charset="0"/>
              </a:rPr>
              <a:t>ubmit </a:t>
            </a:r>
            <a:r>
              <a:rPr lang="en-US" sz="3000" dirty="0">
                <a:solidFill>
                  <a:srgbClr val="000000"/>
                </a:solidFill>
                <a:latin typeface="Calibri"/>
                <a:cs typeface="Calibri"/>
                <a:sym typeface="Monaco" charset="0"/>
              </a:rPr>
              <a:t>an SQL statement</a:t>
            </a:r>
            <a:r>
              <a:rPr lang="en-US" sz="3000" dirty="0" smtClean="0">
                <a:solidFill>
                  <a:srgbClr val="000000"/>
                </a:solidFill>
                <a:latin typeface="Calibri"/>
                <a:cs typeface="Calibri"/>
                <a:sym typeface="Monaco" charset="0"/>
              </a:rPr>
              <a:t>; keep results in database</a:t>
            </a:r>
          </a:p>
          <a:p>
            <a:pPr marL="0" indent="0">
              <a:buNone/>
            </a:pPr>
            <a:r>
              <a:rPr lang="en-US" sz="3000" dirty="0" smtClean="0">
                <a:solidFill>
                  <a:srgbClr val="000000"/>
                </a:solidFill>
                <a:latin typeface="Calibri"/>
                <a:cs typeface="Calibri"/>
                <a:sym typeface="Monaco" charset="0"/>
              </a:rPr>
              <a:t>Use </a:t>
            </a:r>
            <a:r>
              <a:rPr lang="en-US" sz="3000" dirty="0" err="1" smtClean="0">
                <a:solidFill>
                  <a:srgbClr val="000000"/>
                </a:solidFill>
                <a:latin typeface="Calibri"/>
                <a:cs typeface="Calibri"/>
                <a:sym typeface="Monaco" charset="0"/>
              </a:rPr>
              <a:t>dbSendQuery</a:t>
            </a:r>
            <a:r>
              <a:rPr lang="en-US" sz="3000" dirty="0" smtClean="0">
                <a:solidFill>
                  <a:srgbClr val="000000"/>
                </a:solidFill>
                <a:latin typeface="Calibri"/>
                <a:cs typeface="Calibri"/>
                <a:sym typeface="Monaco" charset="0"/>
              </a:rPr>
              <a:t> to do this rather than </a:t>
            </a:r>
            <a:r>
              <a:rPr lang="en-US" sz="3000" dirty="0" err="1" smtClean="0">
                <a:solidFill>
                  <a:srgbClr val="000000"/>
                </a:solidFill>
                <a:latin typeface="Calibri"/>
                <a:cs typeface="Calibri"/>
                <a:sym typeface="Monaco" charset="0"/>
              </a:rPr>
              <a:t>dbGetQuery</a:t>
            </a:r>
            <a:endParaRPr lang="en-US" sz="3000" dirty="0">
              <a:solidFill>
                <a:srgbClr val="000000"/>
              </a:solidFill>
              <a:latin typeface="Calibri"/>
              <a:cs typeface="Calibri"/>
              <a:sym typeface="Monaco" charset="0"/>
            </a:endParaRPr>
          </a:p>
          <a:p>
            <a:pPr marL="0" indent="0">
              <a:buNone/>
            </a:pPr>
            <a:r>
              <a:rPr lang="en-US" sz="2400" dirty="0" err="1">
                <a:solidFill>
                  <a:srgbClr val="0000FF"/>
                </a:solidFill>
                <a:latin typeface="Courier"/>
                <a:cs typeface="Courier"/>
                <a:sym typeface="Monaco" charset="0"/>
              </a:rPr>
              <a:t>r</a:t>
            </a:r>
            <a:r>
              <a:rPr lang="en-US" sz="2400" dirty="0" err="1" smtClean="0">
                <a:solidFill>
                  <a:srgbClr val="0000FF"/>
                </a:solidFill>
                <a:latin typeface="Courier"/>
                <a:cs typeface="Courier"/>
                <a:sym typeface="Monaco" charset="0"/>
              </a:rPr>
              <a:t>s</a:t>
            </a:r>
            <a:r>
              <a:rPr lang="en-US" sz="2400" dirty="0" smtClean="0">
                <a:solidFill>
                  <a:srgbClr val="0000FF"/>
                </a:solidFill>
                <a:latin typeface="Courier"/>
                <a:cs typeface="Courier"/>
                <a:sym typeface="Monaco" charset="0"/>
              </a:rPr>
              <a:t> = </a:t>
            </a:r>
            <a:r>
              <a:rPr lang="en-US" sz="2400" dirty="0" err="1" smtClean="0">
                <a:solidFill>
                  <a:srgbClr val="0000FF"/>
                </a:solidFill>
                <a:latin typeface="Courier"/>
                <a:cs typeface="Courier"/>
                <a:sym typeface="Monaco" charset="0"/>
              </a:rPr>
              <a:t>dbSendQuery</a:t>
            </a:r>
            <a:r>
              <a:rPr lang="en-US" sz="2400" dirty="0">
                <a:solidFill>
                  <a:srgbClr val="0000FF"/>
                </a:solidFill>
                <a:latin typeface="Courier"/>
                <a:cs typeface="Courier"/>
                <a:sym typeface="Monaco" charset="0"/>
              </a:rPr>
              <a:t>(con, </a:t>
            </a:r>
            <a:endParaRPr lang="en-US" sz="2400" dirty="0" smtClean="0">
              <a:solidFill>
                <a:srgbClr val="0000FF"/>
              </a:solidFill>
              <a:latin typeface="Courier"/>
              <a:cs typeface="Courier"/>
              <a:sym typeface="Monaco" charset="0"/>
            </a:endParaRPr>
          </a:p>
          <a:p>
            <a:pPr marL="0" indent="0">
              <a:buNone/>
            </a:pPr>
            <a:r>
              <a:rPr lang="en-US" sz="2400" dirty="0">
                <a:solidFill>
                  <a:srgbClr val="0000FF"/>
                </a:solidFill>
                <a:latin typeface="Courier"/>
                <a:cs typeface="Courier"/>
                <a:sym typeface="Monaco" charset="0"/>
              </a:rPr>
              <a:t> </a:t>
            </a:r>
            <a:r>
              <a:rPr lang="en-US" sz="2400" dirty="0" smtClean="0">
                <a:solidFill>
                  <a:srgbClr val="0000FF"/>
                </a:solidFill>
                <a:latin typeface="Courier"/>
                <a:cs typeface="Courier"/>
                <a:sym typeface="Monaco" charset="0"/>
              </a:rPr>
              <a:t>                "</a:t>
            </a:r>
            <a:r>
              <a:rPr lang="en-US" sz="2400" dirty="0">
                <a:solidFill>
                  <a:srgbClr val="0000FF"/>
                </a:solidFill>
                <a:latin typeface="Courier"/>
                <a:cs typeface="Courier"/>
                <a:sym typeface="Monaco" charset="0"/>
              </a:rPr>
              <a:t>SELECT * FROM </a:t>
            </a:r>
            <a:r>
              <a:rPr lang="en-US" sz="2400" dirty="0" err="1" smtClean="0">
                <a:solidFill>
                  <a:srgbClr val="0000FF"/>
                </a:solidFill>
                <a:latin typeface="Courier"/>
                <a:cs typeface="Courier"/>
                <a:sym typeface="Monaco" charset="0"/>
              </a:rPr>
              <a:t>chipsSQLite</a:t>
            </a:r>
            <a:r>
              <a:rPr lang="en-US" sz="2400" dirty="0" smtClean="0">
                <a:solidFill>
                  <a:srgbClr val="0000FF"/>
                </a:solidFill>
                <a:latin typeface="Courier"/>
                <a:cs typeface="Courier"/>
                <a:sym typeface="Monaco" charset="0"/>
              </a:rPr>
              <a:t>;</a:t>
            </a:r>
            <a:r>
              <a:rPr lang="en-US" sz="2400" dirty="0">
                <a:solidFill>
                  <a:srgbClr val="0000FF"/>
                </a:solidFill>
                <a:latin typeface="Courier"/>
                <a:cs typeface="Courier"/>
                <a:sym typeface="Monaco" charset="0"/>
              </a:rPr>
              <a:t>"</a:t>
            </a:r>
            <a:r>
              <a:rPr lang="en-US" sz="2400" dirty="0" smtClean="0">
                <a:solidFill>
                  <a:srgbClr val="0000FF"/>
                </a:solidFill>
                <a:latin typeface="Courier"/>
                <a:cs typeface="Courier"/>
                <a:sym typeface="Monaco" charset="0"/>
              </a:rPr>
              <a:t>)</a:t>
            </a:r>
          </a:p>
          <a:p>
            <a:pPr marL="0" indent="0">
              <a:buNone/>
            </a:pPr>
            <a:endParaRPr lang="en-US" sz="2000" dirty="0">
              <a:solidFill>
                <a:srgbClr val="0000FF"/>
              </a:solidFill>
              <a:latin typeface="Courier"/>
              <a:cs typeface="Courier"/>
              <a:sym typeface="Monaco" charset="0"/>
            </a:endParaRPr>
          </a:p>
          <a:p>
            <a:pPr marL="0" indent="0">
              <a:buNone/>
            </a:pPr>
            <a:endParaRPr lang="en-US" sz="2000" dirty="0">
              <a:solidFill>
                <a:srgbClr val="0000FF"/>
              </a:solidFill>
              <a:latin typeface="Courier"/>
              <a:cs typeface="Courier"/>
              <a:sym typeface="Monaco" charset="0"/>
            </a:endParaRPr>
          </a:p>
          <a:p>
            <a:pPr marL="0" indent="0">
              <a:buNone/>
            </a:pPr>
            <a:r>
              <a:rPr lang="en-US" sz="3500" dirty="0" smtClean="0">
                <a:solidFill>
                  <a:srgbClr val="000000"/>
                </a:solidFill>
                <a:latin typeface="Calibri"/>
                <a:cs typeface="Calibri"/>
                <a:sym typeface="Monaco" charset="0"/>
              </a:rPr>
              <a:t>Retrieve the first 5 rows in the results</a:t>
            </a:r>
          </a:p>
          <a:p>
            <a:pPr marL="0" indent="0">
              <a:buNone/>
            </a:pPr>
            <a:r>
              <a:rPr lang="en-US" sz="3100" dirty="0">
                <a:solidFill>
                  <a:srgbClr val="0000FF"/>
                </a:solidFill>
                <a:latin typeface="Courier"/>
                <a:cs typeface="Courier"/>
                <a:sym typeface="Monaco" charset="0"/>
              </a:rPr>
              <a:t>f</a:t>
            </a:r>
            <a:r>
              <a:rPr lang="en-US" sz="3100" dirty="0" smtClean="0">
                <a:solidFill>
                  <a:srgbClr val="0000FF"/>
                </a:solidFill>
                <a:latin typeface="Courier"/>
                <a:cs typeface="Courier"/>
                <a:sym typeface="Monaco" charset="0"/>
              </a:rPr>
              <a:t>etch(</a:t>
            </a:r>
            <a:r>
              <a:rPr lang="en-US" sz="3100" dirty="0" err="1" smtClean="0">
                <a:solidFill>
                  <a:srgbClr val="0000FF"/>
                </a:solidFill>
                <a:latin typeface="Courier"/>
                <a:cs typeface="Courier"/>
                <a:sym typeface="Monaco" charset="0"/>
              </a:rPr>
              <a:t>rs</a:t>
            </a:r>
            <a:r>
              <a:rPr lang="en-US" sz="3100" dirty="0" smtClean="0">
                <a:solidFill>
                  <a:srgbClr val="0000FF"/>
                </a:solidFill>
                <a:latin typeface="Courier"/>
                <a:cs typeface="Courier"/>
                <a:sym typeface="Monaco" charset="0"/>
              </a:rPr>
              <a:t>, n = 5)</a:t>
            </a:r>
          </a:p>
          <a:p>
            <a:pPr marL="0" indent="0">
              <a:buNone/>
            </a:pPr>
            <a:endParaRPr lang="en-US" sz="2000" dirty="0">
              <a:solidFill>
                <a:srgbClr val="0000FF"/>
              </a:solidFill>
              <a:latin typeface="Courier"/>
              <a:cs typeface="Courier"/>
              <a:sym typeface="Monaco" charset="0"/>
            </a:endParaRPr>
          </a:p>
          <a:p>
            <a:pPr marL="0" indent="0">
              <a:buNone/>
            </a:pPr>
            <a:r>
              <a:rPr lang="en-US" sz="3800" dirty="0" smtClean="0">
                <a:solidFill>
                  <a:srgbClr val="000000"/>
                </a:solidFill>
                <a:latin typeface="Calibri"/>
                <a:cs typeface="Calibri"/>
                <a:sym typeface="Monaco" charset="0"/>
              </a:rPr>
              <a:t>Retrieve the next 3 rows</a:t>
            </a:r>
            <a:endParaRPr lang="en-US" sz="2000" dirty="0" smtClean="0">
              <a:solidFill>
                <a:srgbClr val="0000FF"/>
              </a:solidFill>
              <a:latin typeface="Courier"/>
              <a:cs typeface="Courier"/>
              <a:sym typeface="Monaco" charset="0"/>
            </a:endParaRPr>
          </a:p>
          <a:p>
            <a:pPr marL="0" indent="0">
              <a:buNone/>
            </a:pPr>
            <a:r>
              <a:rPr lang="en-US" sz="3100" dirty="0" smtClean="0">
                <a:solidFill>
                  <a:srgbClr val="0000FF"/>
                </a:solidFill>
                <a:latin typeface="Courier"/>
                <a:cs typeface="Courier"/>
                <a:sym typeface="Monaco" charset="0"/>
              </a:rPr>
              <a:t>fetch(</a:t>
            </a:r>
            <a:r>
              <a:rPr lang="en-US" sz="3100" dirty="0" err="1" smtClean="0">
                <a:solidFill>
                  <a:srgbClr val="0000FF"/>
                </a:solidFill>
                <a:latin typeface="Courier"/>
                <a:cs typeface="Courier"/>
                <a:sym typeface="Monaco" charset="0"/>
              </a:rPr>
              <a:t>rs</a:t>
            </a:r>
            <a:r>
              <a:rPr lang="en-US" sz="3100" dirty="0" smtClean="0">
                <a:solidFill>
                  <a:srgbClr val="0000FF"/>
                </a:solidFill>
                <a:latin typeface="Courier"/>
                <a:cs typeface="Courier"/>
                <a:sym typeface="Monaco" charset="0"/>
              </a:rPr>
              <a:t>, n = 3)</a:t>
            </a:r>
          </a:p>
          <a:p>
            <a:pPr marL="0" indent="0">
              <a:buNone/>
            </a:pPr>
            <a:endParaRPr lang="en-US" sz="2000" dirty="0">
              <a:solidFill>
                <a:srgbClr val="0000FF"/>
              </a:solidFill>
              <a:latin typeface="Courier"/>
              <a:cs typeface="Courier"/>
              <a:sym typeface="Monaco" charset="0"/>
            </a:endParaRPr>
          </a:p>
        </p:txBody>
      </p:sp>
    </p:spTree>
    <p:extLst>
      <p:ext uri="{BB962C8B-B14F-4D97-AF65-F5344CB8AC3E}">
        <p14:creationId xmlns:p14="http://schemas.microsoft.com/office/powerpoint/2010/main" val="1205905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1"/>
          <p:cNvSpPr>
            <a:spLocks noGrp="1" noChangeArrowheads="1"/>
          </p:cNvSpPr>
          <p:nvPr>
            <p:ph type="body" idx="1"/>
          </p:nvPr>
        </p:nvSpPr>
        <p:spPr>
          <a:xfrm>
            <a:off x="755928" y="282416"/>
            <a:ext cx="7786688" cy="6199664"/>
          </a:xfrm>
          <a:ln/>
        </p:spPr>
        <p:txBody>
          <a:bodyPr>
            <a:normAutofit/>
          </a:bodyPr>
          <a:lstStyle/>
          <a:p>
            <a:pPr marL="0" indent="0">
              <a:buNone/>
            </a:pPr>
            <a:endParaRPr lang="en-US" sz="2000" dirty="0">
              <a:solidFill>
                <a:srgbClr val="0000FF"/>
              </a:solidFill>
              <a:latin typeface="Courier"/>
              <a:cs typeface="Courier"/>
              <a:sym typeface="Monaco" charset="0"/>
            </a:endParaRPr>
          </a:p>
          <a:p>
            <a:pPr marL="0" indent="0">
              <a:buNone/>
            </a:pPr>
            <a:r>
              <a:rPr lang="en-US" sz="4100" dirty="0" smtClean="0">
                <a:solidFill>
                  <a:srgbClr val="000000"/>
                </a:solidFill>
                <a:latin typeface="Calibri"/>
                <a:cs typeface="Calibri"/>
                <a:sym typeface="Monaco" charset="0"/>
              </a:rPr>
              <a:t>Retrieve the remaining rows </a:t>
            </a:r>
          </a:p>
          <a:p>
            <a:pPr marL="0" indent="0">
              <a:buNone/>
            </a:pPr>
            <a:r>
              <a:rPr lang="en-US" sz="3400" dirty="0" smtClean="0">
                <a:solidFill>
                  <a:srgbClr val="0000FF"/>
                </a:solidFill>
                <a:latin typeface="Courier"/>
                <a:cs typeface="Courier"/>
                <a:sym typeface="Monaco" charset="0"/>
              </a:rPr>
              <a:t>fetch(</a:t>
            </a:r>
            <a:r>
              <a:rPr lang="en-US" sz="3400" dirty="0" err="1" smtClean="0">
                <a:solidFill>
                  <a:srgbClr val="0000FF"/>
                </a:solidFill>
                <a:latin typeface="Courier"/>
                <a:cs typeface="Courier"/>
                <a:sym typeface="Monaco" charset="0"/>
              </a:rPr>
              <a:t>rs</a:t>
            </a:r>
            <a:r>
              <a:rPr lang="en-US" sz="3400" dirty="0" smtClean="0">
                <a:solidFill>
                  <a:srgbClr val="0000FF"/>
                </a:solidFill>
                <a:latin typeface="Courier"/>
                <a:cs typeface="Courier"/>
                <a:sym typeface="Monaco" charset="0"/>
              </a:rPr>
              <a:t>, n = -1)</a:t>
            </a:r>
          </a:p>
          <a:p>
            <a:pPr marL="0" indent="0">
              <a:buNone/>
            </a:pPr>
            <a:endParaRPr lang="en-US" sz="2000" dirty="0">
              <a:solidFill>
                <a:srgbClr val="0000FF"/>
              </a:solidFill>
              <a:latin typeface="Courier"/>
              <a:cs typeface="Courier"/>
              <a:sym typeface="Monaco" charset="0"/>
            </a:endParaRPr>
          </a:p>
          <a:p>
            <a:pPr marL="0" indent="0">
              <a:buNone/>
            </a:pPr>
            <a:r>
              <a:rPr lang="en-US" sz="4300" dirty="0" smtClean="0">
                <a:solidFill>
                  <a:srgbClr val="000000"/>
                </a:solidFill>
                <a:latin typeface="Calibri"/>
                <a:cs typeface="Calibri"/>
                <a:sym typeface="Monaco" charset="0"/>
              </a:rPr>
              <a:t>Close the query </a:t>
            </a:r>
            <a:r>
              <a:rPr lang="en-US" sz="3800" dirty="0" err="1" smtClean="0">
                <a:solidFill>
                  <a:srgbClr val="0000FF"/>
                </a:solidFill>
                <a:latin typeface="Courier"/>
                <a:cs typeface="Courier"/>
                <a:sym typeface="Monaco" charset="0"/>
              </a:rPr>
              <a:t>dbClearResult</a:t>
            </a:r>
            <a:r>
              <a:rPr lang="en-US" sz="3800" dirty="0" smtClean="0">
                <a:solidFill>
                  <a:srgbClr val="0000FF"/>
                </a:solidFill>
                <a:latin typeface="Courier"/>
                <a:cs typeface="Courier"/>
                <a:sym typeface="Monaco" charset="0"/>
              </a:rPr>
              <a:t>(</a:t>
            </a:r>
            <a:r>
              <a:rPr lang="en-US" sz="3800" dirty="0" err="1" smtClean="0">
                <a:solidFill>
                  <a:srgbClr val="0000FF"/>
                </a:solidFill>
                <a:latin typeface="Courier"/>
                <a:cs typeface="Courier"/>
                <a:sym typeface="Monaco" charset="0"/>
              </a:rPr>
              <a:t>rs</a:t>
            </a:r>
            <a:r>
              <a:rPr lang="en-US" sz="3800" dirty="0" smtClean="0">
                <a:solidFill>
                  <a:srgbClr val="0000FF"/>
                </a:solidFill>
                <a:latin typeface="Courier"/>
                <a:cs typeface="Courier"/>
                <a:sym typeface="Monaco" charset="0"/>
              </a:rPr>
              <a:t>)</a:t>
            </a:r>
          </a:p>
          <a:p>
            <a:pPr marL="0" indent="0">
              <a:buNone/>
            </a:pPr>
            <a:r>
              <a:rPr lang="en-US" sz="4000" dirty="0">
                <a:solidFill>
                  <a:srgbClr val="000000"/>
                </a:solidFill>
                <a:cs typeface="Calibri"/>
                <a:sym typeface="Monaco" charset="0"/>
              </a:rPr>
              <a:t>C</a:t>
            </a:r>
            <a:r>
              <a:rPr lang="en-US" sz="4000" dirty="0" smtClean="0">
                <a:solidFill>
                  <a:srgbClr val="000000"/>
                </a:solidFill>
                <a:cs typeface="Calibri"/>
                <a:sym typeface="Monaco" charset="0"/>
              </a:rPr>
              <a:t>an </a:t>
            </a:r>
            <a:r>
              <a:rPr lang="en-US" sz="4000" dirty="0">
                <a:solidFill>
                  <a:srgbClr val="000000"/>
                </a:solidFill>
                <a:cs typeface="Calibri"/>
                <a:sym typeface="Monaco" charset="0"/>
              </a:rPr>
              <a:t>close without retrieving all </a:t>
            </a:r>
            <a:r>
              <a:rPr lang="en-US" sz="4000" dirty="0" smtClean="0">
                <a:solidFill>
                  <a:srgbClr val="000000"/>
                </a:solidFill>
                <a:cs typeface="Calibri"/>
                <a:sym typeface="Monaco" charset="0"/>
              </a:rPr>
              <a:t>rows</a:t>
            </a:r>
            <a:endParaRPr lang="en-US" sz="4000" dirty="0">
              <a:solidFill>
                <a:srgbClr val="000000"/>
              </a:solidFill>
              <a:cs typeface="Calibri"/>
              <a:sym typeface="Monaco" charset="0"/>
            </a:endParaRPr>
          </a:p>
          <a:p>
            <a:pPr marL="0" indent="0">
              <a:buNone/>
            </a:pPr>
            <a:endParaRPr lang="en-US" sz="3800" dirty="0">
              <a:solidFill>
                <a:srgbClr val="0000FF"/>
              </a:solidFill>
              <a:latin typeface="Courier"/>
              <a:cs typeface="Courier"/>
              <a:sym typeface="Monaco" charset="0"/>
            </a:endParaRPr>
          </a:p>
        </p:txBody>
      </p:sp>
    </p:spTree>
    <p:extLst>
      <p:ext uri="{BB962C8B-B14F-4D97-AF65-F5344CB8AC3E}">
        <p14:creationId xmlns:p14="http://schemas.microsoft.com/office/powerpoint/2010/main" val="410060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1"/>
          <p:cNvSpPr>
            <a:spLocks noGrp="1" noChangeArrowheads="1"/>
          </p:cNvSpPr>
          <p:nvPr>
            <p:ph type="body" idx="1"/>
          </p:nvPr>
        </p:nvSpPr>
        <p:spPr>
          <a:xfrm>
            <a:off x="634008" y="678656"/>
            <a:ext cx="7786688" cy="5973961"/>
          </a:xfrm>
          <a:ln/>
        </p:spPr>
        <p:txBody>
          <a:bodyPr>
            <a:normAutofit/>
          </a:bodyPr>
          <a:lstStyle/>
          <a:p>
            <a:pPr marL="0" indent="0">
              <a:buNone/>
            </a:pPr>
            <a:r>
              <a:rPr lang="en-US" dirty="0" smtClean="0"/>
              <a:t>Close the connection and turn off the driver</a:t>
            </a:r>
            <a:endParaRPr lang="en-US" dirty="0"/>
          </a:p>
          <a:p>
            <a:pPr marL="0" indent="0">
              <a:buNone/>
            </a:pPr>
            <a:endParaRPr lang="en-US" sz="2000" dirty="0">
              <a:solidFill>
                <a:srgbClr val="0000FF"/>
              </a:solidFill>
              <a:latin typeface="Courier"/>
              <a:cs typeface="Courier"/>
              <a:sym typeface="Monaco" charset="0"/>
            </a:endParaRPr>
          </a:p>
          <a:p>
            <a:pPr marL="0" indent="0">
              <a:buNone/>
            </a:pPr>
            <a:r>
              <a:rPr lang="en-US" dirty="0" smtClean="0">
                <a:solidFill>
                  <a:srgbClr val="000000"/>
                </a:solidFill>
                <a:latin typeface="Calibri"/>
                <a:cs typeface="Calibri"/>
                <a:sym typeface="Monaco" charset="0"/>
              </a:rPr>
              <a:t>Disconnect from the database. </a:t>
            </a:r>
          </a:p>
          <a:p>
            <a:pPr marL="0" indent="0">
              <a:buNone/>
            </a:pPr>
            <a:r>
              <a:rPr lang="en-US" sz="3000" dirty="0" err="1" smtClean="0">
                <a:solidFill>
                  <a:srgbClr val="0000FF"/>
                </a:solidFill>
                <a:latin typeface="Courier"/>
                <a:cs typeface="Courier"/>
                <a:sym typeface="Monaco" charset="0"/>
              </a:rPr>
              <a:t>dbDisconnect</a:t>
            </a:r>
            <a:r>
              <a:rPr lang="en-US" sz="3000" dirty="0" smtClean="0">
                <a:solidFill>
                  <a:srgbClr val="0000FF"/>
                </a:solidFill>
                <a:latin typeface="Courier"/>
                <a:cs typeface="Courier"/>
                <a:sym typeface="Monaco" charset="0"/>
              </a:rPr>
              <a:t>(con)</a:t>
            </a:r>
          </a:p>
          <a:p>
            <a:pPr marL="0" indent="0">
              <a:buNone/>
            </a:pPr>
            <a:r>
              <a:rPr lang="en-US" sz="2400" dirty="0" smtClean="0">
                <a:solidFill>
                  <a:srgbClr val="000000"/>
                </a:solidFill>
                <a:latin typeface="Courier"/>
                <a:cs typeface="Courier"/>
                <a:sym typeface="Monaco" charset="0"/>
              </a:rPr>
              <a:t>[1] TRUE</a:t>
            </a:r>
          </a:p>
          <a:p>
            <a:pPr marL="0" indent="0">
              <a:buNone/>
            </a:pPr>
            <a:endParaRPr lang="en-US" dirty="0" smtClean="0">
              <a:solidFill>
                <a:srgbClr val="000000"/>
              </a:solidFill>
              <a:cs typeface="Calibri"/>
              <a:sym typeface="Monaco" charset="0"/>
            </a:endParaRPr>
          </a:p>
          <a:p>
            <a:pPr marL="0" indent="0">
              <a:buNone/>
            </a:pPr>
            <a:r>
              <a:rPr lang="en-US" dirty="0" smtClean="0">
                <a:solidFill>
                  <a:srgbClr val="000000"/>
                </a:solidFill>
                <a:cs typeface="Calibri"/>
                <a:sym typeface="Monaco" charset="0"/>
              </a:rPr>
              <a:t>Unload the Driver </a:t>
            </a:r>
          </a:p>
          <a:p>
            <a:pPr marL="0" indent="0">
              <a:buNone/>
            </a:pPr>
            <a:r>
              <a:rPr lang="en-US" dirty="0" err="1" smtClean="0">
                <a:solidFill>
                  <a:srgbClr val="0000FF"/>
                </a:solidFill>
                <a:latin typeface="Courier"/>
                <a:cs typeface="Courier"/>
                <a:sym typeface="Monaco" charset="0"/>
              </a:rPr>
              <a:t>dbUnloadDriver</a:t>
            </a:r>
            <a:r>
              <a:rPr lang="en-US" dirty="0" smtClean="0">
                <a:solidFill>
                  <a:srgbClr val="0000FF"/>
                </a:solidFill>
                <a:latin typeface="Courier"/>
                <a:cs typeface="Courier"/>
                <a:sym typeface="Monaco" charset="0"/>
              </a:rPr>
              <a:t>(</a:t>
            </a:r>
            <a:r>
              <a:rPr lang="en-US" dirty="0" err="1" smtClean="0">
                <a:solidFill>
                  <a:srgbClr val="0000FF"/>
                </a:solidFill>
                <a:latin typeface="Courier"/>
                <a:cs typeface="Courier"/>
                <a:sym typeface="Monaco" charset="0"/>
              </a:rPr>
              <a:t>drv</a:t>
            </a:r>
            <a:r>
              <a:rPr lang="en-US" dirty="0" smtClean="0">
                <a:solidFill>
                  <a:srgbClr val="0000FF"/>
                </a:solidFill>
                <a:latin typeface="Courier"/>
                <a:cs typeface="Courier"/>
                <a:sym typeface="Monaco" charset="0"/>
              </a:rPr>
              <a:t>)</a:t>
            </a:r>
            <a:endParaRPr lang="en-US" dirty="0">
              <a:solidFill>
                <a:srgbClr val="0000FF"/>
              </a:solidFill>
              <a:latin typeface="Courier"/>
              <a:cs typeface="Courier"/>
              <a:sym typeface="Monaco" charset="0"/>
            </a:endParaRPr>
          </a:p>
          <a:p>
            <a:pPr marL="0" indent="0">
              <a:buNone/>
            </a:pPr>
            <a:r>
              <a:rPr lang="en-US" sz="2400" dirty="0">
                <a:solidFill>
                  <a:srgbClr val="000000"/>
                </a:solidFill>
                <a:latin typeface="Courier"/>
                <a:cs typeface="Courier"/>
                <a:sym typeface="Monaco" charset="0"/>
              </a:rPr>
              <a:t>[1] TRUE</a:t>
            </a:r>
          </a:p>
          <a:p>
            <a:pPr marL="0" indent="0">
              <a:buNone/>
            </a:pPr>
            <a:endParaRPr lang="en-US" dirty="0">
              <a:solidFill>
                <a:srgbClr val="0000FF"/>
              </a:solidFill>
              <a:latin typeface="Courier"/>
              <a:cs typeface="Courier"/>
              <a:sym typeface="Monaco" charset="0"/>
            </a:endParaRPr>
          </a:p>
        </p:txBody>
      </p:sp>
    </p:spTree>
    <p:extLst>
      <p:ext uri="{BB962C8B-B14F-4D97-AF65-F5344CB8AC3E}">
        <p14:creationId xmlns:p14="http://schemas.microsoft.com/office/powerpoint/2010/main" val="3004295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1"/>
          <p:cNvSpPr>
            <a:spLocks noGrp="1" noChangeArrowheads="1"/>
          </p:cNvSpPr>
          <p:nvPr>
            <p:ph type="body" idx="1"/>
          </p:nvPr>
        </p:nvSpPr>
        <p:spPr>
          <a:xfrm>
            <a:off x="457200" y="411866"/>
            <a:ext cx="8229600" cy="5714297"/>
          </a:xfrm>
          <a:ln/>
        </p:spPr>
        <p:txBody>
          <a:bodyPr>
            <a:normAutofit fontScale="77500" lnSpcReduction="20000"/>
          </a:bodyPr>
          <a:lstStyle/>
          <a:p>
            <a:pPr marL="0" indent="0">
              <a:buNone/>
            </a:pPr>
            <a:r>
              <a:rPr lang="en-US" dirty="0"/>
              <a:t>A RDBMS had three main parts</a:t>
            </a:r>
          </a:p>
          <a:p>
            <a:pPr>
              <a:buSzPct val="125000"/>
            </a:pPr>
            <a:r>
              <a:rPr lang="en-US" dirty="0" smtClean="0"/>
              <a:t>Data definition</a:t>
            </a:r>
          </a:p>
          <a:p>
            <a:pPr>
              <a:buSzPct val="125000"/>
            </a:pPr>
            <a:r>
              <a:rPr lang="en-US" dirty="0" smtClean="0"/>
              <a:t>Data </a:t>
            </a:r>
            <a:r>
              <a:rPr lang="en-US" dirty="0"/>
              <a:t>access</a:t>
            </a:r>
          </a:p>
          <a:p>
            <a:pPr>
              <a:buSzPct val="125000"/>
            </a:pPr>
            <a:r>
              <a:rPr lang="en-US" dirty="0" smtClean="0"/>
              <a:t>Privilege </a:t>
            </a:r>
            <a:r>
              <a:rPr lang="en-US" dirty="0"/>
              <a:t>management</a:t>
            </a:r>
          </a:p>
          <a:p>
            <a:endParaRPr lang="en-US" dirty="0"/>
          </a:p>
          <a:p>
            <a:pPr marL="0" indent="0">
              <a:buNone/>
            </a:pPr>
            <a:r>
              <a:rPr lang="en-US" dirty="0" smtClean="0"/>
              <a:t>We will </a:t>
            </a:r>
            <a:r>
              <a:rPr lang="en-US" dirty="0"/>
              <a:t>concentrate on data access, assuming the database is already available and we have the needed privileges.</a:t>
            </a:r>
          </a:p>
          <a:p>
            <a:endParaRPr lang="en-US" dirty="0"/>
          </a:p>
          <a:p>
            <a:pPr marL="0" indent="0">
              <a:buNone/>
            </a:pPr>
            <a:r>
              <a:rPr lang="en-US" dirty="0"/>
              <a:t>Topics:</a:t>
            </a:r>
          </a:p>
          <a:p>
            <a:pPr>
              <a:buSzPct val="125000"/>
            </a:pPr>
            <a:r>
              <a:rPr lang="en-US" dirty="0" smtClean="0"/>
              <a:t>use </a:t>
            </a:r>
            <a:r>
              <a:rPr lang="en-US" dirty="0"/>
              <a:t>SQL to extract </a:t>
            </a:r>
            <a:r>
              <a:rPr lang="en-US" dirty="0" smtClean="0"/>
              <a:t>information </a:t>
            </a:r>
            <a:r>
              <a:rPr lang="en-US" dirty="0"/>
              <a:t>from </a:t>
            </a:r>
            <a:r>
              <a:rPr lang="en-US" dirty="0" smtClean="0"/>
              <a:t>an RDBMS</a:t>
            </a:r>
            <a:endParaRPr lang="en-US" dirty="0"/>
          </a:p>
          <a:p>
            <a:pPr>
              <a:buSzPct val="125000"/>
            </a:pPr>
            <a:r>
              <a:rPr lang="en-US" dirty="0" smtClean="0"/>
              <a:t>relate these SQL statements </a:t>
            </a:r>
            <a:r>
              <a:rPr lang="en-US" dirty="0"/>
              <a:t>back to similar tasks in R</a:t>
            </a:r>
          </a:p>
          <a:p>
            <a:pPr>
              <a:buSzPct val="125000"/>
            </a:pPr>
            <a:r>
              <a:rPr lang="en-US" dirty="0" smtClean="0"/>
              <a:t>use </a:t>
            </a:r>
            <a:r>
              <a:rPr lang="en-US" dirty="0"/>
              <a:t>SQL from within R</a:t>
            </a:r>
          </a:p>
          <a:p>
            <a:endParaRPr lang="en-US" dirty="0"/>
          </a:p>
          <a:p>
            <a:pPr marL="0" indent="0">
              <a:buNone/>
            </a:pPr>
            <a:r>
              <a:rPr lang="en-US" dirty="0"/>
              <a:t>There are tradeoffs in terms of what we choose to do using SQL and what we do in 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10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310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310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310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310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1"/>
          <p:cNvSpPr>
            <a:spLocks noGrp="1" noChangeArrowheads="1"/>
          </p:cNvSpPr>
          <p:nvPr>
            <p:ph type="body" idx="1"/>
          </p:nvPr>
        </p:nvSpPr>
        <p:spPr>
          <a:ln/>
        </p:spPr>
        <p:txBody>
          <a:bodyPr>
            <a:normAutofit lnSpcReduction="10000"/>
          </a:bodyPr>
          <a:lstStyle/>
          <a:p>
            <a:r>
              <a:rPr lang="en-US" dirty="0"/>
              <a:t>A database is made up of one or more two dimensional </a:t>
            </a:r>
            <a:r>
              <a:rPr lang="en-US" i="1" dirty="0"/>
              <a:t>tables</a:t>
            </a:r>
            <a:r>
              <a:rPr lang="en-US" dirty="0"/>
              <a:t>, usually stored as files on the server.</a:t>
            </a:r>
          </a:p>
          <a:p>
            <a:r>
              <a:rPr lang="en-US" dirty="0" smtClean="0"/>
              <a:t>A </a:t>
            </a:r>
            <a:r>
              <a:rPr lang="en-US" i="1" dirty="0"/>
              <a:t>table</a:t>
            </a:r>
            <a:r>
              <a:rPr lang="en-US" dirty="0"/>
              <a:t> is a rectangular arrangement of values, where rows represent cases, and columns represent variables (just like data frames in R).  </a:t>
            </a:r>
          </a:p>
          <a:p>
            <a:r>
              <a:rPr lang="en-US" dirty="0"/>
              <a:t>Another term for a table is a </a:t>
            </a:r>
            <a:r>
              <a:rPr lang="en-US" i="1" dirty="0"/>
              <a:t>relation</a:t>
            </a:r>
            <a:r>
              <a:rPr lang="en-US" dirty="0"/>
              <a:t>.  Rows are also referred to as </a:t>
            </a:r>
            <a:r>
              <a:rPr lang="en-US" i="1" dirty="0"/>
              <a:t>tuples</a:t>
            </a:r>
            <a:r>
              <a:rPr lang="en-US" dirty="0"/>
              <a:t> and the columns as </a:t>
            </a:r>
            <a:r>
              <a:rPr lang="en-US" i="1" dirty="0"/>
              <a:t>attributes</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Rectangle 1"/>
          <p:cNvSpPr>
            <a:spLocks noGrp="1" noChangeArrowheads="1"/>
          </p:cNvSpPr>
          <p:nvPr>
            <p:ph type="body" idx="1"/>
          </p:nvPr>
        </p:nvSpPr>
        <p:spPr>
          <a:xfrm>
            <a:off x="457200" y="566316"/>
            <a:ext cx="8229600" cy="5972059"/>
          </a:xfrm>
          <a:ln/>
        </p:spPr>
        <p:txBody>
          <a:bodyPr>
            <a:normAutofit fontScale="92500" lnSpcReduction="10000"/>
          </a:bodyPr>
          <a:lstStyle/>
          <a:p>
            <a:r>
              <a:rPr lang="en-US" dirty="0"/>
              <a:t>SQL allows us to interactively </a:t>
            </a:r>
            <a:r>
              <a:rPr lang="en-US" i="1" dirty="0"/>
              <a:t>query</a:t>
            </a:r>
            <a:r>
              <a:rPr lang="en-US" dirty="0"/>
              <a:t> the database to reduce the data by </a:t>
            </a:r>
            <a:r>
              <a:rPr lang="en-US" dirty="0" err="1"/>
              <a:t>subsetting</a:t>
            </a:r>
            <a:r>
              <a:rPr lang="en-US" dirty="0"/>
              <a:t>, grouping, or aggregation.</a:t>
            </a:r>
          </a:p>
          <a:p>
            <a:endParaRPr lang="en-US" dirty="0"/>
          </a:p>
          <a:p>
            <a:r>
              <a:rPr lang="en-US" dirty="0"/>
              <a:t>Each database program tends to have its own version of SQL, but they all support the same basic SQL statements.  (We say statements rather than commands because SQL is referred to as a declarative rather than </a:t>
            </a:r>
            <a:r>
              <a:rPr lang="en-US" dirty="0" smtClean="0"/>
              <a:t>an imperative </a:t>
            </a:r>
            <a:r>
              <a:rPr lang="en-US" dirty="0"/>
              <a:t>language.)</a:t>
            </a:r>
          </a:p>
          <a:p>
            <a:pPr marL="0" indent="0">
              <a:buNone/>
            </a:pPr>
            <a:endParaRPr lang="en-US" dirty="0"/>
          </a:p>
          <a:p>
            <a:r>
              <a:rPr lang="en-US" dirty="0"/>
              <a:t>The SQL statement for retrieving data is the SELECT statement.  This operates on one or more tables.  The result will always be another table.</a:t>
            </a:r>
          </a:p>
          <a:p>
            <a:endParaRPr lang="en-US" dirty="0"/>
          </a:p>
          <a:p>
            <a:endParaRPr lang="en-US"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1"/>
          <p:cNvSpPr>
            <a:spLocks noGrp="1" noChangeArrowheads="1"/>
          </p:cNvSpPr>
          <p:nvPr>
            <p:ph type="body" idx="1"/>
          </p:nvPr>
        </p:nvSpPr>
        <p:spPr>
          <a:xfrm>
            <a:off x="634008" y="678656"/>
            <a:ext cx="7634883" cy="6215063"/>
          </a:xfrm>
          <a:ln/>
        </p:spPr>
        <p:txBody>
          <a:bodyPr>
            <a:normAutofit fontScale="85000" lnSpcReduction="10000"/>
          </a:bodyPr>
          <a:lstStyle/>
          <a:p>
            <a:pPr marL="0" indent="0">
              <a:buNone/>
            </a:pPr>
            <a:r>
              <a:rPr lang="en-US" dirty="0" smtClean="0"/>
              <a:t>We </a:t>
            </a:r>
            <a:r>
              <a:rPr lang="en-US" dirty="0"/>
              <a:t>have a table called chips, with data about the CPU development of PCs over time</a:t>
            </a:r>
          </a:p>
          <a:p>
            <a:endParaRPr lang="en-US" dirty="0"/>
          </a:p>
          <a:p>
            <a:pPr marL="0" indent="0">
              <a:buNone/>
            </a:pPr>
            <a:r>
              <a:rPr lang="en-US" dirty="0"/>
              <a:t>The simplest possible query gives back everything:</a:t>
            </a:r>
          </a:p>
          <a:p>
            <a:endParaRPr lang="en-US" dirty="0"/>
          </a:p>
          <a:p>
            <a:pPr marL="0" indent="0">
              <a:buNone/>
            </a:pPr>
            <a:r>
              <a:rPr lang="en-US" sz="2800" dirty="0">
                <a:solidFill>
                  <a:srgbClr val="008000"/>
                </a:solidFill>
                <a:latin typeface="Courier"/>
                <a:cs typeface="Courier"/>
                <a:sym typeface="Monaco" charset="0"/>
              </a:rPr>
              <a:t>SELECT * FROM chips;</a:t>
            </a:r>
          </a:p>
          <a:p>
            <a:endParaRPr lang="en-US" sz="1700" dirty="0">
              <a:latin typeface="Monaco" charset="0"/>
              <a:sym typeface="Monaco" charset="0"/>
            </a:endParaRPr>
          </a:p>
          <a:p>
            <a:pPr marL="0" indent="0">
              <a:buNone/>
            </a:pPr>
            <a:r>
              <a:rPr lang="en-US" sz="1100" dirty="0">
                <a:latin typeface="Monaco" charset="0"/>
                <a:cs typeface="Monaco" charset="0"/>
                <a:sym typeface="Monaco" charset="0"/>
              </a:rPr>
              <a:t> processor  | date | transistors | microns | </a:t>
            </a:r>
            <a:r>
              <a:rPr lang="en-US" sz="1100" dirty="0" err="1">
                <a:latin typeface="Monaco" charset="0"/>
                <a:cs typeface="Monaco" charset="0"/>
                <a:sym typeface="Monaco" charset="0"/>
              </a:rPr>
              <a:t>clockspeed</a:t>
            </a:r>
            <a:r>
              <a:rPr lang="en-US" sz="1100" dirty="0">
                <a:latin typeface="Monaco" charset="0"/>
                <a:cs typeface="Monaco" charset="0"/>
                <a:sym typeface="Monaco" charset="0"/>
              </a:rPr>
              <a:t> | width | </a:t>
            </a:r>
            <a:r>
              <a:rPr lang="en-US" sz="1100" dirty="0" err="1">
                <a:latin typeface="Monaco" charset="0"/>
                <a:cs typeface="Monaco" charset="0"/>
                <a:sym typeface="Monaco" charset="0"/>
              </a:rPr>
              <a:t>mips</a:t>
            </a:r>
            <a:r>
              <a:rPr lang="en-US" sz="1100" dirty="0">
                <a:latin typeface="Monaco" charset="0"/>
                <a:cs typeface="Monaco" charset="0"/>
                <a:sym typeface="Monaco" charset="0"/>
              </a:rPr>
              <a:t> </a:t>
            </a:r>
            <a:endParaRPr lang="en-US" sz="1100" dirty="0">
              <a:latin typeface="Monaco" charset="0"/>
              <a:sym typeface="Monaco" charset="0"/>
            </a:endParaRPr>
          </a:p>
          <a:p>
            <a:pPr marL="0" indent="0">
              <a:buNone/>
            </a:pPr>
            <a:r>
              <a:rPr lang="en-US" sz="1100" dirty="0">
                <a:latin typeface="Monaco" charset="0"/>
                <a:cs typeface="Monaco" charset="0"/>
                <a:sym typeface="Monaco" charset="0"/>
              </a:rPr>
              <a:t>------------+------+-------------+---------+------------+-------+------</a:t>
            </a:r>
            <a:endParaRPr lang="en-US" sz="1100" dirty="0">
              <a:latin typeface="Monaco" charset="0"/>
              <a:sym typeface="Monaco" charset="0"/>
            </a:endParaRPr>
          </a:p>
          <a:p>
            <a:pPr marL="0" indent="0">
              <a:buNone/>
            </a:pPr>
            <a:r>
              <a:rPr lang="en-US" sz="1100" dirty="0">
                <a:latin typeface="Monaco" charset="0"/>
                <a:cs typeface="Monaco" charset="0"/>
                <a:sym typeface="Monaco" charset="0"/>
              </a:rPr>
              <a:t> 8080       | 1974 |        6000 |       6 |          2 |     8 | 0.64</a:t>
            </a:r>
            <a:endParaRPr lang="en-US" sz="1100" dirty="0">
              <a:latin typeface="Monaco" charset="0"/>
              <a:sym typeface="Monaco" charset="0"/>
            </a:endParaRPr>
          </a:p>
          <a:p>
            <a:pPr marL="0" indent="0">
              <a:buNone/>
            </a:pPr>
            <a:r>
              <a:rPr lang="en-US" sz="1100" dirty="0">
                <a:latin typeface="Monaco" charset="0"/>
                <a:cs typeface="Monaco" charset="0"/>
                <a:sym typeface="Monaco" charset="0"/>
              </a:rPr>
              <a:t> 8088       | 1979 |       29000 |       3 |          5 |    16 | 0.33</a:t>
            </a:r>
            <a:endParaRPr lang="en-US" sz="1100" dirty="0">
              <a:latin typeface="Monaco" charset="0"/>
              <a:sym typeface="Monaco" charset="0"/>
            </a:endParaRPr>
          </a:p>
          <a:p>
            <a:pPr marL="0" indent="0">
              <a:buNone/>
            </a:pPr>
            <a:r>
              <a:rPr lang="en-US" sz="1100" dirty="0">
                <a:latin typeface="Monaco" charset="0"/>
                <a:cs typeface="Monaco" charset="0"/>
                <a:sym typeface="Monaco" charset="0"/>
              </a:rPr>
              <a:t> 80286      | 1982 |      134000 |     1.5 |          6 |    16 |    1</a:t>
            </a:r>
            <a:endParaRPr lang="en-US" sz="1100" dirty="0">
              <a:latin typeface="Monaco" charset="0"/>
              <a:sym typeface="Monaco" charset="0"/>
            </a:endParaRPr>
          </a:p>
          <a:p>
            <a:pPr marL="0" indent="0">
              <a:buNone/>
            </a:pPr>
            <a:r>
              <a:rPr lang="en-US" sz="1100" dirty="0">
                <a:latin typeface="Monaco" charset="0"/>
                <a:cs typeface="Monaco" charset="0"/>
                <a:sym typeface="Monaco" charset="0"/>
              </a:rPr>
              <a:t> 80386      | 1985 |      275000 |     1.5 |         16 |    32 |    5</a:t>
            </a:r>
            <a:endParaRPr lang="en-US" sz="1100" dirty="0">
              <a:latin typeface="Monaco" charset="0"/>
              <a:sym typeface="Monaco" charset="0"/>
            </a:endParaRPr>
          </a:p>
          <a:p>
            <a:pPr marL="0" indent="0">
              <a:buNone/>
            </a:pPr>
            <a:r>
              <a:rPr lang="en-US" sz="1100" dirty="0">
                <a:latin typeface="Monaco" charset="0"/>
                <a:cs typeface="Monaco" charset="0"/>
                <a:sym typeface="Monaco" charset="0"/>
              </a:rPr>
              <a:t> 80486      | 1989 |     1200000 |       1 |         25 |    32 |   20</a:t>
            </a:r>
            <a:endParaRPr lang="en-US" sz="1100" dirty="0">
              <a:latin typeface="Monaco" charset="0"/>
              <a:sym typeface="Monaco" charset="0"/>
            </a:endParaRPr>
          </a:p>
          <a:p>
            <a:pPr marL="0" indent="0">
              <a:buNone/>
            </a:pPr>
            <a:r>
              <a:rPr lang="en-US" sz="1100" dirty="0">
                <a:latin typeface="Monaco" charset="0"/>
                <a:cs typeface="Monaco" charset="0"/>
                <a:sym typeface="Monaco" charset="0"/>
              </a:rPr>
              <a:t> Pentium    | 1993 |     3100000 |     0.8 |         60 |    32 |  100</a:t>
            </a:r>
            <a:endParaRPr lang="en-US" sz="1100" dirty="0">
              <a:latin typeface="Monaco" charset="0"/>
              <a:sym typeface="Monaco" charset="0"/>
            </a:endParaRPr>
          </a:p>
          <a:p>
            <a:pPr marL="0" indent="0">
              <a:buNone/>
            </a:pPr>
            <a:r>
              <a:rPr lang="en-US" sz="1100" dirty="0">
                <a:latin typeface="Monaco" charset="0"/>
                <a:cs typeface="Monaco" charset="0"/>
                <a:sym typeface="Monaco" charset="0"/>
              </a:rPr>
              <a:t> </a:t>
            </a:r>
            <a:r>
              <a:rPr lang="en-US" sz="1100" dirty="0" err="1">
                <a:latin typeface="Monaco" charset="0"/>
                <a:cs typeface="Monaco" charset="0"/>
                <a:sym typeface="Monaco" charset="0"/>
              </a:rPr>
              <a:t>PentiumII</a:t>
            </a:r>
            <a:r>
              <a:rPr lang="en-US" sz="1100" dirty="0">
                <a:latin typeface="Monaco" charset="0"/>
                <a:cs typeface="Monaco" charset="0"/>
                <a:sym typeface="Monaco" charset="0"/>
              </a:rPr>
              <a:t>  | 1997 |     7500000 |    0.35 |        233 |    32 |  300</a:t>
            </a:r>
            <a:endParaRPr lang="en-US" sz="1100" dirty="0">
              <a:latin typeface="Monaco" charset="0"/>
              <a:sym typeface="Monaco" charset="0"/>
            </a:endParaRPr>
          </a:p>
          <a:p>
            <a:pPr marL="0" indent="0">
              <a:buNone/>
            </a:pPr>
            <a:r>
              <a:rPr lang="en-US" sz="1100" dirty="0">
                <a:latin typeface="Monaco" charset="0"/>
                <a:cs typeface="Monaco" charset="0"/>
                <a:sym typeface="Monaco" charset="0"/>
              </a:rPr>
              <a:t> </a:t>
            </a:r>
            <a:r>
              <a:rPr lang="en-US" sz="1100" dirty="0" err="1">
                <a:latin typeface="Monaco" charset="0"/>
                <a:cs typeface="Monaco" charset="0"/>
                <a:sym typeface="Monaco" charset="0"/>
              </a:rPr>
              <a:t>PentiumIII</a:t>
            </a:r>
            <a:r>
              <a:rPr lang="en-US" sz="1100" dirty="0">
                <a:latin typeface="Monaco" charset="0"/>
                <a:cs typeface="Monaco" charset="0"/>
                <a:sym typeface="Monaco" charset="0"/>
              </a:rPr>
              <a:t> | 1999 |     9500000 |    0.25 |        450 |    32 |  510</a:t>
            </a:r>
            <a:endParaRPr lang="en-US" sz="1100" dirty="0">
              <a:latin typeface="Monaco" charset="0"/>
              <a:sym typeface="Monaco" charset="0"/>
            </a:endParaRPr>
          </a:p>
          <a:p>
            <a:pPr marL="0" indent="0">
              <a:buNone/>
            </a:pPr>
            <a:r>
              <a:rPr lang="en-US" sz="1100" dirty="0">
                <a:latin typeface="Monaco" charset="0"/>
                <a:cs typeface="Monaco" charset="0"/>
                <a:sym typeface="Monaco" charset="0"/>
              </a:rPr>
              <a:t> Pentium4   | 2000 |    42000000 |    0.18 |       1500 |    32 | 1700</a:t>
            </a:r>
            <a:endParaRPr lang="en-US" sz="1100" dirty="0">
              <a:latin typeface="Monaco" charset="0"/>
              <a:sym typeface="Monaco" charset="0"/>
            </a:endParaRPr>
          </a:p>
          <a:p>
            <a:endParaRPr lang="en-US" sz="800" dirty="0">
              <a:latin typeface="Monaco" charset="0"/>
              <a:sym typeface="Monaco" charset="0"/>
            </a:endParaRPr>
          </a:p>
          <a:p>
            <a:endParaRPr lang="en-US" sz="1700" dirty="0">
              <a:latin typeface="Monaco" charset="0"/>
              <a:sym typeface="Monaco" charset="0"/>
            </a:endParaRPr>
          </a:p>
          <a:p>
            <a:r>
              <a:rPr lang="en-US" dirty="0"/>
              <a:t>By convention, we display SQL statements in upper case.  Statements </a:t>
            </a:r>
            <a:r>
              <a:rPr lang="en-US" dirty="0" smtClean="0"/>
              <a:t>must end with </a:t>
            </a:r>
            <a:r>
              <a:rPr lang="en-US" dirty="0"/>
              <a:t>a semicolon.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 Variables</a:t>
            </a:r>
            <a:endParaRPr lang="en-US" dirty="0"/>
          </a:p>
        </p:txBody>
      </p:sp>
      <p:sp>
        <p:nvSpPr>
          <p:cNvPr id="309249" name="Rectangle 1"/>
          <p:cNvSpPr>
            <a:spLocks noGrp="1" noChangeArrowheads="1"/>
          </p:cNvSpPr>
          <p:nvPr>
            <p:ph idx="1"/>
          </p:nvPr>
        </p:nvSpPr>
        <p:spPr>
          <a:xfrm>
            <a:off x="457200" y="1269921"/>
            <a:ext cx="8229600" cy="5588079"/>
          </a:xfrm>
          <a:ln/>
        </p:spPr>
        <p:txBody>
          <a:bodyPr>
            <a:normAutofit/>
          </a:bodyPr>
          <a:lstStyle/>
          <a:p>
            <a:r>
              <a:rPr lang="en-US" dirty="0" smtClean="0"/>
              <a:t>Recall </a:t>
            </a:r>
            <a:r>
              <a:rPr lang="en-US" dirty="0"/>
              <a:t>that in R, we can select particular variables (columns) by name</a:t>
            </a:r>
            <a:r>
              <a:rPr lang="en-US" dirty="0" smtClean="0"/>
              <a:t>.</a:t>
            </a:r>
            <a:endParaRPr lang="en-US" dirty="0"/>
          </a:p>
          <a:p>
            <a:pPr marL="0" indent="0">
              <a:buNone/>
            </a:pPr>
            <a:r>
              <a:rPr lang="en-US" sz="2600" dirty="0">
                <a:solidFill>
                  <a:srgbClr val="0000FF"/>
                </a:solidFill>
                <a:latin typeface="Courier"/>
                <a:cs typeface="Courier"/>
                <a:sym typeface="Monaco" charset="0"/>
              </a:rPr>
              <a:t>chips[ , c(</a:t>
            </a:r>
            <a:r>
              <a:rPr lang="ja-JP" altLang="en-US" sz="2600" dirty="0">
                <a:solidFill>
                  <a:srgbClr val="0000FF"/>
                </a:solidFill>
                <a:latin typeface="Courier"/>
                <a:cs typeface="Courier"/>
                <a:sym typeface="Monaco" charset="0"/>
              </a:rPr>
              <a:t>‘</a:t>
            </a:r>
            <a:r>
              <a:rPr lang="en-US" sz="2600" dirty="0" err="1">
                <a:solidFill>
                  <a:srgbClr val="0000FF"/>
                </a:solidFill>
                <a:latin typeface="Courier"/>
                <a:cs typeface="Courier"/>
                <a:sym typeface="Monaco" charset="0"/>
              </a:rPr>
              <a:t>mips</a:t>
            </a:r>
            <a:r>
              <a:rPr lang="ja-JP" altLang="en-US" sz="2600" dirty="0">
                <a:solidFill>
                  <a:srgbClr val="0000FF"/>
                </a:solidFill>
                <a:latin typeface="Courier"/>
                <a:cs typeface="Courier"/>
                <a:sym typeface="Monaco" charset="0"/>
              </a:rPr>
              <a:t>’</a:t>
            </a:r>
            <a:r>
              <a:rPr lang="en-US" sz="2600" dirty="0">
                <a:solidFill>
                  <a:srgbClr val="0000FF"/>
                </a:solidFill>
                <a:latin typeface="Courier"/>
                <a:cs typeface="Courier"/>
                <a:sym typeface="Monaco" charset="0"/>
              </a:rPr>
              <a:t>, </a:t>
            </a:r>
            <a:r>
              <a:rPr lang="ja-JP" altLang="en-US" sz="2600" dirty="0">
                <a:solidFill>
                  <a:srgbClr val="0000FF"/>
                </a:solidFill>
                <a:latin typeface="Courier"/>
                <a:cs typeface="Courier"/>
                <a:sym typeface="Monaco" charset="0"/>
              </a:rPr>
              <a:t>‘</a:t>
            </a:r>
            <a:r>
              <a:rPr lang="en-US" sz="2600" dirty="0">
                <a:solidFill>
                  <a:srgbClr val="0000FF"/>
                </a:solidFill>
                <a:latin typeface="Courier"/>
                <a:cs typeface="Courier"/>
                <a:sym typeface="Monaco" charset="0"/>
              </a:rPr>
              <a:t>microns</a:t>
            </a:r>
            <a:r>
              <a:rPr lang="ja-JP" altLang="en-US" sz="2600" dirty="0">
                <a:solidFill>
                  <a:srgbClr val="0000FF"/>
                </a:solidFill>
                <a:latin typeface="Courier"/>
                <a:cs typeface="Courier"/>
                <a:sym typeface="Monaco" charset="0"/>
              </a:rPr>
              <a:t>’</a:t>
            </a:r>
            <a:r>
              <a:rPr lang="en-US" sz="2600" dirty="0">
                <a:solidFill>
                  <a:srgbClr val="0000FF"/>
                </a:solidFill>
                <a:latin typeface="Courier"/>
                <a:cs typeface="Courier"/>
                <a:sym typeface="Monaco" charset="0"/>
              </a:rPr>
              <a:t>)</a:t>
            </a:r>
            <a:r>
              <a:rPr lang="en-US" sz="2600" dirty="0" smtClean="0">
                <a:solidFill>
                  <a:srgbClr val="0000FF"/>
                </a:solidFill>
                <a:latin typeface="Courier"/>
                <a:cs typeface="Courier"/>
                <a:sym typeface="Monaco" charset="0"/>
              </a:rPr>
              <a:t>]</a:t>
            </a:r>
            <a:endParaRPr lang="en-US" dirty="0"/>
          </a:p>
          <a:p>
            <a:r>
              <a:rPr lang="en-US" dirty="0"/>
              <a:t>The order of the variable names determines the order in which </a:t>
            </a:r>
            <a:r>
              <a:rPr lang="en-US" dirty="0" smtClean="0"/>
              <a:t>they</a:t>
            </a:r>
            <a:r>
              <a:rPr lang="fr-FR" dirty="0"/>
              <a:t> </a:t>
            </a:r>
            <a:r>
              <a:rPr lang="fr-FR" dirty="0" smtClean="0"/>
              <a:t>are</a:t>
            </a:r>
            <a:r>
              <a:rPr lang="en-US" dirty="0" smtClean="0"/>
              <a:t> </a:t>
            </a:r>
            <a:r>
              <a:rPr lang="en-US" dirty="0"/>
              <a:t>returned in the resulting data frame</a:t>
            </a:r>
            <a:r>
              <a:rPr lang="en-US" dirty="0" smtClean="0"/>
              <a:t>.</a:t>
            </a:r>
            <a:endParaRPr lang="en-US" dirty="0"/>
          </a:p>
          <a:p>
            <a:r>
              <a:rPr lang="en-US" dirty="0"/>
              <a:t>The corresponding SQL query is</a:t>
            </a:r>
          </a:p>
          <a:p>
            <a:pPr marL="0" indent="0">
              <a:buNone/>
            </a:pPr>
            <a:r>
              <a:rPr lang="en-US" sz="2400" dirty="0" smtClean="0">
                <a:solidFill>
                  <a:srgbClr val="008000"/>
                </a:solidFill>
                <a:latin typeface="Courier"/>
                <a:cs typeface="Courier"/>
                <a:sym typeface="Monaco" charset="0"/>
              </a:rPr>
              <a:t>SELECT </a:t>
            </a:r>
            <a:r>
              <a:rPr lang="en-US" sz="2400" dirty="0" err="1">
                <a:solidFill>
                  <a:srgbClr val="008000"/>
                </a:solidFill>
                <a:latin typeface="Courier"/>
                <a:cs typeface="Courier"/>
                <a:sym typeface="Monaco" charset="0"/>
              </a:rPr>
              <a:t>mips</a:t>
            </a:r>
            <a:r>
              <a:rPr lang="en-US" sz="2400" dirty="0">
                <a:solidFill>
                  <a:srgbClr val="008000"/>
                </a:solidFill>
                <a:latin typeface="Courier"/>
                <a:cs typeface="Courier"/>
                <a:sym typeface="Monaco" charset="0"/>
              </a:rPr>
              <a:t>, microns FROM chips; </a:t>
            </a:r>
            <a:endParaRPr lang="en-US" sz="2400" dirty="0">
              <a:latin typeface="Monaco" charset="0"/>
              <a:sym typeface="Monaco"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Syntax</a:t>
            </a:r>
            <a:endParaRPr lang="en-US" dirty="0"/>
          </a:p>
        </p:txBody>
      </p:sp>
      <p:sp>
        <p:nvSpPr>
          <p:cNvPr id="3" name="Content Placeholder 2"/>
          <p:cNvSpPr>
            <a:spLocks noGrp="1"/>
          </p:cNvSpPr>
          <p:nvPr>
            <p:ph idx="1"/>
          </p:nvPr>
        </p:nvSpPr>
        <p:spPr/>
        <p:txBody>
          <a:bodyPr/>
          <a:lstStyle/>
          <a:p>
            <a:r>
              <a:rPr lang="en-US" dirty="0" smtClean="0"/>
              <a:t>Similar to a sentence in English, except that there’s less flexibility in the order of the words.</a:t>
            </a:r>
          </a:p>
          <a:p>
            <a:r>
              <a:rPr lang="en-US" dirty="0" smtClean="0"/>
              <a:t>Sentence ends with a ;</a:t>
            </a:r>
          </a:p>
          <a:p>
            <a:r>
              <a:rPr lang="en-US" dirty="0" smtClean="0"/>
              <a:t>Use blanks and "," and "=" and "()" as delimiters</a:t>
            </a:r>
          </a:p>
          <a:p>
            <a:r>
              <a:rPr lang="en-US" dirty="0" smtClean="0"/>
              <a:t>We will only look at SELECT statements, i.e., statements that begin with the term SELECT </a:t>
            </a:r>
            <a:endParaRPr lang="en-US" dirty="0"/>
          </a:p>
        </p:txBody>
      </p:sp>
    </p:spTree>
    <p:extLst>
      <p:ext uri="{BB962C8B-B14F-4D97-AF65-F5344CB8AC3E}">
        <p14:creationId xmlns:p14="http://schemas.microsoft.com/office/powerpoint/2010/main" val="1032723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SELECT statements</a:t>
            </a:r>
            <a:endParaRPr lang="en-US" dirty="0"/>
          </a:p>
        </p:txBody>
      </p:sp>
      <p:sp>
        <p:nvSpPr>
          <p:cNvPr id="3" name="Content Placeholder 2"/>
          <p:cNvSpPr>
            <a:spLocks noGrp="1"/>
          </p:cNvSpPr>
          <p:nvPr>
            <p:ph idx="1"/>
          </p:nvPr>
        </p:nvSpPr>
        <p:spPr/>
        <p:txBody>
          <a:bodyPr/>
          <a:lstStyle/>
          <a:p>
            <a:pPr marL="0" indent="0">
              <a:buNone/>
            </a:pPr>
            <a:r>
              <a:rPr lang="en-US" dirty="0">
                <a:solidFill>
                  <a:srgbClr val="008000"/>
                </a:solidFill>
                <a:latin typeface="Courier"/>
                <a:cs typeface="Courier"/>
                <a:sym typeface="Monaco" charset="0"/>
              </a:rPr>
              <a:t>SELECT * FROM chips;</a:t>
            </a:r>
          </a:p>
          <a:p>
            <a:pPr marL="0" indent="0">
              <a:buNone/>
            </a:pPr>
            <a:r>
              <a:rPr lang="en-US" dirty="0">
                <a:solidFill>
                  <a:srgbClr val="008000"/>
                </a:solidFill>
                <a:latin typeface="Courier"/>
                <a:cs typeface="Courier"/>
                <a:sym typeface="Monaco" charset="0"/>
              </a:rPr>
              <a:t>SELECT </a:t>
            </a:r>
            <a:r>
              <a:rPr lang="en-US" dirty="0" err="1">
                <a:solidFill>
                  <a:srgbClr val="008000"/>
                </a:solidFill>
                <a:latin typeface="Courier"/>
                <a:cs typeface="Courier"/>
                <a:sym typeface="Monaco" charset="0"/>
              </a:rPr>
              <a:t>mips</a:t>
            </a:r>
            <a:r>
              <a:rPr lang="en-US" dirty="0">
                <a:solidFill>
                  <a:srgbClr val="008000"/>
                </a:solidFill>
                <a:latin typeface="Courier"/>
                <a:cs typeface="Courier"/>
                <a:sym typeface="Monaco" charset="0"/>
              </a:rPr>
              <a:t>, microns FROM chips</a:t>
            </a:r>
            <a:r>
              <a:rPr lang="en-US" dirty="0" smtClean="0">
                <a:solidFill>
                  <a:srgbClr val="008000"/>
                </a:solidFill>
                <a:latin typeface="Courier"/>
                <a:cs typeface="Courier"/>
                <a:sym typeface="Monaco" charset="0"/>
              </a:rPr>
              <a:t>;</a:t>
            </a:r>
          </a:p>
          <a:p>
            <a:pPr marL="0" indent="0">
              <a:buNone/>
            </a:pPr>
            <a:r>
              <a:rPr lang="en-US" dirty="0" smtClean="0">
                <a:solidFill>
                  <a:srgbClr val="008000"/>
                </a:solidFill>
                <a:latin typeface="Courier"/>
                <a:cs typeface="Courier"/>
                <a:sym typeface="Monaco" charset="0"/>
              </a:rPr>
              <a:t> </a:t>
            </a:r>
            <a:endParaRPr lang="en-US" dirty="0">
              <a:latin typeface="Monaco" charset="0"/>
              <a:sym typeface="Monaco" charset="0"/>
            </a:endParaRPr>
          </a:p>
          <a:p>
            <a:pPr marL="0" indent="0">
              <a:buNone/>
            </a:pPr>
            <a:r>
              <a:rPr lang="en-US" sz="2800" dirty="0">
                <a:solidFill>
                  <a:srgbClr val="008000"/>
                </a:solidFill>
                <a:latin typeface="Courier"/>
                <a:cs typeface="Courier"/>
                <a:sym typeface="Monaco" charset="0"/>
              </a:rPr>
              <a:t>SELECT * FROM chips </a:t>
            </a:r>
          </a:p>
          <a:p>
            <a:pPr marL="0" indent="0">
              <a:buNone/>
            </a:pPr>
            <a:r>
              <a:rPr lang="en-US" sz="2800" dirty="0">
                <a:solidFill>
                  <a:srgbClr val="008000"/>
                </a:solidFill>
                <a:latin typeface="Courier"/>
                <a:cs typeface="Courier"/>
                <a:sym typeface="Monaco" charset="0"/>
              </a:rPr>
              <a:t> WHERE processor = </a:t>
            </a:r>
            <a:r>
              <a:rPr lang="ja-JP" altLang="en-US" sz="2800" dirty="0">
                <a:solidFill>
                  <a:srgbClr val="008000"/>
                </a:solidFill>
                <a:latin typeface="Courier"/>
                <a:cs typeface="Courier"/>
                <a:sym typeface="Monaco" charset="0"/>
              </a:rPr>
              <a:t>‘</a:t>
            </a:r>
            <a:r>
              <a:rPr lang="en-US" sz="2800" dirty="0">
                <a:solidFill>
                  <a:srgbClr val="008000"/>
                </a:solidFill>
                <a:latin typeface="Courier"/>
                <a:cs typeface="Courier"/>
                <a:sym typeface="Monaco" charset="0"/>
              </a:rPr>
              <a:t>Pentium</a:t>
            </a:r>
            <a:r>
              <a:rPr lang="ja-JP" altLang="en-US" sz="2800" dirty="0">
                <a:solidFill>
                  <a:srgbClr val="008000"/>
                </a:solidFill>
                <a:latin typeface="Courier"/>
                <a:cs typeface="Courier"/>
                <a:sym typeface="Monaco" charset="0"/>
              </a:rPr>
              <a:t>’</a:t>
            </a:r>
            <a:r>
              <a:rPr lang="en-US" sz="2800" dirty="0">
                <a:solidFill>
                  <a:srgbClr val="008000"/>
                </a:solidFill>
                <a:latin typeface="Courier"/>
                <a:cs typeface="Courier"/>
                <a:sym typeface="Monaco" charset="0"/>
              </a:rPr>
              <a:t> </a:t>
            </a:r>
            <a:r>
              <a:rPr lang="en-US" sz="2800" dirty="0" smtClean="0">
                <a:solidFill>
                  <a:srgbClr val="008000"/>
                </a:solidFill>
                <a:latin typeface="Courier"/>
                <a:cs typeface="Courier"/>
                <a:sym typeface="Monaco" charset="0"/>
              </a:rPr>
              <a:t>OR</a:t>
            </a:r>
          </a:p>
          <a:p>
            <a:pPr marL="0" indent="0">
              <a:buNone/>
            </a:pPr>
            <a:r>
              <a:rPr lang="en-US" sz="2800" dirty="0" smtClean="0">
                <a:solidFill>
                  <a:srgbClr val="008000"/>
                </a:solidFill>
                <a:latin typeface="Courier"/>
                <a:cs typeface="Courier"/>
                <a:sym typeface="Monaco" charset="0"/>
              </a:rPr>
              <a:t>    processor </a:t>
            </a:r>
            <a:r>
              <a:rPr lang="en-US" sz="2800" dirty="0">
                <a:solidFill>
                  <a:srgbClr val="008000"/>
                </a:solidFill>
                <a:latin typeface="Courier"/>
                <a:cs typeface="Courier"/>
                <a:sym typeface="Monaco" charset="0"/>
              </a:rPr>
              <a:t>= </a:t>
            </a:r>
            <a:r>
              <a:rPr lang="ja-JP" altLang="en-US" sz="2800" dirty="0">
                <a:solidFill>
                  <a:srgbClr val="008000"/>
                </a:solidFill>
                <a:latin typeface="Courier"/>
                <a:cs typeface="Courier"/>
                <a:sym typeface="Monaco" charset="0"/>
              </a:rPr>
              <a:t>‘</a:t>
            </a:r>
            <a:r>
              <a:rPr lang="en-US" sz="2800" dirty="0" err="1">
                <a:solidFill>
                  <a:srgbClr val="008000"/>
                </a:solidFill>
                <a:latin typeface="Courier"/>
                <a:cs typeface="Courier"/>
                <a:sym typeface="Monaco" charset="0"/>
              </a:rPr>
              <a:t>PentiumII</a:t>
            </a:r>
            <a:r>
              <a:rPr lang="ja-JP" altLang="en-US" sz="2800" dirty="0">
                <a:solidFill>
                  <a:srgbClr val="008000"/>
                </a:solidFill>
                <a:latin typeface="Courier"/>
                <a:cs typeface="Courier"/>
                <a:sym typeface="Monaco" charset="0"/>
              </a:rPr>
              <a:t>’</a:t>
            </a:r>
            <a:r>
              <a:rPr lang="en-US" sz="2800" dirty="0">
                <a:solidFill>
                  <a:srgbClr val="008000"/>
                </a:solidFill>
                <a:latin typeface="Courier"/>
                <a:cs typeface="Courier"/>
                <a:sym typeface="Monaco" charset="0"/>
              </a:rPr>
              <a:t>;</a:t>
            </a:r>
          </a:p>
          <a:p>
            <a:pPr marL="0" indent="0">
              <a:buNone/>
            </a:pPr>
            <a:endParaRPr lang="en-US" dirty="0" smtClean="0"/>
          </a:p>
        </p:txBody>
      </p:sp>
    </p:spTree>
    <p:extLst>
      <p:ext uri="{BB962C8B-B14F-4D97-AF65-F5344CB8AC3E}">
        <p14:creationId xmlns:p14="http://schemas.microsoft.com/office/powerpoint/2010/main" val="4101145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5931</TotalTime>
  <Words>1989</Words>
  <Application>Microsoft Macintosh PowerPoint</Application>
  <PresentationFormat>On-screen Show (4:3)</PresentationFormat>
  <Paragraphs>283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Caibri</vt:lpstr>
      <vt:lpstr>Calibri</vt:lpstr>
      <vt:lpstr>Courier</vt:lpstr>
      <vt:lpstr>Gill Sans</vt:lpstr>
      <vt:lpstr>Monaco</vt:lpstr>
      <vt:lpstr>ＭＳ Ｐゴシック</vt:lpstr>
      <vt:lpstr>Office Theme</vt:lpstr>
      <vt:lpstr>Relational Databases and SQL</vt:lpstr>
      <vt:lpstr>PowerPoint Presentation</vt:lpstr>
      <vt:lpstr>PowerPoint Presentation</vt:lpstr>
      <vt:lpstr>PowerPoint Presentation</vt:lpstr>
      <vt:lpstr>PowerPoint Presentation</vt:lpstr>
      <vt:lpstr>PowerPoint Presentation</vt:lpstr>
      <vt:lpstr>Attributes / Variables</vt:lpstr>
      <vt:lpstr>SQL Syntax</vt:lpstr>
      <vt:lpstr>Examples of SELECT statements</vt:lpstr>
      <vt:lpstr>Selecting Tuple/Row</vt:lpstr>
      <vt:lpstr>PowerPoint Presentation</vt:lpstr>
      <vt:lpstr>PowerPoint Presentation</vt:lpstr>
      <vt:lpstr>General Syntax</vt:lpstr>
      <vt:lpstr>PowerPoint Presentation</vt:lpstr>
      <vt:lpstr>Additional clauses: GROUP BY</vt:lpstr>
      <vt:lpstr>Additional clauses: HAVING</vt:lpstr>
      <vt:lpstr>A few other predicates and clauses</vt:lpstr>
      <vt:lpstr>Order of Execution</vt:lpstr>
      <vt:lpstr>Exercises:</vt:lpstr>
      <vt:lpstr>Exercises:</vt:lpstr>
      <vt:lpstr>Exercises: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Davis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 and SQL</dc:title>
  <dc:creator>Deborah Nolan</dc:creator>
  <cp:lastModifiedBy>Microsoft Office User</cp:lastModifiedBy>
  <cp:revision>226</cp:revision>
  <cp:lastPrinted>2016-11-09T18:22:17Z</cp:lastPrinted>
  <dcterms:created xsi:type="dcterms:W3CDTF">2012-04-12T05:34:06Z</dcterms:created>
  <dcterms:modified xsi:type="dcterms:W3CDTF">2017-04-13T03:30:13Z</dcterms:modified>
</cp:coreProperties>
</file>