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9" r:id="rId10"/>
    <p:sldId id="296" r:id="rId11"/>
    <p:sldId id="297" r:id="rId12"/>
    <p:sldId id="298" r:id="rId13"/>
    <p:sldId id="300" r:id="rId14"/>
    <p:sldId id="303" r:id="rId15"/>
    <p:sldId id="302" r:id="rId16"/>
    <p:sldId id="301" r:id="rId17"/>
    <p:sldId id="304" r:id="rId18"/>
    <p:sldId id="287" r:id="rId19"/>
    <p:sldId id="264" r:id="rId20"/>
    <p:sldId id="269" r:id="rId21"/>
    <p:sldId id="267" r:id="rId22"/>
    <p:sldId id="268" r:id="rId23"/>
    <p:sldId id="278" r:id="rId24"/>
    <p:sldId id="257" r:id="rId25"/>
    <p:sldId id="258" r:id="rId26"/>
    <p:sldId id="259" r:id="rId27"/>
    <p:sldId id="260" r:id="rId28"/>
    <p:sldId id="262" r:id="rId29"/>
    <p:sldId id="261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5153" autoAdjust="0"/>
  </p:normalViewPr>
  <p:slideViewPr>
    <p:cSldViewPr snapToGrid="0" snapToObjects="1">
      <p:cViewPr>
        <p:scale>
          <a:sx n="80" d="100"/>
          <a:sy n="80" d="100"/>
        </p:scale>
        <p:origin x="179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1D5D6-29BC-8841-AA50-24630535D03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31D6-B426-E44F-B458-C461E2CB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1A881-472C-8C43-8FB2-514DAB1CAA7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47269-55B5-7A44-96DE-83C7673F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anything in brackets is markup; only 4 pieces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82071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first look at Google earth examples</a:t>
            </a:r>
          </a:p>
        </p:txBody>
      </p:sp>
    </p:spTree>
    <p:extLst>
      <p:ext uri="{BB962C8B-B14F-4D97-AF65-F5344CB8AC3E}">
        <p14:creationId xmlns:p14="http://schemas.microsoft.com/office/powerpoint/2010/main" val="130021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5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7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F4148-56DC-3A46-8393-7E5671074BD6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DE5A-BA5C-B34C-B7CA-D1CCA704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tova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and Writing Data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ead.fwf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read.fwf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 </a:t>
            </a:r>
            <a:r>
              <a:rPr lang="en-US" dirty="0" smtClean="0"/>
              <a:t>function is handy if the pieces of information are always the same width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fwf</a:t>
            </a:r>
            <a:r>
              <a:rPr lang="en-US" dirty="0" smtClean="0"/>
              <a:t>” stands for fixed-width-format</a:t>
            </a:r>
          </a:p>
          <a:p>
            <a:r>
              <a:rPr lang="en-US" dirty="0" smtClean="0"/>
              <a:t>The web log data is close to a </a:t>
            </a:r>
            <a:r>
              <a:rPr lang="en-US" dirty="0" err="1" smtClean="0"/>
              <a:t>fwf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123456789012345678901234567890123456789…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Courier"/>
                <a:cs typeface="Courier"/>
              </a:rPr>
              <a:t>ip</a:t>
            </a:r>
            <a:r>
              <a:rPr lang="en-US" sz="2400" b="1" dirty="0" smtClean="0">
                <a:solidFill>
                  <a:srgbClr val="008000"/>
                </a:solidFill>
                <a:latin typeface="Courier"/>
                <a:cs typeface="Courier"/>
              </a:rPr>
              <a:t> is 1-14 | skip|  |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169.237.46.168 </a:t>
            </a:r>
            <a:r>
              <a:rPr lang="en-US" sz="2400" dirty="0">
                <a:latin typeface="Courier"/>
                <a:cs typeface="Courier"/>
              </a:rPr>
              <a:t>-- [26/Jan/2004:10:47:</a:t>
            </a:r>
            <a:r>
              <a:rPr lang="en-US" sz="2400" dirty="0" smtClean="0">
                <a:latin typeface="Courier"/>
                <a:cs typeface="Courier"/>
              </a:rPr>
              <a:t>58…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"/>
                <a:cs typeface="Courier"/>
              </a:rPr>
              <a:t>read.fwf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"/>
                <a:cs typeface="Courier"/>
              </a:rPr>
              <a:t>fileLoc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endParaRPr lang="en-US" sz="2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       widths = c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(14,5,2,1,3,1,4,18,3)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              </a:t>
            </a:r>
            <a:r>
              <a:rPr lang="en-US" sz="1900" dirty="0">
                <a:latin typeface="Courier"/>
                <a:cs typeface="Courier"/>
              </a:rPr>
              <a:t>V1    V2 V3 V4  V5 V6   V7 </a:t>
            </a:r>
            <a:r>
              <a:rPr lang="en-US" sz="1900" dirty="0" smtClean="0">
                <a:latin typeface="Courier"/>
                <a:cs typeface="Courier"/>
              </a:rPr>
              <a:t>…                1 </a:t>
            </a:r>
            <a:r>
              <a:rPr lang="en-US" sz="1900" dirty="0">
                <a:latin typeface="Courier"/>
                <a:cs typeface="Courier"/>
              </a:rPr>
              <a:t>169.237.46.168  -- [ 26  / Jan  / 2004 </a:t>
            </a:r>
            <a:r>
              <a:rPr lang="en-US" sz="1900" dirty="0" smtClean="0">
                <a:latin typeface="Courier"/>
                <a:cs typeface="Courier"/>
              </a:rPr>
              <a:t>…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2 </a:t>
            </a:r>
            <a:r>
              <a:rPr lang="en-US" sz="1900" dirty="0">
                <a:latin typeface="Courier"/>
                <a:cs typeface="Courier"/>
              </a:rPr>
              <a:t>169.237.46.168  -- [ 26  / Jan  / </a:t>
            </a:r>
            <a:r>
              <a:rPr lang="en-US" sz="1900" dirty="0" smtClean="0">
                <a:latin typeface="Courier"/>
                <a:cs typeface="Courier"/>
              </a:rPr>
              <a:t>2004 …</a:t>
            </a:r>
          </a:p>
        </p:txBody>
      </p:sp>
    </p:spTree>
    <p:extLst>
      <p:ext uri="{BB962C8B-B14F-4D97-AF65-F5344CB8AC3E}">
        <p14:creationId xmlns:p14="http://schemas.microsoft.com/office/powerpoint/2010/main" val="39430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Delimited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into R</a:t>
            </a:r>
            <a:endParaRPr lang="en-US" dirty="0"/>
          </a:p>
        </p:txBody>
      </p:sp>
      <p:sp>
        <p:nvSpPr>
          <p:cNvPr id="90113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Many data sets are stored </a:t>
            </a:r>
            <a:r>
              <a:rPr lang="en-US" dirty="0" smtClean="0"/>
              <a:t> </a:t>
            </a:r>
            <a:r>
              <a:rPr lang="en-US" dirty="0"/>
              <a:t>in text files. 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easiest way to read these into R is using either </a:t>
            </a:r>
            <a:r>
              <a:rPr lang="en-US" dirty="0" smtClean="0"/>
              <a:t>the </a:t>
            </a:r>
            <a:r>
              <a:rPr lang="en-US" sz="2900" b="1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read</a:t>
            </a:r>
            <a:r>
              <a:rPr lang="en-US" sz="2900" b="1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.table</a:t>
            </a:r>
            <a:r>
              <a:rPr lang="en-US" sz="2900" b="1" dirty="0">
                <a:solidFill>
                  <a:srgbClr val="0000FF"/>
                </a:solidFill>
              </a:rPr>
              <a:t> </a:t>
            </a:r>
            <a:r>
              <a:rPr lang="en-US" dirty="0"/>
              <a:t>or </a:t>
            </a:r>
            <a:r>
              <a:rPr lang="en-US" sz="3100" b="1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read.csv</a:t>
            </a:r>
            <a:r>
              <a:rPr lang="en-US" sz="3100" dirty="0"/>
              <a:t> </a:t>
            </a:r>
            <a:r>
              <a:rPr lang="en-US" dirty="0"/>
              <a:t>function, </a:t>
            </a:r>
            <a:r>
              <a:rPr lang="en-US" dirty="0" smtClean="0"/>
              <a:t>both of which </a:t>
            </a:r>
            <a:r>
              <a:rPr lang="en-US" dirty="0"/>
              <a:t>return a data frame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the data at the following site</a:t>
            </a:r>
          </a:p>
          <a:p>
            <a:pPr marL="0" indent="0">
              <a:lnSpc>
                <a:spcPct val="90000"/>
              </a:lnSpc>
              <a:buSzPct val="125000"/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SzPct val="125000"/>
              <a:buNone/>
            </a:pPr>
            <a:r>
              <a:rPr lang="en-US" sz="2000" dirty="0" err="1" smtClean="0">
                <a:latin typeface="Courier"/>
                <a:cs typeface="Courier"/>
              </a:rPr>
              <a:t>fileLoc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"http://www-958.ibm.com/software/data/</a:t>
            </a:r>
            <a:r>
              <a:rPr lang="en-US" sz="2000" dirty="0" err="1">
                <a:latin typeface="Courier"/>
                <a:cs typeface="Courier"/>
              </a:rPr>
              <a:t>cognos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manyeyes</a:t>
            </a:r>
            <a:r>
              <a:rPr lang="en-US" sz="2000" dirty="0">
                <a:latin typeface="Courier"/>
                <a:cs typeface="Courier"/>
              </a:rPr>
              <a:t>/datasets/olympic2012withgdp/versions/1.txt"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ISO  </a:t>
            </a:r>
            <a:r>
              <a:rPr lang="en-US" sz="2000" dirty="0">
                <a:latin typeface="Courier"/>
                <a:cs typeface="Courier"/>
              </a:rPr>
              <a:t>Gold/medals	Silver/medals	Bronze/medals	</a:t>
            </a:r>
            <a:r>
              <a:rPr lang="en-US" sz="2000" dirty="0" smtClean="0">
                <a:latin typeface="Courier"/>
                <a:cs typeface="Courier"/>
              </a:rPr>
              <a:t>…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ABW</a:t>
            </a:r>
            <a:r>
              <a:rPr lang="en-US" sz="2000" dirty="0">
                <a:latin typeface="Courier"/>
                <a:cs typeface="Courier"/>
              </a:rPr>
              <a:t>	0	0	0	0	0	2,456,000,000.00	</a:t>
            </a:r>
            <a:r>
              <a:rPr lang="en-US" sz="2000" dirty="0" smtClean="0">
                <a:latin typeface="Courier"/>
                <a:cs typeface="Courier"/>
              </a:rPr>
              <a:t>108,000…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AFG</a:t>
            </a:r>
            <a:r>
              <a:rPr lang="en-US" sz="2000" dirty="0">
                <a:latin typeface="Courier"/>
                <a:cs typeface="Courier"/>
              </a:rPr>
              <a:t>	0	0	1	1	1	20,343,461,030.00	</a:t>
            </a:r>
            <a:r>
              <a:rPr lang="en-US" sz="2000" dirty="0" smtClean="0">
                <a:latin typeface="Courier"/>
                <a:cs typeface="Courier"/>
              </a:rPr>
              <a:t>34,385,000 …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AGO</a:t>
            </a:r>
            <a:r>
              <a:rPr lang="en-US" sz="2000" dirty="0">
                <a:latin typeface="Courier"/>
                <a:cs typeface="Courier"/>
              </a:rPr>
              <a:t>	0	0	0	0	0	</a:t>
            </a:r>
            <a:r>
              <a:rPr lang="en-US" sz="2000" dirty="0" smtClean="0">
                <a:latin typeface="Courier"/>
                <a:cs typeface="Courier"/>
              </a:rPr>
              <a:t>100,990,000,000.00 …</a:t>
            </a:r>
            <a:r>
              <a:rPr lang="en-US" sz="2000" dirty="0">
                <a:latin typeface="Courier"/>
                <a:cs typeface="Courier"/>
              </a:rPr>
              <a:t>	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ALB</a:t>
            </a:r>
            <a:r>
              <a:rPr lang="en-US" sz="2000" dirty="0">
                <a:latin typeface="Courier"/>
                <a:cs typeface="Courier"/>
              </a:rPr>
              <a:t>	0	0	0	0	0	12,959,563,902.00	</a:t>
            </a:r>
            <a:r>
              <a:rPr lang="en-US" sz="2000" dirty="0" smtClean="0">
                <a:latin typeface="Courier"/>
                <a:cs typeface="Courier"/>
              </a:rPr>
              <a:t>3,205,000 …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These data are tab delimited</a:t>
            </a: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The variable names have slashes in them</a:t>
            </a: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The numbers have commas in them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38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read.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table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()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or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read.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csv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0113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These functions are useful for reading delimited plain text files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They have </a:t>
            </a:r>
            <a:r>
              <a:rPr lang="en-US" dirty="0"/>
              <a:t>quite a few </a:t>
            </a:r>
            <a:r>
              <a:rPr lang="en-US" dirty="0" smtClean="0"/>
              <a:t>options.  </a:t>
            </a:r>
            <a:r>
              <a:rPr lang="en-US" dirty="0"/>
              <a:t>Some of the important ones </a:t>
            </a:r>
            <a:r>
              <a:rPr lang="en-US" dirty="0" smtClean="0"/>
              <a:t>are: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/>
              <a:t>file - name or </a:t>
            </a:r>
            <a:r>
              <a:rPr lang="en-US" dirty="0" smtClean="0"/>
              <a:t>URL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header </a:t>
            </a:r>
            <a:r>
              <a:rPr lang="en-US" dirty="0"/>
              <a:t>- are column names at the top of the file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sep</a:t>
            </a:r>
            <a:r>
              <a:rPr lang="en-US" dirty="0" smtClean="0"/>
              <a:t> </a:t>
            </a:r>
            <a:r>
              <a:rPr lang="en-US" dirty="0"/>
              <a:t>- what divides elements of the </a:t>
            </a:r>
            <a:r>
              <a:rPr lang="en-US" dirty="0" smtClean="0"/>
              <a:t>table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na</a:t>
            </a:r>
            <a:r>
              <a:rPr lang="en-US" dirty="0" err="1"/>
              <a:t>.strings</a:t>
            </a:r>
            <a:r>
              <a:rPr lang="en-US" dirty="0"/>
              <a:t> - symbol for missing values, like </a:t>
            </a:r>
            <a:r>
              <a:rPr lang="en-US" dirty="0" smtClean="0"/>
              <a:t>9999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kip </a:t>
            </a:r>
            <a:r>
              <a:rPr lang="en-US" dirty="0"/>
              <a:t>- number of lines at the top of the file to ignore</a:t>
            </a:r>
          </a:p>
          <a:p>
            <a:pPr marL="0" indent="0">
              <a:lnSpc>
                <a:spcPct val="90000"/>
              </a:lnSpc>
              <a:buSzPct val="125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6441"/>
            <a:ext cx="8229600" cy="48434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ctry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read.csv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fileLoc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skip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= 1,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sep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= "\t",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header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FALSE,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 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colClasses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= c("character", rep("numeric", 5), 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 rep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("character", 3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))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700" dirty="0" smtClean="0">
                <a:latin typeface="Courier"/>
                <a:cs typeface="Courier"/>
              </a:rPr>
              <a:t>&gt; head</a:t>
            </a:r>
            <a:r>
              <a:rPr lang="en-US" sz="2700" dirty="0">
                <a:latin typeface="Courier"/>
                <a:cs typeface="Courier"/>
              </a:rPr>
              <a:t>(</a:t>
            </a:r>
            <a:r>
              <a:rPr lang="en-US" sz="2700" dirty="0" err="1">
                <a:latin typeface="Courier"/>
                <a:cs typeface="Courier"/>
              </a:rPr>
              <a:t>ctry</a:t>
            </a:r>
            <a:r>
              <a:rPr lang="en-US" sz="2700" dirty="0">
                <a:latin typeface="Courier"/>
                <a:cs typeface="Courier"/>
              </a:rPr>
              <a:t>)   </a:t>
            </a:r>
            <a:endParaRPr lang="en-US" sz="27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700" dirty="0" smtClean="0">
                <a:latin typeface="Courier"/>
                <a:cs typeface="Courier"/>
              </a:rPr>
              <a:t>   V1 </a:t>
            </a:r>
            <a:r>
              <a:rPr lang="en-US" sz="2700" dirty="0">
                <a:latin typeface="Courier"/>
                <a:cs typeface="Courier"/>
              </a:rPr>
              <a:t>V2 V3 V4 V5 V6    </a:t>
            </a:r>
            <a:r>
              <a:rPr lang="en-US" sz="2700" dirty="0" smtClean="0">
                <a:latin typeface="Courier"/>
                <a:cs typeface="Courier"/>
              </a:rPr>
              <a:t>             </a:t>
            </a:r>
            <a:r>
              <a:rPr lang="en-US" sz="2700" dirty="0">
                <a:latin typeface="Courier"/>
                <a:cs typeface="Courier"/>
              </a:rPr>
              <a:t>V7    </a:t>
            </a:r>
            <a:r>
              <a:rPr lang="en-US" sz="2700" dirty="0" smtClean="0">
                <a:latin typeface="Courier"/>
                <a:cs typeface="Courier"/>
              </a:rPr>
              <a:t>     </a:t>
            </a:r>
            <a:r>
              <a:rPr lang="en-US" sz="2700" dirty="0">
                <a:latin typeface="Courier"/>
                <a:cs typeface="Courier"/>
              </a:rPr>
              <a:t>V8  </a:t>
            </a:r>
            <a:r>
              <a:rPr lang="en-US" sz="2700" dirty="0" smtClean="0">
                <a:latin typeface="Courier"/>
                <a:cs typeface="Courier"/>
              </a:rPr>
              <a:t>       V9</a:t>
            </a:r>
            <a:endParaRPr lang="en-US" sz="27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700" dirty="0">
                <a:latin typeface="Courier"/>
                <a:cs typeface="Courier"/>
              </a:rPr>
              <a:t>1 ABW  0  0  0  0  0   2,456,000,000.00    108,000 22740.7407</a:t>
            </a:r>
          </a:p>
          <a:p>
            <a:pPr marL="0" indent="0">
              <a:buNone/>
            </a:pPr>
            <a:r>
              <a:rPr lang="en-US" sz="2700" dirty="0">
                <a:latin typeface="Courier"/>
                <a:cs typeface="Courier"/>
              </a:rPr>
              <a:t>2 AFG  0  0  1  1  1  20,343,461,030.00 34,385,000   591.6377</a:t>
            </a:r>
          </a:p>
          <a:p>
            <a:pPr marL="0" indent="0">
              <a:buNone/>
            </a:pPr>
            <a:r>
              <a:rPr lang="en-US" sz="2700" dirty="0">
                <a:latin typeface="Courier"/>
                <a:cs typeface="Courier"/>
              </a:rPr>
              <a:t>3 AGO  0  0  0  0  0 100,990,000,000.00 19,082,000  5292.4222</a:t>
            </a:r>
          </a:p>
          <a:p>
            <a:pPr marL="0" indent="0">
              <a:buNone/>
            </a:pPr>
            <a:r>
              <a:rPr lang="en-US" sz="2700" dirty="0">
                <a:latin typeface="Courier"/>
                <a:cs typeface="Courier"/>
              </a:rPr>
              <a:t>4 ALB  0  0  0  0  0  12,959,563,902.00  3,205,000  4043.5457</a:t>
            </a:r>
          </a:p>
          <a:p>
            <a:pPr marL="0" indent="0">
              <a:buNone/>
            </a:pPr>
            <a:r>
              <a:rPr lang="en-US" sz="2700" dirty="0">
                <a:latin typeface="Courier"/>
                <a:cs typeface="Courier"/>
              </a:rPr>
              <a:t>5 AND  0  0  0  0  0   3,491,000,000.00     84,864 41136.4065</a:t>
            </a:r>
          </a:p>
          <a:p>
            <a:pPr marL="0" indent="0">
              <a:buNone/>
            </a:pPr>
            <a:r>
              <a:rPr lang="en-US" sz="2700" dirty="0">
                <a:latin typeface="Courier"/>
                <a:cs typeface="Courier"/>
              </a:rPr>
              <a:t>6 ARE  0  0  0  0  0 360,245,000,000.00  7,512,000 47955.9372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4842578"/>
            <a:ext cx="70237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Note we skipped the first row because the names would be problematic</a:t>
            </a:r>
          </a:p>
          <a:p>
            <a:r>
              <a:rPr lang="en-US" sz="2200" dirty="0" smtClean="0"/>
              <a:t>Next we need to:</a:t>
            </a:r>
          </a:p>
          <a:p>
            <a:r>
              <a:rPr lang="en-US" sz="2200" dirty="0" smtClean="0"/>
              <a:t>Clean up the GDP and POP by removing  ,s and converting character strings to numeric</a:t>
            </a:r>
          </a:p>
        </p:txBody>
      </p:sp>
    </p:spTree>
    <p:extLst>
      <p:ext uri="{BB962C8B-B14F-4D97-AF65-F5344CB8AC3E}">
        <p14:creationId xmlns:p14="http://schemas.microsoft.com/office/powerpoint/2010/main" val="142606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&gt; head(data$V7)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[1] "2,456,000,000.00"   "20,343,461,030.00"  "100,990,000,000.00"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[4] "12,959,563,902.00"  "3,491,000,000.00"   "360,245,000,000.00"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&gt; fix7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as.numeric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       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gsub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(",", "", data$V7))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&gt; head(fix7)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[1]   2456000000  20343461030 100990000000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[4]  12959563902   3491000000 360245000000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481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</a:p>
          <a:p>
            <a:pPr lvl="1"/>
            <a:r>
              <a:rPr lang="en-US" dirty="0" smtClean="0"/>
              <a:t>Table (e.g., your simulation results)</a:t>
            </a:r>
          </a:p>
          <a:p>
            <a:pPr lvl="1"/>
            <a:r>
              <a:rPr lang="en-US" dirty="0" smtClean="0"/>
              <a:t>plain text format (e.g., the </a:t>
            </a:r>
            <a:r>
              <a:rPr lang="en-US" dirty="0" err="1" smtClean="0"/>
              <a:t>ManyEyes</a:t>
            </a:r>
            <a:r>
              <a:rPr lang="en-US" dirty="0" smtClean="0"/>
              <a:t> data)</a:t>
            </a:r>
          </a:p>
          <a:p>
            <a:r>
              <a:rPr lang="en-US" dirty="0" smtClean="0"/>
              <a:t>Other Format: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Unstructured </a:t>
            </a:r>
            <a:r>
              <a:rPr lang="en-US" dirty="0" err="1" smtClean="0"/>
              <a:t>vs</a:t>
            </a:r>
            <a:r>
              <a:rPr lang="en-US" dirty="0" smtClean="0"/>
              <a:t> Structured </a:t>
            </a:r>
            <a:br>
              <a:rPr lang="en-US" dirty="0" smtClean="0"/>
            </a:br>
            <a:r>
              <a:rPr lang="en-US" dirty="0" smtClean="0"/>
              <a:t>Plain-text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data from a Web page</a:t>
            </a:r>
            <a:endParaRPr lang="en-US" dirty="0"/>
          </a:p>
        </p:txBody>
      </p:sp>
      <p:sp>
        <p:nvSpPr>
          <p:cNvPr id="36966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Means to write </a:t>
            </a:r>
            <a:r>
              <a:rPr lang="en-US" dirty="0"/>
              <a:t>code to automatically extract data from one or more web pages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HTML is like XML – We can use parsing capabilities in the XML package.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htmlParse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can create a tree structure from ill-formed HTML. </a:t>
            </a:r>
            <a:endParaRPr lang="en-US" dirty="0"/>
          </a:p>
          <a:p>
            <a:r>
              <a:rPr lang="en-US" dirty="0" smtClean="0"/>
              <a:t>The information is all in text and we may need to use </a:t>
            </a:r>
            <a:r>
              <a:rPr lang="en-US" dirty="0"/>
              <a:t>regular expressions </a:t>
            </a:r>
            <a:r>
              <a:rPr lang="en-US" dirty="0" smtClean="0"/>
              <a:t>to extract the </a:t>
            </a:r>
            <a:r>
              <a:rPr lang="en-US" dirty="0"/>
              <a:t>relevant </a:t>
            </a:r>
            <a:r>
              <a:rPr lang="en-US" dirty="0" smtClean="0"/>
              <a:t>pieces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126164"/>
          </a:xfrm>
          <a:ln/>
        </p:spPr>
        <p:txBody>
          <a:bodyPr/>
          <a:lstStyle/>
          <a:p>
            <a:r>
              <a:rPr lang="en-US" dirty="0"/>
              <a:t>Much of the data available on the web is not provided as a separate downloadable file; </a:t>
            </a:r>
            <a:r>
              <a:rPr lang="en-US" dirty="0" smtClean="0"/>
              <a:t>it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embedded in the website itself.</a:t>
            </a:r>
          </a:p>
        </p:txBody>
      </p:sp>
      <p:pic>
        <p:nvPicPr>
          <p:cNvPr id="367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4617"/>
            <a:ext cx="5366742" cy="401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7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37" y="1982391"/>
            <a:ext cx="4172396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6"/>
            <a:ext cx="8229600" cy="6365874"/>
          </a:xfrm>
          <a:ln/>
        </p:spPr>
        <p:txBody>
          <a:bodyPr/>
          <a:lstStyle/>
          <a:p>
            <a:r>
              <a:rPr lang="en-US"/>
              <a:t>Web pages are created when your browser software represents 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renders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 specially formatted (HTML) text file.  Most browsers allow you to see this file under something like View &gt; Page Source.</a:t>
            </a:r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" y="2794992"/>
            <a:ext cx="7396014" cy="406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DBtop250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7" b="-5677"/>
          <a:stretch>
            <a:fillRect/>
          </a:stretch>
        </p:blipFill>
        <p:spPr>
          <a:xfrm>
            <a:off x="-111125" y="254000"/>
            <a:ext cx="9255125" cy="6604000"/>
          </a:xfrm>
        </p:spPr>
      </p:pic>
      <p:sp>
        <p:nvSpPr>
          <p:cNvPr id="5" name="Oval 5"/>
          <p:cNvSpPr>
            <a:spLocks/>
          </p:cNvSpPr>
          <p:nvPr/>
        </p:nvSpPr>
        <p:spPr bwMode="auto">
          <a:xfrm>
            <a:off x="1555750" y="2143125"/>
            <a:ext cx="4556125" cy="4158258"/>
          </a:xfrm>
          <a:prstGeom prst="ellips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1875" y="4333875"/>
            <a:ext cx="27781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Our goal:</a:t>
            </a:r>
            <a:br>
              <a:rPr lang="en-US" sz="2400" b="1" dirty="0" smtClean="0">
                <a:solidFill>
                  <a:srgbClr val="0000FF"/>
                </a:solidFill>
                <a:ea typeface="ＭＳ Ｐゴシック" charset="0"/>
                <a:cs typeface="Gill Sans" charset="0"/>
              </a:rPr>
            </a:br>
            <a:r>
              <a:rPr lang="en-US" sz="2400" b="1" dirty="0" smtClean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Extract this </a:t>
            </a:r>
            <a:br>
              <a:rPr lang="en-US" sz="2400" b="1" dirty="0" smtClean="0">
                <a:solidFill>
                  <a:srgbClr val="0000FF"/>
                </a:solidFill>
                <a:ea typeface="ＭＳ Ｐゴシック" charset="0"/>
                <a:cs typeface="Gill Sans" charset="0"/>
              </a:rPr>
            </a:br>
            <a:r>
              <a:rPr lang="en-US" sz="2400" b="1" dirty="0" smtClean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information and</a:t>
            </a:r>
          </a:p>
          <a:p>
            <a:r>
              <a:rPr lang="en-US" sz="2400" b="1" dirty="0" smtClean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put it in a</a:t>
            </a:r>
            <a:br>
              <a:rPr lang="en-US" sz="2400" b="1" dirty="0" smtClean="0">
                <a:solidFill>
                  <a:srgbClr val="0000FF"/>
                </a:solidFill>
                <a:ea typeface="ＭＳ Ｐゴシック" charset="0"/>
                <a:cs typeface="Gill Sans" charset="0"/>
              </a:rPr>
            </a:br>
            <a:r>
              <a:rPr lang="en-US" sz="2400" b="1" dirty="0" err="1" smtClean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dataframe</a:t>
            </a:r>
            <a:endParaRPr lang="en-US" sz="2400" b="1" dirty="0" smtClean="0">
              <a:solidFill>
                <a:srgbClr val="0000FF"/>
              </a:solidFill>
              <a:ea typeface="ＭＳ Ｐゴシック" charset="0"/>
              <a:cs typeface="Gill San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format</a:t>
            </a:r>
          </a:p>
          <a:p>
            <a:r>
              <a:rPr lang="en-US" dirty="0"/>
              <a:t>L</a:t>
            </a:r>
            <a:r>
              <a:rPr lang="en-US" dirty="0" smtClean="0"/>
              <a:t>ightweight data-interchange </a:t>
            </a:r>
          </a:p>
          <a:p>
            <a:r>
              <a:rPr lang="en-US" dirty="0" smtClean="0"/>
              <a:t>Easy for humans to read and write. </a:t>
            </a:r>
            <a:endParaRPr lang="en-US" dirty="0"/>
          </a:p>
          <a:p>
            <a:r>
              <a:rPr lang="en-US" dirty="0" smtClean="0"/>
              <a:t>Easy for machines to parse and generate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is built on two structures:</a:t>
            </a:r>
          </a:p>
          <a:p>
            <a:r>
              <a:rPr lang="en-US" dirty="0" smtClean="0"/>
              <a:t>An unordered collection of comma-separated </a:t>
            </a:r>
            <a:r>
              <a:rPr lang="en-US" dirty="0" err="1" smtClean="0"/>
              <a:t>name:value</a:t>
            </a:r>
            <a:r>
              <a:rPr lang="en-US" dirty="0" smtClean="0"/>
              <a:t> pairs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{“</a:t>
            </a:r>
            <a:r>
              <a:rPr lang="en-US" b="1" dirty="0" err="1" smtClean="0">
                <a:solidFill>
                  <a:srgbClr val="0000FF"/>
                </a:solidFill>
              </a:rPr>
              <a:t>lender_id”:”matt</a:t>
            </a:r>
            <a:r>
              <a:rPr lang="en-US" b="1" dirty="0" smtClean="0">
                <a:solidFill>
                  <a:srgbClr val="0000FF"/>
                </a:solidFill>
              </a:rPr>
              <a:t>”, “loan_count”:23}</a:t>
            </a:r>
          </a:p>
          <a:p>
            <a:r>
              <a:rPr lang="en-US" dirty="0" smtClean="0"/>
              <a:t>An ordered array of values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[1, [true, false, true], [1, 2, 10, 20], {“lender_id”:”</a:t>
            </a:r>
            <a:r>
              <a:rPr lang="en-US" b="1" dirty="0" err="1" smtClean="0">
                <a:solidFill>
                  <a:srgbClr val="0000FF"/>
                </a:solidFill>
              </a:rPr>
              <a:t>skylar</a:t>
            </a:r>
            <a:r>
              <a:rPr lang="en-US" b="1" dirty="0" smtClean="0">
                <a:solidFill>
                  <a:srgbClr val="0000FF"/>
                </a:solidFill>
              </a:rPr>
              <a:t>”, “loan_count”:1}]</a:t>
            </a:r>
          </a:p>
        </p:txBody>
      </p:sp>
    </p:spTree>
    <p:extLst>
      <p:ext uri="{BB962C8B-B14F-4D97-AF65-F5344CB8AC3E}">
        <p14:creationId xmlns:p14="http://schemas.microsoft.com/office/powerpoint/2010/main" val="21345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is simpler</a:t>
            </a:r>
          </a:p>
          <a:p>
            <a:r>
              <a:rPr lang="en-US" dirty="0" smtClean="0"/>
              <a:t>Not as rich – no attributes, unordered, no schema for describing acceptable format</a:t>
            </a:r>
          </a:p>
          <a:p>
            <a:r>
              <a:rPr lang="en-US" dirty="0" smtClean="0"/>
              <a:t>Compressed JSON and XML not much different in size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iva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92" b="-6392"/>
          <a:stretch>
            <a:fillRect/>
          </a:stretch>
        </p:blipFill>
        <p:spPr>
          <a:xfrm>
            <a:off x="1" y="194054"/>
            <a:ext cx="8996266" cy="6663946"/>
          </a:xfrm>
        </p:spPr>
      </p:pic>
    </p:spTree>
    <p:extLst>
      <p:ext uri="{BB962C8B-B14F-4D97-AF65-F5344CB8AC3E}">
        <p14:creationId xmlns:p14="http://schemas.microsoft.com/office/powerpoint/2010/main" val="34533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6"/>
            <a:ext cx="8229600" cy="57610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{"header":{"total":"576803","page":1,"date":"2010-01-29T20:00:23Z","page_size":1000},</a:t>
            </a:r>
          </a:p>
          <a:p>
            <a:pPr marL="0" indent="0">
              <a:buNone/>
            </a:pPr>
            <a:r>
              <a:rPr lang="en-US" dirty="0" smtClean="0"/>
              <a:t>"lenders":[</a:t>
            </a:r>
          </a:p>
          <a:p>
            <a:pPr marL="0" indent="0">
              <a:buNone/>
            </a:pPr>
            <a:r>
              <a:rPr lang="en-US" dirty="0" smtClean="0"/>
              <a:t>{"</a:t>
            </a:r>
            <a:r>
              <a:rPr lang="en-US" dirty="0" err="1" smtClean="0"/>
              <a:t>lender_id":"matt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 err="1" smtClean="0"/>
              <a:t>name":"Matt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"image":{"id":12829,"template_id"1}, "</a:t>
            </a:r>
            <a:r>
              <a:rPr lang="en-US" dirty="0" err="1" smtClean="0"/>
              <a:t>whereabouts":"San</a:t>
            </a:r>
            <a:r>
              <a:rPr lang="en-US" dirty="0" smtClean="0"/>
              <a:t> Francisco CA", 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 err="1" smtClean="0"/>
              <a:t>country_code":"US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 err="1" smtClean="0"/>
              <a:t>uid</a:t>
            </a:r>
            <a:r>
              <a:rPr lang="en-US" dirty="0" smtClean="0"/>
              <a:t>":"matt",</a:t>
            </a:r>
          </a:p>
          <a:p>
            <a:pPr marL="0" indent="0">
              <a:buNone/>
            </a:pPr>
            <a:r>
              <a:rPr lang="en-US" dirty="0" smtClean="0"/>
              <a:t>  "member_since":"2006-01-01T09:01:01Z",</a:t>
            </a:r>
          </a:p>
          <a:p>
            <a:pPr marL="0" indent="0">
              <a:buNone/>
            </a:pPr>
            <a:r>
              <a:rPr lang="en-US" dirty="0" smtClean="0"/>
              <a:t>  "personal_</a:t>
            </a:r>
            <a:r>
              <a:rPr lang="en-US" dirty="0" err="1" smtClean="0"/>
              <a:t>url</a:t>
            </a:r>
            <a:r>
              <a:rPr lang="en-US" dirty="0" smtClean="0"/>
              <a:t>":"</a:t>
            </a:r>
            <a:r>
              <a:rPr lang="en-US" dirty="0" err="1" smtClean="0"/>
              <a:t>www.socialedge.org</a:t>
            </a:r>
            <a:r>
              <a:rPr lang="en-US" dirty="0" smtClean="0"/>
              <a:t>\/blogs\/kiva-chronicles",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 err="1" smtClean="0"/>
              <a:t>occupation":"Entrepreneur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 err="1" smtClean="0"/>
              <a:t>loan_because":"I</a:t>
            </a:r>
            <a:r>
              <a:rPr lang="en-US" dirty="0" smtClean="0"/>
              <a:t> love the stories. ",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 err="1" smtClean="0"/>
              <a:t>occupational_info":"I</a:t>
            </a:r>
            <a:r>
              <a:rPr lang="en-US" dirty="0" smtClean="0"/>
              <a:t> co-founded a startup nonprofit (this one!) and I work with an amazing group of people dreaming up ways to alleviate poverty through personal lending. ",</a:t>
            </a:r>
          </a:p>
          <a:p>
            <a:pPr marL="0" indent="0">
              <a:buNone/>
            </a:pPr>
            <a:r>
              <a:rPr lang="en-US" dirty="0" smtClean="0"/>
              <a:t>  "loan_count":89,</a:t>
            </a:r>
          </a:p>
          <a:p>
            <a:pPr marL="0" indent="0">
              <a:buNone/>
            </a:pPr>
            <a:r>
              <a:rPr lang="en-US" dirty="0" smtClean="0"/>
              <a:t>  "invitee_count":23},</a:t>
            </a:r>
          </a:p>
          <a:p>
            <a:pPr marL="0" indent="0">
              <a:buNone/>
            </a:pPr>
            <a:r>
              <a:rPr lang="en-US" dirty="0" smtClean="0"/>
              <a:t>{"lender_id":"</a:t>
            </a:r>
            <a:r>
              <a:rPr lang="en-US" dirty="0" err="1" smtClean="0"/>
              <a:t>jessica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 err="1" smtClean="0"/>
              <a:t>name":"Jessica</a:t>
            </a:r>
            <a:r>
              <a:rPr lang="en-US" dirty="0" smtClean="0"/>
              <a:t>",</a:t>
            </a:r>
          </a:p>
          <a:p>
            <a:pPr marL="0" indent="0">
              <a:buNone/>
            </a:pPr>
            <a:r>
              <a:rPr lang="en-US" dirty="0" smtClean="0"/>
              <a:t>  "image":{"id":197292,</a:t>
            </a:r>
          </a:p>
          <a:p>
            <a:pPr marL="0" indent="0">
              <a:buNone/>
            </a:pPr>
            <a:r>
              <a:rPr lang="en-US" dirty="0" smtClean="0"/>
              <a:t>  "template_id":1}, …</a:t>
            </a:r>
          </a:p>
        </p:txBody>
      </p:sp>
    </p:spTree>
    <p:extLst>
      <p:ext uri="{BB962C8B-B14F-4D97-AF65-F5344CB8AC3E}">
        <p14:creationId xmlns:p14="http://schemas.microsoft.com/office/powerpoint/2010/main" val="40341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Union Speeches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86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***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State of the Union Address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George Washington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December 8, 1790 </a:t>
            </a:r>
            <a:endParaRPr lang="en-US" sz="15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Fellow-Citizens of the Senate and House of Representatives: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In meeting you again I feel much satisfaction in being able to repeat my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congratulations on the favorable prospects which continue to distinguish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our public affairs. The abundant fruits of another year have blessed our 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country with plenty and with the means of a flourishing commerce.</a:t>
            </a:r>
          </a:p>
        </p:txBody>
      </p:sp>
    </p:spTree>
    <p:extLst>
      <p:ext uri="{BB962C8B-B14F-4D97-AF65-F5344CB8AC3E}">
        <p14:creationId xmlns:p14="http://schemas.microsoft.com/office/powerpoint/2010/main" val="15832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441030"/>
            <a:ext cx="8229600" cy="5685134"/>
          </a:xfrm>
          <a:ln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Calibri"/>
                <a:cs typeface="Calibri"/>
              </a:rPr>
              <a:t>Most of the data sets </a:t>
            </a:r>
            <a:r>
              <a:rPr lang="en-US" sz="4000" dirty="0" smtClean="0">
                <a:latin typeface="Calibri"/>
                <a:cs typeface="Calibri"/>
              </a:rPr>
              <a:t>we have </a:t>
            </a:r>
            <a:r>
              <a:rPr lang="en-US" sz="4000" dirty="0">
                <a:latin typeface="Calibri"/>
                <a:cs typeface="Calibri"/>
              </a:rPr>
              <a:t>seen have been in the form of ASCII tables.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Date</a:t>
            </a:r>
            <a:r>
              <a:rPr lang="en-US" sz="1700" dirty="0">
                <a:latin typeface="Monaco" charset="0"/>
                <a:sym typeface="Monaco" charset="0"/>
              </a:rPr>
              <a:t>	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    Time</a:t>
            </a:r>
            <a:r>
              <a:rPr lang="en-US" sz="1700" dirty="0">
                <a:latin typeface="Monaco" charset="0"/>
                <a:sym typeface="Monaco" charset="0"/>
              </a:rPr>
              <a:t>	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       </a:t>
            </a:r>
            <a:r>
              <a:rPr lang="en-US" sz="1700" dirty="0" err="1">
                <a:latin typeface="Monaco" charset="0"/>
                <a:cs typeface="Monaco" charset="0"/>
                <a:sym typeface="Monaco" charset="0"/>
              </a:rPr>
              <a:t>Lat</a:t>
            </a:r>
            <a:r>
              <a:rPr lang="en-US" sz="1700" dirty="0">
                <a:latin typeface="Monaco" charset="0"/>
                <a:sym typeface="Monaco" charset="0"/>
              </a:rPr>
              <a:t>	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  Lon</a:t>
            </a:r>
            <a:r>
              <a:rPr lang="en-US" sz="1700" dirty="0">
                <a:latin typeface="Monaco" charset="0"/>
                <a:sym typeface="Monaco" charset="0"/>
              </a:rPr>
              <a:t>	</a:t>
            </a: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         Depth 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Mag 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1968/01/12 22:19:10.35  36.6453 -121.2497   6.84  3.00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1968/02/09 13:42:37.05  37.1527 -121.5448   8.49  3.00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1968/02/21 14:39:48.10  37.1783 -121.5780   6.95  3.80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1968/03/02 04:25:53.94  36.8343 -121.5447   5.35  3.00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1968/03/17 15:07:02.12  37.3088 -121.6615   4.39  3.00</a:t>
            </a: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1700" dirty="0">
                <a:latin typeface="Monaco" charset="0"/>
                <a:cs typeface="Monaco" charset="0"/>
                <a:sym typeface="Monaco" charset="0"/>
              </a:rPr>
              <a:t>1968/03/21 21:54:59.94  37.0378 -121.7407  11.86  4.30 </a:t>
            </a:r>
            <a:endParaRPr lang="en-US" sz="1700" dirty="0">
              <a:latin typeface="Monaco" charset="0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r>
              <a:rPr lang="en-US" sz="4000" dirty="0"/>
              <a:t>Advantages</a:t>
            </a:r>
            <a:r>
              <a:rPr lang="en-US" sz="4000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read, write, and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standard cases,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need a lot of extra information</a:t>
            </a:r>
          </a:p>
          <a:p>
            <a:endParaRPr lang="en-US" dirty="0"/>
          </a:p>
          <a:p>
            <a:r>
              <a:rPr lang="en-US" sz="4000" dirty="0"/>
              <a:t>But these advantages can quickly disappear....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is a standard for </a:t>
            </a:r>
            <a:r>
              <a:rPr lang="en-US" i="1" dirty="0" smtClean="0"/>
              <a:t>semantic</a:t>
            </a:r>
            <a:r>
              <a:rPr lang="en-US" dirty="0" smtClean="0"/>
              <a:t>, </a:t>
            </a:r>
            <a:r>
              <a:rPr lang="en-US" i="1" dirty="0" smtClean="0"/>
              <a:t>hierarchical</a:t>
            </a:r>
            <a:r>
              <a:rPr lang="en-US" dirty="0" smtClean="0"/>
              <a:t> representation of data</a:t>
            </a:r>
            <a:endParaRPr lang="en-US" dirty="0"/>
          </a:p>
        </p:txBody>
      </p:sp>
      <p:sp>
        <p:nvSpPr>
          <p:cNvPr id="274433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state&gt;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gml:name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 abbreviation="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AL”&gt;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 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ALABAMA &lt;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/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gml:name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county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gml:name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 Autauga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 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County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 &lt;/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gml:name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 err="1" smtClean="0">
                <a:latin typeface="Courier"/>
                <a:cs typeface="Courier"/>
                <a:sym typeface="Monaco" charset="0"/>
              </a:rPr>
              <a:t>gml:location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gml:coord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gml:X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 -86641472&lt;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/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gml:X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gml:Y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 32542207&lt;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/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gml:Y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/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gml:coord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/</a:t>
            </a:r>
            <a:r>
              <a:rPr lang="en-US" sz="2000" dirty="0" err="1">
                <a:latin typeface="Courier"/>
                <a:cs typeface="Courier"/>
                <a:sym typeface="Monaco" charset="0"/>
              </a:rPr>
              <a:t>gml:location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000" dirty="0">
                <a:latin typeface="Courier"/>
                <a:cs typeface="Courier"/>
                <a:sym typeface="Monaco" charset="0"/>
              </a:rPr>
              <a:t>/county</a:t>
            </a:r>
            <a:r>
              <a:rPr lang="en-US" sz="2000" dirty="0" smtClean="0">
                <a:latin typeface="Courier"/>
                <a:cs typeface="Courier"/>
                <a:sym typeface="Monaco" charset="0"/>
              </a:rPr>
              <a:t>&gt;</a:t>
            </a:r>
            <a:endParaRPr lang="en-US" sz="2000" dirty="0">
              <a:latin typeface="Courier"/>
              <a:cs typeface="Courier"/>
              <a:sym typeface="Monaco" charset="0"/>
            </a:endParaRPr>
          </a:p>
        </p:txBody>
      </p:sp>
      <p:sp>
        <p:nvSpPr>
          <p:cNvPr id="274434" name="Rectangle 2"/>
          <p:cNvSpPr>
            <a:spLocks/>
          </p:cNvSpPr>
          <p:nvPr/>
        </p:nvSpPr>
        <p:spPr bwMode="auto">
          <a:xfrm>
            <a:off x="5014277" y="4180954"/>
            <a:ext cx="3929063" cy="19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lvl="1"/>
            <a:r>
              <a:rPr lang="en-US" sz="2800" dirty="0">
                <a:ea typeface="ＭＳ Ｐゴシック" charset="0"/>
                <a:cs typeface="Gill Sans" charset="0"/>
              </a:rPr>
              <a:t>Relationships between pieces of data reflect relationships in the real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276481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is self-describing</a:t>
            </a:r>
          </a:p>
          <a:p>
            <a:r>
              <a:rPr lang="en-US" dirty="0" smtClean="0"/>
              <a:t>format </a:t>
            </a:r>
            <a:r>
              <a:rPr lang="en-US" dirty="0"/>
              <a:t>separates content from structure</a:t>
            </a:r>
          </a:p>
          <a:p>
            <a:r>
              <a:rPr lang="en-US" dirty="0" smtClean="0"/>
              <a:t>data </a:t>
            </a:r>
            <a:r>
              <a:rPr lang="en-US" dirty="0"/>
              <a:t>can be easily merged and exchanged</a:t>
            </a:r>
          </a:p>
          <a:p>
            <a:r>
              <a:rPr lang="en-US" dirty="0" smtClean="0"/>
              <a:t>file </a:t>
            </a:r>
            <a:r>
              <a:rPr lang="en-US" dirty="0"/>
              <a:t>is human-readable</a:t>
            </a:r>
          </a:p>
          <a:p>
            <a:r>
              <a:rPr lang="en-US" dirty="0" smtClean="0"/>
              <a:t>file </a:t>
            </a:r>
            <a:r>
              <a:rPr lang="en-US" dirty="0"/>
              <a:t>is also easily machine-generated</a:t>
            </a:r>
          </a:p>
          <a:p>
            <a:r>
              <a:rPr lang="en-US" dirty="0" smtClean="0"/>
              <a:t>standards </a:t>
            </a:r>
            <a:r>
              <a:rPr lang="en-US" dirty="0"/>
              <a:t>are widely </a:t>
            </a:r>
            <a:r>
              <a:rPr lang="en-US" dirty="0" smtClean="0"/>
              <a:t>adopted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76481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Calibri (Body)"/>
                <a:cs typeface="Calibri (Body)"/>
              </a:rPr>
              <a:t>XML </a:t>
            </a:r>
            <a:r>
              <a:rPr lang="en-US" dirty="0">
                <a:latin typeface="Calibri (Body)"/>
                <a:cs typeface="Calibri (Body)"/>
              </a:rPr>
              <a:t>documents can be very verbose and hard to read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It’s </a:t>
            </a:r>
            <a:r>
              <a:rPr lang="en-US" dirty="0">
                <a:latin typeface="Calibri (Body)"/>
                <a:cs typeface="Calibri (Body)"/>
              </a:rPr>
              <a:t>so general that </a:t>
            </a:r>
            <a:r>
              <a:rPr lang="en-US" dirty="0" smtClean="0">
                <a:latin typeface="Calibri (Body)"/>
                <a:cs typeface="Calibri (Body)"/>
              </a:rPr>
              <a:t>it’s </a:t>
            </a:r>
            <a:r>
              <a:rPr lang="en-US" dirty="0">
                <a:latin typeface="Calibri (Body)"/>
                <a:cs typeface="Calibri (Body)"/>
              </a:rPr>
              <a:t>hard to develop tools for all </a:t>
            </a:r>
            <a:r>
              <a:rPr lang="en-US" dirty="0" smtClean="0">
                <a:latin typeface="Calibri (Body)"/>
                <a:cs typeface="Calibri (Body)"/>
              </a:rPr>
              <a:t>cases</a:t>
            </a:r>
          </a:p>
          <a:p>
            <a:r>
              <a:rPr lang="en-US" dirty="0">
                <a:latin typeface="Calibri (Body)"/>
                <a:cs typeface="Calibri (Body)"/>
              </a:rPr>
              <a:t>F</a:t>
            </a:r>
            <a:r>
              <a:rPr lang="en-US" dirty="0" smtClean="0">
                <a:latin typeface="Calibri (Body)"/>
                <a:cs typeface="Calibri (Body)"/>
              </a:rPr>
              <a:t>iles </a:t>
            </a:r>
            <a:r>
              <a:rPr lang="en-US" dirty="0">
                <a:latin typeface="Calibri (Body)"/>
                <a:cs typeface="Calibri (Body)"/>
              </a:rPr>
              <a:t>can be quite large due to high amount of redundancy</a:t>
            </a:r>
          </a:p>
        </p:txBody>
      </p:sp>
    </p:spTree>
    <p:extLst>
      <p:ext uri="{BB962C8B-B14F-4D97-AF65-F5344CB8AC3E}">
        <p14:creationId xmlns:p14="http://schemas.microsoft.com/office/powerpoint/2010/main" val="40909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44669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XML is has become quite popular in many scientific fields, and it is standard in many web applications for the exchange and visualization of data.  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Well </a:t>
            </a:r>
            <a:r>
              <a:rPr lang="en-US" dirty="0">
                <a:latin typeface="Calibri"/>
                <a:cs typeface="Calibri"/>
              </a:rPr>
              <a:t>learn how to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create </a:t>
            </a:r>
            <a:r>
              <a:rPr lang="en-US" dirty="0">
                <a:latin typeface="Calibri"/>
                <a:cs typeface="Calibri"/>
              </a:rPr>
              <a:t>it and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read</a:t>
            </a:r>
            <a:r>
              <a:rPr lang="en-US" dirty="0">
                <a:latin typeface="Calibri"/>
                <a:cs typeface="Calibri"/>
              </a:rPr>
              <a:t>/process it</a:t>
            </a:r>
            <a:r>
              <a:rPr lang="en-US" dirty="0" smtClean="0">
                <a:latin typeface="Calibri"/>
                <a:cs typeface="Calibri"/>
              </a:rPr>
              <a:t>.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Well </a:t>
            </a:r>
            <a:r>
              <a:rPr lang="en-US" dirty="0">
                <a:latin typeface="Calibri"/>
                <a:cs typeface="Calibri"/>
              </a:rPr>
              <a:t>do both of these things from within R, but first let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s start with an overview of what XML documents look like.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iva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92" b="-6392"/>
          <a:stretch>
            <a:fillRect/>
          </a:stretch>
        </p:blipFill>
        <p:spPr>
          <a:xfrm>
            <a:off x="1" y="194054"/>
            <a:ext cx="8996266" cy="6663946"/>
          </a:xfrm>
        </p:spPr>
      </p:pic>
    </p:spTree>
    <p:extLst>
      <p:ext uri="{BB962C8B-B14F-4D97-AF65-F5344CB8AC3E}">
        <p14:creationId xmlns:p14="http://schemas.microsoft.com/office/powerpoint/2010/main" val="34533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976"/>
            <a:ext cx="8229600" cy="64390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&lt;lender&gt;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lender_id</a:t>
            </a:r>
            <a:r>
              <a:rPr lang="en-US" dirty="0"/>
              <a:t>&gt;matt&lt;/</a:t>
            </a:r>
            <a:r>
              <a:rPr lang="en-US" dirty="0" err="1"/>
              <a:t>lender_id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&lt;name&gt;Matt&lt;/name&gt; </a:t>
            </a:r>
          </a:p>
          <a:p>
            <a:pPr marL="0" indent="0">
              <a:buNone/>
            </a:pPr>
            <a:r>
              <a:rPr lang="en-US" dirty="0"/>
              <a:t>      &lt;image&gt; </a:t>
            </a:r>
          </a:p>
          <a:p>
            <a:pPr marL="0" indent="0">
              <a:buNone/>
            </a:pPr>
            <a:r>
              <a:rPr lang="en-US" dirty="0"/>
              <a:t>        &lt;id&gt;12829&lt;/id&gt;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template_id</a:t>
            </a:r>
            <a:r>
              <a:rPr lang="en-US" dirty="0"/>
              <a:t>&gt;1&lt;/</a:t>
            </a:r>
            <a:r>
              <a:rPr lang="en-US" dirty="0" err="1"/>
              <a:t>template_id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&lt;/image&gt; </a:t>
            </a:r>
          </a:p>
          <a:p>
            <a:pPr marL="0" indent="0">
              <a:buNone/>
            </a:pPr>
            <a:r>
              <a:rPr lang="en-US" dirty="0"/>
              <a:t>      &lt;whereabouts&gt;San Francisco CA&lt;/whereabouts&gt;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country_code</a:t>
            </a:r>
            <a:r>
              <a:rPr lang="en-US" dirty="0"/>
              <a:t>&gt;US&lt;/</a:t>
            </a:r>
            <a:r>
              <a:rPr lang="en-US" dirty="0" err="1"/>
              <a:t>country_code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fi-FI" dirty="0"/>
              <a:t>      &lt;</a:t>
            </a:r>
            <a:r>
              <a:rPr lang="fi-FI" dirty="0" err="1"/>
              <a:t>uid</a:t>
            </a:r>
            <a:r>
              <a:rPr lang="fi-FI" dirty="0"/>
              <a:t>&gt;</a:t>
            </a:r>
            <a:r>
              <a:rPr lang="fi-FI" dirty="0" err="1"/>
              <a:t>matt</a:t>
            </a:r>
            <a:r>
              <a:rPr lang="fi-FI" dirty="0"/>
              <a:t>&lt;/</a:t>
            </a:r>
            <a:r>
              <a:rPr lang="fi-FI" dirty="0" err="1"/>
              <a:t>uid</a:t>
            </a:r>
            <a:r>
              <a:rPr lang="fi-FI" dirty="0"/>
              <a:t>&gt;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member_since</a:t>
            </a:r>
            <a:r>
              <a:rPr lang="en-US" dirty="0"/>
              <a:t>&gt;2006-01-01T09:01:01Z&lt;/</a:t>
            </a:r>
            <a:r>
              <a:rPr lang="en-US" dirty="0" err="1"/>
              <a:t>member_since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&lt;</a:t>
            </a:r>
            <a:r>
              <a:rPr lang="en-US" dirty="0" err="1"/>
              <a:t>personal_url</a:t>
            </a:r>
            <a:r>
              <a:rPr lang="en-US" dirty="0"/>
              <a:t>&gt;</a:t>
            </a:r>
            <a:r>
              <a:rPr lang="en-US" dirty="0" err="1"/>
              <a:t>www.socialedge.org</a:t>
            </a:r>
            <a:r>
              <a:rPr lang="en-US" dirty="0"/>
              <a:t>/blogs/kiva-chronicles </a:t>
            </a:r>
          </a:p>
          <a:p>
            <a:pPr marL="0" indent="0">
              <a:buNone/>
            </a:pPr>
            <a:r>
              <a:rPr lang="en-US" dirty="0"/>
              <a:t>      &lt;/</a:t>
            </a:r>
            <a:r>
              <a:rPr lang="en-US" dirty="0" err="1"/>
              <a:t>personal_url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&lt;occupation&gt;Entrepreneur&lt;/occupation&gt;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loan_because</a:t>
            </a:r>
            <a:r>
              <a:rPr lang="en-US" dirty="0"/>
              <a:t>&gt;I love the stories. &lt;/</a:t>
            </a:r>
            <a:r>
              <a:rPr lang="en-US" dirty="0" err="1"/>
              <a:t>loan_because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occupational_info</a:t>
            </a:r>
            <a:r>
              <a:rPr lang="en-US" dirty="0"/>
              <a:t>&gt;I co-founded a startup nonprofit (this one!) </a:t>
            </a:r>
          </a:p>
          <a:p>
            <a:pPr marL="0" indent="0">
              <a:buNone/>
            </a:pPr>
            <a:r>
              <a:rPr lang="en-US" dirty="0"/>
              <a:t>        and I work with an amazing group of people dreaming up ways to </a:t>
            </a:r>
          </a:p>
          <a:p>
            <a:pPr marL="0" indent="0">
              <a:buNone/>
            </a:pPr>
            <a:r>
              <a:rPr lang="en-US" dirty="0"/>
              <a:t>        alleviate poverty through personal lending. </a:t>
            </a:r>
          </a:p>
          <a:p>
            <a:pPr marL="0" indent="0">
              <a:buNone/>
            </a:pPr>
            <a:r>
              <a:rPr lang="en-US" dirty="0"/>
              <a:t>      &lt;/</a:t>
            </a:r>
            <a:r>
              <a:rPr lang="en-US" dirty="0" err="1"/>
              <a:t>occupational_info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loan_count</a:t>
            </a:r>
            <a:r>
              <a:rPr lang="en-US" dirty="0"/>
              <a:t>&gt;89&lt;/</a:t>
            </a:r>
            <a:r>
              <a:rPr lang="en-US" dirty="0" err="1"/>
              <a:t>loan_count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invitee_count</a:t>
            </a:r>
            <a:r>
              <a:rPr lang="en-US" dirty="0"/>
              <a:t>&gt;23&lt;/</a:t>
            </a:r>
            <a:r>
              <a:rPr lang="en-US" dirty="0" err="1"/>
              <a:t>invitee_count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&lt;/lender&gt;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6952" y="670364"/>
            <a:ext cx="2451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Snippet of Kiva Data for one lender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CB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99" b="-7299"/>
          <a:stretch>
            <a:fillRect/>
          </a:stretch>
        </p:blipFill>
        <p:spPr>
          <a:xfrm>
            <a:off x="457200" y="246976"/>
            <a:ext cx="8229600" cy="6439023"/>
          </a:xfrm>
        </p:spPr>
      </p:pic>
    </p:spTree>
    <p:extLst>
      <p:ext uri="{BB962C8B-B14F-4D97-AF65-F5344CB8AC3E}">
        <p14:creationId xmlns:p14="http://schemas.microsoft.com/office/powerpoint/2010/main" val="29663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of exchange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1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&lt;Cube&gt;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&lt;Cube time="2008-04-21"&gt; </a:t>
            </a:r>
          </a:p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/>
              <a:t>Cube currency="USD" rate="1.5898"/&gt;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&lt;Cube currency="JPY" rate="164.43"/&gt;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&lt;Cube currency="BGN" rate="1.9558"/&gt;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&lt;Cube currency="CZK" rate="25.091"/&gt;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&lt;/Cube&gt;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&lt;Cube time="2008-04-17"&gt;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&lt;Cube currency="USD" rate="1.5872"/&gt;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&lt;Cube currency="JPY" rate="162.74"/&gt;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&lt;Cube currency="BGN" rate="1.9558"/&gt;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&lt;Cube currency="CZK" rate="24.975"/&gt;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&lt;/Cube&gt;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&lt;/Cube&gt; </a:t>
            </a:r>
          </a:p>
        </p:txBody>
      </p:sp>
    </p:spTree>
    <p:extLst>
      <p:ext uri="{BB962C8B-B14F-4D97-AF65-F5344CB8AC3E}">
        <p14:creationId xmlns:p14="http://schemas.microsoft.com/office/powerpoint/2010/main" val="3869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Log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169.237.46.168 </a:t>
            </a:r>
            <a:r>
              <a:rPr lang="en-US" sz="2500" dirty="0" smtClean="0"/>
              <a:t>-- </a:t>
            </a:r>
            <a:r>
              <a:rPr lang="en-US" sz="2500" dirty="0"/>
              <a:t>[26/Jan/2004:10:47:58 -0800] </a:t>
            </a:r>
          </a:p>
          <a:p>
            <a:pPr marL="0" indent="0">
              <a:buNone/>
            </a:pPr>
            <a:r>
              <a:rPr lang="en-US" sz="2500" dirty="0"/>
              <a:t>"GET /stat141/Winter04 HTTP/1.1" 301 328 </a:t>
            </a:r>
          </a:p>
          <a:p>
            <a:pPr marL="0" indent="0">
              <a:buNone/>
            </a:pPr>
            <a:r>
              <a:rPr lang="en-US" sz="2500" dirty="0"/>
              <a:t>"http://</a:t>
            </a:r>
            <a:r>
              <a:rPr lang="en-US" sz="2500" dirty="0" err="1"/>
              <a:t>anson.ucdavis.edu</a:t>
            </a:r>
            <a:r>
              <a:rPr lang="en-US" sz="2500" dirty="0"/>
              <a:t>/courses/" </a:t>
            </a:r>
          </a:p>
          <a:p>
            <a:pPr marL="0" indent="0">
              <a:buNone/>
            </a:pPr>
            <a:r>
              <a:rPr lang="pl-PL" sz="2500" dirty="0"/>
              <a:t>"Mozilla/4.0 (</a:t>
            </a:r>
            <a:r>
              <a:rPr lang="pl-PL" sz="2500" dirty="0" err="1"/>
              <a:t>compatible</a:t>
            </a:r>
            <a:r>
              <a:rPr lang="pl-PL" sz="2500" dirty="0"/>
              <a:t>; MSIE 6.0; Windows NT 5.0; .NET CLR 1.1.4322</a:t>
            </a:r>
            <a:r>
              <a:rPr lang="pl-PL" sz="2500" dirty="0" smtClean="0"/>
              <a:t>)</a:t>
            </a:r>
            <a:r>
              <a:rPr lang="en-US" sz="2500" dirty="0"/>
              <a:t> "</a:t>
            </a:r>
            <a:endParaRPr lang="pl-PL" sz="2500" dirty="0" smtClean="0"/>
          </a:p>
          <a:p>
            <a:pPr marL="0" indent="0">
              <a:buNone/>
            </a:pPr>
            <a:r>
              <a:rPr lang="pl-PL" sz="2500" dirty="0" smtClean="0"/>
              <a:t> </a:t>
            </a:r>
            <a:endParaRPr lang="pl-PL" sz="2500" dirty="0"/>
          </a:p>
          <a:p>
            <a:pPr marL="0" indent="0">
              <a:buNone/>
            </a:pPr>
            <a:r>
              <a:rPr lang="pl-PL" sz="2500" dirty="0"/>
              <a:t>169.237.46.168 </a:t>
            </a:r>
            <a:r>
              <a:rPr lang="pl-PL" sz="2500" dirty="0" smtClean="0"/>
              <a:t>-- </a:t>
            </a:r>
            <a:r>
              <a:rPr lang="pl-PL" sz="2500" dirty="0"/>
              <a:t>[26/Jan/2004:10:47:58 -0800] </a:t>
            </a:r>
          </a:p>
          <a:p>
            <a:pPr marL="0" indent="0">
              <a:buNone/>
            </a:pPr>
            <a:r>
              <a:rPr lang="pl-PL" sz="2500" dirty="0"/>
              <a:t>"GET /stat141/Winter04/ HTTP/1.1" 200 2585 </a:t>
            </a:r>
          </a:p>
          <a:p>
            <a:pPr marL="0" indent="0">
              <a:buNone/>
            </a:pPr>
            <a:r>
              <a:rPr lang="pl-PL" sz="2500" dirty="0"/>
              <a:t>"http://</a:t>
            </a:r>
            <a:r>
              <a:rPr lang="pl-PL" sz="2500" dirty="0" err="1"/>
              <a:t>anson.ucdavis.edu</a:t>
            </a:r>
            <a:r>
              <a:rPr lang="pl-PL" sz="2500" dirty="0"/>
              <a:t>/</a:t>
            </a:r>
            <a:r>
              <a:rPr lang="pl-PL" sz="2500" dirty="0" err="1"/>
              <a:t>courses</a:t>
            </a:r>
            <a:r>
              <a:rPr lang="pl-PL" sz="2500" dirty="0"/>
              <a:t>/" </a:t>
            </a:r>
          </a:p>
          <a:p>
            <a:pPr marL="0" indent="0">
              <a:buNone/>
            </a:pPr>
            <a:r>
              <a:rPr lang="pl-PL" sz="2500" dirty="0"/>
              <a:t>"Mozilla/4.0 (</a:t>
            </a:r>
            <a:r>
              <a:rPr lang="pl-PL" sz="2500" dirty="0" err="1"/>
              <a:t>compatible</a:t>
            </a:r>
            <a:r>
              <a:rPr lang="pl-PL" sz="2500" dirty="0"/>
              <a:t>; MSIE 6.0; Windows NT 5.0; .NET CLR 1.1.4322)"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651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GS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0" b="-2240"/>
          <a:stretch>
            <a:fillRect/>
          </a:stretch>
        </p:blipFill>
        <p:spPr>
          <a:xfrm>
            <a:off x="0" y="335182"/>
            <a:ext cx="9144000" cy="6522818"/>
          </a:xfrm>
        </p:spPr>
      </p:pic>
    </p:spTree>
    <p:extLst>
      <p:ext uri="{BB962C8B-B14F-4D97-AF65-F5344CB8AC3E}">
        <p14:creationId xmlns:p14="http://schemas.microsoft.com/office/powerpoint/2010/main" val="15721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36"/>
            <a:ext cx="8229600" cy="66286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event id="00068404" network-code="</a:t>
            </a:r>
            <a:r>
              <a:rPr lang="en-US" dirty="0" err="1"/>
              <a:t>ak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time-stamp="2008/09/16_22:17:31 " version="2"&gt;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param</a:t>
            </a:r>
            <a:r>
              <a:rPr lang="en-US" dirty="0"/>
              <a:t> name="year" value="2008"/&gt;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param</a:t>
            </a:r>
            <a:r>
              <a:rPr lang="en-US" dirty="0"/>
              <a:t> name="month" value="09"/&gt;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day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="14"/&gt;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="hour" </a:t>
            </a:r>
            <a:r>
              <a:rPr lang="pt-BR" dirty="0" err="1"/>
              <a:t>value</a:t>
            </a:r>
            <a:r>
              <a:rPr lang="pt-BR" dirty="0"/>
              <a:t>="00"/&gt;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="minute" </a:t>
            </a:r>
            <a:r>
              <a:rPr lang="pt-BR" dirty="0" err="1"/>
              <a:t>value</a:t>
            </a:r>
            <a:r>
              <a:rPr lang="pt-BR" dirty="0"/>
              <a:t>="59"/&gt;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second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="04.0"/&gt;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="latitude" </a:t>
            </a:r>
            <a:r>
              <a:rPr lang="pt-BR" dirty="0" err="1"/>
              <a:t>value</a:t>
            </a:r>
            <a:r>
              <a:rPr lang="pt-BR" dirty="0"/>
              <a:t>="51.8106"/&gt;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="longitude" </a:t>
            </a:r>
            <a:r>
              <a:rPr lang="pt-BR" dirty="0" err="1"/>
              <a:t>value</a:t>
            </a:r>
            <a:r>
              <a:rPr lang="pt-BR" dirty="0"/>
              <a:t>="-175.9250"/&gt;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depth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="146.0"/&gt;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="magnitude" </a:t>
            </a:r>
            <a:r>
              <a:rPr lang="pt-BR" dirty="0" err="1"/>
              <a:t>value</a:t>
            </a:r>
            <a:r>
              <a:rPr lang="pt-BR" dirty="0"/>
              <a:t>="3.8"/&gt;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="num-</a:t>
            </a:r>
            <a:r>
              <a:rPr lang="pt-BR" dirty="0" err="1"/>
              <a:t>stations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="10"/&gt;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="num-</a:t>
            </a:r>
            <a:r>
              <a:rPr lang="pt-BR" dirty="0" err="1"/>
              <a:t>phases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="15"/&gt;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dist-first-station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="126.1"/&gt;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azimuthal</a:t>
            </a:r>
            <a:r>
              <a:rPr lang="pt-BR" dirty="0"/>
              <a:t>-gap" </a:t>
            </a:r>
            <a:r>
              <a:rPr lang="pt-BR" dirty="0" err="1"/>
              <a:t>value</a:t>
            </a:r>
            <a:r>
              <a:rPr lang="pt-BR" dirty="0"/>
              <a:t>="53"/&gt;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="magnitude-</a:t>
            </a:r>
            <a:r>
              <a:rPr lang="pt-BR" dirty="0" err="1"/>
              <a:t>type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="L"/&gt;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="magnitude-</a:t>
            </a:r>
            <a:r>
              <a:rPr lang="pt-BR" dirty="0" err="1"/>
              <a:t>type</a:t>
            </a:r>
            <a:r>
              <a:rPr lang="pt-BR" dirty="0"/>
              <a:t>-</a:t>
            </a:r>
            <a:r>
              <a:rPr lang="pt-BR" dirty="0" err="1"/>
              <a:t>ext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               </a:t>
            </a:r>
            <a:r>
              <a:rPr lang="pt-BR" dirty="0" err="1"/>
              <a:t>value</a:t>
            </a:r>
            <a:r>
              <a:rPr lang="pt-BR" dirty="0"/>
              <a:t>="Ml = local magnitude (</a:t>
            </a:r>
            <a:r>
              <a:rPr lang="pt-BR" dirty="0" err="1"/>
              <a:t>synthetic</a:t>
            </a:r>
            <a:r>
              <a:rPr lang="pt-BR" dirty="0"/>
              <a:t> Wood-Anderson)"/&gt;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location-method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="a"/&gt; </a:t>
            </a:r>
          </a:p>
          <a:p>
            <a:pPr marL="0" indent="0">
              <a:buNone/>
            </a:pPr>
            <a:r>
              <a:rPr lang="pt-BR" dirty="0"/>
              <a:t>        &lt;param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location-method-ext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              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Auryn</a:t>
            </a:r>
            <a:r>
              <a:rPr lang="pt-BR" dirty="0"/>
              <a:t> (</a:t>
            </a:r>
            <a:r>
              <a:rPr lang="pt-BR" dirty="0" err="1"/>
              <a:t>Confirmed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human</a:t>
            </a:r>
            <a:r>
              <a:rPr lang="pt-BR" dirty="0"/>
              <a:t> </a:t>
            </a:r>
            <a:r>
              <a:rPr lang="pt-BR" dirty="0" err="1"/>
              <a:t>review</a:t>
            </a:r>
            <a:r>
              <a:rPr lang="pt-BR" dirty="0"/>
              <a:t>)"/&gt; 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event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event</a:t>
            </a:r>
            <a:r>
              <a:rPr lang="pt-BR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5549" y="1161465"/>
            <a:ext cx="3071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Snippet of USGS earthquake catalog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vTrack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" b="-333"/>
          <a:stretch>
            <a:fillRect/>
          </a:stretch>
        </p:blipFill>
        <p:spPr>
          <a:xfrm>
            <a:off x="-141118" y="476312"/>
            <a:ext cx="9285118" cy="6381688"/>
          </a:xfrm>
        </p:spPr>
      </p:pic>
    </p:spTree>
    <p:extLst>
      <p:ext uri="{BB962C8B-B14F-4D97-AF65-F5344CB8AC3E}">
        <p14:creationId xmlns:p14="http://schemas.microsoft.com/office/powerpoint/2010/main" val="25513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5748"/>
            <a:ext cx="8229600" cy="64522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&lt;actions&gt; </a:t>
            </a:r>
          </a:p>
          <a:p>
            <a:pPr marL="0" indent="0">
              <a:buNone/>
            </a:pPr>
            <a:r>
              <a:rPr lang="en-US" dirty="0"/>
              <a:t>  &lt;action </a:t>
            </a:r>
            <a:r>
              <a:rPr lang="en-US" dirty="0" err="1"/>
              <a:t>datetime</a:t>
            </a:r>
            <a:r>
              <a:rPr lang="en-US" dirty="0"/>
              <a:t>="2009-01-26"&gt; </a:t>
            </a:r>
          </a:p>
          <a:p>
            <a:pPr marL="0" indent="0">
              <a:buNone/>
            </a:pPr>
            <a:r>
              <a:rPr lang="en-US" dirty="0"/>
              <a:t>    &lt;text&gt;Referred to the Committee on Appropriations, and in addition </a:t>
            </a:r>
          </a:p>
          <a:p>
            <a:pPr marL="0" indent="0">
              <a:buNone/>
            </a:pPr>
            <a:r>
              <a:rPr lang="en-US" dirty="0"/>
              <a:t>          to the Committee on the Budget, for a period to be </a:t>
            </a:r>
          </a:p>
          <a:p>
            <a:pPr marL="0" indent="0">
              <a:buNone/>
            </a:pPr>
            <a:r>
              <a:rPr lang="en-US" dirty="0"/>
              <a:t>          subsequently determined by the Speaker, in each case for </a:t>
            </a:r>
          </a:p>
          <a:p>
            <a:pPr marL="0" indent="0">
              <a:buNone/>
            </a:pPr>
            <a:r>
              <a:rPr lang="en-US" dirty="0"/>
              <a:t>          consideration of such provisions as fall within the </a:t>
            </a:r>
          </a:p>
          <a:p>
            <a:pPr marL="0" indent="0">
              <a:buNone/>
            </a:pPr>
            <a:r>
              <a:rPr lang="en-US" dirty="0"/>
              <a:t>          jurisdiction of the committee concerned. </a:t>
            </a:r>
          </a:p>
          <a:p>
            <a:pPr marL="0" indent="0">
              <a:buNone/>
            </a:pPr>
            <a:r>
              <a:rPr lang="en-US" dirty="0"/>
              <a:t>    &lt;/text&gt; </a:t>
            </a:r>
          </a:p>
          <a:p>
            <a:pPr marL="0" indent="0">
              <a:buNone/>
            </a:pPr>
            <a:r>
              <a:rPr lang="en-US" dirty="0"/>
              <a:t>  &lt;/action&gt; </a:t>
            </a:r>
          </a:p>
          <a:p>
            <a:pPr marL="0" indent="0">
              <a:buNone/>
            </a:pPr>
            <a:r>
              <a:rPr lang="en-US" dirty="0"/>
              <a:t>  &lt;action </a:t>
            </a:r>
            <a:r>
              <a:rPr lang="en-US" dirty="0" err="1"/>
              <a:t>datetime</a:t>
            </a:r>
            <a:r>
              <a:rPr lang="en-US" dirty="0"/>
              <a:t>="2009-01-26"&gt;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&lt;text&gt;Referred to House Appropriations&lt;/text&gt;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&lt;/action&gt; </a:t>
            </a:r>
          </a:p>
          <a:p>
            <a:pPr marL="0" indent="0">
              <a:buNone/>
            </a:pPr>
            <a:r>
              <a:rPr lang="en-US" dirty="0"/>
              <a:t>&lt;/actions&gt; </a:t>
            </a:r>
          </a:p>
          <a:p>
            <a:pPr marL="0" indent="0">
              <a:buNone/>
            </a:pPr>
            <a:r>
              <a:rPr lang="en-US" dirty="0"/>
              <a:t>..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relatedbills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&lt;bill relation="rule" session="111" type="</a:t>
            </a:r>
            <a:r>
              <a:rPr lang="en-US" dirty="0" err="1"/>
              <a:t>hr</a:t>
            </a:r>
            <a:r>
              <a:rPr lang="en-US" dirty="0"/>
              <a:t>" number="88" /&gt;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relatedbills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3385" y="2875509"/>
            <a:ext cx="1693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Snippet of US Congress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26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MLS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9" b="-3229"/>
          <a:stretch>
            <a:fillRect/>
          </a:stretch>
        </p:blipFill>
        <p:spPr>
          <a:xfrm>
            <a:off x="0" y="211694"/>
            <a:ext cx="9144000" cy="6646306"/>
          </a:xfrm>
        </p:spPr>
      </p:pic>
    </p:spTree>
    <p:extLst>
      <p:ext uri="{BB962C8B-B14F-4D97-AF65-F5344CB8AC3E}">
        <p14:creationId xmlns:p14="http://schemas.microsoft.com/office/powerpoint/2010/main" val="9426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0929"/>
            <a:ext cx="8229600" cy="5826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&lt;Placemark id="217"&gt; </a:t>
            </a:r>
          </a:p>
          <a:p>
            <a:pPr marL="0" indent="0">
              <a:buNone/>
            </a:pPr>
            <a:r>
              <a:rPr lang="da-DK" dirty="0"/>
              <a:t>&lt;</a:t>
            </a:r>
            <a:r>
              <a:rPr lang="da-DK" dirty="0" err="1"/>
              <a:t>name</a:t>
            </a:r>
            <a:r>
              <a:rPr lang="da-DK" dirty="0"/>
              <a:t>&gt;8.2&lt;/</a:t>
            </a:r>
            <a:r>
              <a:rPr lang="da-DK" dirty="0" err="1"/>
              <a:t>name</a:t>
            </a:r>
            <a:r>
              <a:rPr lang="da-DK" dirty="0"/>
              <a:t>&gt; </a:t>
            </a:r>
          </a:p>
          <a:p>
            <a:pPr marL="0" indent="0">
              <a:buNone/>
            </a:pPr>
            <a:r>
              <a:rPr lang="da-DK" dirty="0"/>
              <a:t>&lt;</a:t>
            </a:r>
            <a:r>
              <a:rPr lang="da-DK" dirty="0" err="1"/>
              <a:t>description</a:t>
            </a:r>
            <a:r>
              <a:rPr lang="da-DK" dirty="0"/>
              <a:t>&gt; </a:t>
            </a:r>
          </a:p>
          <a:p>
            <a:pPr marL="0" indent="0">
              <a:buNone/>
            </a:pPr>
            <a:r>
              <a:rPr lang="da-DK" dirty="0"/>
              <a:t>Date: 2008-9-15 </a:t>
            </a:r>
          </a:p>
          <a:p>
            <a:pPr marL="0" indent="0">
              <a:buNone/>
            </a:pPr>
            <a:r>
              <a:rPr lang="da-DK" dirty="0"/>
              <a:t>Magnitude: 1.5 </a:t>
            </a:r>
          </a:p>
          <a:p>
            <a:pPr marL="0" indent="0">
              <a:buNone/>
            </a:pPr>
            <a:r>
              <a:rPr lang="en-US" dirty="0"/>
              <a:t>Depth: 8.2 km </a:t>
            </a:r>
          </a:p>
          <a:p>
            <a:pPr marL="0" indent="0">
              <a:buNone/>
            </a:pPr>
            <a:r>
              <a:rPr lang="en-US" dirty="0"/>
              <a:t>&lt;/description&gt;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styleUrl</a:t>
            </a:r>
            <a:r>
              <a:rPr lang="en-US" dirty="0" smtClean="0"/>
              <a:t>&gt;#ball1</a:t>
            </a:r>
            <a:r>
              <a:rPr lang="en-US" dirty="0"/>
              <a:t>-2&lt;/</a:t>
            </a:r>
            <a:r>
              <a:rPr lang="en-US" dirty="0" err="1"/>
              <a:t>styleUrl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&lt;Point&gt; 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coordinates</a:t>
            </a:r>
            <a:r>
              <a:rPr lang="nl-NL" dirty="0"/>
              <a:t>&gt;-147.426</a:t>
            </a:r>
            <a:r>
              <a:rPr lang="nl-NL" dirty="0" smtClean="0"/>
              <a:t>, 60.929, 0</a:t>
            </a:r>
            <a:r>
              <a:rPr lang="nl-NL" dirty="0"/>
              <a:t>&lt;/</a:t>
            </a:r>
            <a:r>
              <a:rPr lang="nl-NL" dirty="0" err="1"/>
              <a:t>coordinates</a:t>
            </a:r>
            <a:r>
              <a:rPr lang="nl-NL" dirty="0"/>
              <a:t>&gt; </a:t>
            </a:r>
          </a:p>
          <a:p>
            <a:pPr marL="0" indent="0">
              <a:buNone/>
            </a:pPr>
            <a:r>
              <a:rPr lang="fi-FI" dirty="0"/>
              <a:t>&lt;/</a:t>
            </a:r>
            <a:r>
              <a:rPr lang="fi-FI" dirty="0" err="1"/>
              <a:t>Point</a:t>
            </a:r>
            <a:r>
              <a:rPr lang="fi-FI" dirty="0"/>
              <a:t>&gt; </a:t>
            </a:r>
          </a:p>
          <a:p>
            <a:pPr marL="0" indent="0">
              <a:buNone/>
            </a:pPr>
            <a:r>
              <a:rPr lang="fi-FI" dirty="0"/>
              <a:t>&lt;/</a:t>
            </a:r>
            <a:r>
              <a:rPr lang="fi-FI" dirty="0" err="1"/>
              <a:t>Placemark</a:t>
            </a:r>
            <a:r>
              <a:rPr lang="fi-FI" dirty="0"/>
              <a:t>&gt;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3723" y="1093752"/>
            <a:ext cx="2046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Snippet of KML for one earthquake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51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Syntax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79553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44873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basic unit of XML code is called 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element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node.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It is made up of both </a:t>
            </a:r>
            <a:r>
              <a:rPr lang="en-US" i="1" dirty="0"/>
              <a:t>markup</a:t>
            </a:r>
            <a:r>
              <a:rPr lang="en-US" dirty="0"/>
              <a:t> and content.  Markup consists of </a:t>
            </a:r>
            <a:r>
              <a:rPr lang="en-US" i="1" dirty="0"/>
              <a:t>tags, attributes</a:t>
            </a:r>
            <a:r>
              <a:rPr lang="en-US" dirty="0"/>
              <a:t>, and </a:t>
            </a:r>
            <a:r>
              <a:rPr lang="en-US" i="1" dirty="0"/>
              <a:t>comments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2400" dirty="0">
                <a:latin typeface="Courier"/>
                <a:cs typeface="Courier"/>
                <a:sym typeface="Monaco" charset="0"/>
              </a:rPr>
              <a:t>CYL&gt; 6 &lt;/CYL&gt; &lt;</a:t>
            </a:r>
            <a:r>
              <a:rPr lang="en-US" sz="2400" dirty="0" smtClean="0">
                <a:latin typeface="Courier"/>
                <a:cs typeface="Courier"/>
                <a:sym typeface="Monaco" charset="0"/>
              </a:rPr>
              <a:t>!–- </a:t>
            </a:r>
            <a:r>
              <a:rPr lang="en-US" sz="2400" dirty="0" err="1" smtClean="0">
                <a:latin typeface="Courier"/>
                <a:cs typeface="Courier"/>
                <a:sym typeface="Monaco" charset="0"/>
              </a:rPr>
              <a:t>elem</a:t>
            </a:r>
            <a:r>
              <a:rPr lang="en-US" sz="2400" dirty="0" smtClean="0">
                <a:latin typeface="Courier"/>
                <a:cs typeface="Courier"/>
                <a:sym typeface="Monaco" charset="0"/>
              </a:rPr>
              <a:t> </a:t>
            </a:r>
            <a:r>
              <a:rPr lang="en-US" sz="2400" dirty="0">
                <a:latin typeface="Courier"/>
                <a:cs typeface="Courier"/>
                <a:sym typeface="Monaco" charset="0"/>
              </a:rPr>
              <a:t>with content 6 --&gt;</a:t>
            </a: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  <a:sym typeface="Monaco" charset="0"/>
              </a:rPr>
              <a:t>&lt;CYL&gt; &lt;/CYL&gt; </a:t>
            </a:r>
            <a:endParaRPr lang="en-US" sz="2400" dirty="0" smtClean="0"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  <a:sym typeface="Monaco" charset="0"/>
              </a:rPr>
              <a:t>&lt;CYL type=“numeric”/&gt;</a:t>
            </a:r>
            <a:endParaRPr lang="en-US" sz="2400" dirty="0">
              <a:latin typeface="Courier"/>
              <a:cs typeface="Courier"/>
              <a:sym typeface="Monaco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  <a:sym typeface="Monaco" charset="0"/>
              </a:rPr>
              <a:t>&lt;CYL size=</a:t>
            </a:r>
            <a:r>
              <a:rPr lang="ja-JP" altLang="en-US" sz="2400" dirty="0">
                <a:latin typeface="Courier"/>
                <a:cs typeface="Courier"/>
                <a:sym typeface="Monaco" charset="0"/>
              </a:rPr>
              <a:t>”</a:t>
            </a:r>
            <a:r>
              <a:rPr lang="en-US" sz="2400" dirty="0">
                <a:latin typeface="Courier"/>
                <a:cs typeface="Courier"/>
                <a:sym typeface="Monaco" charset="0"/>
              </a:rPr>
              <a:t>2</a:t>
            </a:r>
            <a:r>
              <a:rPr lang="ja-JP" altLang="en-US" sz="2400" dirty="0">
                <a:latin typeface="Courier"/>
                <a:cs typeface="Courier"/>
                <a:sym typeface="Monaco" charset="0"/>
              </a:rPr>
              <a:t>”</a:t>
            </a:r>
            <a:r>
              <a:rPr lang="en-US" sz="2400" dirty="0">
                <a:latin typeface="Courier"/>
                <a:cs typeface="Courier"/>
                <a:sym typeface="Monaco" charset="0"/>
              </a:rPr>
              <a:t>&gt; 6 &lt;/CYL&gt;</a:t>
            </a:r>
          </a:p>
        </p:txBody>
      </p:sp>
      <p:sp>
        <p:nvSpPr>
          <p:cNvPr id="279554" name="Rectangle 2"/>
          <p:cNvSpPr>
            <a:spLocks/>
          </p:cNvSpPr>
          <p:nvPr/>
        </p:nvSpPr>
        <p:spPr bwMode="auto">
          <a:xfrm>
            <a:off x="225930" y="4263368"/>
            <a:ext cx="110394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Start tag</a:t>
            </a:r>
          </a:p>
        </p:txBody>
      </p:sp>
      <p:sp>
        <p:nvSpPr>
          <p:cNvPr id="279555" name="Rectangle 3"/>
          <p:cNvSpPr>
            <a:spLocks/>
          </p:cNvSpPr>
          <p:nvPr/>
        </p:nvSpPr>
        <p:spPr bwMode="auto">
          <a:xfrm>
            <a:off x="3058158" y="4455728"/>
            <a:ext cx="97385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End tag</a:t>
            </a:r>
          </a:p>
        </p:txBody>
      </p:sp>
      <p:sp>
        <p:nvSpPr>
          <p:cNvPr id="279556" name="Rectangle 4"/>
          <p:cNvSpPr>
            <a:spLocks/>
          </p:cNvSpPr>
          <p:nvPr/>
        </p:nvSpPr>
        <p:spPr bwMode="auto">
          <a:xfrm>
            <a:off x="1653390" y="4399028"/>
            <a:ext cx="104179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Content</a:t>
            </a:r>
          </a:p>
        </p:txBody>
      </p:sp>
      <p:sp>
        <p:nvSpPr>
          <p:cNvPr id="279557" name="Rectangle 5"/>
          <p:cNvSpPr>
            <a:spLocks/>
          </p:cNvSpPr>
          <p:nvPr/>
        </p:nvSpPr>
        <p:spPr bwMode="auto">
          <a:xfrm>
            <a:off x="4954809" y="4345143"/>
            <a:ext cx="373199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Comment - can go anywhere</a:t>
            </a:r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auto">
          <a:xfrm flipH="1">
            <a:off x="640122" y="3878648"/>
            <a:ext cx="283518" cy="41759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2695186" y="3878647"/>
            <a:ext cx="550496" cy="5160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1781614" y="3878647"/>
            <a:ext cx="447403" cy="57708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561" name="Line 9"/>
          <p:cNvSpPr>
            <a:spLocks noChangeShapeType="1"/>
          </p:cNvSpPr>
          <p:nvPr/>
        </p:nvSpPr>
        <p:spPr bwMode="auto">
          <a:xfrm>
            <a:off x="4440122" y="3878647"/>
            <a:ext cx="468817" cy="61279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562" name="Rectangle 10"/>
          <p:cNvSpPr>
            <a:spLocks/>
          </p:cNvSpPr>
          <p:nvPr/>
        </p:nvSpPr>
        <p:spPr bwMode="auto">
          <a:xfrm>
            <a:off x="2682805" y="6343317"/>
            <a:ext cx="17573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ea typeface="ＭＳ Ｐゴシック" charset="0"/>
                <a:cs typeface="Gill Sans" charset="0"/>
              </a:rPr>
              <a:t>An attribute</a:t>
            </a: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1905931" y="6005838"/>
            <a:ext cx="789255" cy="55667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58088" y="5090040"/>
            <a:ext cx="2562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Elements with no content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695186" y="5090040"/>
            <a:ext cx="2494032" cy="38892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4440122" y="5478961"/>
            <a:ext cx="749096" cy="471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</a:t>
            </a:r>
            <a:endParaRPr lang="en-US" dirty="0"/>
          </a:p>
        </p:txBody>
      </p:sp>
      <p:sp>
        <p:nvSpPr>
          <p:cNvPr id="280577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8158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Tag </a:t>
            </a:r>
            <a:r>
              <a:rPr lang="en-US" dirty="0"/>
              <a:t>names are case-sensitive; start and end tags must match exactly.</a:t>
            </a:r>
          </a:p>
          <a:p>
            <a:r>
              <a:rPr lang="en-US" dirty="0"/>
              <a:t> No spaces are allowed between the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&lt;</a:t>
            </a:r>
            <a:r>
              <a:rPr lang="en-US" dirty="0"/>
              <a:t> and the tag name.</a:t>
            </a:r>
          </a:p>
          <a:p>
            <a:r>
              <a:rPr lang="en-US" dirty="0"/>
              <a:t> Tag names must begin with a letter and contain only alphanumeric characters.</a:t>
            </a:r>
          </a:p>
          <a:p>
            <a:r>
              <a:rPr lang="en-US" dirty="0"/>
              <a:t> An element must have both an open and closing tag unless it is empty.</a:t>
            </a:r>
          </a:p>
          <a:p>
            <a:r>
              <a:rPr lang="en-US" dirty="0"/>
              <a:t> An empty element that does not have a closing tag must be of the form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tagname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/&gt;</a:t>
            </a:r>
            <a:r>
              <a:rPr lang="en-US" dirty="0"/>
              <a:t>.</a:t>
            </a:r>
          </a:p>
          <a:p>
            <a:r>
              <a:rPr lang="en-US" dirty="0"/>
              <a:t> Tags must nest properly.  (Inner tags must close before outer ones.)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171602"/>
            <a:ext cx="8229600" cy="6686397"/>
          </a:xfrm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  <a:sym typeface="Monaco" charset="0"/>
              </a:rPr>
              <a:t>&lt;</a:t>
            </a:r>
            <a:r>
              <a:rPr lang="en-US" sz="1800" dirty="0">
                <a:latin typeface="Courier"/>
                <a:cs typeface="Courier"/>
                <a:sym typeface="Monaco" charset="0"/>
              </a:rPr>
              <a:t>?xml version="1.0" encoding="ISO-8859-1"?&gt;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&lt;!-- Edited with XML Spy v2006 (</a:t>
            </a:r>
            <a:r>
              <a:rPr lang="en-US" sz="1800" dirty="0">
                <a:latin typeface="Courier"/>
                <a:cs typeface="Courier"/>
                <a:sym typeface="Monaco" charset="0"/>
                <a:hlinkClick r:id="rId2"/>
              </a:rPr>
              <a:t>http://www.altova.com</a:t>
            </a:r>
            <a:r>
              <a:rPr lang="en-US" sz="1800" dirty="0">
                <a:latin typeface="Courier"/>
                <a:cs typeface="Courier"/>
                <a:sym typeface="Monaco" charset="0"/>
              </a:rPr>
              <a:t>) --&gt;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&lt;CATALOG&gt;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&lt;PLANT&gt;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&lt;COMMON&gt;Bloodroot&lt;/COMMON&gt;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&lt;BOTANICAL&gt;</a:t>
            </a:r>
            <a:r>
              <a:rPr lang="en-US" sz="1800" dirty="0" err="1">
                <a:latin typeface="Courier"/>
                <a:cs typeface="Courier"/>
                <a:sym typeface="Monaco" charset="0"/>
              </a:rPr>
              <a:t>Sanguinaria</a:t>
            </a:r>
            <a:r>
              <a:rPr lang="en-US" sz="1800" dirty="0">
                <a:latin typeface="Courier"/>
                <a:cs typeface="Courier"/>
                <a:sym typeface="Monaco" charset="0"/>
              </a:rPr>
              <a:t> </a:t>
            </a:r>
            <a:r>
              <a:rPr lang="en-US" sz="1800" dirty="0" err="1">
                <a:latin typeface="Courier"/>
                <a:cs typeface="Courier"/>
                <a:sym typeface="Monaco" charset="0"/>
              </a:rPr>
              <a:t>canadensis</a:t>
            </a:r>
            <a:r>
              <a:rPr lang="en-US" sz="1800" dirty="0">
                <a:latin typeface="Courier"/>
                <a:cs typeface="Courier"/>
                <a:sym typeface="Monaco" charset="0"/>
              </a:rPr>
              <a:t>&lt;/BOTANICAL&gt;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&lt;ZONE&gt;4&lt;/ZONE&gt;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&lt;LIGHT&gt;Mostly Shady&lt;/LIGHT&gt;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&lt;PRICE&gt;$2.44&lt;/PRICE&gt;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&lt;AVAILABILITY&gt;031599&lt;/AVAILABILITY&gt;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&lt;/PLANT&gt;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&lt;PLANT&gt;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&lt;COMMON&gt;Columbine&lt;/COMMON&gt;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&lt;BOTANICAL&gt;Aquilegia </a:t>
            </a:r>
            <a:r>
              <a:rPr lang="en-US" sz="1800" dirty="0" err="1">
                <a:latin typeface="Courier"/>
                <a:cs typeface="Courier"/>
                <a:sym typeface="Monaco" charset="0"/>
              </a:rPr>
              <a:t>canadensis</a:t>
            </a:r>
            <a:r>
              <a:rPr lang="en-US" sz="1800" dirty="0">
                <a:latin typeface="Courier"/>
                <a:cs typeface="Courier"/>
                <a:sym typeface="Monaco" charset="0"/>
              </a:rPr>
              <a:t>&lt;/BOTANICAL&gt;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&lt;ZONE&gt;3&lt;/ZONE&gt;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&lt;LIGHT&gt;Mostly Shady&lt;/LIGHT&gt;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&lt;PRICE&gt;$9.37&lt;/PRICE&gt;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&lt;AVAILABILITY&gt;030699&lt;/AVAILABILITY&gt;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&lt;/PLANT&gt;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&lt;PLANT&gt;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&lt;COMMON&gt;Marsh Marigold&lt;/COMMON&gt;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&lt;BOTANICAL&gt;</a:t>
            </a:r>
            <a:r>
              <a:rPr lang="en-US" sz="1800" dirty="0" err="1">
                <a:latin typeface="Courier"/>
                <a:cs typeface="Courier"/>
                <a:sym typeface="Monaco" charset="0"/>
              </a:rPr>
              <a:t>Caltha</a:t>
            </a:r>
            <a:r>
              <a:rPr lang="en-US" sz="1800" dirty="0">
                <a:latin typeface="Courier"/>
                <a:cs typeface="Courier"/>
                <a:sym typeface="Monaco" charset="0"/>
              </a:rPr>
              <a:t> </a:t>
            </a:r>
            <a:r>
              <a:rPr lang="en-US" sz="1800" dirty="0" err="1">
                <a:latin typeface="Courier"/>
                <a:cs typeface="Courier"/>
                <a:sym typeface="Monaco" charset="0"/>
              </a:rPr>
              <a:t>palustris</a:t>
            </a:r>
            <a:r>
              <a:rPr lang="en-US" sz="1800" dirty="0">
                <a:latin typeface="Courier"/>
                <a:cs typeface="Courier"/>
                <a:sym typeface="Monaco" charset="0"/>
              </a:rPr>
              <a:t>&lt;/BOTANICAL&gt;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&lt;ZONE&gt;4&lt;/ZONE&gt;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&lt;LIGHT&gt;Mostly Sunny&lt;/LIGHT&gt;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&lt;PRICE&gt;$6.81&lt;/PRICE&gt;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	&lt;AVAILABILITY&gt;051799&lt;/AVAILABILITY&gt;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	&lt;/PLANT&gt;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  <a:sym typeface="Monaco" charset="0"/>
              </a:rPr>
              <a:t>&lt;/CATALOG&gt;</a:t>
            </a:r>
          </a:p>
        </p:txBody>
      </p:sp>
      <p:sp>
        <p:nvSpPr>
          <p:cNvPr id="281602" name="Rectangle 2"/>
          <p:cNvSpPr>
            <a:spLocks/>
          </p:cNvSpPr>
          <p:nvPr/>
        </p:nvSpPr>
        <p:spPr bwMode="auto">
          <a:xfrm>
            <a:off x="6285520" y="5016661"/>
            <a:ext cx="285848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 dirty="0">
                <a:ea typeface="ＭＳ Ｐゴシック" charset="0"/>
                <a:cs typeface="Gill Sans" charset="0"/>
              </a:rPr>
              <a:t>Note how indentation</a:t>
            </a:r>
            <a:br>
              <a:rPr lang="en-US" sz="2500" dirty="0">
                <a:ea typeface="ＭＳ Ｐゴシック" charset="0"/>
                <a:cs typeface="Gill Sans" charset="0"/>
              </a:rPr>
            </a:br>
            <a:r>
              <a:rPr lang="en-US" sz="2500" dirty="0">
                <a:ea typeface="ＭＳ Ｐゴシック" charset="0"/>
                <a:cs typeface="Gill Sans" charset="0"/>
              </a:rPr>
              <a:t>makes it easier to</a:t>
            </a:r>
            <a:br>
              <a:rPr lang="en-US" sz="2500" dirty="0">
                <a:ea typeface="ＭＳ Ｐゴシック" charset="0"/>
                <a:cs typeface="Gill Sans" charset="0"/>
              </a:rPr>
            </a:br>
            <a:r>
              <a:rPr lang="en-US" sz="2500" dirty="0">
                <a:ea typeface="ＭＳ Ｐゴシック" charset="0"/>
                <a:cs typeface="Gill Sans" charset="0"/>
              </a:rPr>
              <a:t>check that the tags</a:t>
            </a:r>
            <a:br>
              <a:rPr lang="en-US" sz="2500" dirty="0">
                <a:ea typeface="ＭＳ Ｐゴシック" charset="0"/>
                <a:cs typeface="Gill Sans" charset="0"/>
              </a:rPr>
            </a:br>
            <a:r>
              <a:rPr lang="en-US" sz="2500" dirty="0">
                <a:ea typeface="ＭＳ Ｐゴシック" charset="0"/>
                <a:cs typeface="Gill Sans" charset="0"/>
              </a:rPr>
              <a:t>are correctly nested.</a:t>
            </a:r>
          </a:p>
        </p:txBody>
      </p:sp>
      <p:sp>
        <p:nvSpPr>
          <p:cNvPr id="281603" name="Rectangle 3"/>
          <p:cNvSpPr>
            <a:spLocks/>
          </p:cNvSpPr>
          <p:nvPr/>
        </p:nvSpPr>
        <p:spPr bwMode="auto">
          <a:xfrm>
            <a:off x="7030666" y="2422194"/>
            <a:ext cx="2113334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500" dirty="0">
                <a:ea typeface="ＭＳ Ｐゴシック" charset="0"/>
                <a:cs typeface="Gill Sans" charset="0"/>
              </a:rPr>
              <a:t>XML declaration</a:t>
            </a:r>
            <a:br>
              <a:rPr lang="en-US" sz="2500" dirty="0">
                <a:ea typeface="ＭＳ Ｐゴシック" charset="0"/>
                <a:cs typeface="Gill Sans" charset="0"/>
              </a:rPr>
            </a:br>
            <a:r>
              <a:rPr lang="en-US" sz="2500" dirty="0">
                <a:ea typeface="ＭＳ Ｐゴシック" charset="0"/>
                <a:cs typeface="Gill Sans" charset="0"/>
              </a:rPr>
              <a:t>and processing</a:t>
            </a:r>
            <a:br>
              <a:rPr lang="en-US" sz="2500" dirty="0">
                <a:ea typeface="ＭＳ Ｐゴシック" charset="0"/>
                <a:cs typeface="Gill Sans" charset="0"/>
              </a:rPr>
            </a:br>
            <a:r>
              <a:rPr lang="en-US" sz="2500" dirty="0">
                <a:ea typeface="ＭＳ Ｐゴシック" charset="0"/>
                <a:cs typeface="Gill Sans" charset="0"/>
              </a:rPr>
              <a:t>instructions</a:t>
            </a:r>
          </a:p>
        </p:txBody>
      </p:sp>
      <p:sp>
        <p:nvSpPr>
          <p:cNvPr id="281604" name="Line 4"/>
          <p:cNvSpPr>
            <a:spLocks noChangeShapeType="1"/>
          </p:cNvSpPr>
          <p:nvPr/>
        </p:nvSpPr>
        <p:spPr bwMode="auto">
          <a:xfrm rot="10800000" flipH="1" flipV="1">
            <a:off x="6285519" y="370464"/>
            <a:ext cx="2163915" cy="205173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Log Entries – </a:t>
            </a:r>
            <a:r>
              <a:rPr lang="en-US" dirty="0" smtClean="0">
                <a:solidFill>
                  <a:srgbClr val="0000FF"/>
                </a:solidFill>
              </a:rPr>
              <a:t>extract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0000"/>
                </a:solidFill>
              </a:rPr>
              <a:t>omit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</a:rPr>
              <a:t>169.237.46.168</a:t>
            </a:r>
            <a:r>
              <a:rPr lang="en-US" sz="2500" dirty="0"/>
              <a:t> </a:t>
            </a:r>
            <a:r>
              <a:rPr lang="en-US" sz="2500" dirty="0" smtClean="0">
                <a:solidFill>
                  <a:srgbClr val="FF0000"/>
                </a:solidFill>
              </a:rPr>
              <a:t>-- </a:t>
            </a:r>
            <a:r>
              <a:rPr lang="en-US" sz="2500" dirty="0">
                <a:solidFill>
                  <a:srgbClr val="FF0000"/>
                </a:solidFill>
              </a:rPr>
              <a:t>[</a:t>
            </a:r>
            <a:r>
              <a:rPr lang="en-US" sz="2500" dirty="0">
                <a:solidFill>
                  <a:srgbClr val="0000FF"/>
                </a:solidFill>
              </a:rPr>
              <a:t>26/Jan/2004</a:t>
            </a:r>
            <a:r>
              <a:rPr lang="en-US" sz="2500" dirty="0">
                <a:solidFill>
                  <a:srgbClr val="FF0000"/>
                </a:solidFill>
              </a:rPr>
              <a:t>:10:47:58 -0800] 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</a:rPr>
              <a:t>"</a:t>
            </a:r>
            <a:r>
              <a:rPr lang="en-US" sz="2500" dirty="0">
                <a:solidFill>
                  <a:srgbClr val="0000FF"/>
                </a:solidFill>
              </a:rPr>
              <a:t>GET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0000"/>
                </a:solidFill>
              </a:rPr>
              <a:t>/stat141/Winter04 HTTP/1.1" 301 328 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"</a:t>
            </a:r>
            <a:r>
              <a:rPr lang="en-US" sz="2500" dirty="0">
                <a:solidFill>
                  <a:srgbClr val="0000FF"/>
                </a:solidFill>
              </a:rPr>
              <a:t>http://</a:t>
            </a:r>
            <a:r>
              <a:rPr lang="en-US" sz="2500" dirty="0" err="1">
                <a:solidFill>
                  <a:srgbClr val="0000FF"/>
                </a:solidFill>
              </a:rPr>
              <a:t>anson.ucdavis.edu</a:t>
            </a:r>
            <a:r>
              <a:rPr lang="en-US" sz="2500" dirty="0">
                <a:solidFill>
                  <a:srgbClr val="0000FF"/>
                </a:solidFill>
              </a:rPr>
              <a:t>/courses/</a:t>
            </a:r>
            <a:r>
              <a:rPr lang="en-US" sz="2500" b="1" dirty="0">
                <a:solidFill>
                  <a:srgbClr val="FF0000"/>
                </a:solidFill>
              </a:rPr>
              <a:t>" </a:t>
            </a:r>
          </a:p>
          <a:p>
            <a:pPr marL="0" indent="0">
              <a:buNone/>
            </a:pPr>
            <a:r>
              <a:rPr lang="pl-PL" sz="2500" dirty="0">
                <a:solidFill>
                  <a:srgbClr val="FF0000"/>
                </a:solidFill>
              </a:rPr>
              <a:t>"Mozilla/4.0 (</a:t>
            </a:r>
            <a:r>
              <a:rPr lang="pl-PL" sz="2500" dirty="0" err="1">
                <a:solidFill>
                  <a:srgbClr val="FF0000"/>
                </a:solidFill>
              </a:rPr>
              <a:t>compatible</a:t>
            </a:r>
            <a:r>
              <a:rPr lang="pl-PL" sz="2500" dirty="0">
                <a:solidFill>
                  <a:srgbClr val="FF0000"/>
                </a:solidFill>
              </a:rPr>
              <a:t>; MSIE 6.0; Windows NT 5.0; .NET CLR 1.1.4322</a:t>
            </a:r>
            <a:r>
              <a:rPr lang="pl-PL" sz="2500" dirty="0" smtClean="0">
                <a:solidFill>
                  <a:srgbClr val="FF0000"/>
                </a:solidFill>
              </a:rPr>
              <a:t>)</a:t>
            </a:r>
            <a:r>
              <a:rPr lang="en-US" sz="2500" dirty="0">
                <a:solidFill>
                  <a:srgbClr val="FF0000"/>
                </a:solidFill>
              </a:rPr>
              <a:t> "</a:t>
            </a:r>
            <a:endParaRPr lang="pl-PL" sz="25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2500" dirty="0" smtClean="0"/>
              <a:t> </a:t>
            </a:r>
            <a:endParaRPr lang="pl-PL" sz="2500" dirty="0"/>
          </a:p>
          <a:p>
            <a:pPr marL="0" indent="0">
              <a:buNone/>
            </a:pPr>
            <a:r>
              <a:rPr lang="pl-PL" sz="2500" dirty="0"/>
              <a:t>169.237.46.168 </a:t>
            </a:r>
            <a:r>
              <a:rPr lang="pl-PL" sz="2500" dirty="0" smtClean="0"/>
              <a:t>-- </a:t>
            </a:r>
            <a:r>
              <a:rPr lang="pl-PL" sz="2500" dirty="0"/>
              <a:t>[26/Jan/2004:10:47:58 -0800] </a:t>
            </a:r>
          </a:p>
          <a:p>
            <a:pPr marL="0" indent="0">
              <a:buNone/>
            </a:pPr>
            <a:r>
              <a:rPr lang="pl-PL" sz="2500" dirty="0"/>
              <a:t>"GET /stat141/Winter04/ HTTP/1.1" 200 2585 </a:t>
            </a:r>
          </a:p>
          <a:p>
            <a:pPr marL="0" indent="0">
              <a:buNone/>
            </a:pPr>
            <a:r>
              <a:rPr lang="pl-PL" sz="2500" dirty="0"/>
              <a:t>"http://</a:t>
            </a:r>
            <a:r>
              <a:rPr lang="pl-PL" sz="2500" dirty="0" err="1"/>
              <a:t>anson.ucdavis.edu</a:t>
            </a:r>
            <a:r>
              <a:rPr lang="pl-PL" sz="2500" dirty="0"/>
              <a:t>/</a:t>
            </a:r>
            <a:r>
              <a:rPr lang="pl-PL" sz="2500" dirty="0" err="1"/>
              <a:t>courses</a:t>
            </a:r>
            <a:r>
              <a:rPr lang="pl-PL" sz="2500" dirty="0"/>
              <a:t>/" </a:t>
            </a:r>
          </a:p>
          <a:p>
            <a:pPr marL="0" indent="0">
              <a:buNone/>
            </a:pPr>
            <a:r>
              <a:rPr lang="pl-PL" sz="2500" dirty="0"/>
              <a:t>"Mozilla/4.0 (</a:t>
            </a:r>
            <a:r>
              <a:rPr lang="pl-PL" sz="2500" dirty="0" err="1"/>
              <a:t>compatible</a:t>
            </a:r>
            <a:r>
              <a:rPr lang="pl-PL" sz="2500" dirty="0"/>
              <a:t>; MSIE 6.0; Windows NT 5.0; .NET CLR 1.1.4322)"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543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formed XML </a:t>
            </a:r>
            <a:r>
              <a:rPr lang="en-US" dirty="0" err="1" smtClean="0"/>
              <a:t>ctd</a:t>
            </a:r>
            <a:r>
              <a:rPr lang="en-US" dirty="0" smtClean="0"/>
              <a:t>.:</a:t>
            </a:r>
            <a:endParaRPr lang="en-US" dirty="0"/>
          </a:p>
        </p:txBody>
      </p:sp>
      <p:sp>
        <p:nvSpPr>
          <p:cNvPr id="28262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attributes must appear in quotes in </a:t>
            </a:r>
            <a:r>
              <a:rPr lang="en-US" dirty="0" smtClean="0"/>
              <a:t>the format: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name = </a:t>
            </a:r>
            <a:r>
              <a:rPr lang="ja-JP" altLang="en-US" b="1" dirty="0" smtClean="0">
                <a:solidFill>
                  <a:srgbClr val="0000FF"/>
                </a:solidFill>
                <a:latin typeface="Courier"/>
                <a:cs typeface="Courier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value</a:t>
            </a:r>
            <a:r>
              <a:rPr lang="ja-JP" altLang="en-US" b="1" dirty="0" smtClean="0">
                <a:solidFill>
                  <a:srgbClr val="0000FF"/>
                </a:solidFill>
                <a:latin typeface="Courier"/>
                <a:cs typeface="Courier"/>
              </a:rPr>
              <a:t>”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dirty="0" smtClean="0"/>
              <a:t> Isolated markup characters must be specified via entity references.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is specified by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&amp;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lt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;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and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&gt;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 smtClean="0"/>
              <a:t>is specified by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&amp;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gt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;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XML documents must contain a </a:t>
            </a:r>
            <a:r>
              <a:rPr lang="en-US" i="1" dirty="0"/>
              <a:t>root node</a:t>
            </a:r>
            <a:r>
              <a:rPr lang="en-US" dirty="0"/>
              <a:t> containing all the other nodes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35182"/>
            <a:ext cx="6614902" cy="6522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&lt;Envelope&gt;</a:t>
            </a:r>
          </a:p>
          <a:p>
            <a:pPr marL="0" indent="0">
              <a:buNone/>
            </a:pPr>
            <a:r>
              <a:rPr lang="en-US" dirty="0" smtClean="0"/>
              <a:t>   &lt;subject</a:t>
            </a:r>
            <a:r>
              <a:rPr lang="en-US" dirty="0"/>
              <a:t>&gt;Reference rates&lt;</a:t>
            </a:r>
            <a:r>
              <a:rPr lang="en-US" dirty="0" smtClean="0"/>
              <a:t>/subject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&lt;Sender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&lt;name</a:t>
            </a:r>
            <a:r>
              <a:rPr lang="en-US" dirty="0"/>
              <a:t>&gt;European Central Bank</a:t>
            </a: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smtClean="0"/>
              <a:t>name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&lt;/Sender</a:t>
            </a:r>
            <a:r>
              <a:rPr lang="en-US" dirty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&lt;Cube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/>
              <a:t>Cube time="2008-04-21"&gt;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/>
              <a:t>Cube currency="USD" rate="1.5898"/&gt;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/>
              <a:t>Cube currency="JPY" rate="164.43"/&gt;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/>
              <a:t>Cube currency="BGN" rate="1.9558"/&gt;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/>
              <a:t>Cube currency="CZK" rate="25.091"/&gt; 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/>
              <a:t>/Cube&gt; 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/>
              <a:t>Cube time="2008-04-17"&gt;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/>
              <a:t>Cube currency="USD" rate="1.5872"/&gt;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/>
              <a:t>Cube currency="JPY" rate="162.74"/&gt;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/>
              <a:t>Cube currency="BGN" rate="1.9558"/&gt;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/>
              <a:t>Cube currency="CZK" rate="24.975"/&gt; 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/>
              <a:t>/Cube&gt;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/>
              <a:t>/Cube&gt;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/Envelope</a:t>
            </a:r>
            <a:r>
              <a:rPr lang="en-US" dirty="0"/>
              <a:t>&gt;</a:t>
            </a:r>
          </a:p>
        </p:txBody>
      </p:sp>
      <p:pic>
        <p:nvPicPr>
          <p:cNvPr id="6" name="Content Placeholder 5" descr="SDMXSquare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96" b="-11296"/>
          <a:stretch>
            <a:fillRect/>
          </a:stretch>
        </p:blipFill>
        <p:spPr>
          <a:xfrm>
            <a:off x="1940371" y="3465512"/>
            <a:ext cx="7203629" cy="3392488"/>
          </a:xfrm>
        </p:spPr>
      </p:pic>
    </p:spTree>
    <p:extLst>
      <p:ext uri="{BB962C8B-B14F-4D97-AF65-F5344CB8AC3E}">
        <p14:creationId xmlns:p14="http://schemas.microsoft.com/office/powerpoint/2010/main" val="12055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sp>
        <p:nvSpPr>
          <p:cNvPr id="283649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32875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There is only one </a:t>
            </a:r>
            <a:r>
              <a:rPr lang="en-US" i="1" dirty="0"/>
              <a:t>root or document node</a:t>
            </a:r>
            <a:r>
              <a:rPr lang="en-US" dirty="0"/>
              <a:t> in the tree, and  all the other nodes are contained within 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think of these other nodes as being </a:t>
            </a:r>
            <a:r>
              <a:rPr lang="en-US" i="1" dirty="0"/>
              <a:t>descendants</a:t>
            </a:r>
            <a:r>
              <a:rPr lang="en-US" dirty="0"/>
              <a:t> of the root node.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the language of a family tree to refer to relationships between nodes</a:t>
            </a:r>
            <a:r>
              <a:rPr lang="en-US" dirty="0" smtClean="0"/>
              <a:t>. </a:t>
            </a:r>
            <a:r>
              <a:rPr lang="en-US" i="1" dirty="0" smtClean="0"/>
              <a:t>Parents, children, siblings, ancestors, descendants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terminal nodes</a:t>
            </a:r>
            <a:r>
              <a:rPr lang="en-US" dirty="0"/>
              <a:t> in a tree are also known as </a:t>
            </a:r>
            <a:r>
              <a:rPr lang="en-US" i="1" dirty="0"/>
              <a:t>leaf nodes</a:t>
            </a:r>
            <a:r>
              <a:rPr lang="en-US" dirty="0"/>
              <a:t>.  Content always falls in a leaf node.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ll</a:t>
            </a:r>
            <a:r>
              <a:rPr lang="en-US" dirty="0"/>
              <a:t> learn to </a:t>
            </a:r>
            <a:r>
              <a:rPr lang="en-US" i="1" dirty="0"/>
              <a:t>create</a:t>
            </a:r>
            <a:r>
              <a:rPr lang="en-US" dirty="0"/>
              <a:t> and </a:t>
            </a:r>
            <a:r>
              <a:rPr lang="en-US" i="1" dirty="0"/>
              <a:t>process</a:t>
            </a:r>
            <a:r>
              <a:rPr lang="en-US" dirty="0"/>
              <a:t> XML documents from within R, but always keep in mind that R and XML are two separate things.  </a:t>
            </a:r>
          </a:p>
          <a:p>
            <a:endParaRPr lang="en-US" dirty="0"/>
          </a:p>
          <a:p>
            <a:r>
              <a:rPr lang="en-US" dirty="0"/>
              <a:t>In particular, it will be helpful to have in your mind the structure of the XML document </a:t>
            </a:r>
            <a:r>
              <a:rPr lang="en-US" i="1" dirty="0"/>
              <a:t>before</a:t>
            </a:r>
            <a:r>
              <a:rPr lang="en-US" dirty="0"/>
              <a:t> you do anything in R, especially when you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re creating a new XML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readLines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readLines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dirty="0" smtClean="0"/>
              <a:t> function reads each line of text in a file and creates a character vector with one element per line</a:t>
            </a:r>
          </a:p>
          <a:p>
            <a:r>
              <a:rPr lang="en-US" dirty="0" smtClean="0"/>
              <a:t>We can then use regular expressions to extract the data we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wlist</a:t>
            </a:r>
            <a:r>
              <a:rPr lang="pl-PL" dirty="0"/>
              <a:t> = </a:t>
            </a:r>
            <a:r>
              <a:rPr lang="pl-PL" dirty="0" err="1"/>
              <a:t>strsplit</a:t>
            </a:r>
            <a:r>
              <a:rPr lang="pl-PL" dirty="0"/>
              <a:t>(</a:t>
            </a:r>
            <a:r>
              <a:rPr lang="pl-PL" dirty="0" err="1"/>
              <a:t>wl</a:t>
            </a:r>
            <a:r>
              <a:rPr lang="pl-PL" dirty="0"/>
              <a:t>, " \"| -- \\[|\" ")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wlist</a:t>
            </a:r>
            <a:r>
              <a:rPr lang="pl-PL" dirty="0"/>
              <a:t>[[1]]</a:t>
            </a:r>
          </a:p>
          <a:p>
            <a:pPr marL="0" indent="0">
              <a:buNone/>
            </a:pPr>
            <a:r>
              <a:rPr lang="pl-PL" dirty="0" smtClean="0"/>
              <a:t>[</a:t>
            </a:r>
            <a:r>
              <a:rPr lang="pl-PL" dirty="0"/>
              <a:t>1] "169.237.46.168"                                                           </a:t>
            </a:r>
          </a:p>
          <a:p>
            <a:pPr marL="0" indent="0">
              <a:buNone/>
            </a:pPr>
            <a:r>
              <a:rPr lang="pl-PL" dirty="0" smtClean="0"/>
              <a:t>[</a:t>
            </a:r>
            <a:r>
              <a:rPr lang="pl-PL" dirty="0"/>
              <a:t>2] "26/Jan/2004:10:47:58 -0800]"                                              </a:t>
            </a:r>
          </a:p>
          <a:p>
            <a:pPr marL="0" indent="0">
              <a:buNone/>
            </a:pPr>
            <a:r>
              <a:rPr lang="pl-PL" dirty="0" smtClean="0"/>
              <a:t>[</a:t>
            </a:r>
            <a:r>
              <a:rPr lang="pl-PL" dirty="0"/>
              <a:t>3] "GET /stat141/Winter04 HTTP/1.1"                                           </a:t>
            </a:r>
          </a:p>
          <a:p>
            <a:pPr marL="0" indent="0">
              <a:buNone/>
            </a:pPr>
            <a:r>
              <a:rPr lang="pl-PL" dirty="0" smtClean="0"/>
              <a:t>[</a:t>
            </a:r>
            <a:r>
              <a:rPr lang="pl-PL" dirty="0"/>
              <a:t>4] "301 328"                                                                  </a:t>
            </a:r>
          </a:p>
          <a:p>
            <a:pPr marL="0" indent="0">
              <a:buNone/>
            </a:pPr>
            <a:r>
              <a:rPr lang="pl-PL" dirty="0" smtClean="0"/>
              <a:t>[</a:t>
            </a:r>
            <a:r>
              <a:rPr lang="pl-PL" dirty="0"/>
              <a:t>5] "http://</a:t>
            </a:r>
            <a:r>
              <a:rPr lang="pl-PL" dirty="0" err="1"/>
              <a:t>anson.ucdavis.edu</a:t>
            </a:r>
            <a:r>
              <a:rPr lang="pl-PL" dirty="0"/>
              <a:t>/</a:t>
            </a:r>
            <a:r>
              <a:rPr lang="pl-PL" dirty="0" err="1"/>
              <a:t>courses</a:t>
            </a:r>
            <a:r>
              <a:rPr lang="pl-PL" dirty="0"/>
              <a:t>/"                                        </a:t>
            </a:r>
          </a:p>
          <a:p>
            <a:pPr marL="0" indent="0">
              <a:buNone/>
            </a:pPr>
            <a:r>
              <a:rPr lang="pl-PL" dirty="0" smtClean="0"/>
              <a:t>[</a:t>
            </a:r>
            <a:r>
              <a:rPr lang="pl-PL" dirty="0"/>
              <a:t>6] "\"Mozilla/4.0 (</a:t>
            </a:r>
            <a:r>
              <a:rPr lang="pl-PL" dirty="0" err="1"/>
              <a:t>compatible</a:t>
            </a:r>
            <a:r>
              <a:rPr lang="pl-PL" dirty="0"/>
              <a:t>; MSIE 6.0; Windows NT 5.0; .NET CLR 1.1.4322)\""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6626" y="1274763"/>
            <a:ext cx="292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SPLIT on either</a:t>
            </a:r>
          </a:p>
          <a:p>
            <a:r>
              <a:rPr lang="en-US" sz="3200" dirty="0" smtClean="0"/>
              <a:t>blank"  or </a:t>
            </a:r>
          </a:p>
          <a:p>
            <a:r>
              <a:rPr lang="en-US" sz="3200" dirty="0" smtClean="0"/>
              <a:t>blank--blank[  or</a:t>
            </a:r>
          </a:p>
          <a:p>
            <a:r>
              <a:rPr lang="en-US" sz="3200" dirty="0" smtClean="0"/>
              <a:t>"blank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urier"/>
                <a:cs typeface="Courier"/>
              </a:rPr>
              <a:t>&gt; </a:t>
            </a:r>
            <a:r>
              <a:rPr lang="pl-PL" dirty="0" err="1">
                <a:solidFill>
                  <a:srgbClr val="0000FF"/>
                </a:solidFill>
                <a:latin typeface="Courier"/>
                <a:cs typeface="Courier"/>
              </a:rPr>
              <a:t>wlist</a:t>
            </a:r>
            <a:r>
              <a:rPr lang="pl-PL" dirty="0">
                <a:solidFill>
                  <a:srgbClr val="0000FF"/>
                </a:solidFill>
                <a:latin typeface="Courier"/>
                <a:cs typeface="Courier"/>
              </a:rPr>
              <a:t>[[1]][3]</a:t>
            </a:r>
          </a:p>
          <a:p>
            <a:pPr marL="0" indent="0">
              <a:buNone/>
            </a:pPr>
            <a:r>
              <a:rPr lang="pl-PL" sz="2600" dirty="0">
                <a:latin typeface="Courier"/>
                <a:cs typeface="Courier"/>
              </a:rPr>
              <a:t>[1] "GET /stat141/Winter04 HTTP/</a:t>
            </a:r>
            <a:r>
              <a:rPr lang="pl-PL" sz="2600" dirty="0" smtClean="0">
                <a:latin typeface="Courier"/>
                <a:cs typeface="Courier"/>
              </a:rPr>
              <a:t>1.1”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Eliminate the unwanted characters in the third element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&gt;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sapply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wlist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function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(x) </a:t>
            </a:r>
            <a:r>
              <a:rPr lang="en-US" sz="2600" dirty="0" err="1">
                <a:solidFill>
                  <a:srgbClr val="0000FF"/>
                </a:solidFill>
                <a:latin typeface="Courier"/>
                <a:cs typeface="Courier"/>
              </a:rPr>
              <a:t>gsub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(" .*$", "", x[3])</a:t>
            </a:r>
            <a:r>
              <a:rPr lang="en-US" sz="2600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"GET" "GET"</a:t>
            </a:r>
          </a:p>
        </p:txBody>
      </p:sp>
    </p:spTree>
    <p:extLst>
      <p:ext uri="{BB962C8B-B14F-4D97-AF65-F5344CB8AC3E}">
        <p14:creationId xmlns:p14="http://schemas.microsoft.com/office/powerpoint/2010/main" val="274049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Fixed-width formats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2731</Words>
  <Application>Microsoft Macintosh PowerPoint</Application>
  <PresentationFormat>On-screen Show (4:3)</PresentationFormat>
  <Paragraphs>401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(Body)</vt:lpstr>
      <vt:lpstr>Courier</vt:lpstr>
      <vt:lpstr>Gill Sans</vt:lpstr>
      <vt:lpstr>Lucida Grande</vt:lpstr>
      <vt:lpstr>Monaco</vt:lpstr>
      <vt:lpstr>ＭＳ Ｐゴシック</vt:lpstr>
      <vt:lpstr>Office Theme</vt:lpstr>
      <vt:lpstr>Reading and Writing Data Files</vt:lpstr>
      <vt:lpstr>Unstructured vs Structured  Plain-text Data</vt:lpstr>
      <vt:lpstr>State of the Union Speeches</vt:lpstr>
      <vt:lpstr>Web Log Entries</vt:lpstr>
      <vt:lpstr>Web Log Entries – extract &amp; omit</vt:lpstr>
      <vt:lpstr>readLines()</vt:lpstr>
      <vt:lpstr>PowerPoint Presentation</vt:lpstr>
      <vt:lpstr>PowerPoint Presentation</vt:lpstr>
      <vt:lpstr>Fixed-width formats</vt:lpstr>
      <vt:lpstr>read.fwf()</vt:lpstr>
      <vt:lpstr>PowerPoint Presentation</vt:lpstr>
      <vt:lpstr>Delimited data</vt:lpstr>
      <vt:lpstr>Reading data into R</vt:lpstr>
      <vt:lpstr>The data</vt:lpstr>
      <vt:lpstr>read.table() or read.csv()</vt:lpstr>
      <vt:lpstr>PowerPoint Presentation</vt:lpstr>
      <vt:lpstr>PowerPoint Presentation</vt:lpstr>
      <vt:lpstr>Data Available on the Web</vt:lpstr>
      <vt:lpstr>HTML</vt:lpstr>
      <vt:lpstr>Scraping data from a Web page</vt:lpstr>
      <vt:lpstr>PowerPoint Presentation</vt:lpstr>
      <vt:lpstr>PowerPoint Presentation</vt:lpstr>
      <vt:lpstr>PowerPoint Presentation</vt:lpstr>
      <vt:lpstr>JSON</vt:lpstr>
      <vt:lpstr>PowerPoint Presentation</vt:lpstr>
      <vt:lpstr>JSON Structure</vt:lpstr>
      <vt:lpstr>Comparison to XML</vt:lpstr>
      <vt:lpstr>PowerPoint Presentation</vt:lpstr>
      <vt:lpstr>PowerPoint Presentation</vt:lpstr>
      <vt:lpstr>XML</vt:lpstr>
      <vt:lpstr>PowerPoint Presentation</vt:lpstr>
      <vt:lpstr>XML is a standard for semantic, hierarchical representation of data</vt:lpstr>
      <vt:lpstr>Pros</vt:lpstr>
      <vt:lpstr>Cons</vt:lpstr>
      <vt:lpstr>PowerPoint Presentation</vt:lpstr>
      <vt:lpstr>PowerPoint Presentation</vt:lpstr>
      <vt:lpstr>PowerPoint Presentation</vt:lpstr>
      <vt:lpstr>PowerPoint Presentation</vt:lpstr>
      <vt:lpstr>Snippet of exchange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XML Syntax</vt:lpstr>
      <vt:lpstr>Syntax</vt:lpstr>
      <vt:lpstr>Well-formed</vt:lpstr>
      <vt:lpstr>PowerPoint Presentation</vt:lpstr>
      <vt:lpstr>Well formed XML ctd.:</vt:lpstr>
      <vt:lpstr>Tree Representation</vt:lpstr>
      <vt:lpstr>PowerPoint Presentation</vt:lpstr>
      <vt:lpstr>Tree terminology</vt:lpstr>
      <vt:lpstr>PowerPoint Presentation</vt:lpstr>
    </vt:vector>
  </TitlesOfParts>
  <Company>UC Davis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Nolan</dc:creator>
  <cp:lastModifiedBy>Microsoft Office User</cp:lastModifiedBy>
  <cp:revision>49</cp:revision>
  <cp:lastPrinted>2012-04-03T18:09:26Z</cp:lastPrinted>
  <dcterms:created xsi:type="dcterms:W3CDTF">2012-04-03T05:13:07Z</dcterms:created>
  <dcterms:modified xsi:type="dcterms:W3CDTF">2017-04-25T05:03:20Z</dcterms:modified>
</cp:coreProperties>
</file>