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handoutMasterIdLst>
    <p:handoutMasterId r:id="rId35"/>
  </p:handoutMasterIdLst>
  <p:sldIdLst>
    <p:sldId id="257" r:id="rId3"/>
    <p:sldId id="258" r:id="rId4"/>
    <p:sldId id="301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317" r:id="rId13"/>
    <p:sldId id="319" r:id="rId14"/>
    <p:sldId id="321" r:id="rId15"/>
    <p:sldId id="365" r:id="rId16"/>
    <p:sldId id="366" r:id="rId17"/>
    <p:sldId id="367" r:id="rId18"/>
    <p:sldId id="368" r:id="rId19"/>
    <p:sldId id="369" r:id="rId20"/>
    <p:sldId id="373" r:id="rId21"/>
    <p:sldId id="370" r:id="rId22"/>
    <p:sldId id="374" r:id="rId23"/>
    <p:sldId id="371" r:id="rId24"/>
    <p:sldId id="378" r:id="rId25"/>
    <p:sldId id="375" r:id="rId26"/>
    <p:sldId id="379" r:id="rId27"/>
    <p:sldId id="380" r:id="rId28"/>
    <p:sldId id="376" r:id="rId29"/>
    <p:sldId id="381" r:id="rId30"/>
    <p:sldId id="377" r:id="rId31"/>
    <p:sldId id="372" r:id="rId32"/>
    <p:sldId id="382" r:id="rId33"/>
    <p:sldId id="383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14"/>
  </p:normalViewPr>
  <p:slideViewPr>
    <p:cSldViewPr snapToGrid="0" snapToObjects="1">
      <p:cViewPr>
        <p:scale>
          <a:sx n="85" d="100"/>
          <a:sy n="85" d="100"/>
        </p:scale>
        <p:origin x="16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01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8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79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0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888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60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8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881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3387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4554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2089547"/>
            <a:ext cx="7358063" cy="26789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Writing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Considerations when writing a function: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the function do?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should we call it? (Relate the name to what it does)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be the arguments?  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Which arguments have default values and what are they?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(if anything) should the function return?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sz="4500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/>
              <a:t> to 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rain</a:t>
            </a:r>
            <a:endParaRPr lang="en-US" sz="4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We don’t actually have to go through the hassle of writing a function definition.</a:t>
            </a:r>
          </a:p>
          <a:p>
            <a:endParaRPr lang="en-US" dirty="0"/>
          </a:p>
          <a:p>
            <a:r>
              <a:rPr lang="en-US" dirty="0" smtClean="0"/>
              <a:t>We can use an anonymous function:</a:t>
            </a: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function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(station) { mean(station[station &gt; 0])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5141588"/>
          </a:xfrm>
        </p:spPr>
        <p:txBody>
          <a:bodyPr/>
          <a:lstStyle/>
          <a:p>
            <a:r>
              <a:rPr lang="en-US" dirty="0" smtClean="0"/>
              <a:t>We can specify the value for </a:t>
            </a:r>
            <a:r>
              <a:rPr lang="en-US" dirty="0" err="1" smtClean="0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 an additional argument to </a:t>
            </a:r>
            <a:r>
              <a:rPr lang="en-US" dirty="0" err="1" smtClean="0"/>
              <a:t>sapply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5)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station?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567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8052346" cy="5141588"/>
          </a:xfrm>
        </p:spPr>
        <p:txBody>
          <a:bodyPr/>
          <a:lstStyle/>
          <a:p>
            <a:r>
              <a:rPr lang="en-US" dirty="0" smtClean="0"/>
              <a:t>Recall another version of function was: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function(x,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0,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mean)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(x[x 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 and use the </a:t>
            </a:r>
            <a:r>
              <a:rPr lang="en-US" dirty="0" smtClean="0">
                <a:solidFill>
                  <a:srgbClr val="0000FF"/>
                </a:solidFill>
              </a:rPr>
              <a:t>median</a:t>
            </a:r>
            <a:r>
              <a:rPr lang="en-US" dirty="0" smtClean="0"/>
              <a:t> function?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0),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MoreArgs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list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median))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9297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Roulette Wheel Study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function used for a </a:t>
            </a:r>
            <a:r>
              <a:rPr lang="en-US" i="1" dirty="0"/>
              <a:t>Monte Carlo study</a:t>
            </a:r>
            <a:r>
              <a:rPr lang="en-US" dirty="0"/>
              <a:t>: Use a computer to simulate random variables (a random experiment). </a:t>
            </a:r>
            <a:r>
              <a:rPr lang="en-US"/>
              <a:t>Use the simulations to learn about properties of the random process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pic>
        <p:nvPicPr>
          <p:cNvPr id="4" name="Content Placeholder 3" descr="roulette-featur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346471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</a:t>
            </a:r>
            <a:endParaRPr lang="en-US" dirty="0"/>
          </a:p>
        </p:txBody>
      </p:sp>
      <p:pic>
        <p:nvPicPr>
          <p:cNvPr id="4" name="Content Placeholder 3" descr="American-Roulette-Tabl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50" b="-15050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268500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85" y="1568824"/>
            <a:ext cx="7634883" cy="49944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Red or Black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Even or Odd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Low or High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dozen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column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0824" y="1387706"/>
            <a:ext cx="4049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 Odds (PAY 1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$1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21413" y="4611231"/>
            <a:ext cx="4303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 </a:t>
            </a:r>
            <a:r>
              <a:rPr lang="en-US" sz="2800" dirty="0"/>
              <a:t>2</a:t>
            </a:r>
            <a:r>
              <a:rPr lang="en-US" sz="2800" dirty="0" smtClean="0"/>
              <a:t>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$2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680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417588"/>
            <a:ext cx="4159177" cy="5145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Straight up (single number ) </a:t>
            </a: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Split (2 numbers)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Street (3 numbers)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Corner (4 numbers)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22491" y="1415764"/>
            <a:ext cx="3763863" cy="514573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Pays 35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17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11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8 to 1</a:t>
            </a:r>
            <a:endParaRPr lang="en-US" sz="3600" dirty="0"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8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200" dirty="0" smtClean="0">
                <a:latin typeface="Calibri"/>
                <a:cs typeface="Calibri"/>
              </a:rPr>
              <a:t>So far we have relied on the built-in functionality of R to carry out our analyses.  In the next several lectures, we cover:</a:t>
            </a:r>
          </a:p>
          <a:p>
            <a:pPr marL="0" indent="0" eaLnBrk="1" hangingPunct="1">
              <a:defRPr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write your own functions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use control flow 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Debugging your code when something goes wrong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The </a:t>
            </a:r>
            <a:r>
              <a:rPr lang="en-US" sz="3200" dirty="0">
                <a:latin typeface="Calibri"/>
                <a:cs typeface="Calibri"/>
              </a:rPr>
              <a:t>meaning of </a:t>
            </a:r>
            <a:r>
              <a:rPr lang="en-US" sz="3200" dirty="0" smtClean="0">
                <a:latin typeface="Calibri"/>
                <a:cs typeface="Calibri"/>
              </a:rPr>
              <a:t>environments </a:t>
            </a:r>
            <a:r>
              <a:rPr lang="en-US" sz="3200" dirty="0">
                <a:latin typeface="Calibri"/>
                <a:cs typeface="Calibri"/>
              </a:rPr>
              <a:t>and </a:t>
            </a:r>
            <a:r>
              <a:rPr lang="en-US" sz="3200" dirty="0" smtClean="0">
                <a:latin typeface="Calibri"/>
                <a:cs typeface="Calibri"/>
              </a:rPr>
              <a:t>variable scope</a:t>
            </a:r>
            <a:endParaRPr lang="en-US" altLang="ja-JP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Timing and writing efficient code</a:t>
            </a:r>
          </a:p>
          <a:p>
            <a:pPr marL="0" indent="0" eaLnBrk="1" hangingPunct="1">
              <a:buSzPct val="125000"/>
              <a:defRPr/>
            </a:pPr>
            <a:endParaRPr lang="en-US" sz="32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How do winnings from</a:t>
            </a:r>
            <a:br>
              <a:rPr lang="en-US" dirty="0" smtClean="0"/>
            </a:br>
            <a:r>
              <a:rPr lang="en-US" dirty="0" smtClean="0"/>
              <a:t> 100 bets of $1 on Red </a:t>
            </a:r>
            <a:br>
              <a:rPr lang="en-US" dirty="0" smtClean="0"/>
            </a:br>
            <a:r>
              <a:rPr lang="en-US" dirty="0" smtClean="0"/>
              <a:t>compare to </a:t>
            </a:r>
            <a:br>
              <a:rPr lang="en-US" dirty="0" smtClean="0"/>
            </a:br>
            <a:r>
              <a:rPr lang="en-US" dirty="0" smtClean="0"/>
              <a:t>1 bet of $100 one 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0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Let’s write a function that can simulate these two situations –</a:t>
            </a:r>
            <a:br>
              <a:rPr lang="en-US" dirty="0" smtClean="0"/>
            </a:br>
            <a:r>
              <a:rPr lang="en-US" dirty="0" smtClean="0"/>
              <a:t>100 $1 bets</a:t>
            </a:r>
            <a:br>
              <a:rPr lang="en-US" dirty="0" smtClean="0"/>
            </a:br>
            <a:r>
              <a:rPr lang="en-US" dirty="0" smtClean="0"/>
              <a:t> 1 $100 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Simulate the spins from a roulette wheel and track the winnings for a specified number of bets for a specified bet size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07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Spins from a roulette wheel behave like draws from an urn</a:t>
            </a:r>
            <a:endParaRPr lang="en-US" sz="3600" dirty="0">
              <a:latin typeface="Calibri"/>
              <a:cs typeface="Calibri"/>
            </a:endParaRPr>
          </a:p>
        </p:txBody>
      </p:sp>
      <p:pic>
        <p:nvPicPr>
          <p:cNvPr id="4" name="Picture 3" descr="urn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2" y="2965823"/>
            <a:ext cx="4064000" cy="304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950285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102685" y="48289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986592" y="396120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182010" y="435594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1949824" y="4676586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450964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1129255" y="418233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414196" y="4734259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065917" y="414617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141071" y="495255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187675" y="47054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1597063" y="468256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321877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2762475" y="428931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30376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2414196" y="404218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713156" y="408192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2646382" y="48578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65556" y="4234328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2530289" y="4458296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2017956" y="43867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2170356" y="4719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1749463" y="455899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2475156" y="48439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2743649" y="4595751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3450964" y="43290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1401185" y="476175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2692401" y="39692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920403" y="4463486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97063" y="439330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1820285" y="4885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4562289" y="52434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170356" y="402260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02685" y="421635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897069" y="44871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1381015" y="403202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78824" y="2674471"/>
            <a:ext cx="330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18 Red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18 Black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2  Green Balls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7480" y="4721258"/>
            <a:ext cx="3868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Draw 1 ball</a:t>
            </a:r>
          </a:p>
          <a:p>
            <a:r>
              <a:rPr lang="en-US" sz="3200" dirty="0" smtClean="0">
                <a:latin typeface="Calibri"/>
                <a:cs typeface="Calibri"/>
              </a:rPr>
              <a:t>Win if it’s Red</a:t>
            </a:r>
          </a:p>
          <a:p>
            <a:r>
              <a:rPr lang="en-US" sz="3200" dirty="0" smtClean="0">
                <a:latin typeface="Calibri"/>
                <a:cs typeface="Calibri"/>
              </a:rPr>
              <a:t>Replace ball in urn</a:t>
            </a:r>
          </a:p>
          <a:p>
            <a:r>
              <a:rPr lang="en-US" sz="3200" dirty="0" smtClean="0">
                <a:latin typeface="Calibri"/>
                <a:cs typeface="Calibri"/>
              </a:rPr>
              <a:t>Ready to play again</a:t>
            </a:r>
          </a:p>
        </p:txBody>
      </p:sp>
    </p:spTree>
    <p:extLst>
      <p:ext uri="{BB962C8B-B14F-4D97-AF65-F5344CB8AC3E}">
        <p14:creationId xmlns:p14="http://schemas.microsoft.com/office/powerpoint/2010/main" val="319646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rep(c("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red”,"black”,"green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"),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c(18, 18, 2))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spins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 = numeric(100)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winnings[spins == "red"] = 1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winnings[spins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!=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"red"] = -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sum(winnings)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3412" y="4078941"/>
            <a:ext cx="2390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Can we work with 1 and -1 instead of red, black and green?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38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6236" y="4407647"/>
            <a:ext cx="3272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would this code change for the other betting scenario? </a:t>
            </a:r>
          </a:p>
        </p:txBody>
      </p:sp>
    </p:spTree>
    <p:extLst>
      <p:ext uri="{BB962C8B-B14F-4D97-AF65-F5344CB8AC3E}">
        <p14:creationId xmlns:p14="http://schemas.microsoft.com/office/powerpoint/2010/main" val="387782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for Other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100)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235" y="4407647"/>
            <a:ext cx="620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do these 2 scenarios compare? </a:t>
            </a:r>
          </a:p>
          <a:p>
            <a:r>
              <a:rPr lang="en-US" sz="3200" dirty="0" smtClean="0">
                <a:latin typeface="Calibri"/>
                <a:cs typeface="Calibri"/>
              </a:rPr>
              <a:t>To answer this question we want to evaluate our code many times </a:t>
            </a:r>
          </a:p>
        </p:txBody>
      </p:sp>
    </p:spTree>
    <p:extLst>
      <p:ext uri="{BB962C8B-B14F-4D97-AF65-F5344CB8AC3E}">
        <p14:creationId xmlns:p14="http://schemas.microsoft.com/office/powerpoint/2010/main" val="1711274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the inputs?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 &amp; B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A, B, &amp; C</a:t>
            </a:r>
          </a:p>
          <a:p>
            <a:endParaRPr lang="en-US" sz="3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0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reasonable default values?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361" y="4661648"/>
            <a:ext cx="36690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1 spin</a:t>
            </a:r>
          </a:p>
          <a:p>
            <a:r>
              <a:rPr lang="en-US" sz="3600" dirty="0" smtClean="0">
                <a:latin typeface="Calibri"/>
                <a:cs typeface="Calibri"/>
              </a:rPr>
              <a:t>$1 bet</a:t>
            </a:r>
          </a:p>
          <a:p>
            <a:r>
              <a:rPr lang="en-US" sz="3600" dirty="0" smtClean="0">
                <a:latin typeface="Calibri"/>
                <a:cs typeface="Calibri"/>
              </a:rPr>
              <a:t>18 +1s and 20 -1s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14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Encapsulate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function(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numBets,betAmt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wheel = rep(c(1, -1), c(20, 18))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wins = sample(wheel,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return(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777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940" y="0"/>
            <a:ext cx="8228707" cy="1541160"/>
          </a:xfrm>
        </p:spPr>
        <p:txBody>
          <a:bodyPr/>
          <a:lstStyle/>
          <a:p>
            <a:r>
              <a:rPr lang="en-US" sz="4500" dirty="0" smtClean="0"/>
              <a:t>Steps In Writing a Function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940" y="1314824"/>
            <a:ext cx="8228707" cy="4840826"/>
          </a:xfrm>
        </p:spPr>
        <p:txBody>
          <a:bodyPr/>
          <a:lstStyle/>
          <a:p>
            <a:pPr marL="0" indent="0" algn="l"/>
            <a:r>
              <a:rPr lang="en-US" sz="3200" b="1" dirty="0" smtClean="0"/>
              <a:t>Explain: </a:t>
            </a:r>
            <a:r>
              <a:rPr lang="en-US" sz="3200" dirty="0" smtClean="0"/>
              <a:t>Describe the task in words</a:t>
            </a:r>
          </a:p>
          <a:p>
            <a:pPr marL="0" indent="0" algn="l"/>
            <a:r>
              <a:rPr lang="en-US" sz="3200" b="1" dirty="0" smtClean="0"/>
              <a:t>Concrete:</a:t>
            </a:r>
            <a:r>
              <a:rPr lang="en-US" sz="3200" dirty="0" smtClean="0"/>
              <a:t> Write code for a specific example</a:t>
            </a:r>
          </a:p>
          <a:p>
            <a:pPr marL="0" indent="0" algn="l"/>
            <a:r>
              <a:rPr lang="en-US" sz="3200" b="1" dirty="0" smtClean="0"/>
              <a:t>Abstract:</a:t>
            </a:r>
            <a:r>
              <a:rPr lang="en-US" sz="3200" dirty="0" smtClean="0"/>
              <a:t>  Identify the variables and decide if they are required or have defaults</a:t>
            </a:r>
          </a:p>
          <a:p>
            <a:pPr marL="0" indent="0" algn="l"/>
            <a:r>
              <a:rPr lang="en-US" sz="3200" b="1" dirty="0" smtClean="0"/>
              <a:t>Encapsulate:</a:t>
            </a:r>
            <a:r>
              <a:rPr lang="en-US" sz="3200" dirty="0" smtClean="0"/>
              <a:t> Wrap the code into a function where the parameters are the general variables</a:t>
            </a:r>
          </a:p>
          <a:p>
            <a:pPr marL="0" indent="0" algn="l"/>
            <a:r>
              <a:rPr lang="en-US" sz="3200" b="1" dirty="0" smtClean="0"/>
              <a:t>Test:</a:t>
            </a:r>
            <a:r>
              <a:rPr lang="en-US" sz="3200" dirty="0" smtClean="0"/>
              <a:t> Check the function works as expected with your original data AND try the function on test cases with other data 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76039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400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3043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3999" y="1735972"/>
            <a:ext cx="3950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The winnings look different, but if we could play the game over and over again, how would they compare?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33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 function many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red100B.1D =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(rep(100,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100D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Notice that the calls to </a:t>
            </a:r>
            <a:r>
              <a:rPr lang="en-US" sz="3600" dirty="0" err="1" smtClean="0">
                <a:solidFill>
                  <a:schemeClr val="tx2"/>
                </a:solidFill>
                <a:latin typeface="Calibri"/>
                <a:cs typeface="Calibri"/>
              </a:rPr>
              <a:t>betRed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 do not depend on the input – shortcut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replicate(10000,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(100, 1))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70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We have the results from 10000 roulette spins for each scenario. 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Picture 3" descr="compareB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" y="2674471"/>
            <a:ext cx="7025341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176" y="2241177"/>
            <a:ext cx="2584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Mean</a:t>
            </a:r>
          </a:p>
          <a:p>
            <a:r>
              <a:rPr lang="en-US" sz="2800" dirty="0" smtClean="0">
                <a:latin typeface="Calibri"/>
                <a:cs typeface="Calibri"/>
              </a:rPr>
              <a:t>-5.23 and -5.06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Spread</a:t>
            </a:r>
          </a:p>
          <a:p>
            <a:r>
              <a:rPr lang="en-US" sz="2800" dirty="0" smtClean="0">
                <a:latin typeface="Calibri"/>
                <a:cs typeface="Calibri"/>
              </a:rPr>
              <a:t>10.1 and 99.9</a:t>
            </a:r>
          </a:p>
          <a:p>
            <a:r>
              <a:rPr lang="en-US" sz="2800" dirty="0">
                <a:latin typeface="Calibri"/>
                <a:cs typeface="Calibri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600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Writing your own functions in R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code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have</a:t>
            </a:r>
            <a:r>
              <a:rPr lang="en-US" dirty="0" smtClean="0"/>
              <a:t> been writing so far in R has been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made up of a sequence of commands, one after another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specific to the particular dataset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dirty="0" smtClean="0"/>
              <a:t>re working with.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Functions allow us to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organize our code into tasks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reuse the same code on different datasets by making</a:t>
            </a:r>
            <a:br>
              <a:rPr lang="en-US" dirty="0" smtClean="0"/>
            </a:br>
            <a:r>
              <a:rPr lang="en-US" dirty="0" smtClean="0"/>
              <a:t>    the data an </a:t>
            </a:r>
            <a:r>
              <a:rPr lang="en-US" i="1" dirty="0" smtClean="0"/>
              <a:t>argument</a:t>
            </a:r>
            <a:r>
              <a:rPr lang="en-US" dirty="0" smtClean="0"/>
              <a:t> to the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61757" cy="5884664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 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0)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mean(x[x&gt;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Typically we assign the function to a particular name.  This should describe what the function does.  Using a VERB in the name is a good idea. </a:t>
            </a:r>
          </a:p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58474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63109" y="689307"/>
            <a:ext cx="214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 Function </a:t>
            </a:r>
          </a:p>
          <a:p>
            <a:r>
              <a:rPr lang="en-US" sz="2400" dirty="0" smtClean="0"/>
              <a:t>to this Name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79232" y="78492"/>
            <a:ext cx="28985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Signature:  </a:t>
            </a:r>
          </a:p>
          <a:p>
            <a:r>
              <a:rPr lang="en-US" sz="2400" dirty="0" smtClean="0"/>
              <a:t>Required arguments</a:t>
            </a:r>
          </a:p>
          <a:p>
            <a:r>
              <a:rPr lang="en-US" sz="2400" dirty="0" smtClean="0"/>
              <a:t>Default arguments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96215" y="4018100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Body</a:t>
            </a:r>
          </a:p>
          <a:p>
            <a:r>
              <a:rPr lang="en-US" sz="2400" dirty="0" smtClean="0"/>
              <a:t>Between { 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4237880">
            <a:off x="2355431" y="1769637"/>
            <a:ext cx="967100" cy="123529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6638204">
            <a:off x="4830688" y="1218393"/>
            <a:ext cx="1911619" cy="11939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9308732" flipV="1">
            <a:off x="5774293" y="3184408"/>
            <a:ext cx="2581914" cy="20850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448423">
            <a:off x="138878" y="1535211"/>
            <a:ext cx="1536605" cy="124316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1531064">
            <a:off x="1849057" y="3538999"/>
            <a:ext cx="3734472" cy="190665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(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arguments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body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r>
              <a:rPr lang="en-US" dirty="0" smtClean="0"/>
              <a:t>The keyword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</a:t>
            </a:r>
            <a:r>
              <a:rPr lang="en-US" dirty="0" smtClean="0"/>
              <a:t> just tells R that you want to create a function.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Recall that the </a:t>
            </a:r>
            <a:r>
              <a:rPr lang="en-US" i="1" dirty="0" smtClean="0"/>
              <a:t>parameters</a:t>
            </a:r>
            <a:r>
              <a:rPr lang="en-US" dirty="0" smtClean="0"/>
              <a:t> to a function are its inputs, which may have default values.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args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(median)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FALSE)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Here, if we do not explicitly specify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/>
              <a:t> </a:t>
            </a:r>
            <a:r>
              <a:rPr lang="en-US" dirty="0" smtClean="0"/>
              <a:t>when we call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median</a:t>
            </a:r>
            <a:r>
              <a:rPr lang="en-US" dirty="0" smtClean="0"/>
              <a:t>, it will be assigned the default value of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A few notes on specifying the arguments: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When you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re writing your own function, it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good practice to put the most important arguments first.  Often these will not have default values.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This allows the user of your function to easily specify the arguments by position,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rather than </a:t>
            </a: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16933" cy="617934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Next we have the </a:t>
            </a:r>
            <a:r>
              <a:rPr lang="en-US" i="1" dirty="0" smtClean="0"/>
              <a:t>body</a:t>
            </a:r>
            <a:r>
              <a:rPr lang="en-US" dirty="0" smtClean="0"/>
              <a:t> of the function, which typically consists of expressions surrounded by curly brackets.  Think of these as performing some operations on the input values given by the arguments.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1  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return(value)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The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</a:t>
            </a:r>
            <a:r>
              <a:rPr lang="en-US" dirty="0" smtClean="0"/>
              <a:t> expression hands control back to the caller of the function and returns a given </a:t>
            </a:r>
            <a:r>
              <a:rPr lang="en-US" sz="24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value</a:t>
            </a:r>
            <a:r>
              <a:rPr lang="en-US" sz="2400" dirty="0" smtClean="0"/>
              <a:t> </a:t>
            </a:r>
          </a:p>
          <a:p>
            <a:pPr marL="0" indent="0" eaLnBrk="1" hangingPunct="1">
              <a:defRPr/>
            </a:pPr>
            <a:r>
              <a:rPr lang="en-US" dirty="0" smtClean="0"/>
              <a:t>If the function returns more than one thing, this is done using a named list, for example: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return(list(total = sum(x),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avg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mean(x))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In the absence of a return expression, a function will return the </a:t>
            </a:r>
            <a:r>
              <a:rPr lang="en-US" i="1" dirty="0" smtClean="0"/>
              <a:t>last</a:t>
            </a:r>
            <a:r>
              <a:rPr lang="en-US" dirty="0" smtClean="0"/>
              <a:t> evaluated expression.  This is particularly common if the function is short. 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That is the case for our simple function: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function(x)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mean(x[x&gt;0])</a:t>
            </a: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 we 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need brackets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  <a:r>
              <a:rPr lang="en-US" dirty="0" smtClean="0"/>
              <a:t>, since there is only one expression in the function.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A return expression anywhere in the function will cause the function to return control to the user </a:t>
            </a:r>
            <a:r>
              <a:rPr lang="en-US" i="1" dirty="0" smtClean="0"/>
              <a:t>immediately</a:t>
            </a:r>
            <a:r>
              <a:rPr lang="en-US" dirty="0" smtClean="0"/>
              <a:t>, without evaluating the rest of the function.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13626</TotalTime>
  <Words>1548</Words>
  <Application>Microsoft Macintosh PowerPoint</Application>
  <PresentationFormat>On-screen Show (4:3)</PresentationFormat>
  <Paragraphs>301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Courier</vt:lpstr>
      <vt:lpstr>Gill Sans</vt:lpstr>
      <vt:lpstr>Monaco</vt:lpstr>
      <vt:lpstr>ヒラギノ角ゴ ProN W3</vt:lpstr>
      <vt:lpstr>Arial</vt:lpstr>
      <vt:lpstr>Title - Center</vt:lpstr>
      <vt:lpstr>Text only</vt:lpstr>
      <vt:lpstr>Writing functions</vt:lpstr>
      <vt:lpstr>PowerPoint Presentation</vt:lpstr>
      <vt:lpstr>Steps In Writing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functions</vt:lpstr>
      <vt:lpstr>Apply calcRainSize to rain</vt:lpstr>
      <vt:lpstr>Multiple Inputs and Apply</vt:lpstr>
      <vt:lpstr>Multiple Inputs and Apply</vt:lpstr>
      <vt:lpstr>Roulette Wheel Study</vt:lpstr>
      <vt:lpstr>The Wheel</vt:lpstr>
      <vt:lpstr>The Table</vt:lpstr>
      <vt:lpstr>Outside Bets</vt:lpstr>
      <vt:lpstr>Inside Bets</vt:lpstr>
      <vt:lpstr>How do winnings from  100 bets of $1 on Red  compare to  1 bet of $100 one Red?</vt:lpstr>
      <vt:lpstr>Let’s write a function that can simulate these two situations – 100 $1 bets  1 $100 bet</vt:lpstr>
      <vt:lpstr>Explain</vt:lpstr>
      <vt:lpstr>Explain</vt:lpstr>
      <vt:lpstr>Code an example</vt:lpstr>
      <vt:lpstr>Simplify Code</vt:lpstr>
      <vt:lpstr>Code for Other Scenario</vt:lpstr>
      <vt:lpstr>Generalize</vt:lpstr>
      <vt:lpstr>Generalize</vt:lpstr>
      <vt:lpstr>Encapsulate </vt:lpstr>
      <vt:lpstr>Try out </vt:lpstr>
      <vt:lpstr>Call function many times</vt:lpstr>
      <vt:lpstr>What next?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186</cp:revision>
  <cp:lastPrinted>2017-02-02T03:51:10Z</cp:lastPrinted>
  <dcterms:created xsi:type="dcterms:W3CDTF">2012-02-02T21:07:36Z</dcterms:created>
  <dcterms:modified xsi:type="dcterms:W3CDTF">2017-02-05T22:27:13Z</dcterms:modified>
</cp:coreProperties>
</file>