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handoutMasterIdLst>
    <p:handoutMasterId r:id="rId36"/>
  </p:handoutMasterIdLst>
  <p:sldIdLst>
    <p:sldId id="257" r:id="rId3"/>
    <p:sldId id="258" r:id="rId4"/>
    <p:sldId id="301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317" r:id="rId13"/>
    <p:sldId id="319" r:id="rId14"/>
    <p:sldId id="321" r:id="rId15"/>
    <p:sldId id="365" r:id="rId16"/>
    <p:sldId id="366" r:id="rId17"/>
    <p:sldId id="367" r:id="rId18"/>
    <p:sldId id="368" r:id="rId19"/>
    <p:sldId id="369" r:id="rId20"/>
    <p:sldId id="373" r:id="rId21"/>
    <p:sldId id="370" r:id="rId22"/>
    <p:sldId id="374" r:id="rId23"/>
    <p:sldId id="371" r:id="rId24"/>
    <p:sldId id="378" r:id="rId25"/>
    <p:sldId id="375" r:id="rId26"/>
    <p:sldId id="379" r:id="rId27"/>
    <p:sldId id="380" r:id="rId28"/>
    <p:sldId id="376" r:id="rId29"/>
    <p:sldId id="381" r:id="rId30"/>
    <p:sldId id="377" r:id="rId31"/>
    <p:sldId id="372" r:id="rId32"/>
    <p:sldId id="382" r:id="rId33"/>
    <p:sldId id="383" r:id="rId34"/>
    <p:sldId id="384" r:id="rId3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14"/>
  </p:normalViewPr>
  <p:slideViewPr>
    <p:cSldViewPr snapToGrid="0" snapToObjects="1">
      <p:cViewPr>
        <p:scale>
          <a:sx n="85" d="100"/>
          <a:sy n="85" d="100"/>
        </p:scale>
        <p:origin x="1632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F8395-6644-9E41-B5CB-20D79706A807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5EFE7-608E-CF4B-9259-93D2F001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9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101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8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1600647"/>
            <a:ext cx="2057176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6064374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79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108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1848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88" tIns="32144" rIns="64288" bIns="32144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40" indent="0">
              <a:buNone/>
              <a:defRPr sz="1300"/>
            </a:lvl2pPr>
            <a:lvl3pPr marL="642882" indent="0">
              <a:buNone/>
              <a:defRPr sz="1100"/>
            </a:lvl3pPr>
            <a:lvl4pPr marL="964323" indent="0">
              <a:buNone/>
              <a:defRPr sz="1000"/>
            </a:lvl4pPr>
            <a:lvl5pPr marL="1285763" indent="0">
              <a:buNone/>
              <a:defRPr sz="1000"/>
            </a:lvl5pPr>
            <a:lvl6pPr marL="1607205" indent="0">
              <a:buNone/>
              <a:defRPr sz="1000"/>
            </a:lvl6pPr>
            <a:lvl7pPr marL="1928645" indent="0">
              <a:buNone/>
              <a:defRPr sz="1000"/>
            </a:lvl7pPr>
            <a:lvl8pPr marL="2250086" indent="0">
              <a:buNone/>
              <a:defRPr sz="1000"/>
            </a:lvl8pPr>
            <a:lvl9pPr marL="25715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34855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009" y="678656"/>
            <a:ext cx="3763863" cy="58846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5027" y="678656"/>
            <a:ext cx="3763863" cy="58846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36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610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655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829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3474"/>
            <a:ext cx="3008189" cy="1161975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8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07558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9089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6" y="4800824"/>
            <a:ext cx="5486177" cy="567035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6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40" indent="0">
              <a:buNone/>
              <a:defRPr sz="2000"/>
            </a:lvl2pPr>
            <a:lvl3pPr marL="642882" indent="0">
              <a:buNone/>
              <a:defRPr sz="1700"/>
            </a:lvl3pPr>
            <a:lvl4pPr marL="964323" indent="0">
              <a:buNone/>
              <a:defRPr sz="1400"/>
            </a:lvl4pPr>
            <a:lvl5pPr marL="1285763" indent="0">
              <a:buNone/>
              <a:defRPr sz="1400"/>
            </a:lvl5pPr>
            <a:lvl6pPr marL="1607205" indent="0">
              <a:buNone/>
              <a:defRPr sz="1400"/>
            </a:lvl6pPr>
            <a:lvl7pPr marL="1928645" indent="0">
              <a:buNone/>
              <a:defRPr sz="1400"/>
            </a:lvl7pPr>
            <a:lvl8pPr marL="2250086" indent="0">
              <a:buNone/>
              <a:defRPr sz="1400"/>
            </a:lvl8pPr>
            <a:lvl9pPr marL="2571527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6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542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155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6288732"/>
          </a:xfrm>
          <a:prstGeom prst="rect">
            <a:avLst/>
          </a:prstGeom>
        </p:spPr>
        <p:txBody>
          <a:bodyPr vert="eaVert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6288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7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8888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604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80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706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8881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93387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14554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2089547"/>
            <a:ext cx="7358063" cy="267890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93" indent="-241093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68" indent="-200911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43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101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558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4008" y="678656"/>
            <a:ext cx="7634883" cy="588466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4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8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2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76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80" indent="-241080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41" indent="-20090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02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044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484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40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882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23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763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Writing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Considerations when writing a function: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dirty="0" smtClean="0"/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What will the function do?</a:t>
            </a:r>
          </a:p>
          <a:p>
            <a:pPr marL="0" indent="0" eaLnBrk="1" hangingPunct="1">
              <a:defRPr/>
            </a:pPr>
            <a:endParaRPr lang="en-US" dirty="0" smtClean="0">
              <a:latin typeface="Calibri"/>
              <a:cs typeface="Calibri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What should we call it? (Relate the name to what it does)</a:t>
            </a:r>
          </a:p>
          <a:p>
            <a:pPr marL="0" indent="0" eaLnBrk="1" hangingPunct="1">
              <a:defRPr/>
            </a:pPr>
            <a:endParaRPr lang="en-US" dirty="0" smtClean="0">
              <a:latin typeface="Calibri"/>
              <a:cs typeface="Calibri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What will be the arguments?  </a:t>
            </a:r>
          </a:p>
          <a:p>
            <a:pPr marL="0" indent="0" eaLnBrk="1" hangingPunct="1">
              <a:defRPr/>
            </a:pPr>
            <a:endParaRPr lang="en-US" dirty="0" smtClean="0">
              <a:latin typeface="Calibri"/>
              <a:cs typeface="Calibri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Which arguments have default values and what are they?</a:t>
            </a:r>
          </a:p>
          <a:p>
            <a:pPr marL="0" indent="0" eaLnBrk="1" hangingPunct="1">
              <a:defRPr/>
            </a:pPr>
            <a:endParaRPr lang="en-US" dirty="0" smtClean="0">
              <a:latin typeface="Calibri"/>
              <a:cs typeface="Calibri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What (if anything) should the function return?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4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88" y="310117"/>
            <a:ext cx="8507059" cy="1143000"/>
          </a:xfrm>
        </p:spPr>
        <p:txBody>
          <a:bodyPr/>
          <a:lstStyle/>
          <a:p>
            <a:r>
              <a:rPr lang="en-US" dirty="0" smtClean="0"/>
              <a:t>Apply </a:t>
            </a:r>
            <a:r>
              <a:rPr lang="en-US" sz="4500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/>
              <a:t> to 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rain</a:t>
            </a:r>
            <a:endParaRPr lang="en-US" sz="4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58470"/>
            <a:ext cx="7634883" cy="490484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(rain,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We don’t actually have to go through the hassle of writing a function definition.</a:t>
            </a:r>
          </a:p>
          <a:p>
            <a:endParaRPr lang="en-US" dirty="0"/>
          </a:p>
          <a:p>
            <a:r>
              <a:rPr lang="en-US" dirty="0" smtClean="0"/>
              <a:t>We can use an anonymous function:</a:t>
            </a: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(rain, function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(station) { mean(station[station &gt; 0])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69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Inputs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417588"/>
            <a:ext cx="7634883" cy="5141588"/>
          </a:xfrm>
        </p:spPr>
        <p:txBody>
          <a:bodyPr/>
          <a:lstStyle/>
          <a:p>
            <a:r>
              <a:rPr lang="en-US" dirty="0" smtClean="0"/>
              <a:t>We can specify the value for </a:t>
            </a:r>
            <a:r>
              <a:rPr lang="en-US" dirty="0" err="1" smtClean="0">
                <a:solidFill>
                  <a:srgbClr val="0000FF"/>
                </a:solidFill>
                <a:latin typeface="Monaco"/>
                <a:cs typeface="Monaco"/>
              </a:rPr>
              <a:t>traceAmt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as an additional argument to </a:t>
            </a:r>
            <a:r>
              <a:rPr lang="en-US" dirty="0" err="1" smtClean="0"/>
              <a:t>sapply</a:t>
            </a:r>
            <a:endParaRPr lang="en-US" dirty="0"/>
          </a:p>
          <a:p>
            <a:endParaRPr lang="en-US" dirty="0" smtClean="0"/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apply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(rain,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traceAmt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5)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hat if we want to specify a different value of </a:t>
            </a:r>
            <a:r>
              <a:rPr lang="en-US" dirty="0" err="1">
                <a:solidFill>
                  <a:srgbClr val="0000FF"/>
                </a:solidFill>
                <a:latin typeface="Monaco"/>
                <a:cs typeface="Monaco"/>
              </a:rPr>
              <a:t>traceAmt</a:t>
            </a:r>
            <a:r>
              <a:rPr lang="en-US" dirty="0" smtClean="0"/>
              <a:t> for each weather station?</a:t>
            </a:r>
          </a:p>
          <a:p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m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apply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rain,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traceAmt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c(0, 1, 5, 10, 0))         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7567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Inputs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417588"/>
            <a:ext cx="8052346" cy="5141588"/>
          </a:xfrm>
        </p:spPr>
        <p:txBody>
          <a:bodyPr/>
          <a:lstStyle/>
          <a:p>
            <a:r>
              <a:rPr lang="en-US" dirty="0" smtClean="0"/>
              <a:t>Recall another version of function was: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function(x,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tA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0,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sumFun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mean) 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sumFun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(x[x &gt;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tA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])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hat if we want to specify a different value of </a:t>
            </a:r>
            <a:r>
              <a:rPr lang="en-US" dirty="0" err="1">
                <a:solidFill>
                  <a:srgbClr val="0000FF"/>
                </a:solidFill>
                <a:latin typeface="Monaco"/>
                <a:cs typeface="Monaco"/>
              </a:rPr>
              <a:t>traceAmt</a:t>
            </a:r>
            <a:r>
              <a:rPr lang="en-US" dirty="0" smtClean="0"/>
              <a:t> for each weather station and use the </a:t>
            </a:r>
            <a:r>
              <a:rPr lang="en-US" dirty="0" smtClean="0">
                <a:solidFill>
                  <a:srgbClr val="0000FF"/>
                </a:solidFill>
              </a:rPr>
              <a:t>median</a:t>
            </a:r>
            <a:r>
              <a:rPr lang="en-US" dirty="0" smtClean="0"/>
              <a:t> function?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m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apply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rain,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traceAmt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c(0, 1, 5, 10, 0),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MoreArgs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list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sumFun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median))         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9297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Roulette Wheel Study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function used for a </a:t>
            </a:r>
            <a:r>
              <a:rPr lang="en-US" i="1" dirty="0"/>
              <a:t>Monte Carlo study</a:t>
            </a:r>
            <a:r>
              <a:rPr lang="en-US" dirty="0"/>
              <a:t>: Use a computer to simulate random variables (a random experiment). </a:t>
            </a:r>
            <a:r>
              <a:rPr lang="en-US"/>
              <a:t>Use the simulations to learn about properties of the random process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11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Wheel</a:t>
            </a:r>
            <a:endParaRPr lang="en-US" dirty="0"/>
          </a:p>
        </p:txBody>
      </p:sp>
      <p:pic>
        <p:nvPicPr>
          <p:cNvPr id="4" name="Content Placeholder 3" descr="roulette-featur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" b="869"/>
          <a:stretch>
            <a:fillRect/>
          </a:stretch>
        </p:blipFill>
        <p:spPr>
          <a:xfrm>
            <a:off x="633413" y="1568450"/>
            <a:ext cx="7635875" cy="4994275"/>
          </a:xfrm>
        </p:spPr>
      </p:pic>
    </p:spTree>
    <p:extLst>
      <p:ext uri="{BB962C8B-B14F-4D97-AF65-F5344CB8AC3E}">
        <p14:creationId xmlns:p14="http://schemas.microsoft.com/office/powerpoint/2010/main" val="3464715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Table</a:t>
            </a:r>
            <a:endParaRPr lang="en-US" dirty="0"/>
          </a:p>
        </p:txBody>
      </p:sp>
      <p:pic>
        <p:nvPicPr>
          <p:cNvPr id="4" name="Content Placeholder 3" descr="American-Roulette-Tabl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50" b="-15050"/>
          <a:stretch>
            <a:fillRect/>
          </a:stretch>
        </p:blipFill>
        <p:spPr>
          <a:xfrm>
            <a:off x="633413" y="1568450"/>
            <a:ext cx="7635875" cy="4994275"/>
          </a:xfrm>
        </p:spPr>
      </p:pic>
    </p:spTree>
    <p:extLst>
      <p:ext uri="{BB962C8B-B14F-4D97-AF65-F5344CB8AC3E}">
        <p14:creationId xmlns:p14="http://schemas.microsoft.com/office/powerpoint/2010/main" val="2685001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Bets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85" y="1568824"/>
            <a:ext cx="7634883" cy="499449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Red or Black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Even or Odd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Low or High</a:t>
            </a:r>
          </a:p>
          <a:p>
            <a:pPr marL="342900" indent="-342900">
              <a:buFont typeface="Arial"/>
              <a:buChar char="•"/>
            </a:pPr>
            <a:endParaRPr lang="en-US" sz="3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1</a:t>
            </a:r>
            <a:r>
              <a:rPr lang="en-US" sz="3600" baseline="30000" dirty="0" smtClean="0">
                <a:latin typeface="Calibri"/>
                <a:cs typeface="Calibri"/>
              </a:rPr>
              <a:t>st</a:t>
            </a:r>
            <a:r>
              <a:rPr lang="en-US" sz="3600" dirty="0" smtClean="0">
                <a:latin typeface="Calibri"/>
                <a:cs typeface="Calibri"/>
              </a:rPr>
              <a:t>, 2</a:t>
            </a:r>
            <a:r>
              <a:rPr lang="en-US" sz="3600" baseline="30000" dirty="0" smtClean="0">
                <a:latin typeface="Calibri"/>
                <a:cs typeface="Calibri"/>
              </a:rPr>
              <a:t>nd</a:t>
            </a:r>
            <a:r>
              <a:rPr lang="en-US" sz="3600" dirty="0" smtClean="0">
                <a:latin typeface="Calibri"/>
                <a:cs typeface="Calibri"/>
              </a:rPr>
              <a:t>, or 3</a:t>
            </a:r>
            <a:r>
              <a:rPr lang="en-US" sz="3600" baseline="30000" dirty="0" smtClean="0">
                <a:latin typeface="Calibri"/>
                <a:cs typeface="Calibri"/>
              </a:rPr>
              <a:t>rd</a:t>
            </a:r>
            <a:r>
              <a:rPr lang="en-US" sz="3600" dirty="0" smtClean="0">
                <a:latin typeface="Calibri"/>
                <a:cs typeface="Calibri"/>
              </a:rPr>
              <a:t> dozen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1</a:t>
            </a:r>
            <a:r>
              <a:rPr lang="en-US" sz="3600" baseline="30000" dirty="0" smtClean="0">
                <a:latin typeface="Calibri"/>
                <a:cs typeface="Calibri"/>
              </a:rPr>
              <a:t>st</a:t>
            </a:r>
            <a:r>
              <a:rPr lang="en-US" sz="3600" dirty="0" smtClean="0">
                <a:latin typeface="Calibri"/>
                <a:cs typeface="Calibri"/>
              </a:rPr>
              <a:t>, 2</a:t>
            </a:r>
            <a:r>
              <a:rPr lang="en-US" sz="3600" baseline="30000" dirty="0" smtClean="0">
                <a:latin typeface="Calibri"/>
                <a:cs typeface="Calibri"/>
              </a:rPr>
              <a:t>nd</a:t>
            </a:r>
            <a:r>
              <a:rPr lang="en-US" sz="3600" dirty="0" smtClean="0">
                <a:latin typeface="Calibri"/>
                <a:cs typeface="Calibri"/>
              </a:rPr>
              <a:t>, or 3</a:t>
            </a:r>
            <a:r>
              <a:rPr lang="en-US" sz="3600" baseline="30000" dirty="0" smtClean="0">
                <a:latin typeface="Calibri"/>
                <a:cs typeface="Calibri"/>
              </a:rPr>
              <a:t>rd</a:t>
            </a:r>
            <a:r>
              <a:rPr lang="en-US" sz="3600" dirty="0" smtClean="0">
                <a:latin typeface="Calibri"/>
                <a:cs typeface="Calibri"/>
              </a:rPr>
              <a:t> column</a:t>
            </a:r>
          </a:p>
          <a:p>
            <a:pPr marL="342900" indent="-342900">
              <a:buFont typeface="Arial"/>
              <a:buChar char="•"/>
            </a:pPr>
            <a:endParaRPr lang="en-US" sz="36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0824" y="1387706"/>
            <a:ext cx="40490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Even Odds (PAY 1 to 1)</a:t>
            </a:r>
          </a:p>
          <a:p>
            <a:r>
              <a:rPr lang="en-US" sz="2800" dirty="0" smtClean="0"/>
              <a:t>Place $1 bet, </a:t>
            </a:r>
          </a:p>
          <a:p>
            <a:r>
              <a:rPr lang="en-US" sz="2800" dirty="0" smtClean="0"/>
              <a:t>If win keep your $1 and get $1 more</a:t>
            </a:r>
          </a:p>
          <a:p>
            <a:r>
              <a:rPr lang="en-US" sz="2800" dirty="0" smtClean="0"/>
              <a:t>If lose, house gets your $1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21413" y="4611231"/>
            <a:ext cx="43030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PAY </a:t>
            </a:r>
            <a:r>
              <a:rPr lang="en-US" sz="2800" dirty="0"/>
              <a:t>2</a:t>
            </a:r>
            <a:r>
              <a:rPr lang="en-US" sz="2800" dirty="0" smtClean="0"/>
              <a:t> to 1)</a:t>
            </a:r>
          </a:p>
          <a:p>
            <a:r>
              <a:rPr lang="en-US" sz="2800" dirty="0" smtClean="0"/>
              <a:t>Place $1 bet, </a:t>
            </a:r>
          </a:p>
          <a:p>
            <a:r>
              <a:rPr lang="en-US" sz="2800" dirty="0" smtClean="0"/>
              <a:t>If win keep your $1 and get $2 more</a:t>
            </a:r>
          </a:p>
          <a:p>
            <a:r>
              <a:rPr lang="en-US" sz="2800" dirty="0" smtClean="0"/>
              <a:t>If lose, house gets your $1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7680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Bets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417588"/>
            <a:ext cx="4159177" cy="51457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Straight up (single number ) </a:t>
            </a:r>
          </a:p>
          <a:p>
            <a:pPr marL="0" indent="0"/>
            <a:r>
              <a:rPr lang="en-US" sz="3600" dirty="0" smtClean="0">
                <a:latin typeface="Calibri"/>
                <a:cs typeface="Calibri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Split (2 numbers)</a:t>
            </a:r>
          </a:p>
          <a:p>
            <a:pPr marL="342900" indent="-342900">
              <a:buFont typeface="Arial"/>
              <a:buChar char="•"/>
            </a:pPr>
            <a:endParaRPr lang="en-US" sz="3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Street (3 numbers)</a:t>
            </a:r>
          </a:p>
          <a:p>
            <a:pPr marL="0" indent="0"/>
            <a:endParaRPr lang="en-US" sz="36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Corner (4 numbers)</a:t>
            </a:r>
          </a:p>
          <a:p>
            <a:pPr marL="342900" indent="-342900">
              <a:buFont typeface="Arial"/>
              <a:buChar char="•"/>
            </a:pPr>
            <a:endParaRPr lang="en-US" sz="36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22491" y="1415764"/>
            <a:ext cx="3763863" cy="5145732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Pays 35 to 1</a:t>
            </a:r>
          </a:p>
          <a:p>
            <a:endParaRPr lang="en-US" sz="3600" dirty="0">
              <a:latin typeface="Calibri"/>
              <a:cs typeface="Calibri"/>
            </a:endParaRPr>
          </a:p>
          <a:p>
            <a:endParaRPr lang="en-US" sz="3600" dirty="0" smtClean="0">
              <a:latin typeface="Calibri"/>
              <a:cs typeface="Calibri"/>
            </a:endParaRPr>
          </a:p>
          <a:p>
            <a:r>
              <a:rPr lang="en-US" sz="3600" dirty="0" smtClean="0">
                <a:latin typeface="Calibri"/>
                <a:cs typeface="Calibri"/>
              </a:rPr>
              <a:t>Pays 17 to 1</a:t>
            </a:r>
          </a:p>
          <a:p>
            <a:endParaRPr lang="en-US" sz="3600" dirty="0">
              <a:latin typeface="Calibri"/>
              <a:cs typeface="Calibri"/>
            </a:endParaRPr>
          </a:p>
          <a:p>
            <a:r>
              <a:rPr lang="en-US" sz="3600" dirty="0" smtClean="0">
                <a:latin typeface="Calibri"/>
                <a:cs typeface="Calibri"/>
              </a:rPr>
              <a:t>Pays 11 to 1</a:t>
            </a:r>
          </a:p>
          <a:p>
            <a:endParaRPr lang="en-US" sz="3600" dirty="0">
              <a:latin typeface="Calibri"/>
              <a:cs typeface="Calibri"/>
            </a:endParaRPr>
          </a:p>
          <a:p>
            <a:r>
              <a:rPr lang="en-US" sz="3600" dirty="0" smtClean="0">
                <a:latin typeface="Calibri"/>
                <a:cs typeface="Calibri"/>
              </a:rPr>
              <a:t>Pays 8 to 1</a:t>
            </a:r>
            <a:endParaRPr lang="en-US" sz="3600" dirty="0">
              <a:latin typeface="Calibri"/>
              <a:cs typeface="Calibri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78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sz="3200" dirty="0" smtClean="0">
                <a:latin typeface="Calibri"/>
                <a:cs typeface="Calibri"/>
              </a:rPr>
              <a:t>So far we have relied on the built-in functionality of R to carry out our analyses.  In the next several lectures, we cover:</a:t>
            </a:r>
          </a:p>
          <a:p>
            <a:pPr marL="0" indent="0" eaLnBrk="1" hangingPunct="1">
              <a:defRPr/>
            </a:pPr>
            <a:endParaRPr lang="en-US" sz="3200" dirty="0" smtClean="0">
              <a:latin typeface="Calibri"/>
              <a:cs typeface="Calibri"/>
            </a:endParaRPr>
          </a:p>
          <a:p>
            <a:pPr marL="457200" indent="-4572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latin typeface="Calibri"/>
                <a:cs typeface="Calibri"/>
              </a:rPr>
              <a:t>How to write your own functions</a:t>
            </a:r>
          </a:p>
          <a:p>
            <a:pPr marL="457200" indent="-4572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latin typeface="Calibri"/>
                <a:cs typeface="Calibri"/>
              </a:rPr>
              <a:t>How to use control flow </a:t>
            </a:r>
          </a:p>
          <a:p>
            <a:pPr marL="457200" indent="-4572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latin typeface="Calibri"/>
                <a:cs typeface="Calibri"/>
              </a:rPr>
              <a:t>Debugging your code when something goes wrong</a:t>
            </a:r>
          </a:p>
          <a:p>
            <a:pPr marL="457200" indent="-4572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latin typeface="Calibri"/>
                <a:cs typeface="Calibri"/>
              </a:rPr>
              <a:t>The </a:t>
            </a:r>
            <a:r>
              <a:rPr lang="en-US" sz="3200" dirty="0">
                <a:latin typeface="Calibri"/>
                <a:cs typeface="Calibri"/>
              </a:rPr>
              <a:t>meaning of </a:t>
            </a:r>
            <a:r>
              <a:rPr lang="en-US" sz="3200" dirty="0" smtClean="0">
                <a:latin typeface="Calibri"/>
                <a:cs typeface="Calibri"/>
              </a:rPr>
              <a:t>environments </a:t>
            </a:r>
            <a:r>
              <a:rPr lang="en-US" sz="3200" dirty="0">
                <a:latin typeface="Calibri"/>
                <a:cs typeface="Calibri"/>
              </a:rPr>
              <a:t>and </a:t>
            </a:r>
            <a:r>
              <a:rPr lang="en-US" sz="3200" dirty="0" smtClean="0">
                <a:latin typeface="Calibri"/>
                <a:cs typeface="Calibri"/>
              </a:rPr>
              <a:t>variable scope</a:t>
            </a:r>
            <a:endParaRPr lang="en-US" altLang="ja-JP" sz="3200" dirty="0" smtClean="0">
              <a:latin typeface="Calibri"/>
              <a:cs typeface="Calibri"/>
            </a:endParaRPr>
          </a:p>
          <a:p>
            <a:pPr marL="457200" indent="-4572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latin typeface="Calibri"/>
                <a:cs typeface="Calibri"/>
              </a:rPr>
              <a:t>Timing and writing efficient code</a:t>
            </a:r>
          </a:p>
          <a:p>
            <a:pPr marL="0" indent="0" eaLnBrk="1" hangingPunct="1">
              <a:buSzPct val="125000"/>
              <a:defRPr/>
            </a:pPr>
            <a:endParaRPr lang="en-US" sz="3200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354" y="1533201"/>
            <a:ext cx="7773293" cy="1470049"/>
          </a:xfrm>
        </p:spPr>
        <p:txBody>
          <a:bodyPr/>
          <a:lstStyle/>
          <a:p>
            <a:r>
              <a:rPr lang="en-US" dirty="0" smtClean="0"/>
              <a:t>How do winnings from</a:t>
            </a:r>
            <a:br>
              <a:rPr lang="en-US" dirty="0" smtClean="0"/>
            </a:br>
            <a:r>
              <a:rPr lang="en-US" dirty="0" smtClean="0"/>
              <a:t> 100 bets of $1 on Red </a:t>
            </a:r>
            <a:br>
              <a:rPr lang="en-US" dirty="0" smtClean="0"/>
            </a:br>
            <a:r>
              <a:rPr lang="en-US" dirty="0" smtClean="0"/>
              <a:t>compare to </a:t>
            </a:r>
            <a:br>
              <a:rPr lang="en-US" dirty="0" smtClean="0"/>
            </a:br>
            <a:r>
              <a:rPr lang="en-US" dirty="0" smtClean="0"/>
              <a:t>1 bet of $100 one 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07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354" y="1533201"/>
            <a:ext cx="7773293" cy="1470049"/>
          </a:xfrm>
        </p:spPr>
        <p:txBody>
          <a:bodyPr/>
          <a:lstStyle/>
          <a:p>
            <a:r>
              <a:rPr lang="en-US" dirty="0" smtClean="0"/>
              <a:t>Let’s write a function that can simulate these two situations –</a:t>
            </a:r>
            <a:br>
              <a:rPr lang="en-US" dirty="0" smtClean="0"/>
            </a:br>
            <a:r>
              <a:rPr lang="en-US" dirty="0" smtClean="0"/>
              <a:t>100 $1 bets</a:t>
            </a:r>
            <a:br>
              <a:rPr lang="en-US" dirty="0" smtClean="0"/>
            </a:br>
            <a:r>
              <a:rPr lang="en-US" dirty="0" smtClean="0"/>
              <a:t> 1 $100 bet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88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7634883" cy="4994496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Simulate the spins from a roulette wheel and track the winnings for a specified number of bets for a specified bet size</a:t>
            </a:r>
            <a:endParaRPr lang="en-US"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070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7634883" cy="4994496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Spins from a roulette wheel behave like draws from an urn</a:t>
            </a:r>
            <a:endParaRPr lang="en-US" sz="3600" dirty="0">
              <a:latin typeface="Calibri"/>
              <a:cs typeface="Calibri"/>
            </a:endParaRPr>
          </a:p>
        </p:txBody>
      </p:sp>
      <p:pic>
        <p:nvPicPr>
          <p:cNvPr id="4" name="Picture 3" descr="urn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82" y="2965823"/>
            <a:ext cx="4064000" cy="304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2950285" y="4676587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3102685" y="4828987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2986592" y="3961202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2182010" y="4355948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1949824" y="4676586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3450964" y="4676587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1129255" y="4182333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2414196" y="4734259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2065917" y="4146173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2141071" y="4952550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1187675" y="4705423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1597063" y="4682562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 bwMode="auto">
          <a:xfrm>
            <a:off x="3218778" y="4429460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2762475" y="4289310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1303768" y="4429460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2414196" y="4042183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713156" y="4081928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 bwMode="auto">
          <a:xfrm>
            <a:off x="2646382" y="4857823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1865556" y="4234328"/>
            <a:ext cx="232186" cy="247127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2530289" y="4458296"/>
            <a:ext cx="232186" cy="247127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2017956" y="4386728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2170356" y="4719314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1749463" y="4558998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 bwMode="auto">
          <a:xfrm>
            <a:off x="2475156" y="4843928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 bwMode="auto">
          <a:xfrm>
            <a:off x="2743649" y="4595751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3450964" y="4329055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 bwMode="auto">
          <a:xfrm>
            <a:off x="1401185" y="4761750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 bwMode="auto">
          <a:xfrm>
            <a:off x="2692401" y="3969232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2920403" y="4463486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597063" y="4393300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 bwMode="auto">
          <a:xfrm>
            <a:off x="1820285" y="4885314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 bwMode="auto">
          <a:xfrm>
            <a:off x="4562289" y="5243455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2170356" y="4022609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 bwMode="auto">
          <a:xfrm>
            <a:off x="3102685" y="4216359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897069" y="4487132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1381015" y="4032025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78824" y="2674471"/>
            <a:ext cx="3307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18 Red Balls</a:t>
            </a:r>
          </a:p>
          <a:p>
            <a:r>
              <a:rPr lang="en-US" sz="3200" dirty="0" smtClean="0">
                <a:latin typeface="Calibri"/>
                <a:cs typeface="Calibri"/>
              </a:rPr>
              <a:t>18 Black Balls</a:t>
            </a:r>
          </a:p>
          <a:p>
            <a:r>
              <a:rPr lang="en-US" sz="3200" dirty="0" smtClean="0">
                <a:latin typeface="Calibri"/>
                <a:cs typeface="Calibri"/>
              </a:rPr>
              <a:t>2  Green Balls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7480" y="4721258"/>
            <a:ext cx="38688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Draw 1 ball</a:t>
            </a:r>
          </a:p>
          <a:p>
            <a:r>
              <a:rPr lang="en-US" sz="3200" dirty="0" smtClean="0">
                <a:latin typeface="Calibri"/>
                <a:cs typeface="Calibri"/>
              </a:rPr>
              <a:t>Win if it’s Red</a:t>
            </a:r>
          </a:p>
          <a:p>
            <a:r>
              <a:rPr lang="en-US" sz="3200" dirty="0" smtClean="0">
                <a:latin typeface="Calibri"/>
                <a:cs typeface="Calibri"/>
              </a:rPr>
              <a:t>Replace ball in urn</a:t>
            </a:r>
          </a:p>
          <a:p>
            <a:r>
              <a:rPr lang="en-US" sz="3200" dirty="0" smtClean="0">
                <a:latin typeface="Calibri"/>
                <a:cs typeface="Calibri"/>
              </a:rPr>
              <a:t>Ready to play again</a:t>
            </a:r>
          </a:p>
        </p:txBody>
      </p:sp>
    </p:spTree>
    <p:extLst>
      <p:ext uri="{BB962C8B-B14F-4D97-AF65-F5344CB8AC3E}">
        <p14:creationId xmlns:p14="http://schemas.microsoft.com/office/powerpoint/2010/main" val="3196466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568824"/>
            <a:ext cx="8228707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wheel = rep(c("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red”,"black”,"green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"),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c(18, 18, 2))</a:t>
            </a: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spins = sample(wheel, 100,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 replace = TRUE)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winnings = numeric(100)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winnings[spins == "red"] = 1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winnings[spins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!=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"red"] = -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1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totalWinnings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sum(winnings)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3412" y="4078941"/>
            <a:ext cx="2390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Can we work with 1 and -1 instead of red, black and green?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382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Simplify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568824"/>
            <a:ext cx="8228707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wheel = rep(c(1, -1), c(18, 20))</a:t>
            </a: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w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ins = sample(wheel, 100,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 replace = TRUE)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totalWinnings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sum(wins)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6236" y="4407647"/>
            <a:ext cx="32721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How would this code change for the other betting scenario? </a:t>
            </a:r>
          </a:p>
        </p:txBody>
      </p:sp>
    </p:spTree>
    <p:extLst>
      <p:ext uri="{BB962C8B-B14F-4D97-AF65-F5344CB8AC3E}">
        <p14:creationId xmlns:p14="http://schemas.microsoft.com/office/powerpoint/2010/main" val="3877827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 for Other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568824"/>
            <a:ext cx="8228707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wheel = rep(c(1, -1), c(18, 20))</a:t>
            </a: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w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ins = sample(wheel, 1,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replace = TRUE)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totalWinnings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sum(wins * 100)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0235" y="4407647"/>
            <a:ext cx="6206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How do these 2 scenarios compare? </a:t>
            </a:r>
          </a:p>
          <a:p>
            <a:r>
              <a:rPr lang="en-US" sz="3200" dirty="0" smtClean="0">
                <a:latin typeface="Calibri"/>
                <a:cs typeface="Calibri"/>
              </a:rPr>
              <a:t>To answer this question we want to evaluate our code many times </a:t>
            </a:r>
          </a:p>
        </p:txBody>
      </p:sp>
    </p:spTree>
    <p:extLst>
      <p:ext uri="{BB962C8B-B14F-4D97-AF65-F5344CB8AC3E}">
        <p14:creationId xmlns:p14="http://schemas.microsoft.com/office/powerpoint/2010/main" val="1711274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7634883" cy="4994496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What are the inputs?</a:t>
            </a:r>
          </a:p>
          <a:p>
            <a:endParaRPr lang="en-US" sz="3600" dirty="0" smtClean="0">
              <a:latin typeface="Calibri"/>
              <a:cs typeface="Calibri"/>
            </a:endParaRP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Number of spins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Size of bet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Number of +1s and -1s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A &amp; B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A, B, &amp; C</a:t>
            </a:r>
          </a:p>
          <a:p>
            <a:endParaRPr lang="en-US" sz="36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504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7634883" cy="4994496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What are reasonable default values?</a:t>
            </a:r>
          </a:p>
          <a:p>
            <a:endParaRPr lang="en-US" sz="3600" dirty="0" smtClean="0">
              <a:latin typeface="Calibri"/>
              <a:cs typeface="Calibri"/>
            </a:endParaRP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Number of spins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Size of bet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Number of +1s and -1s</a:t>
            </a:r>
          </a:p>
          <a:p>
            <a:pPr marL="0" indent="0"/>
            <a:endParaRPr lang="en-US" sz="3600" dirty="0" smtClean="0">
              <a:latin typeface="Calibri"/>
              <a:cs typeface="Calibri"/>
            </a:endParaRPr>
          </a:p>
          <a:p>
            <a:endParaRPr lang="en-US" sz="3600" dirty="0" smtClean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0361" y="4661648"/>
            <a:ext cx="366905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1 spin</a:t>
            </a:r>
          </a:p>
          <a:p>
            <a:r>
              <a:rPr lang="en-US" sz="3600" dirty="0" smtClean="0">
                <a:latin typeface="Calibri"/>
                <a:cs typeface="Calibri"/>
              </a:rPr>
              <a:t>$1 bet</a:t>
            </a:r>
          </a:p>
          <a:p>
            <a:r>
              <a:rPr lang="en-US" sz="3600" dirty="0" smtClean="0">
                <a:latin typeface="Calibri"/>
                <a:cs typeface="Calibri"/>
              </a:rPr>
              <a:t>18 +1s and 20 -1s</a:t>
            </a:r>
            <a:endParaRPr lang="en-US"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142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Encapsulate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7634883" cy="4994496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betRed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function(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numBets,betAmt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1) {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wheel = rep(c(1, -1), c(20, 18))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wins = sample(wheel,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numBets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  replace = TRUE)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totWinnings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sum(wins *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betAmt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return(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totWinnings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17777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6940" y="0"/>
            <a:ext cx="8228707" cy="1541160"/>
          </a:xfrm>
        </p:spPr>
        <p:txBody>
          <a:bodyPr/>
          <a:lstStyle/>
          <a:p>
            <a:r>
              <a:rPr lang="en-US" sz="4500" dirty="0" smtClean="0"/>
              <a:t>Steps In Writing a Function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940" y="1314824"/>
            <a:ext cx="8228707" cy="4840826"/>
          </a:xfrm>
        </p:spPr>
        <p:txBody>
          <a:bodyPr/>
          <a:lstStyle/>
          <a:p>
            <a:pPr marL="0" indent="0" algn="l"/>
            <a:r>
              <a:rPr lang="en-US" sz="3200" b="1" dirty="0" smtClean="0"/>
              <a:t>Explain: </a:t>
            </a:r>
            <a:r>
              <a:rPr lang="en-US" sz="3200" dirty="0" smtClean="0"/>
              <a:t>Describe the task in words</a:t>
            </a:r>
          </a:p>
          <a:p>
            <a:pPr marL="0" indent="0" algn="l"/>
            <a:r>
              <a:rPr lang="en-US" sz="3200" b="1" dirty="0" smtClean="0"/>
              <a:t>Concrete:</a:t>
            </a:r>
            <a:r>
              <a:rPr lang="en-US" sz="3200" dirty="0" smtClean="0"/>
              <a:t> Write code for a specific example</a:t>
            </a:r>
          </a:p>
          <a:p>
            <a:pPr marL="0" indent="0" algn="l"/>
            <a:r>
              <a:rPr lang="en-US" sz="3200" b="1" dirty="0" smtClean="0"/>
              <a:t>Abstract:</a:t>
            </a:r>
            <a:r>
              <a:rPr lang="en-US" sz="3200" dirty="0" smtClean="0"/>
              <a:t>  Identify the variables and decide if they are required or have defaults</a:t>
            </a:r>
          </a:p>
          <a:p>
            <a:pPr marL="0" indent="0" algn="l"/>
            <a:r>
              <a:rPr lang="en-US" sz="3200" b="1" dirty="0" smtClean="0"/>
              <a:t>Encapsulate:</a:t>
            </a:r>
            <a:r>
              <a:rPr lang="en-US" sz="3200" dirty="0" smtClean="0"/>
              <a:t> Wrap the code into a function where the parameters are the general variables</a:t>
            </a:r>
          </a:p>
          <a:p>
            <a:pPr marL="0" indent="0" algn="l"/>
            <a:r>
              <a:rPr lang="en-US" sz="3200" b="1" dirty="0" smtClean="0"/>
              <a:t>Test:</a:t>
            </a:r>
            <a:r>
              <a:rPr lang="en-US" sz="3200" dirty="0" smtClean="0"/>
              <a:t> Check the function works as expected with your original data AND try the function on test cases with other data </a:t>
            </a:r>
          </a:p>
          <a:p>
            <a:pPr marL="457200" indent="-457200" algn="l">
              <a:buFont typeface="Arial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76039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34009" y="1568824"/>
            <a:ext cx="3763863" cy="4994496"/>
          </a:xfrm>
        </p:spPr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-100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-100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-100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-100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-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130439" y="1568824"/>
            <a:ext cx="3763863" cy="4994496"/>
          </a:xfrm>
        </p:spPr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8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-8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10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-8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-20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-2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-4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3999" y="1735972"/>
            <a:ext cx="3950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The winnings look different, but if we could play the game over and over again, how would they compare?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33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Call function many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8052346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red100B.1D =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(rep(100, 10000),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betRed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betAmt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1)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red1B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100D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(rep(1, 10000),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betRed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betAmt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100)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600" dirty="0" smtClean="0">
                <a:solidFill>
                  <a:schemeClr val="tx2"/>
                </a:solidFill>
                <a:latin typeface="Calibri"/>
                <a:cs typeface="Calibri"/>
              </a:rPr>
              <a:t>Notice that the calls to </a:t>
            </a:r>
            <a:r>
              <a:rPr lang="en-US" sz="3600" dirty="0" err="1" smtClean="0">
                <a:solidFill>
                  <a:schemeClr val="tx2"/>
                </a:solidFill>
                <a:latin typeface="Calibri"/>
                <a:cs typeface="Calibri"/>
              </a:rPr>
              <a:t>betRed</a:t>
            </a:r>
            <a:r>
              <a:rPr lang="en-US" sz="3600" dirty="0" smtClean="0">
                <a:solidFill>
                  <a:schemeClr val="tx2"/>
                </a:solidFill>
                <a:latin typeface="Calibri"/>
                <a:cs typeface="Calibri"/>
              </a:rPr>
              <a:t> do not depend on the input – shortcut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replicate(10000,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betRed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(100, 1))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2702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8052346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alibri"/>
                <a:cs typeface="Calibri"/>
              </a:rPr>
              <a:t>We have the results from 10000 roulette spins for each scenario. 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pic>
        <p:nvPicPr>
          <p:cNvPr id="4" name="Picture 3" descr="compareBe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47" y="2674471"/>
            <a:ext cx="7025341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9176" y="2241177"/>
            <a:ext cx="2584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Mean</a:t>
            </a:r>
          </a:p>
          <a:p>
            <a:r>
              <a:rPr lang="en-US" sz="2800" dirty="0" smtClean="0">
                <a:latin typeface="Calibri"/>
                <a:cs typeface="Calibri"/>
              </a:rPr>
              <a:t>-5.23 and -5.06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Spread</a:t>
            </a:r>
          </a:p>
          <a:p>
            <a:r>
              <a:rPr lang="en-US" sz="2800" dirty="0" smtClean="0">
                <a:latin typeface="Calibri"/>
                <a:cs typeface="Calibri"/>
              </a:rPr>
              <a:t>10.1 and 99.9</a:t>
            </a:r>
          </a:p>
          <a:p>
            <a:r>
              <a:rPr lang="en-US" sz="2800" dirty="0">
                <a:latin typeface="Calibri"/>
                <a:cs typeface="Calibri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06003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Your Turn!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8052346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3600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sz="3600" dirty="0" smtClean="0">
                <a:solidFill>
                  <a:schemeClr val="tx2"/>
                </a:solidFill>
                <a:latin typeface="Calibri"/>
                <a:cs typeface="Calibri"/>
              </a:rPr>
              <a:t>In your next HW you will carry out a study of several betting strategies</a:t>
            </a:r>
          </a:p>
          <a:p>
            <a:endParaRPr lang="en-US" sz="3600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sz="3600" dirty="0" smtClean="0">
                <a:solidFill>
                  <a:schemeClr val="tx2"/>
                </a:solidFill>
                <a:latin typeface="Calibri"/>
                <a:cs typeface="Calibri"/>
              </a:rPr>
              <a:t>You will also examine the efficiency of code written in a </a:t>
            </a:r>
            <a:r>
              <a:rPr lang="en-US" sz="3600" dirty="0" err="1" smtClean="0">
                <a:solidFill>
                  <a:schemeClr val="tx2"/>
                </a:solidFill>
                <a:latin typeface="Calibri"/>
                <a:cs typeface="Calibri"/>
              </a:rPr>
              <a:t>vectorized</a:t>
            </a:r>
            <a:r>
              <a:rPr lang="en-US" sz="3600" dirty="0" smtClean="0">
                <a:solidFill>
                  <a:schemeClr val="tx2"/>
                </a:solidFill>
                <a:latin typeface="Calibri"/>
                <a:cs typeface="Calibri"/>
              </a:rPr>
              <a:t> fashion compared to code written using loops </a:t>
            </a:r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25750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Writing your own functions in R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The code we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have</a:t>
            </a:r>
            <a:r>
              <a:rPr lang="en-US" dirty="0" smtClean="0"/>
              <a:t> been writing so far in R has been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buSzPct val="125000"/>
              <a:buFontTx/>
              <a:buChar char="•"/>
              <a:defRPr/>
            </a:pPr>
            <a:r>
              <a:rPr lang="en-US" dirty="0" smtClean="0"/>
              <a:t>  made up of a sequence of commands, one after another</a:t>
            </a:r>
          </a:p>
          <a:p>
            <a:pPr marL="0" indent="0" eaLnBrk="1" hangingPunct="1">
              <a:buSzPct val="125000"/>
              <a:buFontTx/>
              <a:buChar char="•"/>
              <a:defRPr/>
            </a:pPr>
            <a:r>
              <a:rPr lang="en-US" dirty="0" smtClean="0"/>
              <a:t>  specific to the particular dataset we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a</a:t>
            </a:r>
            <a:r>
              <a:rPr lang="en-US" dirty="0" smtClean="0"/>
              <a:t>re working with.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Functions allow us to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buSzPct val="125000"/>
              <a:buFontTx/>
              <a:buChar char="•"/>
              <a:defRPr/>
            </a:pPr>
            <a:r>
              <a:rPr lang="en-US" dirty="0" smtClean="0"/>
              <a:t>  organize our code into tasks</a:t>
            </a:r>
          </a:p>
          <a:p>
            <a:pPr marL="0" indent="0" eaLnBrk="1" hangingPunct="1">
              <a:buSzPct val="125000"/>
              <a:buFontTx/>
              <a:buChar char="•"/>
              <a:defRPr/>
            </a:pPr>
            <a:r>
              <a:rPr lang="en-US" dirty="0" smtClean="0"/>
              <a:t>  reuse the same code on different datasets by making</a:t>
            </a:r>
            <a:br>
              <a:rPr lang="en-US" dirty="0" smtClean="0"/>
            </a:br>
            <a:r>
              <a:rPr lang="en-US" dirty="0" smtClean="0"/>
              <a:t>    the data an </a:t>
            </a:r>
            <a:r>
              <a:rPr lang="en-US" i="1" dirty="0" smtClean="0"/>
              <a:t>argument</a:t>
            </a:r>
            <a:r>
              <a:rPr lang="en-US" dirty="0" smtClean="0"/>
              <a:t> to the function.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34008" y="678656"/>
            <a:ext cx="8061757" cy="5884664"/>
          </a:xfrm>
        </p:spPr>
        <p:txBody>
          <a:bodyPr/>
          <a:lstStyle/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sz="2400" dirty="0" smtClean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calcRainSize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function (x,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traceAmt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0)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mean(x[x&gt;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traceAmt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])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Typically we assign the function to a particular name.  This should describe what the function does.  Using a VERB in the name is a good idea. </a:t>
            </a:r>
          </a:p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58474"/>
            <a:ext cx="210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Name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63109" y="689307"/>
            <a:ext cx="2145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 Function </a:t>
            </a:r>
          </a:p>
          <a:p>
            <a:r>
              <a:rPr lang="en-US" sz="2400" dirty="0" smtClean="0"/>
              <a:t>to this Name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79232" y="78492"/>
            <a:ext cx="28985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 Signature:  </a:t>
            </a:r>
          </a:p>
          <a:p>
            <a:r>
              <a:rPr lang="en-US" sz="2400" dirty="0" smtClean="0"/>
              <a:t>Required arguments</a:t>
            </a:r>
          </a:p>
          <a:p>
            <a:r>
              <a:rPr lang="en-US" sz="2400" dirty="0" smtClean="0"/>
              <a:t>Default arguments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96215" y="4018100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Body</a:t>
            </a:r>
          </a:p>
          <a:p>
            <a:r>
              <a:rPr lang="en-US" sz="2400" dirty="0" smtClean="0"/>
              <a:t>Between { }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 rot="4237880">
            <a:off x="2355431" y="1769637"/>
            <a:ext cx="967100" cy="123529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6638204">
            <a:off x="4830688" y="1218393"/>
            <a:ext cx="1911619" cy="119394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9308732" flipV="1">
            <a:off x="5774293" y="3184408"/>
            <a:ext cx="2581914" cy="208504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3448423">
            <a:off x="138878" y="1535211"/>
            <a:ext cx="1536605" cy="124316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1531064">
            <a:off x="1849057" y="3538999"/>
            <a:ext cx="3734472" cy="190665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function (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arguments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body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defRPr/>
            </a:pPr>
            <a:r>
              <a:rPr lang="en-US" dirty="0" smtClean="0"/>
              <a:t>The keyword 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function</a:t>
            </a:r>
            <a:r>
              <a:rPr lang="en-US" dirty="0" smtClean="0"/>
              <a:t> just tells R that you want to create a function.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Recall that the </a:t>
            </a:r>
            <a:r>
              <a:rPr lang="en-US" i="1" dirty="0" smtClean="0"/>
              <a:t>parameters</a:t>
            </a:r>
            <a:r>
              <a:rPr lang="en-US" dirty="0" smtClean="0"/>
              <a:t> to a function are its inputs, which may have default values.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args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(median)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function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(x,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na.rm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FALSE)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smtClean="0"/>
              <a:t>Here, if we do not explicitly specify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na.rm</a:t>
            </a:r>
            <a:r>
              <a:rPr lang="en-US" sz="2400" dirty="0" smtClean="0"/>
              <a:t> </a:t>
            </a:r>
            <a:r>
              <a:rPr lang="en-US" dirty="0" smtClean="0"/>
              <a:t>when we call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median</a:t>
            </a:r>
            <a:r>
              <a:rPr lang="en-US" dirty="0" smtClean="0"/>
              <a:t>, it will be assigned the default value of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FALSE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A few notes on specifying the arguments: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When you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re writing your own function, it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good practice to put the most important arguments first.  Often these will not have default values.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This allows the user of your function to easily specify the arguments by position,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</a:p>
          <a:p>
            <a:pPr marL="0" indent="0" eaLnBrk="1" hangingPunct="1">
              <a:defRPr/>
            </a:pPr>
            <a:endParaRPr lang="en-US" sz="2400" dirty="0" smtClean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calcRainSize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xvec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rather than </a:t>
            </a:r>
          </a:p>
          <a:p>
            <a:pPr marL="0" indent="0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calcRainSize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x =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xvec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34008" y="678656"/>
            <a:ext cx="8016933" cy="6179344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Next we have the </a:t>
            </a:r>
            <a:r>
              <a:rPr lang="en-US" i="1" dirty="0" smtClean="0"/>
              <a:t>body</a:t>
            </a:r>
            <a:r>
              <a:rPr lang="en-US" dirty="0" smtClean="0"/>
              <a:t> of the function, which typically consists of expressions surrounded by curly brackets.  Think of these as performing some operations on the input values given by the arguments.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expression 1   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expression 2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return(value)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smtClean="0"/>
              <a:t>The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return</a:t>
            </a:r>
            <a:r>
              <a:rPr lang="en-US" dirty="0" smtClean="0"/>
              <a:t> expression hands control back to the caller of the function and returns a given </a:t>
            </a:r>
            <a:r>
              <a:rPr lang="en-US" sz="24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value</a:t>
            </a:r>
            <a:r>
              <a:rPr lang="en-US" sz="2400" dirty="0" smtClean="0"/>
              <a:t> </a:t>
            </a:r>
          </a:p>
          <a:p>
            <a:pPr marL="0" indent="0" eaLnBrk="1" hangingPunct="1">
              <a:defRPr/>
            </a:pPr>
            <a:r>
              <a:rPr lang="en-US" dirty="0" smtClean="0"/>
              <a:t>If the function returns more than one thing, this is done using a named list, for example: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return(list(total = sum(x),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avg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mean(x))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In the absence of a return expression, a function will return the </a:t>
            </a:r>
            <a:r>
              <a:rPr lang="en-US" i="1" dirty="0" smtClean="0"/>
              <a:t>last</a:t>
            </a:r>
            <a:r>
              <a:rPr lang="en-US" dirty="0" smtClean="0"/>
              <a:t> evaluated expression.  This is particularly common if the function is short.  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That is the case for our simple function: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algn="ctr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calcRainSize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 function(x)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mean(x[x&gt;0])</a:t>
            </a:r>
            <a:endParaRPr lang="en-US" sz="2400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smtClean="0"/>
              <a:t>Here we don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t need brackets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{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}</a:t>
            </a:r>
            <a:r>
              <a:rPr lang="en-US" dirty="0" smtClean="0"/>
              <a:t>, since there is only one expression in the function.</a:t>
            </a: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smtClean="0"/>
              <a:t>A return expression anywhere in the function will cause the function to return control to the user </a:t>
            </a:r>
            <a:r>
              <a:rPr lang="en-US" i="1" dirty="0" smtClean="0"/>
              <a:t>immediately</a:t>
            </a:r>
            <a:r>
              <a:rPr lang="en-US" dirty="0" smtClean="0"/>
              <a:t>, without evaluating the rest of the function.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xt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xt onl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ext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8185</TotalTime>
  <Words>1587</Words>
  <Application>Microsoft Macintosh PowerPoint</Application>
  <PresentationFormat>On-screen Show (4:3)</PresentationFormat>
  <Paragraphs>309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Courier</vt:lpstr>
      <vt:lpstr>Gill Sans</vt:lpstr>
      <vt:lpstr>Monaco</vt:lpstr>
      <vt:lpstr>ヒラギノ角ゴ ProN W3</vt:lpstr>
      <vt:lpstr>Arial</vt:lpstr>
      <vt:lpstr>Title - Center</vt:lpstr>
      <vt:lpstr>Text only</vt:lpstr>
      <vt:lpstr>Writing functions</vt:lpstr>
      <vt:lpstr>PowerPoint Presentation</vt:lpstr>
      <vt:lpstr>Steps In Writing 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Anonymous functions</vt:lpstr>
      <vt:lpstr>Apply calcRainSize to rain</vt:lpstr>
      <vt:lpstr>Multiple Inputs and Apply</vt:lpstr>
      <vt:lpstr>Multiple Inputs and Apply</vt:lpstr>
      <vt:lpstr>Roulette Wheel Study</vt:lpstr>
      <vt:lpstr>The Wheel</vt:lpstr>
      <vt:lpstr>The Table</vt:lpstr>
      <vt:lpstr>Outside Bets</vt:lpstr>
      <vt:lpstr>Inside Bets</vt:lpstr>
      <vt:lpstr>How do winnings from  100 bets of $1 on Red  compare to  1 bet of $100 one Red?</vt:lpstr>
      <vt:lpstr>Let’s write a function that can simulate these two situations – 100 $1 bets  1 $100 bet</vt:lpstr>
      <vt:lpstr>Explain</vt:lpstr>
      <vt:lpstr>Explain</vt:lpstr>
      <vt:lpstr>Code an example</vt:lpstr>
      <vt:lpstr>Simplify Code</vt:lpstr>
      <vt:lpstr>Code for Other Scenario</vt:lpstr>
      <vt:lpstr>Generalize</vt:lpstr>
      <vt:lpstr>Generalize</vt:lpstr>
      <vt:lpstr>Encapsulate </vt:lpstr>
      <vt:lpstr>Try out </vt:lpstr>
      <vt:lpstr>Call function many times</vt:lpstr>
      <vt:lpstr>What next?</vt:lpstr>
      <vt:lpstr>Your Turn! 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R</dc:title>
  <dc:creator>Hank Ibser</dc:creator>
  <cp:lastModifiedBy>Microsoft Office User</cp:lastModifiedBy>
  <cp:revision>185</cp:revision>
  <cp:lastPrinted>2016-09-21T15:52:36Z</cp:lastPrinted>
  <dcterms:created xsi:type="dcterms:W3CDTF">2012-02-02T21:07:36Z</dcterms:created>
  <dcterms:modified xsi:type="dcterms:W3CDTF">2017-02-01T05:12:40Z</dcterms:modified>
</cp:coreProperties>
</file>