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handoutMasterIdLst>
    <p:handoutMasterId r:id="rId46"/>
  </p:handoutMasterIdLst>
  <p:sldIdLst>
    <p:sldId id="299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53" r:id="rId16"/>
    <p:sldId id="387" r:id="rId17"/>
    <p:sldId id="343" r:id="rId18"/>
    <p:sldId id="386" r:id="rId19"/>
    <p:sldId id="388" r:id="rId20"/>
    <p:sldId id="366" r:id="rId21"/>
    <p:sldId id="383" r:id="rId22"/>
    <p:sldId id="384" r:id="rId23"/>
    <p:sldId id="385" r:id="rId24"/>
    <p:sldId id="367" r:id="rId25"/>
    <p:sldId id="368" r:id="rId26"/>
    <p:sldId id="369" r:id="rId27"/>
    <p:sldId id="269" r:id="rId28"/>
    <p:sldId id="270" r:id="rId29"/>
    <p:sldId id="365" r:id="rId30"/>
    <p:sldId id="271" r:id="rId31"/>
    <p:sldId id="272" r:id="rId32"/>
    <p:sldId id="337" r:id="rId33"/>
    <p:sldId id="273" r:id="rId34"/>
    <p:sldId id="389" r:id="rId35"/>
    <p:sldId id="338" r:id="rId36"/>
    <p:sldId id="275" r:id="rId37"/>
    <p:sldId id="339" r:id="rId38"/>
    <p:sldId id="276" r:id="rId39"/>
    <p:sldId id="274" r:id="rId40"/>
    <p:sldId id="352" r:id="rId41"/>
    <p:sldId id="356" r:id="rId42"/>
    <p:sldId id="359" r:id="rId43"/>
    <p:sldId id="357" r:id="rId44"/>
    <p:sldId id="358" r:id="rId4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320"/>
  </p:normalViewPr>
  <p:slideViewPr>
    <p:cSldViewPr snapToGrid="0" snapToObjects="1">
      <p:cViewPr>
        <p:scale>
          <a:sx n="85" d="100"/>
          <a:sy n="85" d="100"/>
        </p:scale>
        <p:origin x="13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F8395-6644-9E41-B5CB-20D79706A807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5EFE7-608E-CF4B-9259-93D2F001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9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10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15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6288732"/>
          </a:xfrm>
          <a:prstGeom prst="rect">
            <a:avLst/>
          </a:prstGeom>
        </p:spPr>
        <p:txBody>
          <a:bodyPr vert="eaVert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6288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7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184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88" tIns="32144" rIns="64288" bIns="32144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40" indent="0">
              <a:buNone/>
              <a:defRPr sz="1300"/>
            </a:lvl2pPr>
            <a:lvl3pPr marL="642882" indent="0">
              <a:buNone/>
              <a:defRPr sz="1100"/>
            </a:lvl3pPr>
            <a:lvl4pPr marL="964323" indent="0">
              <a:buNone/>
              <a:defRPr sz="1000"/>
            </a:lvl4pPr>
            <a:lvl5pPr marL="1285763" indent="0">
              <a:buNone/>
              <a:defRPr sz="1000"/>
            </a:lvl5pPr>
            <a:lvl6pPr marL="1607205" indent="0">
              <a:buNone/>
              <a:defRPr sz="1000"/>
            </a:lvl6pPr>
            <a:lvl7pPr marL="1928645" indent="0">
              <a:buNone/>
              <a:defRPr sz="1000"/>
            </a:lvl7pPr>
            <a:lvl8pPr marL="2250086" indent="0">
              <a:buNone/>
              <a:defRPr sz="1000"/>
            </a:lvl8pPr>
            <a:lvl9pPr marL="25715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3485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009" y="678656"/>
            <a:ext cx="3763863" cy="58846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5027" y="678656"/>
            <a:ext cx="3763863" cy="588466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36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61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88" tIns="32144" rIns="64288" bIns="3214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65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829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4"/>
            <a:ext cx="3008189" cy="1161975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07558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4"/>
            <a:ext cx="5486177" cy="567035"/>
          </a:xfrm>
          <a:prstGeom prst="rect">
            <a:avLst/>
          </a:prstGeom>
        </p:spPr>
        <p:txBody>
          <a:bodyPr vert="horz" lIns="64288" tIns="32144" rIns="64288" bIns="3214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40" indent="0">
              <a:buNone/>
              <a:defRPr sz="2000"/>
            </a:lvl2pPr>
            <a:lvl3pPr marL="642882" indent="0">
              <a:buNone/>
              <a:defRPr sz="1700"/>
            </a:lvl3pPr>
            <a:lvl4pPr marL="964323" indent="0">
              <a:buNone/>
              <a:defRPr sz="1400"/>
            </a:lvl4pPr>
            <a:lvl5pPr marL="1285763" indent="0">
              <a:buNone/>
              <a:defRPr sz="1400"/>
            </a:lvl5pPr>
            <a:lvl6pPr marL="1607205" indent="0">
              <a:buNone/>
              <a:defRPr sz="1400"/>
            </a:lvl6pPr>
            <a:lvl7pPr marL="1928645" indent="0">
              <a:buNone/>
              <a:defRPr sz="1400"/>
            </a:lvl7pPr>
            <a:lvl8pPr marL="2250086" indent="0">
              <a:buNone/>
              <a:defRPr sz="1400"/>
            </a:lvl8pPr>
            <a:lvl9pPr marL="2571527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542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008" y="678656"/>
            <a:ext cx="7634883" cy="588466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4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8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2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76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241080" indent="-241080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22341" indent="-20090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803602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25044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446484" indent="-160721"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21440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42882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964323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285763" algn="l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Control Flow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6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>
                <a:latin typeface="Calibri"/>
                <a:cs typeface="Calibri"/>
              </a:rPr>
              <a:t>Conditional Evaluation of Code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417588"/>
            <a:ext cx="7634883" cy="4949673"/>
          </a:xfrm>
        </p:spPr>
        <p:txBody>
          <a:bodyPr/>
          <a:lstStyle/>
          <a:p>
            <a:pPr marL="0" indent="0"/>
            <a:r>
              <a:rPr lang="en-US" sz="3600" dirty="0" smtClean="0">
                <a:latin typeface="Calibri"/>
                <a:cs typeface="Calibri"/>
              </a:rPr>
              <a:t>ODD: We want to choose the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(n+1)/2</a:t>
            </a:r>
            <a:r>
              <a:rPr lang="en-US" sz="3600" dirty="0" smtClean="0">
                <a:latin typeface="Calibri"/>
                <a:cs typeface="Calibri"/>
              </a:rPr>
              <a:t> largest element when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3600" dirty="0" smtClean="0">
                <a:latin typeface="Calibri"/>
                <a:cs typeface="Calibri"/>
              </a:rPr>
              <a:t> is odd</a:t>
            </a:r>
          </a:p>
          <a:p>
            <a:pPr marL="0" indent="0"/>
            <a:endParaRPr lang="en-US" sz="3600" dirty="0" smtClean="0">
              <a:latin typeface="Calibri"/>
              <a:cs typeface="Calibri"/>
            </a:endParaRPr>
          </a:p>
          <a:p>
            <a:pPr marL="0" indent="0"/>
            <a:r>
              <a:rPr lang="en-US" sz="3600" dirty="0" smtClean="0">
                <a:latin typeface="Courier"/>
                <a:cs typeface="Courier"/>
              </a:rPr>
              <a:t>	</a:t>
            </a:r>
            <a:r>
              <a:rPr lang="en-US" sz="3600" dirty="0" smtClean="0">
                <a:solidFill>
                  <a:srgbClr val="3366FF"/>
                </a:solidFill>
                <a:latin typeface="Courier"/>
                <a:cs typeface="Courier"/>
              </a:rPr>
              <a:t>sort</a:t>
            </a:r>
            <a:r>
              <a:rPr lang="en-US" sz="3600" dirty="0">
                <a:solidFill>
                  <a:srgbClr val="3366FF"/>
                </a:solidFill>
                <a:latin typeface="Courier"/>
                <a:cs typeface="Courier"/>
              </a:rPr>
              <a:t>(x)[(n + 1)/</a:t>
            </a:r>
            <a:r>
              <a:rPr lang="en-US" sz="3600" dirty="0" smtClean="0">
                <a:solidFill>
                  <a:srgbClr val="3366FF"/>
                </a:solidFill>
                <a:latin typeface="Courier"/>
                <a:cs typeface="Courier"/>
              </a:rPr>
              <a:t>2]</a:t>
            </a:r>
            <a:endParaRPr lang="en-US" sz="3600" dirty="0">
              <a:solidFill>
                <a:srgbClr val="3366FF"/>
              </a:solidFill>
              <a:latin typeface="Calibri"/>
              <a:cs typeface="Calibri"/>
            </a:endParaRPr>
          </a:p>
          <a:p>
            <a:pPr marL="0" indent="0"/>
            <a:endParaRPr lang="en-US" sz="3600" dirty="0">
              <a:latin typeface="Calibri"/>
              <a:cs typeface="Calibri"/>
            </a:endParaRPr>
          </a:p>
          <a:p>
            <a:pPr marL="0" indent="0"/>
            <a:r>
              <a:rPr lang="en-US" sz="3600" dirty="0" smtClean="0">
                <a:latin typeface="Calibri"/>
                <a:cs typeface="Calibri"/>
              </a:rPr>
              <a:t>EVEN: We want to average the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n/2</a:t>
            </a:r>
            <a:r>
              <a:rPr lang="en-US" sz="3600" dirty="0" smtClean="0">
                <a:latin typeface="Calibri"/>
                <a:cs typeface="Calibri"/>
              </a:rPr>
              <a:t> and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n/2 + 1 </a:t>
            </a:r>
            <a:r>
              <a:rPr lang="en-US" sz="3600" dirty="0" smtClean="0">
                <a:latin typeface="Calibri"/>
                <a:cs typeface="Calibri"/>
              </a:rPr>
              <a:t>largest elements when even</a:t>
            </a:r>
          </a:p>
          <a:p>
            <a:pPr marL="0" indent="0"/>
            <a:endParaRPr lang="en-US" sz="3600" dirty="0" smtClean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solidFill>
                  <a:srgbClr val="3366FF"/>
                </a:solidFill>
                <a:latin typeface="Courier"/>
                <a:cs typeface="Courier"/>
              </a:rPr>
              <a:t>mean(sort</a:t>
            </a:r>
            <a:r>
              <a:rPr lang="en-US" sz="3200" dirty="0">
                <a:solidFill>
                  <a:srgbClr val="3366FF"/>
                </a:solidFill>
                <a:latin typeface="Courier"/>
                <a:cs typeface="Courier"/>
              </a:rPr>
              <a:t>(x)</a:t>
            </a:r>
            <a:r>
              <a:rPr lang="en-US" sz="3200" dirty="0" smtClean="0">
                <a:solidFill>
                  <a:srgbClr val="3366FF"/>
                </a:solidFill>
                <a:latin typeface="Courier"/>
                <a:cs typeface="Courier"/>
              </a:rPr>
              <a:t>[c(n/2, n/2 + 1)])</a:t>
            </a:r>
          </a:p>
          <a:p>
            <a:pPr marL="0" indent="0"/>
            <a:endParaRPr lang="en-US" sz="2800" dirty="0" smtClean="0">
              <a:latin typeface="Courier"/>
              <a:cs typeface="Courier"/>
            </a:endParaRPr>
          </a:p>
          <a:p>
            <a:pPr marL="0" indent="0"/>
            <a:endParaRPr lang="en-US" sz="2800" dirty="0">
              <a:latin typeface="Courier"/>
              <a:cs typeface="Courier"/>
            </a:endParaRPr>
          </a:p>
          <a:p>
            <a:pPr marL="0" indent="0"/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01794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980471"/>
          </a:xfrm>
        </p:spPr>
        <p:txBody>
          <a:bodyPr/>
          <a:lstStyle/>
          <a:p>
            <a:r>
              <a:rPr lang="en-US" sz="4600" dirty="0" smtClean="0">
                <a:latin typeface="Calibri"/>
                <a:cs typeface="Calibri"/>
              </a:rPr>
              <a:t>Control Flow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417588"/>
            <a:ext cx="7634883" cy="4949673"/>
          </a:xfrm>
        </p:spPr>
        <p:txBody>
          <a:bodyPr/>
          <a:lstStyle/>
          <a:p>
            <a:pPr marL="0" indent="0"/>
            <a:endParaRPr lang="en-US" sz="3600" dirty="0" smtClean="0">
              <a:latin typeface="Calibri"/>
              <a:cs typeface="Calibri"/>
            </a:endParaRPr>
          </a:p>
          <a:p>
            <a:pPr marL="0" indent="0"/>
            <a:endParaRPr lang="en-US" sz="3600" dirty="0">
              <a:latin typeface="Calibri"/>
              <a:cs typeface="Calibri"/>
            </a:endParaRPr>
          </a:p>
          <a:p>
            <a:pPr marL="0" indent="0"/>
            <a:r>
              <a:rPr lang="en-US" sz="3600" dirty="0" smtClean="0">
                <a:latin typeface="Calibri"/>
                <a:cs typeface="Calibri"/>
              </a:rPr>
              <a:t>if </a:t>
            </a:r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(n is odd) </a:t>
            </a:r>
            <a:r>
              <a:rPr lang="en-US" sz="3600" dirty="0" smtClean="0">
                <a:latin typeface="Calibri"/>
                <a:cs typeface="Calibri"/>
              </a:rPr>
              <a:t>{</a:t>
            </a:r>
          </a:p>
          <a:p>
            <a:pPr marL="0" indent="0"/>
            <a:r>
              <a:rPr lang="en-US" sz="3600" dirty="0"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ourier"/>
                <a:cs typeface="Courier"/>
              </a:rPr>
              <a:t> sort</a:t>
            </a:r>
            <a:r>
              <a:rPr lang="en-US" sz="3600" dirty="0">
                <a:latin typeface="Courier"/>
                <a:cs typeface="Courier"/>
              </a:rPr>
              <a:t>(x)[(n + 1)/</a:t>
            </a:r>
            <a:r>
              <a:rPr lang="en-US" sz="3600" dirty="0" smtClean="0">
                <a:latin typeface="Courier"/>
                <a:cs typeface="Courier"/>
              </a:rPr>
              <a:t>2]</a:t>
            </a:r>
          </a:p>
          <a:p>
            <a:pPr marL="0" indent="0"/>
            <a:r>
              <a:rPr lang="en-US" sz="3600" dirty="0" smtClean="0">
                <a:latin typeface="Courier"/>
                <a:cs typeface="Courier"/>
              </a:rPr>
              <a:t>} else {</a:t>
            </a:r>
          </a:p>
          <a:p>
            <a:pPr marL="0" indent="0"/>
            <a:r>
              <a:rPr lang="en-US" sz="3600" dirty="0" smtClean="0">
                <a:latin typeface="Courier"/>
                <a:cs typeface="Courier"/>
              </a:rPr>
              <a:t>  mean</a:t>
            </a:r>
            <a:r>
              <a:rPr lang="en-US" sz="3600" dirty="0">
                <a:latin typeface="Courier"/>
                <a:cs typeface="Courier"/>
              </a:rPr>
              <a:t>(sort(x)[c(n/2, n/2 + 1)]</a:t>
            </a:r>
            <a:r>
              <a:rPr lang="en-US" sz="3600" dirty="0" smtClean="0">
                <a:latin typeface="Courier"/>
                <a:cs typeface="Courier"/>
              </a:rPr>
              <a:t>)</a:t>
            </a:r>
          </a:p>
          <a:p>
            <a:pPr marL="0" indent="0"/>
            <a:r>
              <a:rPr lang="en-US" sz="3600" dirty="0">
                <a:latin typeface="Courier"/>
                <a:cs typeface="Courier"/>
              </a:rPr>
              <a:t>}</a:t>
            </a:r>
          </a:p>
          <a:p>
            <a:pPr marL="0" indent="0"/>
            <a:endParaRPr lang="en-US" sz="3600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0949" y="1255059"/>
            <a:ext cx="57951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We need a logical expression that</a:t>
            </a:r>
          </a:p>
          <a:p>
            <a:r>
              <a:rPr lang="en-US" sz="3200" dirty="0" smtClean="0">
                <a:latin typeface="Calibri"/>
                <a:cs typeface="Calibri"/>
              </a:rPr>
              <a:t> evaluates </a:t>
            </a:r>
            <a:r>
              <a:rPr lang="en-US" sz="3200" dirty="0" smtClean="0">
                <a:solidFill>
                  <a:srgbClr val="3366FF"/>
                </a:solidFill>
                <a:latin typeface="Calibri"/>
                <a:cs typeface="Calibri"/>
              </a:rPr>
              <a:t>TRUE</a:t>
            </a:r>
            <a:r>
              <a:rPr lang="en-US" sz="3200" dirty="0" smtClean="0">
                <a:latin typeface="Calibri"/>
                <a:cs typeface="Calibri"/>
              </a:rPr>
              <a:t> when </a:t>
            </a:r>
            <a:r>
              <a:rPr lang="en-US" sz="3200" dirty="0" smtClean="0">
                <a:solidFill>
                  <a:srgbClr val="3366FF"/>
                </a:solidFill>
                <a:latin typeface="Courier"/>
                <a:cs typeface="Courier"/>
              </a:rPr>
              <a:t>n</a:t>
            </a:r>
            <a:r>
              <a:rPr lang="en-US" sz="3200" dirty="0" smtClean="0">
                <a:latin typeface="Calibri"/>
                <a:cs typeface="Calibri"/>
              </a:rPr>
              <a:t> is odd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8707" y="4982266"/>
            <a:ext cx="3067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n %% 2 </a:t>
            </a:r>
            <a:r>
              <a:rPr lang="en-US" sz="2800" dirty="0" smtClean="0">
                <a:latin typeface="Calibri"/>
                <a:cs typeface="Calibri"/>
              </a:rPr>
              <a:t>returns 1 if 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n</a:t>
            </a:r>
            <a:r>
              <a:rPr lang="en-US" sz="2800" dirty="0" smtClean="0">
                <a:latin typeface="Calibri"/>
                <a:cs typeface="Calibri"/>
              </a:rPr>
              <a:t> is odd and 0 if even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1395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>
                <a:latin typeface="Calibri"/>
                <a:cs typeface="Calibri"/>
              </a:rPr>
              <a:t>Revise our function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417588"/>
            <a:ext cx="7634883" cy="5145731"/>
          </a:xfrm>
        </p:spPr>
        <p:txBody>
          <a:bodyPr/>
          <a:lstStyle/>
          <a:p>
            <a:pPr marL="0" indent="0"/>
            <a:r>
              <a:rPr lang="en-US" sz="2800" dirty="0" err="1" smtClean="0">
                <a:latin typeface="Courier"/>
                <a:cs typeface="Courier"/>
              </a:rPr>
              <a:t>myMedian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= function(x) </a:t>
            </a:r>
            <a:r>
              <a:rPr lang="en-US" sz="2800" dirty="0" smtClean="0">
                <a:latin typeface="Courier"/>
                <a:cs typeface="Courier"/>
              </a:rPr>
              <a:t>{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n = length(x)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odd = </a:t>
            </a:r>
            <a:r>
              <a:rPr lang="en-US" sz="2800" dirty="0" err="1" smtClean="0">
                <a:latin typeface="Courier"/>
                <a:cs typeface="Courier"/>
              </a:rPr>
              <a:t>as.logical</a:t>
            </a:r>
            <a:r>
              <a:rPr lang="en-US" sz="2800" dirty="0" smtClean="0">
                <a:latin typeface="Courier"/>
                <a:cs typeface="Courier"/>
              </a:rPr>
              <a:t>(n %% 2)</a:t>
            </a:r>
          </a:p>
          <a:p>
            <a:pPr marL="0" indent="0"/>
            <a:endParaRPr lang="en-US" sz="2800" dirty="0" smtClean="0">
              <a:latin typeface="Courier"/>
              <a:cs typeface="Courier"/>
            </a:endParaRP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if (odd) {</a:t>
            </a:r>
            <a:endParaRPr lang="en-US" sz="2800" dirty="0">
              <a:latin typeface="Courier"/>
              <a:cs typeface="Courier"/>
            </a:endParaRP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 </a:t>
            </a:r>
            <a:r>
              <a:rPr lang="en-US" sz="2800" dirty="0" smtClean="0">
                <a:latin typeface="Courier"/>
                <a:cs typeface="Courier"/>
              </a:rPr>
              <a:t>  sort</a:t>
            </a:r>
            <a:r>
              <a:rPr lang="en-US" sz="2800" dirty="0">
                <a:latin typeface="Courier"/>
                <a:cs typeface="Courier"/>
              </a:rPr>
              <a:t>(x)[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>
                <a:latin typeface="Courier"/>
                <a:cs typeface="Courier"/>
              </a:rPr>
              <a:t>n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+ 1)/2</a:t>
            </a:r>
            <a:r>
              <a:rPr lang="en-US" sz="2800" dirty="0" smtClean="0">
                <a:latin typeface="Courier"/>
                <a:cs typeface="Courier"/>
              </a:rPr>
              <a:t>]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} else {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mean(sort(x)[c(n/2, n/2 + 1)])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}</a:t>
            </a:r>
            <a:endParaRPr lang="en-US" sz="2800" dirty="0">
              <a:latin typeface="Courier"/>
              <a:cs typeface="Courier"/>
            </a:endParaRP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}</a:t>
            </a:r>
          </a:p>
          <a:p>
            <a:pPr marL="0" indent="0"/>
            <a:endParaRPr lang="en-US" sz="3200" dirty="0">
              <a:latin typeface="Courier"/>
              <a:cs typeface="Courier"/>
            </a:endParaRP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 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457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>
                <a:latin typeface="Calibri"/>
                <a:cs typeface="Calibri"/>
              </a:rPr>
              <a:t>Another Version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417588"/>
            <a:ext cx="8330698" cy="5145731"/>
          </a:xfrm>
        </p:spPr>
        <p:txBody>
          <a:bodyPr/>
          <a:lstStyle/>
          <a:p>
            <a:pPr marL="0" indent="0"/>
            <a:r>
              <a:rPr lang="en-US" sz="2800" dirty="0" err="1" smtClean="0">
                <a:latin typeface="Courier"/>
                <a:cs typeface="Courier"/>
              </a:rPr>
              <a:t>myMedian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= function(x) </a:t>
            </a:r>
            <a:r>
              <a:rPr lang="en-US" sz="2800" dirty="0" smtClean="0">
                <a:latin typeface="Courier"/>
                <a:cs typeface="Courier"/>
              </a:rPr>
              <a:t>{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n = length(x)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odd = </a:t>
            </a:r>
            <a:r>
              <a:rPr lang="en-US" sz="2800" dirty="0" err="1" smtClean="0">
                <a:latin typeface="Courier"/>
                <a:cs typeface="Courier"/>
              </a:rPr>
              <a:t>as.logical</a:t>
            </a:r>
            <a:r>
              <a:rPr lang="en-US" sz="2800" dirty="0" smtClean="0">
                <a:latin typeface="Courier"/>
                <a:cs typeface="Courier"/>
              </a:rPr>
              <a:t>(n %% 2)</a:t>
            </a:r>
          </a:p>
          <a:p>
            <a:pPr marL="0" indent="0"/>
            <a:endParaRPr lang="en-US" sz="2800" dirty="0" smtClean="0">
              <a:latin typeface="Courier"/>
              <a:cs typeface="Courier"/>
            </a:endParaRP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if (odd) {</a:t>
            </a:r>
            <a:endParaRPr lang="en-US" sz="2800" dirty="0">
              <a:latin typeface="Courier"/>
              <a:cs typeface="Courier"/>
            </a:endParaRP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 </a:t>
            </a:r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m =</a:t>
            </a:r>
            <a:r>
              <a:rPr lang="en-US" sz="2800" dirty="0" smtClean="0">
                <a:latin typeface="Courier"/>
                <a:cs typeface="Courier"/>
              </a:rPr>
              <a:t> sort</a:t>
            </a:r>
            <a:r>
              <a:rPr lang="en-US" sz="2800" dirty="0">
                <a:latin typeface="Courier"/>
                <a:cs typeface="Courier"/>
              </a:rPr>
              <a:t>(x)[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>
                <a:latin typeface="Courier"/>
                <a:cs typeface="Courier"/>
              </a:rPr>
              <a:t>n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+ 1)/2</a:t>
            </a:r>
            <a:r>
              <a:rPr lang="en-US" sz="2800" dirty="0" smtClean="0">
                <a:latin typeface="Courier"/>
                <a:cs typeface="Courier"/>
              </a:rPr>
              <a:t>]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} else {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m =</a:t>
            </a:r>
            <a:r>
              <a:rPr lang="en-US" sz="2800" dirty="0" smtClean="0">
                <a:latin typeface="Courier"/>
                <a:cs typeface="Courier"/>
              </a:rPr>
              <a:t> mean(sort(x)[c(n/2, n/2 + 1)])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}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return(m)</a:t>
            </a:r>
            <a:endParaRPr lang="en-US" sz="280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}</a:t>
            </a:r>
          </a:p>
          <a:p>
            <a:pPr marL="0" indent="0"/>
            <a:endParaRPr lang="en-US" sz="3200" dirty="0">
              <a:latin typeface="Courier"/>
              <a:cs typeface="Courier"/>
            </a:endParaRP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 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738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>
                <a:latin typeface="Calibri"/>
                <a:cs typeface="Calibri"/>
              </a:rPr>
              <a:t>Alternative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12" y="1417588"/>
            <a:ext cx="8845176" cy="5145731"/>
          </a:xfrm>
        </p:spPr>
        <p:txBody>
          <a:bodyPr/>
          <a:lstStyle/>
          <a:p>
            <a:pPr marL="0" indent="0"/>
            <a:r>
              <a:rPr lang="en-US" sz="2800" dirty="0" err="1" smtClean="0">
                <a:latin typeface="Courier"/>
                <a:cs typeface="Courier"/>
              </a:rPr>
              <a:t>myMedian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= function(x) </a:t>
            </a:r>
            <a:r>
              <a:rPr lang="en-US" sz="2800" dirty="0" smtClean="0">
                <a:latin typeface="Courier"/>
                <a:cs typeface="Courier"/>
              </a:rPr>
              <a:t>{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n = length(x)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odd = </a:t>
            </a:r>
            <a:r>
              <a:rPr lang="en-US" sz="2800" dirty="0" err="1" smtClean="0">
                <a:latin typeface="Courier"/>
                <a:cs typeface="Courier"/>
              </a:rPr>
              <a:t>as.logical</a:t>
            </a:r>
            <a:r>
              <a:rPr lang="en-US" sz="2800" dirty="0" smtClean="0">
                <a:latin typeface="Courier"/>
                <a:cs typeface="Courier"/>
              </a:rPr>
              <a:t>(n %% 2)</a:t>
            </a:r>
          </a:p>
          <a:p>
            <a:pPr marL="0" indent="0"/>
            <a:endParaRPr lang="en-US" sz="2800" dirty="0" smtClean="0">
              <a:latin typeface="Courier"/>
              <a:cs typeface="Courier"/>
            </a:endParaRP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if (odd) {</a:t>
            </a:r>
            <a:endParaRPr lang="en-US" sz="2800" dirty="0">
              <a:latin typeface="Courier"/>
              <a:cs typeface="Courier"/>
            </a:endParaRP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 </a:t>
            </a:r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return</a:t>
            </a:r>
            <a:r>
              <a:rPr lang="en-US" sz="2800" dirty="0" smtClean="0">
                <a:latin typeface="Courier"/>
                <a:cs typeface="Courier"/>
              </a:rPr>
              <a:t>(sort</a:t>
            </a:r>
            <a:r>
              <a:rPr lang="en-US" sz="2800" dirty="0">
                <a:latin typeface="Courier"/>
                <a:cs typeface="Courier"/>
              </a:rPr>
              <a:t>(x)[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>
                <a:latin typeface="Courier"/>
                <a:cs typeface="Courier"/>
              </a:rPr>
              <a:t>n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+ 1)/2</a:t>
            </a:r>
            <a:r>
              <a:rPr lang="en-US" sz="2800" dirty="0" smtClean="0">
                <a:latin typeface="Courier"/>
                <a:cs typeface="Courier"/>
              </a:rPr>
              <a:t>])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} else {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</a:t>
            </a:r>
            <a:r>
              <a:rPr lang="en-US" sz="2800" dirty="0" smtClean="0">
                <a:solidFill>
                  <a:srgbClr val="3366FF"/>
                </a:solidFill>
                <a:latin typeface="Courier"/>
                <a:cs typeface="Courier"/>
              </a:rPr>
              <a:t>return</a:t>
            </a:r>
            <a:r>
              <a:rPr lang="en-US" sz="2800" dirty="0" smtClean="0">
                <a:latin typeface="Courier"/>
                <a:cs typeface="Courier"/>
              </a:rPr>
              <a:t>(mean(sort(x)[c(n/2, n/2 + 1)]))</a:t>
            </a: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}</a:t>
            </a:r>
            <a:endParaRPr lang="en-US" sz="2800" dirty="0">
              <a:latin typeface="Courier"/>
              <a:cs typeface="Courier"/>
            </a:endParaRP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}</a:t>
            </a:r>
          </a:p>
          <a:p>
            <a:pPr marL="0" indent="0"/>
            <a:endParaRPr lang="en-US" sz="3200" dirty="0">
              <a:latin typeface="Courier"/>
              <a:cs typeface="Courier"/>
            </a:endParaRP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 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26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Follow the 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x = c(1, 0, 0, 5, 3)</a:t>
            </a:r>
            <a:br>
              <a:rPr lang="en-US" sz="4500" dirty="0" smtClean="0"/>
            </a:br>
            <a:r>
              <a:rPr lang="en-US" sz="4500" dirty="0" err="1" smtClean="0"/>
              <a:t>myMedian</a:t>
            </a:r>
            <a:r>
              <a:rPr lang="en-US" sz="4500" dirty="0" smtClean="0"/>
              <a:t>(x)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840155"/>
              </p:ext>
            </p:extLst>
          </p:nvPr>
        </p:nvGraphicFramePr>
        <p:xfrm>
          <a:off x="633413" y="1898090"/>
          <a:ext cx="7635881" cy="39624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27058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2000" dirty="0" err="1" smtClean="0"/>
                        <a:t>myMedian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=  function(x) {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n = length(x)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odd = </a:t>
                      </a:r>
                      <a:r>
                        <a:rPr lang="en-US" sz="2000" dirty="0" err="1" smtClean="0"/>
                        <a:t>as.logical</a:t>
                      </a:r>
                      <a:r>
                        <a:rPr lang="en-US" sz="2000" dirty="0" smtClean="0"/>
                        <a:t>(n %% 2)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if (odd)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m = sort(x)[ (n+1)/2 ]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}  else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m = mean(sort(x)[ c(n/2,  n/2 + 1)])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return(m)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423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x = c(1, 0, 0, 5, 3)</a:t>
            </a:r>
            <a:br>
              <a:rPr lang="en-US" sz="4500" dirty="0" smtClean="0"/>
            </a:br>
            <a:r>
              <a:rPr lang="en-US" sz="4500" dirty="0" err="1" smtClean="0"/>
              <a:t>myMedian</a:t>
            </a:r>
            <a:r>
              <a:rPr lang="en-US" sz="4500" dirty="0" smtClean="0"/>
              <a:t>(x)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444744"/>
              </p:ext>
            </p:extLst>
          </p:nvPr>
        </p:nvGraphicFramePr>
        <p:xfrm>
          <a:off x="633413" y="1898090"/>
          <a:ext cx="7635881" cy="39624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27058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2000" dirty="0" err="1" smtClean="0"/>
                        <a:t>myMedian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=  function(x) {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n = length(x)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odd = </a:t>
                      </a:r>
                      <a:r>
                        <a:rPr lang="en-US" sz="2000" dirty="0" err="1" smtClean="0"/>
                        <a:t>as.logical</a:t>
                      </a:r>
                      <a:r>
                        <a:rPr lang="en-US" sz="2000" dirty="0" smtClean="0"/>
                        <a:t>(n %% 2)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if (odd)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m = sort(x)[ (n+1)/2 ]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}  else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m = mean(sort(x)[ c(n/2,  n/2 + 1)])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return(m)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110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x = c(1, 0, 0, 5, 3)</a:t>
            </a:r>
            <a:br>
              <a:rPr lang="en-US" sz="4500" dirty="0" smtClean="0"/>
            </a:br>
            <a:r>
              <a:rPr lang="en-US" sz="4500" dirty="0" err="1" smtClean="0"/>
              <a:t>myMedian</a:t>
            </a:r>
            <a:r>
              <a:rPr lang="en-US" sz="4500" dirty="0" smtClean="0"/>
              <a:t>(x)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521671"/>
              </p:ext>
            </p:extLst>
          </p:nvPr>
        </p:nvGraphicFramePr>
        <p:xfrm>
          <a:off x="633413" y="1898090"/>
          <a:ext cx="7635881" cy="39624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27058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2000" dirty="0" err="1" smtClean="0"/>
                        <a:t>myMedian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=  function(x) {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n = length(x)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odd = </a:t>
                      </a:r>
                      <a:r>
                        <a:rPr lang="en-US" sz="2000" dirty="0" err="1" smtClean="0"/>
                        <a:t>as.logical</a:t>
                      </a:r>
                      <a:r>
                        <a:rPr lang="en-US" sz="2000" dirty="0" smtClean="0"/>
                        <a:t>(n %% 2)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if (odd)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m = sort(x)[ (n+1)/2 ]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}  else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m = mean(sort(x)[ c(n/2,  n/2 + 1)])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return(m)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794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x = c(1, 0, 0, 5, 3)</a:t>
            </a:r>
            <a:br>
              <a:rPr lang="en-US" sz="4500" dirty="0" smtClean="0"/>
            </a:br>
            <a:r>
              <a:rPr lang="en-US" sz="4500" dirty="0" err="1" smtClean="0"/>
              <a:t>myMedian</a:t>
            </a:r>
            <a:r>
              <a:rPr lang="en-US" sz="4500" dirty="0" smtClean="0"/>
              <a:t>(x)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499966"/>
              </p:ext>
            </p:extLst>
          </p:nvPr>
        </p:nvGraphicFramePr>
        <p:xfrm>
          <a:off x="633413" y="1898090"/>
          <a:ext cx="7635881" cy="39624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27058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2000" dirty="0" err="1" smtClean="0"/>
                        <a:t>myMedian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=  function(x) {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n = length(x)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odd = </a:t>
                      </a:r>
                      <a:r>
                        <a:rPr lang="en-US" sz="2000" dirty="0" err="1" smtClean="0"/>
                        <a:t>as.logical</a:t>
                      </a:r>
                      <a:r>
                        <a:rPr lang="en-US" sz="2000" dirty="0" smtClean="0"/>
                        <a:t>(n %% 2)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if (odd)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m = sort(x)[ (n+1)/2 ]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}  else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m = mean(sort(x)[ c(n/2,  n/2 + 1)])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return(m)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000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The Median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13646"/>
            <a:ext cx="7634883" cy="4949673"/>
          </a:xfrm>
        </p:spPr>
        <p:txBody>
          <a:bodyPr/>
          <a:lstStyle/>
          <a:p>
            <a:pPr marL="0" indent="0"/>
            <a:r>
              <a:rPr lang="en-US" sz="3200" dirty="0" smtClean="0">
                <a:latin typeface="Calibri"/>
                <a:cs typeface="Calibri"/>
              </a:rPr>
              <a:t>Calculate the median for a vector of numbers</a:t>
            </a:r>
          </a:p>
          <a:p>
            <a:pPr marL="0" indent="0"/>
            <a:r>
              <a:rPr lang="en-US" sz="2800" dirty="0" smtClean="0">
                <a:latin typeface="Courier"/>
                <a:cs typeface="Courier"/>
              </a:rPr>
              <a:t>      </a:t>
            </a:r>
            <a:r>
              <a:rPr lang="en-US" sz="3200" dirty="0" smtClean="0">
                <a:latin typeface="Courier"/>
                <a:cs typeface="Courier"/>
              </a:rPr>
              <a:t> 1 0 0 5 3</a:t>
            </a:r>
          </a:p>
          <a:p>
            <a:pPr marL="0" indent="0"/>
            <a:r>
              <a:rPr lang="en-US" sz="2800" dirty="0" smtClean="0">
                <a:latin typeface="Courier"/>
                <a:cs typeface="Courier"/>
              </a:rPr>
              <a:t> </a:t>
            </a: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To find the median, we sort the values:</a:t>
            </a:r>
          </a:p>
          <a:p>
            <a:pPr marL="0" indent="0"/>
            <a:r>
              <a:rPr lang="en-US" sz="3200" dirty="0" smtClean="0">
                <a:latin typeface="Courier"/>
                <a:cs typeface="Courier"/>
              </a:rPr>
              <a:t>		0 0 1 3 5</a:t>
            </a: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Select the middle one:</a:t>
            </a:r>
          </a:p>
          <a:p>
            <a:pPr marL="0" indent="0"/>
            <a:r>
              <a:rPr lang="en-US" sz="3200" dirty="0" smtClean="0">
                <a:latin typeface="Courier"/>
                <a:cs typeface="Courier"/>
              </a:rPr>
              <a:t>		0 0 </a:t>
            </a:r>
            <a:r>
              <a:rPr lang="en-US" sz="3200" b="1" dirty="0" smtClean="0">
                <a:solidFill>
                  <a:srgbClr val="FF0000"/>
                </a:solidFill>
                <a:latin typeface="Courier"/>
                <a:cs typeface="Courier"/>
              </a:rPr>
              <a:t>1</a:t>
            </a:r>
            <a:r>
              <a:rPr lang="en-US" sz="3200" dirty="0" smtClean="0">
                <a:latin typeface="Courier"/>
                <a:cs typeface="Courier"/>
              </a:rPr>
              <a:t> 3 5</a:t>
            </a: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 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1881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500" dirty="0"/>
              <a:t>y</a:t>
            </a:r>
            <a:r>
              <a:rPr lang="en-US" sz="4500" dirty="0" smtClean="0"/>
              <a:t> = c(1, 0, 1, 5, 3, 20)</a:t>
            </a:r>
            <a:br>
              <a:rPr lang="en-US" sz="4500" dirty="0" smtClean="0"/>
            </a:br>
            <a:r>
              <a:rPr lang="en-US" sz="4500" dirty="0" err="1" smtClean="0"/>
              <a:t>myMedian</a:t>
            </a:r>
            <a:r>
              <a:rPr lang="en-US" sz="4500" dirty="0" smtClean="0"/>
              <a:t>(y)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178049"/>
              </p:ext>
            </p:extLst>
          </p:nvPr>
        </p:nvGraphicFramePr>
        <p:xfrm>
          <a:off x="633413" y="1898090"/>
          <a:ext cx="7635881" cy="39624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27058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  <a:gridCol w="367647"/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2000" dirty="0" err="1" smtClean="0"/>
                        <a:t>myMedian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=  function(x) {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n = length(x)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odd = </a:t>
                      </a:r>
                      <a:r>
                        <a:rPr lang="en-US" sz="2000" dirty="0" err="1" smtClean="0"/>
                        <a:t>as.logical</a:t>
                      </a:r>
                      <a:r>
                        <a:rPr lang="en-US" sz="2000" dirty="0" smtClean="0"/>
                        <a:t>(n %% 2)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if (odd)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m = sort(x)[ (n+1)/2 ]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}  else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m = mean(sort(x)[ c(n/2,  n/2 + 1)])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return(m)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84471" y="418353"/>
            <a:ext cx="1784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3200" dirty="0" smtClean="0">
                <a:latin typeface="Calibri"/>
                <a:cs typeface="Calibri"/>
              </a:rPr>
              <a:t>Correct</a:t>
            </a:r>
          </a:p>
          <a:p>
            <a:pPr marL="342900" indent="-342900">
              <a:buAutoNum type="alphaUcPeriod"/>
            </a:pPr>
            <a:r>
              <a:rPr lang="en-US" sz="3200" dirty="0" smtClean="0">
                <a:latin typeface="Calibri"/>
                <a:cs typeface="Calibri"/>
              </a:rPr>
              <a:t>Wrong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193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More on the median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13646"/>
            <a:ext cx="7634883" cy="4949673"/>
          </a:xfrm>
        </p:spPr>
        <p:txBody>
          <a:bodyPr/>
          <a:lstStyle/>
          <a:p>
            <a:pPr marL="0" indent="0"/>
            <a:r>
              <a:rPr lang="en-US" sz="3200" dirty="0">
                <a:latin typeface="Calibri"/>
                <a:cs typeface="Calibri"/>
              </a:rPr>
              <a:t>The median need not be </a:t>
            </a:r>
            <a:r>
              <a:rPr lang="en-US" sz="3200" dirty="0" smtClean="0">
                <a:latin typeface="Calibri"/>
                <a:cs typeface="Calibri"/>
              </a:rPr>
              <a:t>uniquely determined </a:t>
            </a:r>
            <a:r>
              <a:rPr lang="en-US" sz="3200" dirty="0">
                <a:latin typeface="Calibri"/>
                <a:cs typeface="Calibri"/>
              </a:rPr>
              <a:t>when n is even </a:t>
            </a:r>
          </a:p>
          <a:p>
            <a:pPr marL="0" indent="0"/>
            <a:r>
              <a:rPr lang="en-US" sz="2800" dirty="0" smtClean="0">
                <a:latin typeface="Courier"/>
                <a:cs typeface="Courier"/>
              </a:rPr>
              <a:t> </a:t>
            </a:r>
          </a:p>
          <a:p>
            <a:pPr marL="0" indent="0"/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0 1 1 3 5 20</a:t>
            </a:r>
            <a:endParaRPr lang="en-US" sz="3200" dirty="0" smtClean="0">
              <a:latin typeface="Courier"/>
              <a:cs typeface="Courier"/>
            </a:endParaRP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Formal Definition: Any value such that at least half the numbers are at or below and at least have the numbers are at or above.</a:t>
            </a:r>
          </a:p>
          <a:p>
            <a:pPr marL="0" indent="0"/>
            <a:r>
              <a:rPr lang="en-US" sz="3200" dirty="0">
                <a:latin typeface="Calibri"/>
                <a:cs typeface="Calibri"/>
              </a:rPr>
              <a:t>The values </a:t>
            </a:r>
            <a:r>
              <a:rPr lang="en-US" sz="3200" dirty="0">
                <a:solidFill>
                  <a:srgbClr val="3366FF"/>
                </a:solidFill>
                <a:latin typeface="Courier"/>
                <a:cs typeface="Courier"/>
              </a:rPr>
              <a:t>1</a:t>
            </a:r>
            <a:r>
              <a:rPr lang="en-US" sz="3200" dirty="0">
                <a:latin typeface="Calibri"/>
                <a:cs typeface="Calibri"/>
              </a:rPr>
              <a:t> and </a:t>
            </a:r>
            <a:r>
              <a:rPr lang="en-US" sz="3200" dirty="0">
                <a:solidFill>
                  <a:srgbClr val="3366FF"/>
                </a:solidFill>
                <a:latin typeface="Courier"/>
                <a:cs typeface="Courier"/>
              </a:rPr>
              <a:t>3</a:t>
            </a:r>
            <a:r>
              <a:rPr lang="en-US" sz="3200" dirty="0">
                <a:latin typeface="Calibri"/>
                <a:cs typeface="Calibri"/>
              </a:rPr>
              <a:t>, and any value in between can be considered a median</a:t>
            </a: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 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2478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Revise our Function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13646"/>
            <a:ext cx="7634883" cy="4949673"/>
          </a:xfrm>
        </p:spPr>
        <p:txBody>
          <a:bodyPr/>
          <a:lstStyle/>
          <a:p>
            <a:pPr marL="0" indent="0"/>
            <a:r>
              <a:rPr lang="en-US" sz="3200" dirty="0" smtClean="0">
                <a:latin typeface="Calibri"/>
                <a:cs typeface="Calibri"/>
              </a:rPr>
              <a:t>Add a parameter to our function; call it </a:t>
            </a:r>
            <a:r>
              <a:rPr lang="en-US" sz="3200" dirty="0" smtClean="0">
                <a:solidFill>
                  <a:srgbClr val="3366FF"/>
                </a:solidFill>
                <a:latin typeface="Courier"/>
                <a:cs typeface="Courier"/>
              </a:rPr>
              <a:t>hi</a:t>
            </a:r>
            <a:r>
              <a:rPr lang="en-US" sz="3200" dirty="0" smtClean="0">
                <a:latin typeface="Calibri"/>
                <a:cs typeface="Calibri"/>
              </a:rPr>
              <a:t>  </a:t>
            </a:r>
          </a:p>
          <a:p>
            <a:pPr marL="0" indent="0"/>
            <a:endParaRPr lang="en-US" sz="32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/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	0 </a:t>
            </a:r>
            <a:r>
              <a:rPr lang="en-US" sz="3200" dirty="0">
                <a:solidFill>
                  <a:srgbClr val="0000FF"/>
                </a:solidFill>
                <a:latin typeface="Courier"/>
                <a:cs typeface="Courier"/>
              </a:rPr>
              <a:t>1 1 3 5 20</a:t>
            </a:r>
            <a:endParaRPr lang="en-US" sz="3200" dirty="0">
              <a:latin typeface="Courier"/>
              <a:cs typeface="Courier"/>
            </a:endParaRPr>
          </a:p>
          <a:p>
            <a:pPr marL="0" indent="0"/>
            <a:endParaRPr lang="en-US" sz="3200" dirty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if </a:t>
            </a:r>
            <a:r>
              <a:rPr lang="en-US" sz="3200" dirty="0" smtClean="0">
                <a:solidFill>
                  <a:srgbClr val="3366FF"/>
                </a:solidFill>
                <a:latin typeface="Courier"/>
                <a:cs typeface="Courier"/>
              </a:rPr>
              <a:t>hi </a:t>
            </a:r>
            <a:r>
              <a:rPr lang="en-US" sz="3200" dirty="0" smtClean="0">
                <a:latin typeface="Calibri"/>
                <a:cs typeface="Calibri"/>
              </a:rPr>
              <a:t>is </a:t>
            </a:r>
            <a:r>
              <a:rPr lang="en-US" sz="3200" dirty="0" smtClean="0">
                <a:solidFill>
                  <a:srgbClr val="3366FF"/>
                </a:solidFill>
                <a:latin typeface="Calibri"/>
                <a:cs typeface="Calibri"/>
              </a:rPr>
              <a:t>TRUE</a:t>
            </a:r>
            <a:r>
              <a:rPr lang="en-US" sz="3200" dirty="0" smtClean="0">
                <a:latin typeface="Calibri"/>
                <a:cs typeface="Calibri"/>
              </a:rPr>
              <a:t> choose 3 </a:t>
            </a: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if </a:t>
            </a:r>
            <a:r>
              <a:rPr lang="en-US" sz="3200" dirty="0" smtClean="0">
                <a:solidFill>
                  <a:srgbClr val="3366FF"/>
                </a:solidFill>
                <a:latin typeface="Courier"/>
                <a:cs typeface="Courier"/>
              </a:rPr>
              <a:t>hi</a:t>
            </a:r>
            <a:r>
              <a:rPr lang="en-US" sz="3200" dirty="0" smtClean="0">
                <a:latin typeface="Calibri"/>
                <a:cs typeface="Calibri"/>
              </a:rPr>
              <a:t> is </a:t>
            </a:r>
            <a:r>
              <a:rPr lang="en-US" sz="3200" dirty="0" smtClean="0">
                <a:solidFill>
                  <a:srgbClr val="3366FF"/>
                </a:solidFill>
                <a:latin typeface="Calibri"/>
                <a:cs typeface="Calibri"/>
              </a:rPr>
              <a:t>FALSE</a:t>
            </a:r>
            <a:r>
              <a:rPr lang="en-US" sz="3200" dirty="0" smtClean="0">
                <a:latin typeface="Calibri"/>
                <a:cs typeface="Calibri"/>
              </a:rPr>
              <a:t> choose 1 </a:t>
            </a: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if </a:t>
            </a:r>
            <a:r>
              <a:rPr lang="en-US" sz="3200" dirty="0" smtClean="0">
                <a:solidFill>
                  <a:srgbClr val="3366FF"/>
                </a:solidFill>
                <a:latin typeface="Courier"/>
                <a:cs typeface="Courier"/>
              </a:rPr>
              <a:t>hi</a:t>
            </a:r>
            <a:r>
              <a:rPr lang="en-US" sz="3200" dirty="0" smtClean="0">
                <a:latin typeface="Calibri"/>
                <a:cs typeface="Calibri"/>
              </a:rPr>
              <a:t> is </a:t>
            </a:r>
            <a:r>
              <a:rPr lang="en-US" sz="3200" dirty="0" smtClean="0">
                <a:solidFill>
                  <a:srgbClr val="3366FF"/>
                </a:solidFill>
                <a:latin typeface="Calibri"/>
                <a:cs typeface="Calibri"/>
              </a:rPr>
              <a:t>NULL</a:t>
            </a:r>
            <a:r>
              <a:rPr lang="en-US" sz="3200" dirty="0" smtClean="0">
                <a:latin typeface="Calibri"/>
                <a:cs typeface="Calibri"/>
              </a:rPr>
              <a:t> choose 2 (the conventional).</a:t>
            </a: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 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001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65294"/>
            <a:ext cx="8228707" cy="1143000"/>
          </a:xfrm>
        </p:spPr>
        <p:txBody>
          <a:bodyPr/>
          <a:lstStyle/>
          <a:p>
            <a:r>
              <a:rPr lang="en-US" sz="4600" dirty="0" smtClean="0">
                <a:latin typeface="Calibri"/>
                <a:cs typeface="Calibri"/>
              </a:rPr>
              <a:t>Final Version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12" y="1238295"/>
            <a:ext cx="8815294" cy="5145731"/>
          </a:xfrm>
        </p:spPr>
        <p:txBody>
          <a:bodyPr/>
          <a:lstStyle/>
          <a:p>
            <a:pPr marL="0" indent="0"/>
            <a:r>
              <a:rPr lang="en-US" sz="2600" dirty="0" err="1" smtClean="0">
                <a:latin typeface="Courier"/>
                <a:cs typeface="Courier"/>
              </a:rPr>
              <a:t>myMedian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>
                <a:latin typeface="Courier"/>
                <a:cs typeface="Courier"/>
              </a:rPr>
              <a:t>= function(</a:t>
            </a:r>
            <a:r>
              <a:rPr lang="en-US" sz="2600" dirty="0" smtClean="0">
                <a:latin typeface="Courier"/>
                <a:cs typeface="Courier"/>
              </a:rPr>
              <a:t>x, </a:t>
            </a:r>
            <a:r>
              <a:rPr lang="en-US" sz="2600" dirty="0" smtClean="0">
                <a:solidFill>
                  <a:srgbClr val="3366FF"/>
                </a:solidFill>
                <a:latin typeface="Courier"/>
                <a:cs typeface="Courier"/>
              </a:rPr>
              <a:t>hi = NULL</a:t>
            </a:r>
            <a:r>
              <a:rPr lang="en-US" sz="2600" dirty="0" smtClean="0">
                <a:latin typeface="Courier"/>
                <a:cs typeface="Courier"/>
              </a:rPr>
              <a:t>) {</a:t>
            </a:r>
          </a:p>
          <a:p>
            <a:pPr marL="0" indent="0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n = length(x)</a:t>
            </a:r>
          </a:p>
          <a:p>
            <a:pPr marL="0" indent="0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odd = </a:t>
            </a:r>
            <a:r>
              <a:rPr lang="en-US" sz="2600" dirty="0" err="1" smtClean="0">
                <a:latin typeface="Courier"/>
                <a:cs typeface="Courier"/>
              </a:rPr>
              <a:t>as.logical</a:t>
            </a:r>
            <a:r>
              <a:rPr lang="en-US" sz="2600" dirty="0" smtClean="0">
                <a:latin typeface="Courier"/>
                <a:cs typeface="Courier"/>
              </a:rPr>
              <a:t>(n %% 2)</a:t>
            </a:r>
          </a:p>
          <a:p>
            <a:pPr marL="0" indent="0"/>
            <a:endParaRPr lang="en-US" sz="2600" dirty="0" smtClean="0">
              <a:latin typeface="Courier"/>
              <a:cs typeface="Courier"/>
            </a:endParaRPr>
          </a:p>
          <a:p>
            <a:pPr marL="0" indent="0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if (odd) {</a:t>
            </a:r>
            <a:endParaRPr lang="en-US" sz="2600" dirty="0">
              <a:latin typeface="Courier"/>
              <a:cs typeface="Courier"/>
            </a:endParaRPr>
          </a:p>
          <a:p>
            <a:pPr marL="0" indent="0"/>
            <a:r>
              <a:rPr lang="en-US" sz="2600" dirty="0">
                <a:latin typeface="Courier"/>
                <a:cs typeface="Courier"/>
              </a:rPr>
              <a:t>  </a:t>
            </a:r>
            <a:r>
              <a:rPr lang="en-US" sz="2600" dirty="0" smtClean="0">
                <a:latin typeface="Courier"/>
                <a:cs typeface="Courier"/>
              </a:rPr>
              <a:t>  return(sort</a:t>
            </a:r>
            <a:r>
              <a:rPr lang="en-US" sz="2600" dirty="0">
                <a:latin typeface="Courier"/>
                <a:cs typeface="Courier"/>
              </a:rPr>
              <a:t>(x)[</a:t>
            </a:r>
            <a:r>
              <a:rPr lang="en-US" sz="2600" dirty="0" smtClean="0">
                <a:latin typeface="Courier"/>
                <a:cs typeface="Courier"/>
              </a:rPr>
              <a:t>(</a:t>
            </a:r>
            <a:r>
              <a:rPr lang="en-US" sz="2600" dirty="0">
                <a:latin typeface="Courier"/>
                <a:cs typeface="Courier"/>
              </a:rPr>
              <a:t>n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>
                <a:latin typeface="Courier"/>
                <a:cs typeface="Courier"/>
              </a:rPr>
              <a:t>+ 1)/2</a:t>
            </a:r>
            <a:r>
              <a:rPr lang="en-US" sz="2600" dirty="0" smtClean="0">
                <a:latin typeface="Courier"/>
                <a:cs typeface="Courier"/>
              </a:rPr>
              <a:t>])</a:t>
            </a:r>
          </a:p>
          <a:p>
            <a:pPr marL="0" indent="0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} else if(</a:t>
            </a:r>
            <a:r>
              <a:rPr lang="en-US" sz="2600" dirty="0" err="1" smtClean="0">
                <a:solidFill>
                  <a:srgbClr val="3366FF"/>
                </a:solidFill>
                <a:latin typeface="Courier"/>
                <a:cs typeface="Courier"/>
              </a:rPr>
              <a:t>is.null</a:t>
            </a:r>
            <a:r>
              <a:rPr lang="en-US" sz="2600" dirty="0" smtClean="0">
                <a:solidFill>
                  <a:srgbClr val="3366FF"/>
                </a:solidFill>
                <a:latin typeface="Courier"/>
                <a:cs typeface="Courier"/>
              </a:rPr>
              <a:t>(hi)</a:t>
            </a:r>
            <a:r>
              <a:rPr lang="en-US" sz="2600" dirty="0" smtClean="0">
                <a:latin typeface="Courier"/>
                <a:cs typeface="Courier"/>
              </a:rPr>
              <a:t>) { </a:t>
            </a:r>
          </a:p>
          <a:p>
            <a:pPr marL="0" indent="0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 return(mean(sort(x)[c(n/2, n/2 + 1)]))</a:t>
            </a:r>
          </a:p>
          <a:p>
            <a:pPr marL="0" indent="0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 }  else if(</a:t>
            </a:r>
            <a:r>
              <a:rPr lang="en-US" sz="2600" dirty="0" smtClean="0">
                <a:solidFill>
                  <a:srgbClr val="3366FF"/>
                </a:solidFill>
                <a:latin typeface="Courier"/>
                <a:cs typeface="Courier"/>
              </a:rPr>
              <a:t>hi</a:t>
            </a:r>
            <a:r>
              <a:rPr lang="en-US" sz="2600" dirty="0" smtClean="0">
                <a:latin typeface="Courier"/>
                <a:cs typeface="Courier"/>
              </a:rPr>
              <a:t>) {</a:t>
            </a:r>
          </a:p>
          <a:p>
            <a:pPr marL="0" indent="0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    return(sort(x)[n/2 + 1])</a:t>
            </a:r>
          </a:p>
          <a:p>
            <a:pPr marL="0" indent="0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    } else return</a:t>
            </a:r>
            <a:r>
              <a:rPr lang="en-US" sz="2600" dirty="0">
                <a:latin typeface="Courier"/>
                <a:cs typeface="Courier"/>
              </a:rPr>
              <a:t>(sort(x)[n/2]</a:t>
            </a:r>
            <a:r>
              <a:rPr lang="en-US" sz="2600" dirty="0" smtClean="0">
                <a:latin typeface="Courier"/>
                <a:cs typeface="Courier"/>
              </a:rPr>
              <a:t>)  </a:t>
            </a:r>
          </a:p>
          <a:p>
            <a:pPr marL="0" indent="0"/>
            <a:r>
              <a:rPr lang="en-US" sz="2600" dirty="0" smtClean="0">
                <a:latin typeface="Courier"/>
                <a:cs typeface="Courier"/>
              </a:rPr>
              <a:t>}</a:t>
            </a:r>
            <a:endParaRPr lang="en-US" sz="2600" dirty="0">
              <a:latin typeface="Courier"/>
              <a:cs typeface="Courier"/>
            </a:endParaRPr>
          </a:p>
          <a:p>
            <a:pPr marL="0" indent="0"/>
            <a:endParaRPr lang="en-US" sz="3200" dirty="0">
              <a:latin typeface="Courier"/>
              <a:cs typeface="Courier"/>
            </a:endParaRP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 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604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95294"/>
            <a:ext cx="8228707" cy="1143000"/>
          </a:xfrm>
        </p:spPr>
        <p:txBody>
          <a:bodyPr/>
          <a:lstStyle/>
          <a:p>
            <a:r>
              <a:rPr lang="en-US" sz="4500" dirty="0"/>
              <a:t>y</a:t>
            </a:r>
            <a:r>
              <a:rPr lang="en-US" sz="4500" dirty="0" smtClean="0"/>
              <a:t> = c(1, 0, 1, 5, 3, 20)</a:t>
            </a:r>
            <a:br>
              <a:rPr lang="en-US" sz="4500" dirty="0" smtClean="0"/>
            </a:br>
            <a:r>
              <a:rPr lang="en-US" sz="4500" dirty="0" err="1" smtClean="0"/>
              <a:t>myMedian</a:t>
            </a:r>
            <a:r>
              <a:rPr lang="en-US" sz="4500" dirty="0" smtClean="0"/>
              <a:t>(y, TRUE)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782184"/>
              </p:ext>
            </p:extLst>
          </p:nvPr>
        </p:nvGraphicFramePr>
        <p:xfrm>
          <a:off x="457647" y="1512645"/>
          <a:ext cx="8134826" cy="51511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609796"/>
                <a:gridCol w="391670"/>
                <a:gridCol w="391670"/>
                <a:gridCol w="391670"/>
                <a:gridCol w="391670"/>
                <a:gridCol w="391670"/>
                <a:gridCol w="391670"/>
                <a:gridCol w="391670"/>
                <a:gridCol w="391670"/>
                <a:gridCol w="391670"/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2000" dirty="0" err="1" smtClean="0"/>
                        <a:t>myMedian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=  function(x, hi = NULL) {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n = length(x)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odd = </a:t>
                      </a:r>
                      <a:r>
                        <a:rPr lang="en-US" sz="2000" dirty="0" err="1" smtClean="0"/>
                        <a:t>as.logical</a:t>
                      </a:r>
                      <a:r>
                        <a:rPr lang="en-US" sz="2000" dirty="0" smtClean="0"/>
                        <a:t>(n %% 2)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if (odd)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/>
                        <a:t>x</a:t>
                      </a: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return(sort(x)[ (n+1)/2 ])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}  else if (</a:t>
                      </a:r>
                      <a:r>
                        <a:rPr lang="en-US" sz="2000" dirty="0" err="1" smtClean="0"/>
                        <a:t>is.null</a:t>
                      </a:r>
                      <a:r>
                        <a:rPr lang="en-US" sz="2000" dirty="0" smtClean="0"/>
                        <a:t>(hi))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return(mean(sort(x)[ c(n/2,  n/2 + 1)]))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} else if</a:t>
                      </a:r>
                      <a:r>
                        <a:rPr lang="en-US" sz="2000" baseline="0" dirty="0" smtClean="0"/>
                        <a:t> (hi)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return(sort(x)[n/2 + 1]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} else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  return(sort(x)[n/2]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403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95294"/>
            <a:ext cx="8228707" cy="1143000"/>
          </a:xfrm>
        </p:spPr>
        <p:txBody>
          <a:bodyPr/>
          <a:lstStyle/>
          <a:p>
            <a:pPr algn="l"/>
            <a:r>
              <a:rPr lang="en-US" sz="4500" dirty="0"/>
              <a:t>y</a:t>
            </a:r>
            <a:r>
              <a:rPr lang="en-US" sz="4500" dirty="0" smtClean="0"/>
              <a:t> = c(1, 0, 1, 5, 3, 20)</a:t>
            </a:r>
            <a:br>
              <a:rPr lang="en-US" sz="4500" dirty="0" smtClean="0"/>
            </a:br>
            <a:r>
              <a:rPr lang="en-US" sz="4500" dirty="0" err="1" smtClean="0"/>
              <a:t>myMedian</a:t>
            </a:r>
            <a:r>
              <a:rPr lang="en-US" sz="4500" dirty="0" smtClean="0"/>
              <a:t>(y, FALSE)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381160"/>
              </p:ext>
            </p:extLst>
          </p:nvPr>
        </p:nvGraphicFramePr>
        <p:xfrm>
          <a:off x="457647" y="1517680"/>
          <a:ext cx="8134826" cy="51511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609796"/>
                <a:gridCol w="391670"/>
                <a:gridCol w="391670"/>
                <a:gridCol w="391670"/>
                <a:gridCol w="391670"/>
                <a:gridCol w="391670"/>
                <a:gridCol w="391670"/>
                <a:gridCol w="391670"/>
                <a:gridCol w="391670"/>
                <a:gridCol w="391670"/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2000" dirty="0" err="1" smtClean="0"/>
                        <a:t>myMedian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=  function(x, hi = NULL) {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n = length(x)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odd = </a:t>
                      </a:r>
                      <a:r>
                        <a:rPr lang="en-US" sz="2000" dirty="0" err="1" smtClean="0"/>
                        <a:t>as.logical</a:t>
                      </a:r>
                      <a:r>
                        <a:rPr lang="en-US" sz="2000" dirty="0" smtClean="0"/>
                        <a:t>(n %% 2)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if (odd)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/>
                        <a:t>x</a:t>
                      </a: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return(sort(x)[ (n+1)/2 ])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}  else if (</a:t>
                      </a:r>
                      <a:r>
                        <a:rPr lang="en-US" sz="2000" dirty="0" err="1" smtClean="0"/>
                        <a:t>is.null</a:t>
                      </a:r>
                      <a:r>
                        <a:rPr lang="en-US" sz="2000" dirty="0" smtClean="0"/>
                        <a:t>(hi))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return(mean(sort(x)[ c(n/2,  n/2 + 1)]))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} else if</a:t>
                      </a:r>
                      <a:r>
                        <a:rPr lang="en-US" sz="2000" baseline="0" dirty="0" smtClean="0"/>
                        <a:t> (hi)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return(sort(x)[n/2 + 1]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}  else { 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 return(sort(x)[n/2] 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 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30471" y="298824"/>
            <a:ext cx="2455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3600" dirty="0" smtClean="0"/>
              <a:t>Correct</a:t>
            </a:r>
          </a:p>
          <a:p>
            <a:pPr marL="342900" indent="-342900">
              <a:buAutoNum type="alphaUcPeriod"/>
            </a:pPr>
            <a:r>
              <a:rPr lang="en-US" sz="3600" dirty="0" smtClean="0"/>
              <a:t>Wrong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2514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95294"/>
            <a:ext cx="8228707" cy="1143000"/>
          </a:xfrm>
        </p:spPr>
        <p:txBody>
          <a:bodyPr/>
          <a:lstStyle/>
          <a:p>
            <a:pPr algn="l"/>
            <a:r>
              <a:rPr lang="en-US" sz="4500" dirty="0"/>
              <a:t>y</a:t>
            </a:r>
            <a:r>
              <a:rPr lang="en-US" sz="4500" dirty="0" smtClean="0"/>
              <a:t> = c(1, 0, 1, 5, 3, 20)</a:t>
            </a:r>
            <a:br>
              <a:rPr lang="en-US" sz="4500" dirty="0" smtClean="0"/>
            </a:br>
            <a:r>
              <a:rPr lang="en-US" sz="4500" dirty="0" err="1" smtClean="0"/>
              <a:t>myMedian</a:t>
            </a:r>
            <a:r>
              <a:rPr lang="en-US" sz="4500" dirty="0" smtClean="0"/>
              <a:t>(y)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505072"/>
              </p:ext>
            </p:extLst>
          </p:nvPr>
        </p:nvGraphicFramePr>
        <p:xfrm>
          <a:off x="457647" y="1532621"/>
          <a:ext cx="8134826" cy="51511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609796"/>
                <a:gridCol w="391670"/>
                <a:gridCol w="391670"/>
                <a:gridCol w="391670"/>
                <a:gridCol w="391670"/>
                <a:gridCol w="391670"/>
                <a:gridCol w="391670"/>
                <a:gridCol w="391670"/>
                <a:gridCol w="391670"/>
                <a:gridCol w="391670"/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2000" dirty="0" err="1" smtClean="0"/>
                        <a:t>myMedian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=  function(x, hi = NULL) {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n = length(x)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odd = </a:t>
                      </a:r>
                      <a:r>
                        <a:rPr lang="en-US" sz="2000" dirty="0" err="1" smtClean="0"/>
                        <a:t>as.logical</a:t>
                      </a:r>
                      <a:r>
                        <a:rPr lang="en-US" sz="2000" dirty="0" smtClean="0"/>
                        <a:t>(n %% 2)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if (odd)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/>
                        <a:t>x</a:t>
                      </a: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return(sort(x)[ (n+1)/2 ])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}  else if (</a:t>
                      </a:r>
                      <a:r>
                        <a:rPr lang="en-US" sz="2000" dirty="0" err="1" smtClean="0"/>
                        <a:t>is.null</a:t>
                      </a:r>
                      <a:r>
                        <a:rPr lang="en-US" sz="2000" dirty="0" smtClean="0"/>
                        <a:t>(hi))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return(mean(sort(x)[ c(n/2,  n/2 + 1)]))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} else if</a:t>
                      </a:r>
                      <a:r>
                        <a:rPr lang="en-US" sz="2000" baseline="0" dirty="0" smtClean="0"/>
                        <a:t> (hi)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return(sort(x)[n/2 + 1]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} else {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return(sort(x)[n/2]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3214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} 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}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30471" y="298824"/>
            <a:ext cx="2455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3600" dirty="0" smtClean="0"/>
              <a:t>Correct</a:t>
            </a:r>
          </a:p>
          <a:p>
            <a:pPr marL="342900" indent="-342900">
              <a:buAutoNum type="alphaUcPeriod"/>
            </a:pPr>
            <a:r>
              <a:rPr lang="en-US" sz="3600" dirty="0" smtClean="0"/>
              <a:t>Wrong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9006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Recap</a:t>
            </a:r>
            <a:endParaRPr lang="en-US" dirty="0"/>
          </a:p>
        </p:txBody>
      </p:sp>
      <p:sp>
        <p:nvSpPr>
          <p:cNvPr id="179201" name="Rectangle 1"/>
          <p:cNvSpPr>
            <a:spLocks noGrp="1" noChangeArrowheads="1"/>
          </p:cNvSpPr>
          <p:nvPr>
            <p:ph idx="1"/>
          </p:nvPr>
        </p:nvSpPr>
        <p:spPr>
          <a:xfrm>
            <a:off x="634008" y="2002118"/>
            <a:ext cx="7634883" cy="4561202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3200" i="1" dirty="0" smtClean="0">
                <a:latin typeface="Calibri"/>
                <a:cs typeface="Calibri"/>
              </a:rPr>
              <a:t>Control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lang="en-US" sz="3200" i="1" dirty="0" smtClean="0">
                <a:latin typeface="Calibri"/>
                <a:cs typeface="Calibri"/>
              </a:rPr>
              <a:t>Flow </a:t>
            </a:r>
            <a:r>
              <a:rPr lang="en-US" sz="3200" dirty="0" smtClean="0">
                <a:latin typeface="Calibri"/>
                <a:cs typeface="Calibri"/>
              </a:rPr>
              <a:t>structures allow us to control which statements are evaluated and in what order.</a:t>
            </a:r>
          </a:p>
          <a:p>
            <a:pPr marL="0" indent="0" eaLnBrk="1" hangingPunct="1">
              <a:defRPr/>
            </a:pPr>
            <a:endParaRPr lang="en-US" sz="3200" dirty="0" smtClean="0">
              <a:latin typeface="Calibri"/>
              <a:cs typeface="Calibri"/>
            </a:endParaRPr>
          </a:p>
          <a:p>
            <a:pPr marL="0" indent="0" eaLnBrk="1" hangingPunct="1">
              <a:defRPr/>
            </a:pPr>
            <a:r>
              <a:rPr lang="en-US" sz="3200" dirty="0" smtClean="0">
                <a:latin typeface="Calibri"/>
                <a:cs typeface="Calibri"/>
              </a:rPr>
              <a:t>In R the primary ones consist of</a:t>
            </a:r>
          </a:p>
          <a:p>
            <a:pPr marL="342900" indent="-3429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if/else </a:t>
            </a:r>
            <a:r>
              <a:rPr lang="en-US" sz="3200" dirty="0" smtClean="0">
                <a:latin typeface="Calibri"/>
                <a:cs typeface="Calibri"/>
              </a:rPr>
              <a:t>statements and </a:t>
            </a:r>
            <a:endParaRPr lang="en-US" sz="3200" dirty="0">
              <a:latin typeface="Calibri"/>
              <a:cs typeface="Calibri"/>
            </a:endParaRPr>
          </a:p>
          <a:p>
            <a:pPr marL="342900" indent="-342900" eaLnBrk="1" hangingPunct="1">
              <a:buSzPct val="125000"/>
              <a:buFont typeface="Arial"/>
              <a:buChar char="•"/>
              <a:defRPr/>
            </a:pPr>
            <a:r>
              <a:rPr lang="en-US" sz="3200" dirty="0" err="1" smtClean="0">
                <a:solidFill>
                  <a:srgbClr val="0000FF"/>
                </a:solidFill>
                <a:latin typeface="Courier"/>
                <a:cs typeface="Courier"/>
              </a:rPr>
              <a:t>ifelse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()</a:t>
            </a:r>
            <a:r>
              <a:rPr lang="en-US" sz="3200" dirty="0" smtClean="0">
                <a:latin typeface="Calibri"/>
                <a:cs typeface="Calibri"/>
              </a:rPr>
              <a:t> function</a:t>
            </a:r>
          </a:p>
          <a:p>
            <a:pPr marL="342900" indent="-342900" eaLnBrk="1" hangingPunct="1">
              <a:buSzPct val="125000"/>
              <a:buFont typeface="Arial"/>
              <a:buChar char="•"/>
              <a:defRPr/>
            </a:pP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for</a:t>
            </a:r>
            <a:r>
              <a:rPr lang="en-US" sz="3200" dirty="0" smtClean="0">
                <a:latin typeface="Calibri"/>
                <a:cs typeface="Calibri"/>
              </a:rPr>
              <a:t> and </a:t>
            </a:r>
            <a:r>
              <a:rPr lang="en-US" sz="3200" dirty="0" smtClean="0">
                <a:solidFill>
                  <a:srgbClr val="0000FF"/>
                </a:solidFill>
                <a:latin typeface="Courier"/>
                <a:cs typeface="Courier"/>
              </a:rPr>
              <a:t>while</a:t>
            </a:r>
            <a:r>
              <a:rPr lang="en-US" sz="3200" dirty="0" smtClean="0">
                <a:latin typeface="Calibri"/>
                <a:cs typeface="Calibri"/>
              </a:rPr>
              <a:t> loops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The basic syntax for an if/else statement is</a:t>
            </a:r>
          </a:p>
          <a:p>
            <a:pPr marL="0" indent="0" eaLnBrk="1" hangingPunct="1">
              <a:defRPr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 condition 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statement1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else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</a:p>
          <a:p>
            <a:pPr marL="0" lvl="1" indent="0" eaLnBrk="1" hangingPunct="1"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 smtClean="0">
                <a:latin typeface="Calibri"/>
                <a:cs typeface="Calibri"/>
              </a:rPr>
              <a:t>Multiple </a:t>
            </a:r>
            <a:r>
              <a:rPr lang="en-US" sz="2400" dirty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xpressions </a:t>
            </a:r>
            <a:r>
              <a:rPr lang="en-US" sz="2400" dirty="0">
                <a:latin typeface="Calibri"/>
                <a:cs typeface="Calibri"/>
              </a:rPr>
              <a:t>can be grouped together </a:t>
            </a:r>
            <a:r>
              <a:rPr lang="en-US" sz="2400" dirty="0" smtClean="0">
                <a:latin typeface="Calibri"/>
                <a:cs typeface="Calibri"/>
              </a:rPr>
              <a:t>in the </a:t>
            </a:r>
            <a:r>
              <a:rPr lang="en-US" sz="2400" dirty="0">
                <a:latin typeface="Calibri"/>
                <a:cs typeface="Calibri"/>
              </a:rPr>
              <a:t>curly </a:t>
            </a:r>
            <a:r>
              <a:rPr lang="en-US" sz="2400" dirty="0" smtClean="0">
                <a:latin typeface="Calibri"/>
                <a:cs typeface="Calibri"/>
              </a:rPr>
              <a:t>braces.  </a:t>
            </a:r>
            <a:r>
              <a:rPr lang="en-US" sz="2400" dirty="0">
                <a:latin typeface="Calibri"/>
                <a:cs typeface="Calibri"/>
              </a:rPr>
              <a:t>A group of expressions is called a </a:t>
            </a:r>
            <a:r>
              <a:rPr lang="en-US" sz="2400" i="1" dirty="0">
                <a:latin typeface="Calibri"/>
                <a:cs typeface="Calibri"/>
              </a:rPr>
              <a:t>block</a:t>
            </a:r>
            <a:r>
              <a:rPr lang="en-US" sz="2400" dirty="0">
                <a:latin typeface="Calibri"/>
                <a:cs typeface="Calibri"/>
              </a:rPr>
              <a:t>.  </a:t>
            </a:r>
            <a:endParaRPr lang="en-US" sz="2400" dirty="0" smtClean="0">
              <a:latin typeface="Calibri"/>
              <a:cs typeface="Calibri"/>
            </a:endParaRPr>
          </a:p>
          <a:p>
            <a:pPr marL="0" lvl="1" indent="0" eaLnBrk="1" hangingPunct="1"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0" lvl="1" indent="0" eaLnBrk="1" hangingPunct="1">
              <a:defRPr/>
            </a:pPr>
            <a:r>
              <a:rPr lang="en-US" sz="2400" dirty="0" smtClean="0">
                <a:latin typeface="Calibri"/>
                <a:cs typeface="Calibri"/>
              </a:rPr>
              <a:t>Here, the word </a:t>
            </a:r>
            <a:r>
              <a:rPr lang="en-US" sz="2400" i="1" dirty="0" smtClean="0">
                <a:latin typeface="Calibri"/>
                <a:cs typeface="Calibri"/>
              </a:rPr>
              <a:t>statement</a:t>
            </a:r>
            <a:r>
              <a:rPr lang="en-US" sz="2400" dirty="0" smtClean="0">
                <a:latin typeface="Calibri"/>
                <a:cs typeface="Calibri"/>
              </a:rPr>
              <a:t> refers to either a single expression or a block.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634008" y="678656"/>
            <a:ext cx="7634883" cy="6179344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 condition 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statement1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else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</a:p>
          <a:p>
            <a:pPr marL="0" lvl="1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lvl="1" indent="0" eaLnBrk="1" hangingPunct="1">
              <a:defRPr/>
            </a:pPr>
            <a:r>
              <a:rPr lang="en-US" dirty="0" smtClean="0"/>
              <a:t>First, </a:t>
            </a:r>
            <a:r>
              <a:rPr lang="en-US" sz="26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condition</a:t>
            </a:r>
            <a:r>
              <a:rPr lang="en-US" dirty="0" smtClean="0"/>
              <a:t> is evaluated. If the result is </a:t>
            </a:r>
            <a:r>
              <a:rPr lang="en-US" sz="17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TRUE</a:t>
            </a:r>
            <a:r>
              <a:rPr lang="en-US" dirty="0" smtClean="0"/>
              <a:t> then 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statement1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(s)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is evaluated.  If the result is </a:t>
            </a:r>
            <a:r>
              <a:rPr lang="en-US" sz="1700" b="1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FALSE</a:t>
            </a:r>
            <a:r>
              <a:rPr lang="en-US" dirty="0" smtClean="0"/>
              <a:t> then 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statement2(s)</a:t>
            </a:r>
            <a:r>
              <a:rPr lang="en-US" dirty="0" smtClean="0"/>
              <a:t> is evaluated.  </a:t>
            </a:r>
          </a:p>
          <a:p>
            <a:pPr marL="0" lvl="1" indent="0" eaLnBrk="1" hangingPunct="1">
              <a:defRPr/>
            </a:pPr>
            <a:endParaRPr lang="en-US" dirty="0" smtClean="0"/>
          </a:p>
          <a:p>
            <a:pPr marL="342900" lvl="1" indent="-342900" eaLnBrk="1" hangingPunct="1">
              <a:buFont typeface="Arial"/>
              <a:buChar char="•"/>
              <a:defRPr/>
            </a:pPr>
            <a:r>
              <a:rPr lang="en-US" dirty="0" smtClean="0"/>
              <a:t>If the result has multiple elements, only the first element is checked</a:t>
            </a:r>
          </a:p>
          <a:p>
            <a:pPr marL="342900" lvl="1" indent="-342900" eaLnBrk="1" hangingPunct="1">
              <a:buFont typeface="Arial"/>
              <a:buChar char="•"/>
              <a:defRPr/>
            </a:pPr>
            <a:r>
              <a:rPr lang="en-US" dirty="0" smtClean="0"/>
              <a:t>If the result is numeric, </a:t>
            </a:r>
            <a:r>
              <a:rPr lang="en-US" sz="1700" dirty="0" smtClean="0">
                <a:latin typeface="Monaco" charset="0"/>
                <a:cs typeface="Monaco" charset="0"/>
                <a:sym typeface="Monaco" charset="0"/>
              </a:rPr>
              <a:t>0</a:t>
            </a:r>
            <a:r>
              <a:rPr lang="en-US" dirty="0" smtClean="0"/>
              <a:t> is treated as </a:t>
            </a:r>
            <a:r>
              <a:rPr lang="en-US" sz="17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FALSE</a:t>
            </a:r>
            <a:r>
              <a:rPr lang="en-US" dirty="0" smtClean="0"/>
              <a:t> and any other number as </a:t>
            </a:r>
            <a:r>
              <a:rPr lang="en-US" sz="17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TRUE</a:t>
            </a:r>
            <a:r>
              <a:rPr lang="en-US" dirty="0" smtClean="0"/>
              <a:t>.  </a:t>
            </a:r>
          </a:p>
          <a:p>
            <a:pPr marL="342900" lvl="1" indent="-342900" eaLnBrk="1" hangingPunct="1">
              <a:buFont typeface="Arial"/>
              <a:buChar char="•"/>
              <a:defRPr/>
            </a:pPr>
            <a:r>
              <a:rPr lang="en-US" dirty="0" smtClean="0"/>
              <a:t>All other types give an error</a:t>
            </a:r>
          </a:p>
          <a:p>
            <a:pPr marL="342900" lvl="1" indent="-342900" eaLnBrk="1" hangingPunct="1">
              <a:buFont typeface="Arial"/>
              <a:buChar char="•"/>
              <a:defRPr/>
            </a:pPr>
            <a:r>
              <a:rPr lang="en-US" dirty="0" smtClean="0"/>
              <a:t>If the result is </a:t>
            </a:r>
            <a:r>
              <a:rPr lang="en-US" sz="1700" b="1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NA</a:t>
            </a:r>
            <a:r>
              <a:rPr lang="en-US" dirty="0" smtClean="0"/>
              <a:t>, you will get an error.</a:t>
            </a:r>
          </a:p>
        </p:txBody>
      </p:sp>
    </p:spTree>
    <p:extLst>
      <p:ext uri="{BB962C8B-B14F-4D97-AF65-F5344CB8AC3E}">
        <p14:creationId xmlns:p14="http://schemas.microsoft.com/office/powerpoint/2010/main" val="1675231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Code it up: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13646"/>
            <a:ext cx="7634883" cy="4949673"/>
          </a:xfrm>
        </p:spPr>
        <p:txBody>
          <a:bodyPr/>
          <a:lstStyle/>
          <a:p>
            <a:pPr marL="0" indent="0"/>
            <a:r>
              <a:rPr lang="en-US" sz="3200" dirty="0" smtClean="0">
                <a:latin typeface="Calibri"/>
                <a:cs typeface="Calibri"/>
              </a:rPr>
              <a:t>Calculate the median for a vector of numbers</a:t>
            </a:r>
            <a:endParaRPr lang="en-US" sz="3200" dirty="0">
              <a:latin typeface="Calibri"/>
              <a:cs typeface="Calibri"/>
            </a:endParaRP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3200" dirty="0" smtClean="0">
                <a:latin typeface="Courier"/>
                <a:cs typeface="Courier"/>
              </a:rPr>
              <a:t> x = c(1, 0, 0, 5, 3)</a:t>
            </a:r>
          </a:p>
          <a:p>
            <a:pPr marL="0" indent="0"/>
            <a:r>
              <a:rPr lang="en-US" sz="2800" dirty="0" smtClean="0">
                <a:latin typeface="Courier"/>
                <a:cs typeface="Courier"/>
              </a:rPr>
              <a:t> </a:t>
            </a: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To find the median, we sort the values:</a:t>
            </a:r>
          </a:p>
          <a:p>
            <a:pPr marL="0" indent="0"/>
            <a:r>
              <a:rPr lang="en-US" sz="3200" dirty="0" smtClean="0">
                <a:latin typeface="Courier"/>
                <a:cs typeface="Courier"/>
              </a:rPr>
              <a:t>		sort(x)</a:t>
            </a:r>
            <a:endParaRPr lang="en-US" sz="3200" dirty="0">
              <a:latin typeface="Courier"/>
              <a:cs typeface="Courier"/>
            </a:endParaRP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Select the middle one:</a:t>
            </a:r>
          </a:p>
          <a:p>
            <a:pPr marL="0" indent="0"/>
            <a:r>
              <a:rPr lang="en-US" sz="3200" dirty="0" smtClean="0">
                <a:latin typeface="Courier"/>
                <a:cs typeface="Courier"/>
              </a:rPr>
              <a:t>		sort(x)[3]</a:t>
            </a:r>
            <a:endParaRPr lang="en-US" sz="3200" dirty="0" smtClean="0">
              <a:latin typeface="Calibri"/>
              <a:cs typeface="Calibri"/>
            </a:endParaRP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 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310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When we discussed Boolean algebra before, we met the operators </a:t>
            </a:r>
            <a:r>
              <a:rPr lang="en-US" sz="32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&amp;</a:t>
            </a:r>
            <a:r>
              <a:rPr lang="en-US" dirty="0" smtClean="0"/>
              <a:t> (AND) and</a:t>
            </a:r>
            <a:r>
              <a:rPr lang="en-US" sz="28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| </a:t>
            </a:r>
            <a:r>
              <a:rPr lang="en-US" dirty="0" smtClean="0"/>
              <a:t>(OR).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Recall that these are </a:t>
            </a:r>
            <a:r>
              <a:rPr lang="en-US" i="1" dirty="0" err="1" smtClean="0"/>
              <a:t>vectorized</a:t>
            </a:r>
            <a:r>
              <a:rPr lang="en-US" dirty="0" smtClean="0"/>
              <a:t> operators.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If/else statements, on the other hand, are based on a single,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global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condition.  So we often see constructions using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any</a:t>
            </a:r>
            <a:r>
              <a:rPr lang="en-US" dirty="0" smtClean="0"/>
              <a:t> or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all</a:t>
            </a:r>
            <a:r>
              <a:rPr lang="en-US" dirty="0" smtClean="0"/>
              <a:t> to express something related to the whole vector, like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 any(x &lt; -1 | x &gt; 1)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warning("Value(s) in x outside the interval [-1,1]</a:t>
            </a:r>
            <a:r>
              <a:rPr lang="ja-JP" altLang="en-US" sz="2400" dirty="0">
                <a:solidFill>
                  <a:srgbClr val="0000FF"/>
                </a:solidFill>
                <a:latin typeface="Arial"/>
                <a:cs typeface="Monaco" charset="0"/>
                <a:sym typeface="Monaco" charset="0"/>
              </a:rPr>
              <a:t>”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r>
              <a:rPr lang="en-US" sz="1700" dirty="0">
                <a:latin typeface="Monaco" charset="0"/>
                <a:sym typeface="Monaco" charset="0"/>
              </a:rPr>
              <a:t/>
            </a:r>
            <a:br>
              <a:rPr lang="en-US" sz="1700" dirty="0">
                <a:latin typeface="Monaco" charset="0"/>
                <a:sym typeface="Monaco" charset="0"/>
              </a:rPr>
            </a:br>
            <a:r>
              <a:rPr lang="en-US" dirty="0" smtClean="0"/>
              <a:t>(We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err="1" smtClean="0"/>
              <a:t>ll</a:t>
            </a:r>
            <a:r>
              <a:rPr lang="en-US" dirty="0" smtClean="0"/>
              <a:t> discuss error handling more later.)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The result of an if/else statement can be assigned.  For example,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 any(x &lt;= 0)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 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y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log(1+x) </a:t>
            </a:r>
            <a:endParaRPr lang="en-US" sz="2400" dirty="0" smtClean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else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y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log(x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 smtClean="0"/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is the same as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y =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 any(x &lt;= 0) )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log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(1+x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else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log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(x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Also, the else clause is optional.   Another way to do the above is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 any(x &lt;= 0) )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1+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x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y =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log(x)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Note that this version this changes 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x</a:t>
            </a:r>
            <a:r>
              <a:rPr lang="en-US" dirty="0" smtClean="0"/>
              <a:t> as well.</a:t>
            </a:r>
          </a:p>
        </p:txBody>
      </p:sp>
    </p:spTree>
    <p:extLst>
      <p:ext uri="{BB962C8B-B14F-4D97-AF65-F5344CB8AC3E}">
        <p14:creationId xmlns:p14="http://schemas.microsoft.com/office/powerpoint/2010/main" val="2445151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918821" y="588715"/>
            <a:ext cx="7634883" cy="5884664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If/else statements can be nested.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(condition1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statement1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else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(condition2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} else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if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(condition3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statement3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} else {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statement4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}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}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Simplified version of nested If/else statements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(condition1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statement1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} else if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(condition2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statement2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} else if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(condition3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statement3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  } else { 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  statement4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010357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sz="3200" dirty="0" smtClean="0"/>
              <a:t>When If/else statements are nested.</a:t>
            </a:r>
          </a:p>
          <a:p>
            <a:pPr marL="0" indent="0" eaLnBrk="1" hangingPunct="1">
              <a:defRPr/>
            </a:pPr>
            <a:endParaRPr lang="en-US" sz="3200" dirty="0" smtClean="0"/>
          </a:p>
          <a:p>
            <a:pPr marL="0" indent="0" eaLnBrk="1" hangingPunct="1">
              <a:defRPr/>
            </a:pPr>
            <a:endParaRPr lang="en-US" sz="32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3200" dirty="0" smtClean="0"/>
              <a:t>The conditions are evaluated, in order, until one evaluates to </a:t>
            </a:r>
            <a:r>
              <a:rPr lang="en-US" sz="32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TRUE</a:t>
            </a:r>
            <a:r>
              <a:rPr lang="en-US" sz="3200" dirty="0" smtClean="0"/>
              <a:t>.  Then the associated statement/block is evaluated.  The statement in the final else clause is evaluated if none of the conditions evaluates to </a:t>
            </a:r>
            <a:r>
              <a:rPr lang="en-US" sz="32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TRUE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0491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Some common uses of if/else clauses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1. With logical arguments to tell a function what to do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myMedian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function(x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, hi 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NULL)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{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</a:b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if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is.null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(hi))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median(x)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Monaco" charset="0"/>
                <a:sym typeface="Monaco" charset="0"/>
              </a:rPr>
              <a:t>  } else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median(x[order][-1])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</a:b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Some common uses of if/else clauses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Monaco" charset="0"/>
                <a:sym typeface="Monaco" charset="0"/>
              </a:rPr>
            </a:br>
            <a:r>
              <a:rPr lang="en-US" dirty="0" smtClean="0"/>
              <a:t>2. To verify that the arguments of a function are as expected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 !</a:t>
            </a:r>
            <a:r>
              <a:rPr lang="en-US" sz="2400" dirty="0" err="1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is.matrix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(m)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stop("m must be a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matrix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Monaco" charset="0"/>
                <a:sym typeface="Monaco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)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4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3. To handle common numerical errors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ratio = 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if (x != 0)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y</a:t>
            </a: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/x </a:t>
            </a:r>
            <a:endParaRPr lang="en-US" sz="2400" dirty="0" smtClean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} else {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 NA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}</a:t>
            </a:r>
          </a:p>
          <a:p>
            <a:pPr marL="0" indent="0" eaLnBrk="1" hangingPunct="1"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 smtClean="0"/>
              <a:t>This can be more compactly written because each block consists of only one statement</a:t>
            </a:r>
          </a:p>
          <a:p>
            <a:pPr marL="0" indent="0" eaLnBrk="1" hangingPunct="1">
              <a:defRPr/>
            </a:pP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ratio = </a:t>
            </a:r>
            <a:r>
              <a:rPr lang="en-US" sz="28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(x !</a:t>
            </a:r>
            <a:r>
              <a:rPr lang="en-US" sz="2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=</a:t>
            </a:r>
            <a:r>
              <a:rPr lang="en-US" sz="28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0) y</a:t>
            </a:r>
            <a:r>
              <a:rPr lang="en-US" sz="28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/x </a:t>
            </a:r>
            <a:r>
              <a:rPr lang="en-US" sz="28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else NA</a:t>
            </a:r>
          </a:p>
          <a:p>
            <a:pPr marL="0" indent="0" eaLnBrk="1" hangingPunct="1">
              <a:defRPr/>
            </a:pPr>
            <a:endParaRPr lang="en-US" sz="2800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800" dirty="0" smtClean="0"/>
              <a:t>Be </a:t>
            </a:r>
            <a:r>
              <a:rPr lang="en-US" sz="2800" dirty="0"/>
              <a:t>careful when you don’t use curly braces.</a:t>
            </a:r>
            <a:endParaRPr lang="en-US" sz="2800" b="1" dirty="0">
              <a:solidFill>
                <a:srgbClr val="0000FF"/>
              </a:solidFill>
              <a:latin typeface="Monaco" charset="0"/>
              <a:cs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A note about formatting if/else statements: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dirty="0" smtClean="0"/>
              <a:t>When the if statement is not in a block, the else (if present) must appear on the same line as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  <a:sym typeface="Monaco" charset="0"/>
              </a:rPr>
              <a:t>statement1</a:t>
            </a:r>
            <a:r>
              <a:rPr lang="en-US" dirty="0" smtClean="0"/>
              <a:t> or immediately following the closing brace. For example,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marL="0" indent="0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if (condition) {statement1}</a:t>
            </a:r>
            <a:endParaRPr lang="en-US" sz="2400" b="1" dirty="0">
              <a:solidFill>
                <a:srgbClr val="FF0000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latin typeface="Monaco" charset="0"/>
                <a:cs typeface="Monaco" charset="0"/>
                <a:sym typeface="Monaco" charset="0"/>
              </a:rPr>
              <a:t>else {statement2}</a:t>
            </a:r>
            <a:endParaRPr lang="en-US" sz="2400" b="1" dirty="0">
              <a:solidFill>
                <a:srgbClr val="FF0000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endParaRPr lang="en-US" sz="1700" dirty="0"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dirty="0" smtClean="0"/>
              <a:t>will be an error if not part of a larger block and/or function.  I strongly suggest using the format</a:t>
            </a: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if (condition)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statement1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 else {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  <a:p>
            <a:pPr marL="0" indent="0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statement2</a:t>
            </a:r>
          </a:p>
          <a:p>
            <a:pPr marL="0" indent="0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Monaco" charset="0"/>
                <a:cs typeface="Monaco" charset="0"/>
                <a:sym typeface="Monaco" charset="0"/>
              </a:rPr>
              <a:t>}</a:t>
            </a:r>
            <a:endParaRPr lang="en-US" sz="2400" dirty="0">
              <a:solidFill>
                <a:srgbClr val="0000FF"/>
              </a:solidFill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>
                <a:latin typeface="Calibri"/>
                <a:cs typeface="Calibri"/>
              </a:rPr>
              <a:t>Encapsulate into a function: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13646"/>
            <a:ext cx="7634883" cy="4949673"/>
          </a:xfrm>
        </p:spPr>
        <p:txBody>
          <a:bodyPr/>
          <a:lstStyle/>
          <a:p>
            <a:pPr marL="0" indent="0"/>
            <a:r>
              <a:rPr lang="en-US" sz="3200" dirty="0" smtClean="0">
                <a:latin typeface="Courier"/>
                <a:cs typeface="Courier"/>
              </a:rPr>
              <a:t>x = c(1, 0, 0, 5, 3)</a:t>
            </a:r>
          </a:p>
          <a:p>
            <a:pPr marL="0" indent="0"/>
            <a:r>
              <a:rPr lang="en-US" sz="2800" dirty="0" smtClean="0">
                <a:latin typeface="Courier"/>
                <a:cs typeface="Courier"/>
              </a:rPr>
              <a:t> </a:t>
            </a:r>
          </a:p>
          <a:p>
            <a:pPr marL="0" indent="0"/>
            <a:r>
              <a:rPr lang="en-US" sz="3200" dirty="0" err="1" smtClean="0">
                <a:latin typeface="Courier"/>
                <a:cs typeface="Courier"/>
              </a:rPr>
              <a:t>myMedian</a:t>
            </a:r>
            <a:r>
              <a:rPr lang="en-US" sz="3200" dirty="0" smtClean="0">
                <a:latin typeface="Courier"/>
                <a:cs typeface="Courier"/>
              </a:rPr>
              <a:t> = function(x) {</a:t>
            </a:r>
          </a:p>
          <a:p>
            <a:pPr marL="0" indent="0"/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 sort(x)[3]</a:t>
            </a:r>
          </a:p>
          <a:p>
            <a:pPr marL="0" indent="0"/>
            <a:r>
              <a:rPr lang="en-US" sz="3200" dirty="0">
                <a:latin typeface="Courier"/>
                <a:cs typeface="Courier"/>
              </a:rPr>
              <a:t>}</a:t>
            </a: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Does this work?</a:t>
            </a: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 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3731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Style Rules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353" y="3886648"/>
            <a:ext cx="7773293" cy="1752451"/>
          </a:xfrm>
        </p:spPr>
        <p:txBody>
          <a:bodyPr/>
          <a:lstStyle/>
          <a:p>
            <a:r>
              <a:rPr lang="en-US" sz="3200" dirty="0" smtClean="0"/>
              <a:t>Adapted from Google’s </a:t>
            </a:r>
          </a:p>
          <a:p>
            <a:r>
              <a:rPr lang="en-US" sz="3200" dirty="0"/>
              <a:t>https://</a:t>
            </a:r>
            <a:r>
              <a:rPr lang="en-US" sz="3200" dirty="0" err="1"/>
              <a:t>google-styleguide.googlecode.com</a:t>
            </a:r>
            <a:r>
              <a:rPr lang="en-US" sz="3200" dirty="0"/>
              <a:t>/</a:t>
            </a:r>
            <a:r>
              <a:rPr lang="en-US" sz="3200" dirty="0" err="1"/>
              <a:t>svn</a:t>
            </a:r>
            <a:r>
              <a:rPr lang="en-US" sz="3200" dirty="0"/>
              <a:t>/trunk/</a:t>
            </a:r>
            <a:r>
              <a:rPr lang="en-US" sz="3200" dirty="0" err="1"/>
              <a:t>Rguide.xml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5537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598705"/>
            <a:ext cx="7634883" cy="4934732"/>
          </a:xfrm>
        </p:spPr>
        <p:txBody>
          <a:bodyPr/>
          <a:lstStyle/>
          <a:p>
            <a:pPr marL="0" indent="0"/>
            <a:r>
              <a:rPr lang="en-US" sz="3600" dirty="0" smtClean="0"/>
              <a:t>Variable names –</a:t>
            </a:r>
          </a:p>
          <a:p>
            <a:pPr marL="624161" lvl="1" indent="-342900">
              <a:buFont typeface="Arial"/>
              <a:buChar char="•"/>
            </a:pPr>
            <a:r>
              <a:rPr lang="en-US" sz="3600" dirty="0" smtClean="0"/>
              <a:t>Use meaningful variable names</a:t>
            </a:r>
          </a:p>
          <a:p>
            <a:pPr marL="281261" lvl="1" indent="0"/>
            <a:endParaRPr lang="en-US" sz="3600" dirty="0" smtClean="0"/>
          </a:p>
          <a:p>
            <a:pPr marL="624161" lvl="1" indent="-342900">
              <a:buFont typeface="Arial"/>
              <a:buChar char="•"/>
            </a:pPr>
            <a:r>
              <a:rPr lang="en-US" sz="3600" dirty="0" smtClean="0"/>
              <a:t>Prefer all lower case, except 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varName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/>
              <a:t>is OK, although Google prefers 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var.name</a:t>
            </a:r>
            <a:r>
              <a:rPr lang="en-US" sz="3600" dirty="0" smtClean="0"/>
              <a:t> and others use </a:t>
            </a:r>
            <a:r>
              <a:rPr lang="en-US" sz="3600" dirty="0" err="1" smtClean="0">
                <a:solidFill>
                  <a:srgbClr val="0000FF"/>
                </a:solidFill>
                <a:latin typeface="Courier"/>
                <a:cs typeface="Courier"/>
              </a:rPr>
              <a:t>var_name</a:t>
            </a:r>
            <a:endParaRPr lang="en-US" sz="3600" dirty="0" smtClean="0"/>
          </a:p>
          <a:p>
            <a:pPr marL="281261" lvl="1" indent="0"/>
            <a:endParaRPr lang="en-US" sz="3600" dirty="0" smtClean="0"/>
          </a:p>
          <a:p>
            <a:pPr marL="624161" lvl="1" indent="-342900">
              <a:buFont typeface="Arial"/>
              <a:buChar char="•"/>
            </a:pPr>
            <a:r>
              <a:rPr lang="en-US" sz="3600" dirty="0" smtClean="0"/>
              <a:t>Make function names verbs</a:t>
            </a:r>
          </a:p>
        </p:txBody>
      </p:sp>
    </p:spTree>
    <p:extLst>
      <p:ext uri="{BB962C8B-B14F-4D97-AF65-F5344CB8AC3E}">
        <p14:creationId xmlns:p14="http://schemas.microsoft.com/office/powerpoint/2010/main" val="2565156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76" y="1628588"/>
            <a:ext cx="8477178" cy="49347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/>
              <a:t>Line length – maximum 80 characters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/>
              <a:t>Indentation 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Use 2 spaces for each sub-block (or tab)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Do not mix tabs and spaces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/>
              <a:t>Spacing </a:t>
            </a:r>
          </a:p>
          <a:p>
            <a:pPr marL="624161" lvl="1" indent="-342900">
              <a:buFont typeface="Arial"/>
              <a:buChar char="•"/>
            </a:pPr>
            <a:r>
              <a:rPr lang="en-US" sz="3600" dirty="0" smtClean="0"/>
              <a:t>Put space after comma, </a:t>
            </a:r>
          </a:p>
          <a:p>
            <a:pPr marL="624161" lvl="1" indent="-342900">
              <a:buFont typeface="Arial"/>
              <a:buChar char="•"/>
            </a:pPr>
            <a:r>
              <a:rPr lang="en-US" sz="3600" dirty="0" smtClean="0"/>
              <a:t>Before and after infix ops</a:t>
            </a:r>
          </a:p>
          <a:p>
            <a:pPr marL="624161" lvl="1" indent="-342900">
              <a:buFont typeface="Arial"/>
              <a:buChar char="•"/>
            </a:pPr>
            <a:r>
              <a:rPr lang="en-US" sz="3600" dirty="0" smtClean="0"/>
              <a:t>Before left ( except in a function call</a:t>
            </a:r>
          </a:p>
          <a:p>
            <a:pPr marL="624161" lvl="1" indent="-342900"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671666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28588"/>
            <a:ext cx="7634883" cy="49347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/>
              <a:t>Curly braces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Opening { not on own line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Closing } on own line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May omit { } when code is only one line, but be consistent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/>
              <a:t>Else – 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always use </a:t>
            </a:r>
          </a:p>
          <a:p>
            <a:pPr marL="562522" lvl="2" indent="0"/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} else {</a:t>
            </a:r>
          </a:p>
        </p:txBody>
      </p:sp>
    </p:spTree>
    <p:extLst>
      <p:ext uri="{BB962C8B-B14F-4D97-AF65-F5344CB8AC3E}">
        <p14:creationId xmlns:p14="http://schemas.microsoft.com/office/powerpoint/2010/main" val="376511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28588"/>
            <a:ext cx="7634883" cy="49347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600" dirty="0" smtClean="0"/>
              <a:t>Semicolons – Never Use</a:t>
            </a:r>
            <a:endParaRPr lang="en-US" sz="3600" dirty="0"/>
          </a:p>
          <a:p>
            <a:pPr marL="342900" indent="-342900">
              <a:buFont typeface="Arial"/>
              <a:buChar char="•"/>
            </a:pPr>
            <a:r>
              <a:rPr lang="en-US" sz="3600" dirty="0" smtClean="0"/>
              <a:t>Function definition and calls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First list arguments without defaults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Break lines after ,</a:t>
            </a:r>
          </a:p>
          <a:p>
            <a:pPr marL="562522" lvl="2" indent="0"/>
            <a:endParaRPr lang="en-US" sz="3600" dirty="0" smtClean="0"/>
          </a:p>
          <a:p>
            <a:pPr marL="342900" indent="-342900">
              <a:buFont typeface="Arial"/>
              <a:buChar char="•"/>
            </a:pPr>
            <a:r>
              <a:rPr lang="en-US" sz="3600" dirty="0" smtClean="0"/>
              <a:t>Function documentation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/>
              <a:t>Comment your code</a:t>
            </a:r>
          </a:p>
          <a:p>
            <a:pPr marL="905422" lvl="2" indent="-342900">
              <a:buFont typeface="Arial"/>
              <a:buChar char="•"/>
            </a:pPr>
            <a:r>
              <a:rPr lang="en-US" sz="3600" dirty="0" smtClean="0"/>
              <a:t>Top of function: What function does, what are inputs, and output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354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>
                <a:latin typeface="Calibri"/>
                <a:cs typeface="Calibri"/>
              </a:rPr>
              <a:t>Encapsulate into a function: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13646"/>
            <a:ext cx="7634883" cy="4949673"/>
          </a:xfrm>
        </p:spPr>
        <p:txBody>
          <a:bodyPr/>
          <a:lstStyle/>
          <a:p>
            <a:pPr marL="0" indent="0"/>
            <a:r>
              <a:rPr lang="en-US" sz="3600" dirty="0" smtClean="0">
                <a:latin typeface="Calibri"/>
                <a:cs typeface="Calibri"/>
              </a:rPr>
              <a:t>We need to make it work for vectors of other lengths</a:t>
            </a:r>
          </a:p>
          <a:p>
            <a:pPr marL="0" indent="0"/>
            <a:endParaRPr lang="en-US" sz="2800" dirty="0" smtClean="0">
              <a:latin typeface="Courier"/>
              <a:cs typeface="Courier"/>
            </a:endParaRPr>
          </a:p>
          <a:p>
            <a:pPr marL="0" indent="0"/>
            <a:r>
              <a:rPr lang="en-US" sz="3200" dirty="0" err="1" smtClean="0">
                <a:latin typeface="Courier"/>
                <a:cs typeface="Courier"/>
              </a:rPr>
              <a:t>myMedian</a:t>
            </a:r>
            <a:r>
              <a:rPr lang="en-US" sz="3200" dirty="0" smtClean="0">
                <a:latin typeface="Courier"/>
                <a:cs typeface="Courier"/>
              </a:rPr>
              <a:t> = function(x) {</a:t>
            </a:r>
          </a:p>
          <a:p>
            <a:pPr marL="0" indent="0"/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 sort(x)[length(x)/2]</a:t>
            </a:r>
          </a:p>
          <a:p>
            <a:pPr marL="0" indent="0"/>
            <a:r>
              <a:rPr lang="en-US" sz="3200" dirty="0">
                <a:latin typeface="Courier"/>
                <a:cs typeface="Courier"/>
              </a:rPr>
              <a:t>}</a:t>
            </a: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 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6053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>
                <a:latin typeface="Calibri"/>
                <a:cs typeface="Calibri"/>
              </a:rPr>
              <a:t>Test: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13646"/>
            <a:ext cx="7634883" cy="4949673"/>
          </a:xfrm>
        </p:spPr>
        <p:txBody>
          <a:bodyPr/>
          <a:lstStyle/>
          <a:p>
            <a:pPr marL="0" indent="0"/>
            <a:r>
              <a:rPr lang="en-US" sz="2800" dirty="0" smtClean="0">
                <a:latin typeface="Courier"/>
                <a:cs typeface="Courier"/>
              </a:rPr>
              <a:t>&gt;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x = c(1, 0, 0, 5, 3)</a:t>
            </a:r>
          </a:p>
          <a:p>
            <a:pPr marL="0" indent="0"/>
            <a:endParaRPr lang="en-US" sz="2800" dirty="0" smtClean="0">
              <a:latin typeface="Courier"/>
              <a:cs typeface="Courier"/>
            </a:endParaRPr>
          </a:p>
          <a:p>
            <a:pPr marL="0" indent="0"/>
            <a:r>
              <a:rPr lang="en-US" sz="2800" dirty="0" smtClean="0">
                <a:latin typeface="Courier"/>
                <a:cs typeface="Courier"/>
              </a:rPr>
              <a:t>&gt;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myMedian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(x)</a:t>
            </a:r>
          </a:p>
          <a:p>
            <a:pPr marL="0" indent="0"/>
            <a:r>
              <a:rPr lang="en-US" sz="2800" dirty="0" smtClean="0">
                <a:latin typeface="Courier"/>
                <a:cs typeface="Courier"/>
              </a:rPr>
              <a:t>[1] 0</a:t>
            </a:r>
          </a:p>
          <a:p>
            <a:pPr marL="0" indent="0"/>
            <a:endParaRPr lang="en-US" sz="2800" dirty="0" smtClean="0">
              <a:latin typeface="Courier"/>
              <a:cs typeface="Courier"/>
            </a:endParaRPr>
          </a:p>
          <a:p>
            <a:pPr marL="0" indent="0"/>
            <a:endParaRPr lang="en-US" sz="2800" dirty="0">
              <a:latin typeface="Courier"/>
              <a:cs typeface="Courier"/>
            </a:endParaRPr>
          </a:p>
          <a:p>
            <a:pPr marL="0" indent="0"/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6001" y="3466353"/>
            <a:ext cx="25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What went wrong?</a:t>
            </a:r>
            <a:endParaRPr lang="en-US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9993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>
                <a:latin typeface="Calibri"/>
                <a:cs typeface="Calibri"/>
              </a:rPr>
              <a:t>Revise our function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13646"/>
            <a:ext cx="7634883" cy="4949673"/>
          </a:xfrm>
        </p:spPr>
        <p:txBody>
          <a:bodyPr/>
          <a:lstStyle/>
          <a:p>
            <a:pPr marL="0" indent="0"/>
            <a:r>
              <a:rPr lang="en-US" sz="3200" dirty="0" err="1" smtClean="0">
                <a:latin typeface="Courier"/>
                <a:cs typeface="Courier"/>
              </a:rPr>
              <a:t>myMedian</a:t>
            </a:r>
            <a:r>
              <a:rPr lang="en-US" sz="3200" dirty="0" smtClean="0">
                <a:latin typeface="Courier"/>
                <a:cs typeface="Courier"/>
              </a:rPr>
              <a:t> = function(x) {</a:t>
            </a:r>
          </a:p>
          <a:p>
            <a:pPr marL="0" indent="0"/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 sort(x)[(length(x) + 1)/2]</a:t>
            </a:r>
          </a:p>
          <a:p>
            <a:pPr marL="0" indent="0"/>
            <a:r>
              <a:rPr lang="en-US" sz="3200" dirty="0" smtClean="0">
                <a:latin typeface="Courier"/>
                <a:cs typeface="Courier"/>
              </a:rPr>
              <a:t>}</a:t>
            </a:r>
          </a:p>
          <a:p>
            <a:pPr marL="0" indent="0"/>
            <a:endParaRPr lang="en-US" sz="3200" dirty="0" smtClean="0">
              <a:latin typeface="Courier"/>
              <a:cs typeface="Courier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OR</a:t>
            </a:r>
            <a:endParaRPr lang="en-US" sz="3200" dirty="0">
              <a:latin typeface="Calibri"/>
              <a:cs typeface="Calibri"/>
            </a:endParaRPr>
          </a:p>
          <a:p>
            <a:pPr marL="0" indent="0"/>
            <a:r>
              <a:rPr lang="en-US" sz="3200" dirty="0" err="1">
                <a:latin typeface="Courier"/>
                <a:cs typeface="Courier"/>
              </a:rPr>
              <a:t>myMedian</a:t>
            </a:r>
            <a:r>
              <a:rPr lang="en-US" sz="3200" dirty="0">
                <a:latin typeface="Courier"/>
                <a:cs typeface="Courier"/>
              </a:rPr>
              <a:t> = function(x) </a:t>
            </a:r>
            <a:r>
              <a:rPr lang="en-US" sz="3200" dirty="0" smtClean="0">
                <a:latin typeface="Courier"/>
                <a:cs typeface="Courier"/>
              </a:rPr>
              <a:t>{</a:t>
            </a:r>
          </a:p>
          <a:p>
            <a:pPr marL="0" indent="0"/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 n = length(x)</a:t>
            </a:r>
            <a:endParaRPr lang="en-US" sz="3200" dirty="0">
              <a:latin typeface="Courier"/>
              <a:cs typeface="Courier"/>
            </a:endParaRPr>
          </a:p>
          <a:p>
            <a:pPr marL="0" indent="0"/>
            <a:r>
              <a:rPr lang="en-US" sz="3200" dirty="0">
                <a:latin typeface="Courier"/>
                <a:cs typeface="Courier"/>
              </a:rPr>
              <a:t>  sort(x)[</a:t>
            </a:r>
            <a:r>
              <a:rPr lang="en-US" sz="3200" dirty="0" smtClean="0">
                <a:latin typeface="Courier"/>
                <a:cs typeface="Courier"/>
              </a:rPr>
              <a:t>(</a:t>
            </a:r>
            <a:r>
              <a:rPr lang="en-US" sz="3200" dirty="0">
                <a:latin typeface="Courier"/>
                <a:cs typeface="Courier"/>
              </a:rPr>
              <a:t>n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+ 1)/2]</a:t>
            </a:r>
          </a:p>
          <a:p>
            <a:pPr marL="0" indent="0"/>
            <a:r>
              <a:rPr lang="en-US" sz="3200" dirty="0">
                <a:latin typeface="Courier"/>
                <a:cs typeface="Courier"/>
              </a:rPr>
              <a:t>}</a:t>
            </a:r>
          </a:p>
          <a:p>
            <a:pPr marL="0" indent="0"/>
            <a:endParaRPr lang="en-US" sz="3200" dirty="0">
              <a:latin typeface="Courier"/>
              <a:cs typeface="Courier"/>
            </a:endParaRPr>
          </a:p>
          <a:p>
            <a:pPr marL="0" indent="0"/>
            <a:endParaRPr lang="en-US" sz="3200" dirty="0" smtClean="0">
              <a:latin typeface="Calibri"/>
              <a:cs typeface="Calibri"/>
            </a:endParaRPr>
          </a:p>
          <a:p>
            <a:pPr marL="0" indent="0"/>
            <a:r>
              <a:rPr lang="en-US" sz="3200" dirty="0" smtClean="0">
                <a:latin typeface="Calibri"/>
                <a:cs typeface="Calibri"/>
              </a:rPr>
              <a:t> 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6706" y="4792260"/>
            <a:ext cx="2928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bit easier to read if we create a variable for length(x)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9554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>
                <a:latin typeface="Calibri"/>
                <a:cs typeface="Calibri"/>
              </a:rPr>
              <a:t>Test: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13646"/>
            <a:ext cx="7634883" cy="4949673"/>
          </a:xfrm>
        </p:spPr>
        <p:txBody>
          <a:bodyPr/>
          <a:lstStyle/>
          <a:p>
            <a:pPr marL="0" indent="0"/>
            <a:r>
              <a:rPr lang="en-US" sz="2800" dirty="0" smtClean="0">
                <a:latin typeface="Courier"/>
                <a:cs typeface="Courier"/>
              </a:rPr>
              <a:t>&gt;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x = c(1, 0, 0, 5, 3)</a:t>
            </a:r>
            <a:endParaRPr lang="en-US" sz="2800" dirty="0" smtClean="0">
              <a:latin typeface="Courier"/>
              <a:cs typeface="Courier"/>
            </a:endParaRPr>
          </a:p>
          <a:p>
            <a:pPr marL="0" indent="0"/>
            <a:r>
              <a:rPr lang="en-US" sz="2800" dirty="0" smtClean="0">
                <a:latin typeface="Courier"/>
                <a:cs typeface="Courier"/>
              </a:rPr>
              <a:t>&gt;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myMedian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(x)</a:t>
            </a:r>
          </a:p>
          <a:p>
            <a:pPr marL="0" indent="0"/>
            <a:r>
              <a:rPr lang="en-US" sz="2800" dirty="0" smtClean="0">
                <a:latin typeface="Courier"/>
                <a:cs typeface="Courier"/>
              </a:rPr>
              <a:t>[1] 1</a:t>
            </a:r>
          </a:p>
          <a:p>
            <a:pPr marL="0" indent="0"/>
            <a:endParaRPr lang="en-US" sz="2800" dirty="0">
              <a:latin typeface="Courier"/>
              <a:cs typeface="Courier"/>
            </a:endParaRPr>
          </a:p>
          <a:p>
            <a:pPr marL="0" indent="0"/>
            <a:r>
              <a:rPr lang="en-US" sz="3600" dirty="0" smtClean="0">
                <a:latin typeface="Calibri"/>
                <a:cs typeface="Calibri"/>
              </a:rPr>
              <a:t>Another test</a:t>
            </a:r>
          </a:p>
          <a:p>
            <a:pPr marL="0" indent="0"/>
            <a:endParaRPr lang="en-US" sz="2800" dirty="0" smtClean="0">
              <a:latin typeface="Courier"/>
              <a:cs typeface="Courier"/>
            </a:endParaRP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&gt;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y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= c(1, 0,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1,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5,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3, 20)</a:t>
            </a:r>
            <a:endParaRPr lang="en-US" sz="2800" dirty="0">
              <a:latin typeface="Courier"/>
              <a:cs typeface="Courier"/>
            </a:endParaRP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&gt;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myMedian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(y)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/>
            <a:r>
              <a:rPr lang="en-US" sz="2800" dirty="0">
                <a:latin typeface="Courier"/>
                <a:cs typeface="Courier"/>
              </a:rPr>
              <a:t>[1] 1</a:t>
            </a:r>
          </a:p>
          <a:p>
            <a:pPr marL="0" indent="0"/>
            <a:endParaRPr lang="en-US" sz="2800" dirty="0" smtClean="0">
              <a:latin typeface="Courier"/>
              <a:cs typeface="Courier"/>
            </a:endParaRPr>
          </a:p>
          <a:p>
            <a:pPr marL="0" indent="0"/>
            <a:endParaRPr lang="en-US" sz="2800" dirty="0">
              <a:latin typeface="Courier"/>
              <a:cs typeface="Courier"/>
            </a:endParaRPr>
          </a:p>
          <a:p>
            <a:pPr marL="0" indent="0"/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5765" y="5124824"/>
            <a:ext cx="28537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Is This Correct?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6823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>
                <a:latin typeface="Calibri"/>
                <a:cs typeface="Calibri"/>
              </a:rPr>
              <a:t>Revise our function</a:t>
            </a:r>
            <a:endParaRPr lang="en-US" sz="4600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08" y="1613646"/>
            <a:ext cx="7634883" cy="4949673"/>
          </a:xfrm>
        </p:spPr>
        <p:txBody>
          <a:bodyPr/>
          <a:lstStyle/>
          <a:p>
            <a:pPr marL="0" indent="0"/>
            <a:r>
              <a:rPr lang="en-US" sz="3600" dirty="0">
                <a:latin typeface="Calibri"/>
                <a:cs typeface="Calibri"/>
              </a:rPr>
              <a:t>W</a:t>
            </a:r>
            <a:r>
              <a:rPr lang="en-US" sz="3600" dirty="0" smtClean="0">
                <a:latin typeface="Calibri"/>
                <a:cs typeface="Calibri"/>
              </a:rPr>
              <a:t>hen </a:t>
            </a:r>
            <a:r>
              <a:rPr lang="en-US" sz="3600" dirty="0" smtClean="0">
                <a:solidFill>
                  <a:srgbClr val="3366FF"/>
                </a:solidFill>
                <a:latin typeface="Courier"/>
                <a:cs typeface="Courier"/>
              </a:rPr>
              <a:t>n</a:t>
            </a:r>
            <a:r>
              <a:rPr lang="en-US" sz="3600" dirty="0" smtClean="0">
                <a:latin typeface="Calibri"/>
                <a:cs typeface="Calibri"/>
              </a:rPr>
              <a:t> is even we compute the median differently: we average the 2 middle values</a:t>
            </a:r>
          </a:p>
          <a:p>
            <a:pPr marL="0" indent="0"/>
            <a:endParaRPr lang="en-US" sz="3600" dirty="0">
              <a:latin typeface="Calibri"/>
              <a:cs typeface="Calibri"/>
            </a:endParaRPr>
          </a:p>
          <a:p>
            <a:pPr marL="0" indent="0"/>
            <a:r>
              <a:rPr lang="en-US" sz="3600" dirty="0" smtClean="0">
                <a:latin typeface="Calibri"/>
                <a:cs typeface="Calibri"/>
              </a:rPr>
              <a:t>ODD: We want to choose the 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(n+1)/2</a:t>
            </a:r>
            <a:r>
              <a:rPr lang="en-US" sz="3600" dirty="0" smtClean="0">
                <a:latin typeface="Calibri"/>
                <a:cs typeface="Calibri"/>
              </a:rPr>
              <a:t> largest element when </a:t>
            </a:r>
            <a:r>
              <a:rPr lang="en-US" sz="3600" dirty="0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sz="3600" dirty="0" smtClean="0">
                <a:latin typeface="Calibri"/>
                <a:cs typeface="Calibri"/>
              </a:rPr>
              <a:t> is odd</a:t>
            </a:r>
            <a:endParaRPr lang="en-US" sz="3600" dirty="0">
              <a:latin typeface="Calibri"/>
              <a:cs typeface="Calibri"/>
            </a:endParaRPr>
          </a:p>
          <a:p>
            <a:pPr marL="0" indent="0"/>
            <a:r>
              <a:rPr lang="en-US" sz="3600" dirty="0" smtClean="0">
                <a:latin typeface="Calibri"/>
                <a:cs typeface="Calibri"/>
              </a:rPr>
              <a:t>EVEN: We want to average the 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n/2</a:t>
            </a:r>
            <a:r>
              <a:rPr lang="en-US" sz="3600" dirty="0" smtClean="0">
                <a:latin typeface="Calibri"/>
                <a:cs typeface="Calibri"/>
              </a:rPr>
              <a:t> and </a:t>
            </a:r>
            <a:r>
              <a:rPr lang="en-US" sz="3000" dirty="0" smtClean="0">
                <a:solidFill>
                  <a:srgbClr val="0000FF"/>
                </a:solidFill>
                <a:latin typeface="Courier"/>
                <a:cs typeface="Courier"/>
              </a:rPr>
              <a:t>n/2 + 1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alibri"/>
                <a:cs typeface="Calibri"/>
              </a:rPr>
              <a:t>largest elements when even</a:t>
            </a:r>
          </a:p>
          <a:p>
            <a:pPr marL="0" indent="0"/>
            <a:endParaRPr lang="en-US" sz="2800" dirty="0" smtClean="0">
              <a:latin typeface="Courier"/>
              <a:cs typeface="Courier"/>
            </a:endParaRPr>
          </a:p>
          <a:p>
            <a:pPr marL="0" indent="0"/>
            <a:endParaRPr lang="en-US" sz="2800" dirty="0" smtClean="0">
              <a:latin typeface="Courier"/>
              <a:cs typeface="Courier"/>
            </a:endParaRPr>
          </a:p>
          <a:p>
            <a:pPr marL="0" indent="0"/>
            <a:endParaRPr lang="en-US" sz="2800" dirty="0">
              <a:latin typeface="Courier"/>
              <a:cs typeface="Courier"/>
            </a:endParaRPr>
          </a:p>
          <a:p>
            <a:pPr marL="0" indent="0"/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03895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xt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xt onl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ext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7499</TotalTime>
  <Words>2146</Words>
  <Application>Microsoft Macintosh PowerPoint</Application>
  <PresentationFormat>On-screen Show (4:3)</PresentationFormat>
  <Paragraphs>489</Paragraphs>
  <Slides>44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Calibri</vt:lpstr>
      <vt:lpstr>Courier</vt:lpstr>
      <vt:lpstr>Gill Sans</vt:lpstr>
      <vt:lpstr>Monaco</vt:lpstr>
      <vt:lpstr>ヒラギノ角ゴ ProN W3</vt:lpstr>
      <vt:lpstr>Arial</vt:lpstr>
      <vt:lpstr>Text only</vt:lpstr>
      <vt:lpstr>Control Flow</vt:lpstr>
      <vt:lpstr>The Median</vt:lpstr>
      <vt:lpstr>Code it up:</vt:lpstr>
      <vt:lpstr>Encapsulate into a function:</vt:lpstr>
      <vt:lpstr>Encapsulate into a function:</vt:lpstr>
      <vt:lpstr>Test:</vt:lpstr>
      <vt:lpstr>Revise our function</vt:lpstr>
      <vt:lpstr>Test:</vt:lpstr>
      <vt:lpstr>Revise our function</vt:lpstr>
      <vt:lpstr>Conditional Evaluation of Code</vt:lpstr>
      <vt:lpstr>Control Flow</vt:lpstr>
      <vt:lpstr>Revise our function</vt:lpstr>
      <vt:lpstr>Another Version</vt:lpstr>
      <vt:lpstr>Alternative</vt:lpstr>
      <vt:lpstr>Follow the Flow</vt:lpstr>
      <vt:lpstr>x = c(1, 0, 0, 5, 3) myMedian(x)</vt:lpstr>
      <vt:lpstr>x = c(1, 0, 0, 5, 3) myMedian(x)</vt:lpstr>
      <vt:lpstr>x = c(1, 0, 0, 5, 3) myMedian(x)</vt:lpstr>
      <vt:lpstr>x = c(1, 0, 0, 5, 3) myMedian(x)</vt:lpstr>
      <vt:lpstr>y = c(1, 0, 1, 5, 3, 20) myMedian(y)</vt:lpstr>
      <vt:lpstr>More on the median</vt:lpstr>
      <vt:lpstr>Revise our Function</vt:lpstr>
      <vt:lpstr>Final Version</vt:lpstr>
      <vt:lpstr>y = c(1, 0, 1, 5, 3, 20) myMedian(y, TRUE)</vt:lpstr>
      <vt:lpstr>y = c(1, 0, 1, 5, 3, 20) myMedian(y, FALSE)</vt:lpstr>
      <vt:lpstr>y = c(1, 0, 1, 5, 3, 20) myMedian(y)</vt:lpstr>
      <vt:lpstr>Control Flow 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 Rules</vt:lpstr>
      <vt:lpstr>Guidelines</vt:lpstr>
      <vt:lpstr>Guidelines</vt:lpstr>
      <vt:lpstr>Guidelines</vt:lpstr>
      <vt:lpstr>Guidelines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R</dc:title>
  <dc:creator>Hank Ibser</dc:creator>
  <cp:lastModifiedBy>Microsoft Office User</cp:lastModifiedBy>
  <cp:revision>197</cp:revision>
  <cp:lastPrinted>2017-02-01T05:08:56Z</cp:lastPrinted>
  <dcterms:created xsi:type="dcterms:W3CDTF">2012-02-02T21:07:36Z</dcterms:created>
  <dcterms:modified xsi:type="dcterms:W3CDTF">2017-02-02T03:44:07Z</dcterms:modified>
</cp:coreProperties>
</file>