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handoutMasterIdLst>
    <p:handoutMasterId r:id="rId35"/>
  </p:handoutMasterIdLst>
  <p:sldIdLst>
    <p:sldId id="317" r:id="rId2"/>
    <p:sldId id="391" r:id="rId3"/>
    <p:sldId id="392" r:id="rId4"/>
    <p:sldId id="395" r:id="rId5"/>
    <p:sldId id="394" r:id="rId6"/>
    <p:sldId id="396" r:id="rId7"/>
    <p:sldId id="397" r:id="rId8"/>
    <p:sldId id="398" r:id="rId9"/>
    <p:sldId id="399" r:id="rId10"/>
    <p:sldId id="400" r:id="rId11"/>
    <p:sldId id="401" r:id="rId12"/>
    <p:sldId id="390" r:id="rId13"/>
    <p:sldId id="318" r:id="rId14"/>
    <p:sldId id="320" r:id="rId15"/>
    <p:sldId id="327" r:id="rId16"/>
    <p:sldId id="402" r:id="rId17"/>
    <p:sldId id="322" r:id="rId18"/>
    <p:sldId id="323" r:id="rId19"/>
    <p:sldId id="358" r:id="rId20"/>
    <p:sldId id="387" r:id="rId21"/>
    <p:sldId id="388" r:id="rId22"/>
    <p:sldId id="382" r:id="rId23"/>
    <p:sldId id="383" r:id="rId24"/>
    <p:sldId id="384" r:id="rId25"/>
    <p:sldId id="385" r:id="rId26"/>
    <p:sldId id="386" r:id="rId27"/>
    <p:sldId id="304" r:id="rId28"/>
    <p:sldId id="289" r:id="rId29"/>
    <p:sldId id="290" r:id="rId30"/>
    <p:sldId id="316" r:id="rId31"/>
    <p:sldId id="291" r:id="rId32"/>
    <p:sldId id="325" r:id="rId33"/>
    <p:sldId id="326" r:id="rId34"/>
  </p:sldIdLst>
  <p:sldSz cx="9144000" cy="6858000" type="screen4x3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7"/>
    <p:restoredTop sz="94614"/>
  </p:normalViewPr>
  <p:slideViewPr>
    <p:cSldViewPr snapToGrid="0" snapToObjects="1">
      <p:cViewPr>
        <p:scale>
          <a:sx n="85" d="100"/>
          <a:sy n="85" d="100"/>
        </p:scale>
        <p:origin x="1632" y="2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handoutMaster" Target="handoutMasters/handoutMaster1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FF8395-6644-9E41-B5CB-20D79706A807}" type="datetimeFigureOut">
              <a:rPr lang="en-US" smtClean="0"/>
              <a:t>2/14/17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45EFE7-608E-CF4B-9259-93D2F0010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9991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354" y="2130848"/>
            <a:ext cx="7773293" cy="1470049"/>
          </a:xfrm>
          <a:prstGeom prst="rect">
            <a:avLst/>
          </a:prstGeom>
        </p:spPr>
        <p:txBody>
          <a:bodyPr vert="horz" lIns="64288" tIns="32144" rIns="64288" bIns="32144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824" y="3886648"/>
            <a:ext cx="6400354" cy="1752451"/>
          </a:xfrm>
        </p:spPr>
        <p:txBody>
          <a:bodyPr/>
          <a:lstStyle>
            <a:lvl1pPr marL="0" indent="0" algn="ctr">
              <a:buNone/>
              <a:defRPr/>
            </a:lvl1pPr>
            <a:lvl2pPr marL="321440" indent="0" algn="ctr">
              <a:buNone/>
              <a:defRPr/>
            </a:lvl2pPr>
            <a:lvl3pPr marL="642882" indent="0" algn="ctr">
              <a:buNone/>
              <a:defRPr/>
            </a:lvl3pPr>
            <a:lvl4pPr marL="964323" indent="0" algn="ctr">
              <a:buNone/>
              <a:defRPr/>
            </a:lvl4pPr>
            <a:lvl5pPr marL="1285763" indent="0" algn="ctr">
              <a:buNone/>
              <a:defRPr/>
            </a:lvl5pPr>
            <a:lvl6pPr marL="1607205" indent="0" algn="ctr">
              <a:buNone/>
              <a:defRPr/>
            </a:lvl6pPr>
            <a:lvl7pPr marL="1928645" indent="0" algn="ctr">
              <a:buNone/>
              <a:defRPr/>
            </a:lvl7pPr>
            <a:lvl8pPr marL="2250086" indent="0" algn="ctr">
              <a:buNone/>
              <a:defRPr/>
            </a:lvl8pPr>
            <a:lvl9pPr marL="2571527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691080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47" y="274588"/>
            <a:ext cx="8228707" cy="1143000"/>
          </a:xfrm>
          <a:prstGeom prst="rect">
            <a:avLst/>
          </a:prstGeom>
        </p:spPr>
        <p:txBody>
          <a:bodyPr vert="horz" lIns="64288" tIns="32144" rIns="64288" bIns="32144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721558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177" y="274588"/>
            <a:ext cx="2057176" cy="6288732"/>
          </a:xfrm>
          <a:prstGeom prst="rect">
            <a:avLst/>
          </a:prstGeom>
        </p:spPr>
        <p:txBody>
          <a:bodyPr vert="eaVert" lIns="64288" tIns="32144" rIns="64288" bIns="32144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647" y="274588"/>
            <a:ext cx="6064374" cy="62887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76778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47" y="274588"/>
            <a:ext cx="8228707" cy="1143000"/>
          </a:xfrm>
          <a:prstGeom prst="rect">
            <a:avLst/>
          </a:prstGeom>
        </p:spPr>
        <p:txBody>
          <a:bodyPr vert="horz" lIns="64288" tIns="32144" rIns="64288" bIns="32144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918481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189" y="4406802"/>
            <a:ext cx="7772176" cy="1361777"/>
          </a:xfrm>
          <a:prstGeom prst="rect">
            <a:avLst/>
          </a:prstGeom>
        </p:spPr>
        <p:txBody>
          <a:bodyPr vert="horz" lIns="64288" tIns="32144" rIns="64288" bIns="32144" anchor="t"/>
          <a:lstStyle>
            <a:lvl1pPr algn="l">
              <a:defRPr sz="28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189" y="2906613"/>
            <a:ext cx="7772176" cy="1500188"/>
          </a:xfrm>
        </p:spPr>
        <p:txBody>
          <a:bodyPr anchor="b"/>
          <a:lstStyle>
            <a:lvl1pPr marL="0" indent="0">
              <a:buNone/>
              <a:defRPr sz="1400"/>
            </a:lvl1pPr>
            <a:lvl2pPr marL="321440" indent="0">
              <a:buNone/>
              <a:defRPr sz="1300"/>
            </a:lvl2pPr>
            <a:lvl3pPr marL="642882" indent="0">
              <a:buNone/>
              <a:defRPr sz="1100"/>
            </a:lvl3pPr>
            <a:lvl4pPr marL="964323" indent="0">
              <a:buNone/>
              <a:defRPr sz="1000"/>
            </a:lvl4pPr>
            <a:lvl5pPr marL="1285763" indent="0">
              <a:buNone/>
              <a:defRPr sz="1000"/>
            </a:lvl5pPr>
            <a:lvl6pPr marL="1607205" indent="0">
              <a:buNone/>
              <a:defRPr sz="1000"/>
            </a:lvl6pPr>
            <a:lvl7pPr marL="1928645" indent="0">
              <a:buNone/>
              <a:defRPr sz="1000"/>
            </a:lvl7pPr>
            <a:lvl8pPr marL="2250086" indent="0">
              <a:buNone/>
              <a:defRPr sz="1000"/>
            </a:lvl8pPr>
            <a:lvl9pPr marL="2571527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51348558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47" y="274588"/>
            <a:ext cx="8228707" cy="1143000"/>
          </a:xfrm>
          <a:prstGeom prst="rect">
            <a:avLst/>
          </a:prstGeom>
        </p:spPr>
        <p:txBody>
          <a:bodyPr vert="horz" lIns="64288" tIns="32144" rIns="64288" bIns="32144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4009" y="678656"/>
            <a:ext cx="3763863" cy="5884664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05027" y="678656"/>
            <a:ext cx="3763863" cy="5884664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663683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47" y="274588"/>
            <a:ext cx="8228707" cy="1143000"/>
          </a:xfrm>
          <a:prstGeom prst="rect">
            <a:avLst/>
          </a:prstGeom>
        </p:spPr>
        <p:txBody>
          <a:bodyPr vert="horz" lIns="64288" tIns="32144" rIns="64288" bIns="32144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647" y="1534791"/>
            <a:ext cx="4039568" cy="639589"/>
          </a:xfrm>
        </p:spPr>
        <p:txBody>
          <a:bodyPr anchor="b"/>
          <a:lstStyle>
            <a:lvl1pPr marL="0" indent="0">
              <a:buNone/>
              <a:defRPr sz="1700" b="1"/>
            </a:lvl1pPr>
            <a:lvl2pPr marL="321440" indent="0">
              <a:buNone/>
              <a:defRPr sz="1400" b="1"/>
            </a:lvl2pPr>
            <a:lvl3pPr marL="642882" indent="0">
              <a:buNone/>
              <a:defRPr sz="1300" b="1"/>
            </a:lvl3pPr>
            <a:lvl4pPr marL="964323" indent="0">
              <a:buNone/>
              <a:defRPr sz="1100" b="1"/>
            </a:lvl4pPr>
            <a:lvl5pPr marL="1285763" indent="0">
              <a:buNone/>
              <a:defRPr sz="1100" b="1"/>
            </a:lvl5pPr>
            <a:lvl6pPr marL="1607205" indent="0">
              <a:buNone/>
              <a:defRPr sz="1100" b="1"/>
            </a:lvl6pPr>
            <a:lvl7pPr marL="1928645" indent="0">
              <a:buNone/>
              <a:defRPr sz="1100" b="1"/>
            </a:lvl7pPr>
            <a:lvl8pPr marL="2250086" indent="0">
              <a:buNone/>
              <a:defRPr sz="1100" b="1"/>
            </a:lvl8pPr>
            <a:lvl9pPr marL="2571527" indent="0">
              <a:buNone/>
              <a:defRPr sz="1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647" y="2174379"/>
            <a:ext cx="4039568" cy="3951387"/>
          </a:xfrm>
        </p:spPr>
        <p:txBody>
          <a:bodyPr/>
          <a:lstStyle>
            <a:lvl1pPr>
              <a:defRPr sz="1700"/>
            </a:lvl1pPr>
            <a:lvl2pPr>
              <a:defRPr sz="14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555" y="1534791"/>
            <a:ext cx="4041799" cy="639589"/>
          </a:xfrm>
        </p:spPr>
        <p:txBody>
          <a:bodyPr anchor="b"/>
          <a:lstStyle>
            <a:lvl1pPr marL="0" indent="0">
              <a:buNone/>
              <a:defRPr sz="1700" b="1"/>
            </a:lvl1pPr>
            <a:lvl2pPr marL="321440" indent="0">
              <a:buNone/>
              <a:defRPr sz="1400" b="1"/>
            </a:lvl2pPr>
            <a:lvl3pPr marL="642882" indent="0">
              <a:buNone/>
              <a:defRPr sz="1300" b="1"/>
            </a:lvl3pPr>
            <a:lvl4pPr marL="964323" indent="0">
              <a:buNone/>
              <a:defRPr sz="1100" b="1"/>
            </a:lvl4pPr>
            <a:lvl5pPr marL="1285763" indent="0">
              <a:buNone/>
              <a:defRPr sz="1100" b="1"/>
            </a:lvl5pPr>
            <a:lvl6pPr marL="1607205" indent="0">
              <a:buNone/>
              <a:defRPr sz="1100" b="1"/>
            </a:lvl6pPr>
            <a:lvl7pPr marL="1928645" indent="0">
              <a:buNone/>
              <a:defRPr sz="1100" b="1"/>
            </a:lvl7pPr>
            <a:lvl8pPr marL="2250086" indent="0">
              <a:buNone/>
              <a:defRPr sz="1100" b="1"/>
            </a:lvl8pPr>
            <a:lvl9pPr marL="2571527" indent="0">
              <a:buNone/>
              <a:defRPr sz="1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4555" y="2174379"/>
            <a:ext cx="4041799" cy="3951387"/>
          </a:xfrm>
        </p:spPr>
        <p:txBody>
          <a:bodyPr/>
          <a:lstStyle>
            <a:lvl1pPr>
              <a:defRPr sz="1700"/>
            </a:lvl1pPr>
            <a:lvl2pPr>
              <a:defRPr sz="14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006100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47" y="274588"/>
            <a:ext cx="8228707" cy="1143000"/>
          </a:xfrm>
          <a:prstGeom prst="rect">
            <a:avLst/>
          </a:prstGeom>
        </p:spPr>
        <p:txBody>
          <a:bodyPr vert="horz" lIns="64288" tIns="32144" rIns="64288" bIns="32144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136552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04782945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48" y="273474"/>
            <a:ext cx="3008189" cy="1161975"/>
          </a:xfrm>
          <a:prstGeom prst="rect">
            <a:avLst/>
          </a:prstGeom>
        </p:spPr>
        <p:txBody>
          <a:bodyPr vert="horz" lIns="64288" tIns="32144" rIns="64288" bIns="32144" anchor="b"/>
          <a:lstStyle>
            <a:lvl1pPr algn="l">
              <a:defRPr sz="1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224" y="273473"/>
            <a:ext cx="5111130" cy="5852294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7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648" y="1435448"/>
            <a:ext cx="3008189" cy="4690318"/>
          </a:xfrm>
        </p:spPr>
        <p:txBody>
          <a:bodyPr/>
          <a:lstStyle>
            <a:lvl1pPr marL="0" indent="0">
              <a:buNone/>
              <a:defRPr sz="1000"/>
            </a:lvl1pPr>
            <a:lvl2pPr marL="321440" indent="0">
              <a:buNone/>
              <a:defRPr sz="800"/>
            </a:lvl2pPr>
            <a:lvl3pPr marL="642882" indent="0">
              <a:buNone/>
              <a:defRPr sz="700"/>
            </a:lvl3pPr>
            <a:lvl4pPr marL="964323" indent="0">
              <a:buNone/>
              <a:defRPr sz="600"/>
            </a:lvl4pPr>
            <a:lvl5pPr marL="1285763" indent="0">
              <a:buNone/>
              <a:defRPr sz="600"/>
            </a:lvl5pPr>
            <a:lvl6pPr marL="1607205" indent="0">
              <a:buNone/>
              <a:defRPr sz="600"/>
            </a:lvl6pPr>
            <a:lvl7pPr marL="1928645" indent="0">
              <a:buNone/>
              <a:defRPr sz="600"/>
            </a:lvl7pPr>
            <a:lvl8pPr marL="2250086" indent="0">
              <a:buNone/>
              <a:defRPr sz="600"/>
            </a:lvl8pPr>
            <a:lvl9pPr marL="2571527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10755823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636" y="4800824"/>
            <a:ext cx="5486177" cy="567035"/>
          </a:xfrm>
          <a:prstGeom prst="rect">
            <a:avLst/>
          </a:prstGeom>
        </p:spPr>
        <p:txBody>
          <a:bodyPr vert="horz" lIns="64288" tIns="32144" rIns="64288" bIns="32144" anchor="b"/>
          <a:lstStyle>
            <a:lvl1pPr algn="l">
              <a:defRPr sz="1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636" y="612800"/>
            <a:ext cx="5486177" cy="4114354"/>
          </a:xfrm>
        </p:spPr>
        <p:txBody>
          <a:bodyPr/>
          <a:lstStyle>
            <a:lvl1pPr marL="0" indent="0">
              <a:buNone/>
              <a:defRPr sz="2200"/>
            </a:lvl1pPr>
            <a:lvl2pPr marL="321440" indent="0">
              <a:buNone/>
              <a:defRPr sz="2000"/>
            </a:lvl2pPr>
            <a:lvl3pPr marL="642882" indent="0">
              <a:buNone/>
              <a:defRPr sz="1700"/>
            </a:lvl3pPr>
            <a:lvl4pPr marL="964323" indent="0">
              <a:buNone/>
              <a:defRPr sz="1400"/>
            </a:lvl4pPr>
            <a:lvl5pPr marL="1285763" indent="0">
              <a:buNone/>
              <a:defRPr sz="1400"/>
            </a:lvl5pPr>
            <a:lvl6pPr marL="1607205" indent="0">
              <a:buNone/>
              <a:defRPr sz="1400"/>
            </a:lvl6pPr>
            <a:lvl7pPr marL="1928645" indent="0">
              <a:buNone/>
              <a:defRPr sz="1400"/>
            </a:lvl7pPr>
            <a:lvl8pPr marL="2250086" indent="0">
              <a:buNone/>
              <a:defRPr sz="1400"/>
            </a:lvl8pPr>
            <a:lvl9pPr marL="2571527" indent="0">
              <a:buNone/>
              <a:defRPr sz="1400"/>
            </a:lvl9pPr>
          </a:lstStyle>
          <a:p>
            <a:pPr lvl="0"/>
            <a:endParaRPr lang="en-US" noProof="0" smtClean="0">
              <a:sym typeface="Gill Sans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636" y="5367860"/>
            <a:ext cx="5486177" cy="804788"/>
          </a:xfrm>
        </p:spPr>
        <p:txBody>
          <a:bodyPr/>
          <a:lstStyle>
            <a:lvl1pPr marL="0" indent="0">
              <a:buNone/>
              <a:defRPr sz="1000"/>
            </a:lvl1pPr>
            <a:lvl2pPr marL="321440" indent="0">
              <a:buNone/>
              <a:defRPr sz="800"/>
            </a:lvl2pPr>
            <a:lvl3pPr marL="642882" indent="0">
              <a:buNone/>
              <a:defRPr sz="700"/>
            </a:lvl3pPr>
            <a:lvl4pPr marL="964323" indent="0">
              <a:buNone/>
              <a:defRPr sz="600"/>
            </a:lvl4pPr>
            <a:lvl5pPr marL="1285763" indent="0">
              <a:buNone/>
              <a:defRPr sz="600"/>
            </a:lvl5pPr>
            <a:lvl6pPr marL="1607205" indent="0">
              <a:buNone/>
              <a:defRPr sz="600"/>
            </a:lvl6pPr>
            <a:lvl7pPr marL="1928645" indent="0">
              <a:buNone/>
              <a:defRPr sz="600"/>
            </a:lvl7pPr>
            <a:lvl8pPr marL="2250086" indent="0">
              <a:buNone/>
              <a:defRPr sz="600"/>
            </a:lvl8pPr>
            <a:lvl9pPr marL="2571527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854207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634008" y="678656"/>
            <a:ext cx="7634883" cy="5884664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35715" tIns="35715" rIns="35715" bIns="357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text styles</a:t>
            </a:r>
          </a:p>
          <a:p>
            <a:pPr lvl="1"/>
            <a:r>
              <a:rPr lang="en-US">
                <a:sym typeface="Gill Sans" charset="0"/>
              </a:rPr>
              <a:t>Second level</a:t>
            </a:r>
          </a:p>
          <a:p>
            <a:pPr lvl="2"/>
            <a:r>
              <a:rPr lang="en-US">
                <a:sym typeface="Gill Sans" charset="0"/>
              </a:rPr>
              <a:t>Third level</a:t>
            </a:r>
          </a:p>
          <a:p>
            <a:pPr lvl="3"/>
            <a:r>
              <a:rPr lang="en-US">
                <a:sym typeface="Gill Sans" charset="0"/>
              </a:rPr>
              <a:t>Fourth level</a:t>
            </a:r>
          </a:p>
          <a:p>
            <a:pPr lvl="4"/>
            <a:r>
              <a:rPr lang="en-US">
                <a:sym typeface="Gill Sans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321440" algn="ctr" rtl="0" fontAlgn="base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642882" algn="ctr" rtl="0" fontAlgn="base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964323" algn="ctr" rtl="0" fontAlgn="base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285763" algn="ctr" rtl="0" fontAlgn="base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241080" indent="-241080" algn="l" rtl="0" eaLnBrk="0" fontAlgn="base" hangingPunct="0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522341" indent="-200901" algn="l" rtl="0" eaLnBrk="0" fontAlgn="base" hangingPunct="0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803602" indent="-160721" algn="l" rtl="0" eaLnBrk="0" fontAlgn="base" hangingPunct="0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1125044" indent="-160721" algn="l" rtl="0" eaLnBrk="0" fontAlgn="base" hangingPunct="0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1446484" indent="-160721" algn="l" rtl="0" eaLnBrk="0" fontAlgn="base" hangingPunct="0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321440" algn="l" rtl="0" fontAlgn="base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642882" algn="l" rtl="0" fontAlgn="base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964323" algn="l" rtl="0" fontAlgn="base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1285763" algn="l" rtl="0" fontAlgn="base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32144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1440" algn="l" defTabSz="32144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42882" algn="l" defTabSz="32144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64323" algn="l" defTabSz="32144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285763" algn="l" defTabSz="32144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07205" algn="l" defTabSz="32144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28645" algn="l" defTabSz="32144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250086" algn="l" defTabSz="32144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571527" algn="l" defTabSz="32144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Review </a:t>
            </a:r>
            <a:r>
              <a:rPr lang="en-US" dirty="0" smtClean="0">
                <a:latin typeface="Courier"/>
                <a:cs typeface="Courier"/>
              </a:rPr>
              <a:t>if/else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589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5" name="Rectangle 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defRPr/>
            </a:pPr>
            <a:r>
              <a:rPr lang="en-US" sz="3600" dirty="0" smtClean="0">
                <a:latin typeface="Calibri"/>
                <a:cs typeface="Calibri"/>
              </a:rPr>
              <a:t>2. To verify that the arguments of a function are as expected</a:t>
            </a:r>
            <a:br>
              <a:rPr lang="en-US" sz="3600" dirty="0" smtClean="0">
                <a:latin typeface="Calibri"/>
                <a:cs typeface="Calibri"/>
              </a:rPr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0" indent="0" eaLnBrk="1" hangingPunct="1">
              <a:defRPr/>
            </a:pPr>
            <a:r>
              <a:rPr lang="en-US" sz="2400" dirty="0" smtClean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if </a:t>
            </a:r>
            <a:r>
              <a:rPr lang="en-US" sz="2400" dirty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( !</a:t>
            </a:r>
            <a:r>
              <a:rPr lang="en-US" sz="2400" dirty="0" err="1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is.matrix</a:t>
            </a:r>
            <a:r>
              <a:rPr lang="en-US" sz="2400" dirty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(m) </a:t>
            </a:r>
            <a:r>
              <a:rPr lang="en-US" sz="2400" dirty="0" smtClean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) {</a:t>
            </a:r>
            <a:endParaRPr lang="en-US" sz="2400" dirty="0">
              <a:solidFill>
                <a:srgbClr val="0000FF"/>
              </a:solidFill>
              <a:latin typeface="Monaco" charset="0"/>
              <a:sym typeface="Monaco" charset="0"/>
            </a:endParaRPr>
          </a:p>
          <a:p>
            <a:pPr marL="0" indent="0" eaLnBrk="1" hangingPunct="1">
              <a:defRPr/>
            </a:pPr>
            <a:r>
              <a:rPr lang="en-US" sz="2400" dirty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  stop("m must be a </a:t>
            </a:r>
            <a:r>
              <a:rPr lang="en-US" sz="2400" dirty="0" smtClean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matrix</a:t>
            </a:r>
            <a:r>
              <a:rPr lang="en-US" sz="2400" dirty="0" smtClean="0">
                <a:solidFill>
                  <a:srgbClr val="0000FF"/>
                </a:solidFill>
                <a:latin typeface="Arial"/>
                <a:cs typeface="Monaco" charset="0"/>
                <a:sym typeface="Monaco" charset="0"/>
              </a:rPr>
              <a:t>"</a:t>
            </a:r>
            <a:r>
              <a:rPr lang="en-US" sz="2400" dirty="0" smtClean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)</a:t>
            </a:r>
          </a:p>
          <a:p>
            <a:pPr marL="0" indent="0" eaLnBrk="1" hangingPunct="1">
              <a:defRPr/>
            </a:pPr>
            <a:r>
              <a:rPr lang="en-US" sz="2400" dirty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}</a:t>
            </a:r>
            <a:endParaRPr lang="en-US" sz="2400" dirty="0">
              <a:solidFill>
                <a:srgbClr val="0000FF"/>
              </a:solidFill>
              <a:latin typeface="Monaco" charset="0"/>
              <a:sym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57455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69" name="Rectangle 1"/>
          <p:cNvSpPr>
            <a:spLocks noGrp="1" noChangeArrowheads="1"/>
          </p:cNvSpPr>
          <p:nvPr>
            <p:ph type="body" idx="1"/>
          </p:nvPr>
        </p:nvSpPr>
        <p:spPr>
          <a:xfrm>
            <a:off x="634008" y="499362"/>
            <a:ext cx="7634883" cy="5884664"/>
          </a:xfrm>
        </p:spPr>
        <p:txBody>
          <a:bodyPr/>
          <a:lstStyle/>
          <a:p>
            <a:pPr marL="0" indent="0" eaLnBrk="1" hangingPunct="1">
              <a:defRPr/>
            </a:pPr>
            <a:r>
              <a:rPr lang="en-US" sz="3600" dirty="0" smtClean="0">
                <a:latin typeface="Courier"/>
                <a:cs typeface="Courier"/>
              </a:rPr>
              <a:t>3. Handle errors</a:t>
            </a:r>
          </a:p>
          <a:p>
            <a:pPr marL="0" indent="0" eaLnBrk="1" hangingPunct="1">
              <a:defRPr/>
            </a:pPr>
            <a:endParaRPr lang="en-US" dirty="0" smtClean="0"/>
          </a:p>
          <a:p>
            <a:pPr marL="0" indent="0" eaLnBrk="1" hangingPunct="1">
              <a:defRPr/>
            </a:pPr>
            <a:r>
              <a:rPr lang="en-US" sz="2400" dirty="0" smtClean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ratio = </a:t>
            </a:r>
          </a:p>
          <a:p>
            <a:pPr marL="0" indent="0" eaLnBrk="1" hangingPunct="1">
              <a:defRPr/>
            </a:pPr>
            <a:r>
              <a:rPr lang="en-US" sz="2400" dirty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 if (x != 0) {</a:t>
            </a:r>
          </a:p>
          <a:p>
            <a:pPr marL="0" indent="0" eaLnBrk="1" hangingPunct="1">
              <a:defRPr/>
            </a:pPr>
            <a:r>
              <a:rPr lang="en-US" sz="2400" dirty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   y</a:t>
            </a:r>
            <a:r>
              <a:rPr lang="en-US" sz="2400" dirty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/x </a:t>
            </a:r>
            <a:endParaRPr lang="en-US" sz="2400" dirty="0" smtClean="0">
              <a:solidFill>
                <a:srgbClr val="0000FF"/>
              </a:solidFill>
              <a:latin typeface="Monaco" charset="0"/>
              <a:cs typeface="Monaco" charset="0"/>
              <a:sym typeface="Monaco" charset="0"/>
            </a:endParaRPr>
          </a:p>
          <a:p>
            <a:pPr marL="0" indent="0" eaLnBrk="1" hangingPunct="1">
              <a:defRPr/>
            </a:pPr>
            <a:r>
              <a:rPr lang="en-US" sz="2400" dirty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 } else {</a:t>
            </a:r>
          </a:p>
          <a:p>
            <a:pPr marL="0" indent="0" eaLnBrk="1" hangingPunct="1">
              <a:defRPr/>
            </a:pPr>
            <a:r>
              <a:rPr lang="en-US" sz="2400" dirty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   NA</a:t>
            </a:r>
          </a:p>
          <a:p>
            <a:pPr marL="0" indent="0" eaLnBrk="1" hangingPunct="1">
              <a:defRPr/>
            </a:pPr>
            <a:r>
              <a:rPr lang="en-US" sz="2400" dirty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 }</a:t>
            </a:r>
          </a:p>
          <a:p>
            <a:pPr marL="0" indent="0" eaLnBrk="1" hangingPunct="1">
              <a:defRPr/>
            </a:pPr>
            <a:endParaRPr lang="en-US" sz="2400" dirty="0">
              <a:solidFill>
                <a:srgbClr val="0000FF"/>
              </a:solidFill>
              <a:latin typeface="Monaco" charset="0"/>
              <a:cs typeface="Monaco" charset="0"/>
              <a:sym typeface="Monaco" charset="0"/>
            </a:endParaRPr>
          </a:p>
          <a:p>
            <a:pPr marL="0" indent="0" eaLnBrk="1" hangingPunct="1">
              <a:defRPr/>
            </a:pPr>
            <a:r>
              <a:rPr lang="en-US" sz="3600" dirty="0" smtClean="0">
                <a:latin typeface="Calibri"/>
                <a:cs typeface="Calibri"/>
                <a:sym typeface="Monaco" charset="0"/>
              </a:rPr>
              <a:t>OR</a:t>
            </a:r>
            <a:endParaRPr lang="en-US" sz="3600" dirty="0">
              <a:latin typeface="Calibri"/>
              <a:cs typeface="Calibri"/>
              <a:sym typeface="Monaco" charset="0"/>
            </a:endParaRPr>
          </a:p>
          <a:p>
            <a:pPr marL="0" indent="0" eaLnBrk="1" hangingPunct="1">
              <a:defRPr/>
            </a:pPr>
            <a:r>
              <a:rPr lang="en-US" sz="2800" dirty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ratio = </a:t>
            </a:r>
            <a:r>
              <a:rPr lang="en-US" sz="2800" dirty="0" smtClean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if (x !</a:t>
            </a:r>
            <a:r>
              <a:rPr lang="en-US" sz="2800" dirty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=</a:t>
            </a:r>
            <a:r>
              <a:rPr lang="en-US" sz="2800" dirty="0" smtClean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0) y</a:t>
            </a:r>
            <a:r>
              <a:rPr lang="en-US" sz="2800" dirty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/x </a:t>
            </a:r>
            <a:r>
              <a:rPr lang="en-US" sz="2800" dirty="0" smtClean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else NA</a:t>
            </a:r>
            <a:endParaRPr lang="en-US" sz="2800" dirty="0">
              <a:solidFill>
                <a:srgbClr val="0000FF"/>
              </a:solidFill>
              <a:latin typeface="Monaco" charset="0"/>
              <a:cs typeface="Monaco" charset="0"/>
              <a:sym typeface="Monaco" charset="0"/>
            </a:endParaRPr>
          </a:p>
          <a:p>
            <a:pPr marL="0" indent="0" eaLnBrk="1" hangingPunct="1">
              <a:defRPr/>
            </a:pPr>
            <a:endParaRPr lang="en-US" sz="2800" dirty="0" smtClean="0"/>
          </a:p>
          <a:p>
            <a:pPr marL="0" indent="0" eaLnBrk="1" hangingPunct="1">
              <a:defRPr/>
            </a:pPr>
            <a:r>
              <a:rPr lang="en-US" sz="2800" dirty="0" smtClean="0"/>
              <a:t>Be </a:t>
            </a:r>
            <a:r>
              <a:rPr lang="en-US" sz="2800" dirty="0"/>
              <a:t>careful when you don’t use curly braces.</a:t>
            </a:r>
            <a:endParaRPr lang="en-US" sz="2800" b="1" dirty="0">
              <a:solidFill>
                <a:srgbClr val="0000FF"/>
              </a:solidFill>
              <a:latin typeface="Monaco" charset="0"/>
              <a:cs typeface="Monaco" charset="0"/>
              <a:sym typeface="Monaco" charset="0"/>
            </a:endParaRPr>
          </a:p>
          <a:p>
            <a:pPr marL="0" indent="0" eaLnBrk="1" hangingPunct="1">
              <a:defRPr/>
            </a:pPr>
            <a:endParaRPr lang="en-US" dirty="0" smtClean="0"/>
          </a:p>
          <a:p>
            <a:pPr marL="0" indent="0" eaLnBrk="1" hangingPunct="1">
              <a:defRPr/>
            </a:pPr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Debugging Strategies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3367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4008" y="1583765"/>
            <a:ext cx="7634883" cy="4900706"/>
          </a:xfrm>
        </p:spPr>
        <p:txBody>
          <a:bodyPr/>
          <a:lstStyle/>
          <a:p>
            <a:pPr marL="342900" indent="-342900">
              <a:spcAft>
                <a:spcPts val="600"/>
              </a:spcAft>
              <a:buFont typeface="Arial"/>
              <a:buChar char="•"/>
            </a:pPr>
            <a:r>
              <a:rPr lang="en-US" sz="2800" dirty="0" smtClean="0">
                <a:latin typeface="Calibri"/>
                <a:cs typeface="Calibri"/>
              </a:rPr>
              <a:t>Write code in a plain text file, e.g. in a script in </a:t>
            </a:r>
            <a:r>
              <a:rPr lang="en-US" sz="2800" dirty="0" err="1" smtClean="0">
                <a:latin typeface="Calibri"/>
                <a:cs typeface="Calibri"/>
              </a:rPr>
              <a:t>Rstudio</a:t>
            </a:r>
            <a:endParaRPr lang="en-US" sz="2800" dirty="0" smtClean="0">
              <a:latin typeface="Calibri"/>
              <a:cs typeface="Calibri"/>
            </a:endParaRPr>
          </a:p>
          <a:p>
            <a:pPr marL="342900" indent="-342900">
              <a:spcAft>
                <a:spcPts val="600"/>
              </a:spcAft>
              <a:buFont typeface="Arial"/>
              <a:buChar char="•"/>
            </a:pPr>
            <a:r>
              <a:rPr lang="en-US" sz="2800" dirty="0">
                <a:latin typeface="Calibri"/>
                <a:cs typeface="Calibri"/>
              </a:rPr>
              <a:t>s</a:t>
            </a:r>
            <a:r>
              <a:rPr lang="en-US" sz="2800" dirty="0" smtClean="0">
                <a:latin typeface="Calibri"/>
                <a:cs typeface="Calibri"/>
              </a:rPr>
              <a:t>ource() code into R (do not copy and paste)</a:t>
            </a:r>
          </a:p>
          <a:p>
            <a:pPr marL="342900" indent="-342900">
              <a:spcAft>
                <a:spcPts val="600"/>
              </a:spcAft>
              <a:buFont typeface="Arial"/>
              <a:buChar char="•"/>
            </a:pPr>
            <a:r>
              <a:rPr lang="en-US" sz="2800" dirty="0" smtClean="0">
                <a:latin typeface="Calibri"/>
                <a:cs typeface="Calibri"/>
              </a:rPr>
              <a:t>Syntax error will be caught and line number given</a:t>
            </a:r>
          </a:p>
          <a:p>
            <a:pPr marL="342900" indent="-342900">
              <a:spcAft>
                <a:spcPts val="600"/>
              </a:spcAft>
              <a:buFont typeface="Arial"/>
              <a:buChar char="•"/>
            </a:pPr>
            <a:r>
              <a:rPr lang="en-US" sz="2800" dirty="0" smtClean="0">
                <a:latin typeface="Calibri"/>
                <a:cs typeface="Calibri"/>
              </a:rPr>
              <a:t>Line numbers may not locate the error exactly</a:t>
            </a:r>
          </a:p>
          <a:p>
            <a:pPr marL="342900" indent="-342900">
              <a:spcAft>
                <a:spcPts val="600"/>
              </a:spcAft>
              <a:buFont typeface="Arial"/>
              <a:buChar char="•"/>
            </a:pPr>
            <a:r>
              <a:rPr lang="en-US" sz="2800" dirty="0" smtClean="0">
                <a:latin typeface="Calibri"/>
                <a:cs typeface="Calibri"/>
              </a:rPr>
              <a:t>Sometimes the error occurred earlier, but it gives you a starting place</a:t>
            </a:r>
            <a:endParaRPr lang="en-US" sz="2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599967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4008" y="1583765"/>
            <a:ext cx="8196227" cy="4900706"/>
          </a:xfrm>
        </p:spPr>
        <p:txBody>
          <a:bodyPr/>
          <a:lstStyle/>
          <a:p>
            <a:pPr marL="0" indent="0">
              <a:spcAft>
                <a:spcPts val="600"/>
              </a:spcAft>
            </a:pPr>
            <a:r>
              <a:rPr lang="en-US" sz="3000" dirty="0" smtClean="0">
                <a:latin typeface="Calibri"/>
                <a:cs typeface="Calibri"/>
              </a:rPr>
              <a:t>Here </a:t>
            </a:r>
            <a:r>
              <a:rPr lang="en-US" sz="3000" dirty="0">
                <a:latin typeface="Calibri"/>
                <a:cs typeface="Calibri"/>
              </a:rPr>
              <a:t>is a function </a:t>
            </a:r>
            <a:r>
              <a:rPr lang="en-US" sz="3000" dirty="0" smtClean="0">
                <a:latin typeface="Calibri"/>
                <a:cs typeface="Calibri"/>
              </a:rPr>
              <a:t>that locates the end points of the whiskers in a box plot: </a:t>
            </a:r>
            <a:endParaRPr lang="en-US" sz="2000" dirty="0">
              <a:latin typeface="Courier"/>
              <a:cs typeface="Courier"/>
            </a:endParaRPr>
          </a:p>
          <a:p>
            <a:pPr marL="0" indent="0">
              <a:spcAft>
                <a:spcPts val="600"/>
              </a:spcAft>
            </a:pPr>
            <a:endParaRPr lang="en-US" sz="2000" dirty="0" smtClean="0">
              <a:latin typeface="Courier"/>
              <a:cs typeface="Courier"/>
            </a:endParaRPr>
          </a:p>
          <a:p>
            <a:pPr marL="0" indent="0">
              <a:spcAft>
                <a:spcPts val="600"/>
              </a:spcAft>
            </a:pPr>
            <a:r>
              <a:rPr lang="en-US" sz="2400" dirty="0" err="1">
                <a:solidFill>
                  <a:srgbClr val="0000FF"/>
                </a:solidFill>
                <a:latin typeface="Courier"/>
                <a:cs typeface="Courier"/>
              </a:rPr>
              <a:t>whisker.endpoints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= function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(x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) {</a:t>
            </a:r>
            <a:endParaRPr lang="en-US" sz="2400" dirty="0">
              <a:solidFill>
                <a:srgbClr val="0000FF"/>
              </a:solidFill>
              <a:latin typeface="Courier"/>
              <a:cs typeface="Courier"/>
            </a:endParaRPr>
          </a:p>
          <a:p>
            <a:pPr marL="0" indent="0">
              <a:spcAft>
                <a:spcPts val="600"/>
              </a:spcAft>
            </a:pP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  if (</a:t>
            </a:r>
            <a:r>
              <a:rPr lang="en-US" sz="2400" dirty="0" err="1">
                <a:solidFill>
                  <a:srgbClr val="0000FF"/>
                </a:solidFill>
                <a:latin typeface="Courier"/>
                <a:cs typeface="Courier"/>
              </a:rPr>
              <a:t>is.na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(x) warning("Careful x has NAs")</a:t>
            </a:r>
          </a:p>
          <a:p>
            <a:pPr marL="0" indent="0">
              <a:spcAft>
                <a:spcPts val="600"/>
              </a:spcAft>
            </a:pP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  </a:t>
            </a:r>
            <a:r>
              <a:rPr lang="en-US" sz="2400" dirty="0" err="1">
                <a:solidFill>
                  <a:srgbClr val="0000FF"/>
                </a:solidFill>
                <a:latin typeface="Courier"/>
                <a:cs typeface="Courier"/>
              </a:rPr>
              <a:t>qlu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 = </a:t>
            </a:r>
            <a:r>
              <a:rPr lang="en-US" sz="2400" dirty="0" err="1">
                <a:solidFill>
                  <a:srgbClr val="0000FF"/>
                </a:solidFill>
                <a:latin typeface="Courier"/>
                <a:cs typeface="Courier"/>
              </a:rPr>
              <a:t>quantile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(x, </a:t>
            </a:r>
            <a:r>
              <a:rPr lang="en-US" sz="2400" dirty="0" err="1">
                <a:solidFill>
                  <a:srgbClr val="0000FF"/>
                </a:solidFill>
                <a:latin typeface="Courier"/>
                <a:cs typeface="Courier"/>
              </a:rPr>
              <a:t>probs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 = c(0.25, 0.75), </a:t>
            </a:r>
          </a:p>
          <a:p>
            <a:pPr marL="0" indent="0">
              <a:spcAft>
                <a:spcPts val="600"/>
              </a:spcAft>
            </a:pP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                     </a:t>
            </a:r>
            <a:r>
              <a:rPr lang="en-US" sz="2400" dirty="0" err="1">
                <a:solidFill>
                  <a:srgbClr val="0000FF"/>
                </a:solidFill>
                <a:latin typeface="Courier"/>
                <a:cs typeface="Courier"/>
              </a:rPr>
              <a:t>na.rm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 = FALSE)</a:t>
            </a:r>
          </a:p>
          <a:p>
            <a:pPr marL="0" indent="0">
              <a:spcAft>
                <a:spcPts val="600"/>
              </a:spcAft>
            </a:pP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  </a:t>
            </a:r>
            <a:r>
              <a:rPr lang="en-US" sz="2400" dirty="0" err="1">
                <a:solidFill>
                  <a:srgbClr val="0000FF"/>
                </a:solidFill>
                <a:latin typeface="Courier"/>
                <a:cs typeface="Courier"/>
              </a:rPr>
              <a:t>iqr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 = IQR(x, </a:t>
            </a:r>
            <a:r>
              <a:rPr lang="en-US" sz="2400" dirty="0" err="1">
                <a:solidFill>
                  <a:srgbClr val="0000FF"/>
                </a:solidFill>
                <a:latin typeface="Courier"/>
                <a:cs typeface="Courier"/>
              </a:rPr>
              <a:t>na.rm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 = FALSE)</a:t>
            </a:r>
          </a:p>
          <a:p>
            <a:pPr marL="0" indent="0">
              <a:spcAft>
                <a:spcPts val="600"/>
              </a:spcAft>
            </a:pP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  return(x - 1.5 * </a:t>
            </a:r>
            <a:r>
              <a:rPr lang="en-US" sz="2400" dirty="0" err="1">
                <a:solidFill>
                  <a:srgbClr val="0000FF"/>
                </a:solidFill>
                <a:latin typeface="Courier"/>
                <a:cs typeface="Courier"/>
              </a:rPr>
              <a:t>iqr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, x + 1.5 * </a:t>
            </a:r>
            <a:r>
              <a:rPr lang="en-US" sz="2400" dirty="0" err="1">
                <a:solidFill>
                  <a:srgbClr val="0000FF"/>
                </a:solidFill>
                <a:latin typeface="Courier"/>
                <a:cs typeface="Courier"/>
              </a:rPr>
              <a:t>iqr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)</a:t>
            </a:r>
          </a:p>
          <a:p>
            <a:pPr marL="0" indent="0">
              <a:spcAft>
                <a:spcPts val="600"/>
              </a:spcAft>
            </a:pP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}</a:t>
            </a:r>
            <a:endParaRPr lang="en-US" sz="2800" dirty="0" smtClean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683957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Let’s Debug this Function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3746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Errors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4008" y="1658470"/>
            <a:ext cx="8052346" cy="5035177"/>
          </a:xfrm>
        </p:spPr>
        <p:txBody>
          <a:bodyPr/>
          <a:lstStyle/>
          <a:p>
            <a:pPr marL="571500" indent="-571500">
              <a:buFont typeface="Arial"/>
              <a:buChar char="•"/>
            </a:pPr>
            <a:r>
              <a:rPr lang="en-US" sz="3600" dirty="0" smtClean="0">
                <a:latin typeface="Calibri"/>
                <a:cs typeface="Calibri"/>
              </a:rPr>
              <a:t>Syntax Errors –</a:t>
            </a:r>
          </a:p>
          <a:p>
            <a:pPr marL="1134022" lvl="2" indent="-571500">
              <a:buFont typeface="Arial"/>
              <a:buChar char="•"/>
            </a:pPr>
            <a:r>
              <a:rPr lang="en-US" sz="3600" dirty="0" smtClean="0">
                <a:latin typeface="Calibri"/>
                <a:cs typeface="Calibri"/>
              </a:rPr>
              <a:t>Parsing error</a:t>
            </a:r>
          </a:p>
          <a:p>
            <a:pPr marL="571500" indent="-571500">
              <a:buFont typeface="Arial"/>
              <a:buChar char="•"/>
            </a:pPr>
            <a:r>
              <a:rPr lang="en-US" sz="3600" dirty="0" smtClean="0">
                <a:latin typeface="Calibri"/>
                <a:cs typeface="Calibri"/>
              </a:rPr>
              <a:t>Abnormal Termination</a:t>
            </a:r>
          </a:p>
          <a:p>
            <a:pPr marL="1134022" lvl="2" indent="-571500">
              <a:buFont typeface="Arial"/>
              <a:buChar char="•"/>
            </a:pPr>
            <a:r>
              <a:rPr lang="en-US" sz="3600" dirty="0" smtClean="0">
                <a:latin typeface="Calibri"/>
                <a:cs typeface="Calibri"/>
              </a:rPr>
              <a:t>Function call results in an error</a:t>
            </a:r>
          </a:p>
          <a:p>
            <a:pPr marL="571500" indent="-571500">
              <a:buFont typeface="Arial"/>
              <a:buChar char="•"/>
            </a:pPr>
            <a:r>
              <a:rPr lang="en-US" sz="3600" dirty="0" smtClean="0">
                <a:latin typeface="Calibri"/>
                <a:cs typeface="Calibri"/>
              </a:rPr>
              <a:t>Warning Message</a:t>
            </a:r>
          </a:p>
          <a:p>
            <a:pPr marL="1134022" lvl="2" indent="-571500">
              <a:buFont typeface="Arial"/>
              <a:buChar char="•"/>
            </a:pPr>
            <a:r>
              <a:rPr lang="en-US" sz="3600" dirty="0" smtClean="0">
                <a:latin typeface="Calibri"/>
                <a:cs typeface="Calibri"/>
              </a:rPr>
              <a:t>Function call results in a warning</a:t>
            </a:r>
          </a:p>
          <a:p>
            <a:pPr marL="571500" indent="-571500">
              <a:buFont typeface="Arial"/>
              <a:buChar char="•"/>
            </a:pPr>
            <a:r>
              <a:rPr lang="en-US" sz="3600" dirty="0" smtClean="0">
                <a:latin typeface="Calibri"/>
                <a:cs typeface="Calibri"/>
              </a:rPr>
              <a:t>Silent Mistakes</a:t>
            </a:r>
          </a:p>
          <a:p>
            <a:pPr marL="1134022" lvl="2" indent="-571500">
              <a:buFont typeface="Arial"/>
              <a:buChar char="•"/>
            </a:pPr>
            <a:r>
              <a:rPr lang="en-US" sz="3600" dirty="0" smtClean="0">
                <a:latin typeface="Calibri"/>
                <a:cs typeface="Calibri"/>
              </a:rPr>
              <a:t>Only Good tests reveal these errors</a:t>
            </a:r>
            <a:endParaRPr lang="en-US" sz="36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348184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3" name="Rectangle 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defRPr/>
            </a:pPr>
            <a:r>
              <a:rPr lang="en-US" dirty="0" smtClean="0"/>
              <a:t>Some debugging strategies</a:t>
            </a:r>
          </a:p>
          <a:p>
            <a:pPr marL="0" indent="0" eaLnBrk="1" hangingPunct="1">
              <a:defRPr/>
            </a:pPr>
            <a:endParaRPr lang="en-US" dirty="0" smtClean="0"/>
          </a:p>
          <a:p>
            <a:pPr marL="0" indent="0" eaLnBrk="1" hangingPunct="1">
              <a:defRPr/>
            </a:pPr>
            <a:r>
              <a:rPr lang="en-US" dirty="0" smtClean="0"/>
              <a:t>The </a:t>
            </a:r>
            <a:r>
              <a:rPr lang="en-US" sz="2000" dirty="0" err="1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traceback</a:t>
            </a:r>
            <a:r>
              <a:rPr lang="en-US" dirty="0" smtClean="0"/>
              <a:t> function prints the sequence of calls that led to the last error.  This can show you where in your function something is going wrong.  </a:t>
            </a:r>
          </a:p>
          <a:p>
            <a:pPr marL="0" indent="0" eaLnBrk="1" hangingPunct="1">
              <a:defRPr/>
            </a:pPr>
            <a:endParaRPr lang="en-US" dirty="0" smtClean="0"/>
          </a:p>
          <a:p>
            <a:pPr marL="0" indent="0" eaLnBrk="1" hangingPunct="1">
              <a:defRPr/>
            </a:pPr>
            <a:r>
              <a:rPr lang="en-US" dirty="0" smtClean="0"/>
              <a:t>It may not even be in the function itself, but in another function that is being called within the original function.</a:t>
            </a:r>
          </a:p>
          <a:p>
            <a:pPr marL="0" indent="0" eaLnBrk="1" hangingPunct="1">
              <a:defRPr/>
            </a:pPr>
            <a:endParaRPr lang="en-US" dirty="0" smtClean="0"/>
          </a:p>
          <a:p>
            <a:pPr marL="0" indent="0" eaLnBrk="1" hangingPunct="1">
              <a:defRPr/>
            </a:pPr>
            <a:r>
              <a:rPr lang="en-US" sz="1700" dirty="0" smtClean="0">
                <a:latin typeface="Monaco" charset="0"/>
                <a:cs typeface="Monaco" charset="0"/>
                <a:sym typeface="Monaco" charset="0"/>
              </a:rPr>
              <a:t>cv = </a:t>
            </a:r>
            <a:r>
              <a:rPr lang="en-US" sz="1700" dirty="0">
                <a:latin typeface="Monaco" charset="0"/>
                <a:cs typeface="Monaco" charset="0"/>
                <a:sym typeface="Monaco" charset="0"/>
              </a:rPr>
              <a:t>function(x) </a:t>
            </a:r>
            <a:r>
              <a:rPr lang="en-US" sz="1700" dirty="0" err="1">
                <a:latin typeface="Monaco" charset="0"/>
                <a:cs typeface="Monaco" charset="0"/>
                <a:sym typeface="Monaco" charset="0"/>
              </a:rPr>
              <a:t>sd</a:t>
            </a:r>
            <a:r>
              <a:rPr lang="en-US" sz="1700" dirty="0">
                <a:latin typeface="Monaco" charset="0"/>
                <a:cs typeface="Monaco" charset="0"/>
                <a:sym typeface="Monaco" charset="0"/>
              </a:rPr>
              <a:t>(x/mean(x))</a:t>
            </a:r>
            <a:endParaRPr lang="en-US" sz="1700" dirty="0">
              <a:latin typeface="Monaco" charset="0"/>
              <a:sym typeface="Monaco" charset="0"/>
            </a:endParaRPr>
          </a:p>
          <a:p>
            <a:pPr marL="0" indent="0" eaLnBrk="1" hangingPunct="1">
              <a:defRPr/>
            </a:pPr>
            <a:r>
              <a:rPr lang="en-US" sz="1700" dirty="0">
                <a:latin typeface="Monaco" charset="0"/>
                <a:cs typeface="Monaco" charset="0"/>
                <a:sym typeface="Monaco" charset="0"/>
              </a:rPr>
              <a:t>&gt; cv(0)</a:t>
            </a:r>
            <a:endParaRPr lang="en-US" sz="1700" dirty="0">
              <a:latin typeface="Monaco" charset="0"/>
              <a:sym typeface="Monaco" charset="0"/>
            </a:endParaRPr>
          </a:p>
          <a:p>
            <a:pPr marL="0" indent="0" eaLnBrk="1" hangingPunct="1">
              <a:defRPr/>
            </a:pPr>
            <a:r>
              <a:rPr lang="en-US" sz="1700" dirty="0">
                <a:latin typeface="Monaco" charset="0"/>
                <a:cs typeface="Monaco" charset="0"/>
                <a:sym typeface="Monaco" charset="0"/>
              </a:rPr>
              <a:t>Error in </a:t>
            </a:r>
            <a:r>
              <a:rPr lang="en-US" sz="1700" dirty="0" err="1">
                <a:latin typeface="Monaco" charset="0"/>
                <a:cs typeface="Monaco" charset="0"/>
                <a:sym typeface="Monaco" charset="0"/>
              </a:rPr>
              <a:t>var</a:t>
            </a:r>
            <a:r>
              <a:rPr lang="en-US" sz="1700" dirty="0">
                <a:latin typeface="Monaco" charset="0"/>
                <a:cs typeface="Monaco" charset="0"/>
                <a:sym typeface="Monaco" charset="0"/>
              </a:rPr>
              <a:t>(x, </a:t>
            </a:r>
            <a:r>
              <a:rPr lang="en-US" sz="1700" dirty="0" err="1">
                <a:latin typeface="Monaco" charset="0"/>
                <a:cs typeface="Monaco" charset="0"/>
                <a:sym typeface="Monaco" charset="0"/>
              </a:rPr>
              <a:t>na.rm</a:t>
            </a:r>
            <a:r>
              <a:rPr lang="en-US" sz="1700" dirty="0">
                <a:latin typeface="Monaco" charset="0"/>
                <a:cs typeface="Monaco" charset="0"/>
                <a:sym typeface="Monaco" charset="0"/>
              </a:rPr>
              <a:t> = </a:t>
            </a:r>
            <a:r>
              <a:rPr lang="en-US" sz="1700" dirty="0" err="1">
                <a:latin typeface="Monaco" charset="0"/>
                <a:cs typeface="Monaco" charset="0"/>
                <a:sym typeface="Monaco" charset="0"/>
              </a:rPr>
              <a:t>na.rm</a:t>
            </a:r>
            <a:r>
              <a:rPr lang="en-US" sz="1700" dirty="0">
                <a:latin typeface="Monaco" charset="0"/>
                <a:cs typeface="Monaco" charset="0"/>
                <a:sym typeface="Monaco" charset="0"/>
              </a:rPr>
              <a:t>) : missing observations in </a:t>
            </a:r>
            <a:r>
              <a:rPr lang="en-US" sz="1700" dirty="0" err="1">
                <a:latin typeface="Monaco" charset="0"/>
                <a:cs typeface="Monaco" charset="0"/>
                <a:sym typeface="Monaco" charset="0"/>
              </a:rPr>
              <a:t>cov</a:t>
            </a:r>
            <a:r>
              <a:rPr lang="en-US" sz="1700" dirty="0">
                <a:latin typeface="Monaco" charset="0"/>
                <a:cs typeface="Monaco" charset="0"/>
                <a:sym typeface="Monaco" charset="0"/>
              </a:rPr>
              <a:t>/</a:t>
            </a:r>
            <a:r>
              <a:rPr lang="en-US" sz="1700" dirty="0" err="1">
                <a:latin typeface="Monaco" charset="0"/>
                <a:cs typeface="Monaco" charset="0"/>
                <a:sym typeface="Monaco" charset="0"/>
              </a:rPr>
              <a:t>cor</a:t>
            </a:r>
            <a:endParaRPr lang="en-US" sz="1700" dirty="0">
              <a:latin typeface="Monaco" charset="0"/>
              <a:sym typeface="Monaco" charset="0"/>
            </a:endParaRPr>
          </a:p>
          <a:p>
            <a:pPr marL="0" indent="0" eaLnBrk="1" hangingPunct="1">
              <a:defRPr/>
            </a:pPr>
            <a:r>
              <a:rPr lang="en-US" sz="1700" dirty="0">
                <a:latin typeface="Monaco" charset="0"/>
                <a:cs typeface="Monaco" charset="0"/>
                <a:sym typeface="Monaco" charset="0"/>
              </a:rPr>
              <a:t>&gt; </a:t>
            </a:r>
            <a:r>
              <a:rPr lang="en-US" sz="1700" dirty="0" err="1">
                <a:latin typeface="Monaco" charset="0"/>
                <a:cs typeface="Monaco" charset="0"/>
                <a:sym typeface="Monaco" charset="0"/>
              </a:rPr>
              <a:t>traceback</a:t>
            </a:r>
            <a:r>
              <a:rPr lang="en-US" sz="1700" dirty="0">
                <a:latin typeface="Monaco" charset="0"/>
                <a:cs typeface="Monaco" charset="0"/>
                <a:sym typeface="Monaco" charset="0"/>
              </a:rPr>
              <a:t>()</a:t>
            </a:r>
            <a:endParaRPr lang="en-US" sz="1700" dirty="0">
              <a:latin typeface="Monaco" charset="0"/>
              <a:sym typeface="Monaco" charset="0"/>
            </a:endParaRPr>
          </a:p>
          <a:p>
            <a:pPr marL="0" indent="0" eaLnBrk="1" hangingPunct="1">
              <a:defRPr/>
            </a:pPr>
            <a:r>
              <a:rPr lang="en-US" sz="1700" dirty="0">
                <a:latin typeface="Monaco" charset="0"/>
                <a:cs typeface="Monaco" charset="0"/>
                <a:sym typeface="Monaco" charset="0"/>
              </a:rPr>
              <a:t>3: </a:t>
            </a:r>
            <a:r>
              <a:rPr lang="en-US" sz="1700" dirty="0" err="1">
                <a:latin typeface="Monaco" charset="0"/>
                <a:cs typeface="Monaco" charset="0"/>
                <a:sym typeface="Monaco" charset="0"/>
              </a:rPr>
              <a:t>var</a:t>
            </a:r>
            <a:r>
              <a:rPr lang="en-US" sz="1700" dirty="0">
                <a:latin typeface="Monaco" charset="0"/>
                <a:cs typeface="Monaco" charset="0"/>
                <a:sym typeface="Monaco" charset="0"/>
              </a:rPr>
              <a:t>(x, </a:t>
            </a:r>
            <a:r>
              <a:rPr lang="en-US" sz="1700" dirty="0" err="1">
                <a:latin typeface="Monaco" charset="0"/>
                <a:cs typeface="Monaco" charset="0"/>
                <a:sym typeface="Monaco" charset="0"/>
              </a:rPr>
              <a:t>na.rm</a:t>
            </a:r>
            <a:r>
              <a:rPr lang="en-US" sz="1700" dirty="0">
                <a:latin typeface="Monaco" charset="0"/>
                <a:cs typeface="Monaco" charset="0"/>
                <a:sym typeface="Monaco" charset="0"/>
              </a:rPr>
              <a:t> = </a:t>
            </a:r>
            <a:r>
              <a:rPr lang="en-US" sz="1700" dirty="0" err="1">
                <a:latin typeface="Monaco" charset="0"/>
                <a:cs typeface="Monaco" charset="0"/>
                <a:sym typeface="Monaco" charset="0"/>
              </a:rPr>
              <a:t>na.rm</a:t>
            </a:r>
            <a:r>
              <a:rPr lang="en-US" sz="1700" dirty="0">
                <a:latin typeface="Monaco" charset="0"/>
                <a:cs typeface="Monaco" charset="0"/>
                <a:sym typeface="Monaco" charset="0"/>
              </a:rPr>
              <a:t>)</a:t>
            </a:r>
            <a:endParaRPr lang="en-US" sz="1700" dirty="0">
              <a:latin typeface="Monaco" charset="0"/>
              <a:sym typeface="Monaco" charset="0"/>
            </a:endParaRPr>
          </a:p>
          <a:p>
            <a:pPr marL="0" indent="0" eaLnBrk="1" hangingPunct="1">
              <a:defRPr/>
            </a:pPr>
            <a:r>
              <a:rPr lang="en-US" sz="1700" dirty="0">
                <a:latin typeface="Monaco" charset="0"/>
                <a:cs typeface="Monaco" charset="0"/>
                <a:sym typeface="Monaco" charset="0"/>
              </a:rPr>
              <a:t>2: </a:t>
            </a:r>
            <a:r>
              <a:rPr lang="en-US" sz="1700" dirty="0" err="1">
                <a:latin typeface="Monaco" charset="0"/>
                <a:cs typeface="Monaco" charset="0"/>
                <a:sym typeface="Monaco" charset="0"/>
              </a:rPr>
              <a:t>sd</a:t>
            </a:r>
            <a:r>
              <a:rPr lang="en-US" sz="1700" dirty="0">
                <a:latin typeface="Monaco" charset="0"/>
                <a:cs typeface="Monaco" charset="0"/>
                <a:sym typeface="Monaco" charset="0"/>
              </a:rPr>
              <a:t>(x/mean(x))</a:t>
            </a:r>
            <a:endParaRPr lang="en-US" sz="1700" dirty="0">
              <a:latin typeface="Monaco" charset="0"/>
              <a:sym typeface="Monaco" charset="0"/>
            </a:endParaRPr>
          </a:p>
          <a:p>
            <a:pPr marL="0" indent="0" eaLnBrk="1" hangingPunct="1">
              <a:defRPr/>
            </a:pPr>
            <a:r>
              <a:rPr lang="en-US" sz="1700" dirty="0">
                <a:latin typeface="Monaco" charset="0"/>
                <a:cs typeface="Monaco" charset="0"/>
                <a:sym typeface="Monaco" charset="0"/>
              </a:rPr>
              <a:t>1: cv(0)</a:t>
            </a:r>
            <a:endParaRPr lang="en-US" sz="1700" dirty="0">
              <a:latin typeface="Monaco" charset="0"/>
              <a:sym typeface="Monaco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7" name="Rectangle 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defRPr/>
            </a:pPr>
            <a:r>
              <a:rPr lang="en-US" dirty="0" smtClean="0"/>
              <a:t>If you have some idea where the error is occurring, place a call to the </a:t>
            </a:r>
            <a:r>
              <a:rPr lang="en-US" dirty="0" smtClean="0">
                <a:solidFill>
                  <a:srgbClr val="0000FF"/>
                </a:solidFill>
              </a:rPr>
              <a:t>browser()</a:t>
            </a:r>
            <a:r>
              <a:rPr lang="en-US" dirty="0" smtClean="0"/>
              <a:t> function in your code near (but before) where the error is occurring.  </a:t>
            </a:r>
          </a:p>
          <a:p>
            <a:pPr marL="0" indent="0" eaLnBrk="1" hangingPunct="1">
              <a:defRPr/>
            </a:pPr>
            <a:endParaRPr lang="en-US" dirty="0"/>
          </a:p>
          <a:p>
            <a:pPr marL="0" indent="0" eaLnBrk="1" hangingPunct="1">
              <a:defRPr/>
            </a:pPr>
            <a:r>
              <a:rPr lang="en-US" dirty="0" smtClean="0"/>
              <a:t>In the browser, you can run any valid R expression </a:t>
            </a:r>
          </a:p>
          <a:p>
            <a:pPr marL="624161" lvl="1" indent="-342900" eaLnBrk="1" hangingPunct="1">
              <a:buFont typeface="Arial"/>
              <a:buChar char="•"/>
              <a:defRPr/>
            </a:pPr>
            <a:r>
              <a:rPr lang="en-US" dirty="0" smtClean="0"/>
              <a:t>You can use check that key variables are what you think they are.</a:t>
            </a:r>
          </a:p>
          <a:p>
            <a:pPr marL="624161" lvl="1" indent="-342900" eaLnBrk="1" hangingPunct="1">
              <a:buFont typeface="Arial"/>
              <a:buChar char="•"/>
              <a:defRPr/>
            </a:pPr>
            <a:r>
              <a:rPr lang="en-US" dirty="0" smtClean="0"/>
              <a:t>You can run code to fix something</a:t>
            </a:r>
          </a:p>
          <a:p>
            <a:pPr marL="0" indent="0" eaLnBrk="1" hangingPunct="1">
              <a:defRPr/>
            </a:pPr>
            <a:endParaRPr lang="en-US" dirty="0"/>
          </a:p>
          <a:p>
            <a:pPr marL="0" indent="0" eaLnBrk="1" hangingPunct="1">
              <a:defRPr/>
            </a:pPr>
            <a:r>
              <a:rPr lang="en-US" dirty="0" smtClean="0"/>
              <a:t>You can step through the following lines of code with </a:t>
            </a:r>
            <a:endParaRPr lang="en-US" dirty="0"/>
          </a:p>
          <a:p>
            <a:pPr marL="281261" lvl="1" indent="0" eaLnBrk="1" hangingPunct="1">
              <a:defRPr/>
            </a:pPr>
            <a:r>
              <a:rPr lang="en-US" dirty="0"/>
              <a:t>'n' (or just return) - Advance to the next step.</a:t>
            </a:r>
          </a:p>
          <a:p>
            <a:pPr marL="281261" lvl="1" indent="0" eaLnBrk="1" hangingPunct="1">
              <a:defRPr/>
            </a:pPr>
            <a:r>
              <a:rPr lang="en-US" dirty="0"/>
              <a:t>'c'  - continue to the end of the current context: e.g. to the end of the loop if within a loop or to the end of the function. </a:t>
            </a:r>
          </a:p>
          <a:p>
            <a:pPr marL="281261" lvl="1" indent="0" eaLnBrk="1" hangingPunct="1">
              <a:defRPr/>
            </a:pPr>
            <a:r>
              <a:rPr lang="en-US" dirty="0"/>
              <a:t>'Q'  - exit the browser and the current evaluation and return to the top-level prompt</a:t>
            </a:r>
            <a:r>
              <a:rPr lang="en-US" dirty="0" smtClean="0"/>
              <a:t>.</a:t>
            </a:r>
            <a:endParaRPr lang="en-US" dirty="0"/>
          </a:p>
          <a:p>
            <a:pPr marL="0" indent="0" eaLnBrk="1" hangingPunct="1">
              <a:defRPr/>
            </a:pPr>
            <a:endParaRPr lang="en-US" dirty="0" smtClean="0"/>
          </a:p>
          <a:p>
            <a:pPr marL="0" indent="0" eaLnBrk="1" hangingPunct="1">
              <a:defRPr/>
            </a:pPr>
            <a:endParaRPr lang="en-US" dirty="0" smtClean="0"/>
          </a:p>
          <a:p>
            <a:pPr marL="0" indent="0" eaLnBrk="1" hangingPunct="1">
              <a:defRPr/>
            </a:pPr>
            <a:endParaRPr lang="en-US" dirty="0" smtClean="0"/>
          </a:p>
          <a:p>
            <a:pPr marL="0" indent="0" eaLnBrk="1" hangingPunct="1">
              <a:defRPr/>
            </a:pPr>
            <a:endParaRPr lang="en-US" dirty="0" smtClean="0"/>
          </a:p>
          <a:p>
            <a:pPr marL="0" indent="0" eaLnBrk="1" hangingPunct="1">
              <a:defRPr/>
            </a:pPr>
            <a:endParaRPr lang="en-US" sz="1700" dirty="0">
              <a:latin typeface="Monaco" charset="0"/>
              <a:sym typeface="Monaco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7" name="Rectangle 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defRPr/>
            </a:pPr>
            <a:r>
              <a:rPr lang="en-US" dirty="0" smtClean="0"/>
              <a:t>You can automatically be placed in browser mode, if you set an option:  </a:t>
            </a:r>
            <a:r>
              <a:rPr lang="en-US" dirty="0" smtClean="0">
                <a:solidFill>
                  <a:srgbClr val="0000FF"/>
                </a:solidFill>
                <a:latin typeface="Courier"/>
                <a:cs typeface="Courier"/>
              </a:rPr>
              <a:t>options(error = recover)</a:t>
            </a:r>
          </a:p>
          <a:p>
            <a:pPr marL="0" indent="0" eaLnBrk="1" hangingPunct="1">
              <a:defRPr/>
            </a:pPr>
            <a:r>
              <a:rPr lang="en-US" dirty="0" smtClean="0"/>
              <a:t>To turn off this option: </a:t>
            </a:r>
            <a:r>
              <a:rPr lang="en-US" dirty="0">
                <a:solidFill>
                  <a:srgbClr val="0000FF"/>
                </a:solidFill>
                <a:latin typeface="Courier"/>
                <a:cs typeface="Courier"/>
              </a:rPr>
              <a:t>options(error = </a:t>
            </a:r>
            <a:r>
              <a:rPr lang="en-US" dirty="0" smtClean="0">
                <a:solidFill>
                  <a:srgbClr val="0000FF"/>
                </a:solidFill>
                <a:latin typeface="Courier"/>
                <a:cs typeface="Courier"/>
              </a:rPr>
              <a:t>NULL)</a:t>
            </a:r>
            <a:endParaRPr lang="en-US" dirty="0">
              <a:solidFill>
                <a:srgbClr val="0000FF"/>
              </a:solidFill>
              <a:latin typeface="Courier"/>
              <a:cs typeface="Courier"/>
            </a:endParaRPr>
          </a:p>
          <a:p>
            <a:pPr marL="0" indent="0" eaLnBrk="1" hangingPunct="1">
              <a:defRPr/>
            </a:pPr>
            <a:endParaRPr lang="en-US" dirty="0" smtClean="0"/>
          </a:p>
          <a:p>
            <a:pPr marL="0" indent="0" eaLnBrk="1" hangingPunct="1">
              <a:defRPr/>
            </a:pPr>
            <a:r>
              <a:rPr lang="en-US" dirty="0" smtClean="0"/>
              <a:t>If you have some idea where the error is occurring, you can use </a:t>
            </a:r>
            <a:r>
              <a:rPr lang="en-US" sz="2000" dirty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print</a:t>
            </a:r>
            <a:r>
              <a:rPr lang="en-US" dirty="0" smtClean="0"/>
              <a:t> to check that key variables are what you think they are.</a:t>
            </a:r>
          </a:p>
          <a:p>
            <a:pPr marL="0" indent="0" eaLnBrk="1" hangingPunct="1">
              <a:defRPr/>
            </a:pPr>
            <a:endParaRPr lang="en-US" dirty="0" smtClean="0"/>
          </a:p>
          <a:p>
            <a:pPr marL="0" indent="0" eaLnBrk="1" hangingPunct="1">
              <a:defRPr/>
            </a:pPr>
            <a:r>
              <a:rPr lang="en-US" dirty="0" smtClean="0"/>
              <a:t>Consider </a:t>
            </a:r>
            <a:r>
              <a:rPr lang="ja-JP" altLang="en-US" dirty="0" smtClean="0">
                <a:latin typeface="Arial"/>
              </a:rPr>
              <a:t>“</a:t>
            </a:r>
            <a:r>
              <a:rPr lang="en-US" dirty="0" smtClean="0"/>
              <a:t>commenting out</a:t>
            </a:r>
            <a:r>
              <a:rPr lang="ja-JP" altLang="en-US" dirty="0" smtClean="0">
                <a:latin typeface="Arial"/>
              </a:rPr>
              <a:t>”</a:t>
            </a:r>
            <a:r>
              <a:rPr lang="en-US" dirty="0" smtClean="0"/>
              <a:t> lines of your code where the error might occur, then adding them back in one by one.</a:t>
            </a:r>
          </a:p>
          <a:p>
            <a:pPr marL="0" indent="0" eaLnBrk="1" hangingPunct="1">
              <a:defRPr/>
            </a:pPr>
            <a:endParaRPr lang="en-US" dirty="0" smtClean="0"/>
          </a:p>
          <a:p>
            <a:pPr marL="0" indent="0" eaLnBrk="1" hangingPunct="1">
              <a:defRPr/>
            </a:pPr>
            <a:endParaRPr lang="en-US" dirty="0" smtClean="0"/>
          </a:p>
          <a:p>
            <a:pPr marL="0" indent="0" eaLnBrk="1" hangingPunct="1">
              <a:defRPr/>
            </a:pPr>
            <a:endParaRPr lang="en-US" dirty="0" smtClean="0"/>
          </a:p>
          <a:p>
            <a:pPr marL="0" indent="0" eaLnBrk="1" hangingPunct="1">
              <a:defRPr/>
            </a:pPr>
            <a:endParaRPr lang="en-US" dirty="0" smtClean="0"/>
          </a:p>
          <a:p>
            <a:pPr marL="0" indent="0" eaLnBrk="1" hangingPunct="1">
              <a:defRPr/>
            </a:pPr>
            <a:endParaRPr lang="en-US" dirty="0" smtClean="0"/>
          </a:p>
          <a:p>
            <a:pPr marL="0" indent="0" eaLnBrk="1" hangingPunct="1">
              <a:defRPr/>
            </a:pPr>
            <a:endParaRPr lang="en-US" sz="1700" dirty="0">
              <a:latin typeface="Monaco" charset="0"/>
              <a:sym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52445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5" name="Rectangle 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defRPr/>
            </a:pPr>
            <a:r>
              <a:rPr lang="en-US" dirty="0" smtClean="0"/>
              <a:t>The basic syntax for an if/else statement is</a:t>
            </a:r>
          </a:p>
          <a:p>
            <a:pPr marL="0" indent="0" eaLnBrk="1" hangingPunct="1">
              <a:defRPr/>
            </a:pPr>
            <a:endParaRPr lang="en-US" sz="2400" dirty="0" smtClean="0">
              <a:solidFill>
                <a:srgbClr val="0000FF"/>
              </a:solidFill>
            </a:endParaRPr>
          </a:p>
          <a:p>
            <a:pPr marL="0" indent="0" eaLnBrk="1" hangingPunct="1">
              <a:defRPr/>
            </a:pPr>
            <a:r>
              <a:rPr lang="en-US" sz="2400" dirty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if ( condition ) {</a:t>
            </a:r>
            <a:endParaRPr lang="en-US" sz="2400" dirty="0">
              <a:solidFill>
                <a:srgbClr val="0000FF"/>
              </a:solidFill>
              <a:latin typeface="Monaco" charset="0"/>
              <a:sym typeface="Monaco" charset="0"/>
            </a:endParaRPr>
          </a:p>
          <a:p>
            <a:pPr marL="0" lvl="1" indent="0" eaLnBrk="1" hangingPunct="1">
              <a:defRPr/>
            </a:pPr>
            <a:r>
              <a:rPr lang="en-US" sz="2400" dirty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  statement1</a:t>
            </a:r>
            <a:endParaRPr lang="en-US" sz="2400" dirty="0">
              <a:solidFill>
                <a:srgbClr val="0000FF"/>
              </a:solidFill>
              <a:latin typeface="Monaco" charset="0"/>
              <a:sym typeface="Monaco" charset="0"/>
            </a:endParaRPr>
          </a:p>
          <a:p>
            <a:pPr marL="0" lvl="1" indent="0" eaLnBrk="1" hangingPunct="1">
              <a:defRPr/>
            </a:pPr>
            <a:r>
              <a:rPr lang="en-US" sz="2400" dirty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} else {</a:t>
            </a:r>
            <a:endParaRPr lang="en-US" sz="2400" dirty="0">
              <a:solidFill>
                <a:srgbClr val="0000FF"/>
              </a:solidFill>
              <a:latin typeface="Monaco" charset="0"/>
              <a:sym typeface="Monaco" charset="0"/>
            </a:endParaRPr>
          </a:p>
          <a:p>
            <a:pPr marL="0" lvl="1" indent="0" eaLnBrk="1" hangingPunct="1">
              <a:defRPr/>
            </a:pPr>
            <a:r>
              <a:rPr lang="en-US" sz="2400" dirty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  statement2</a:t>
            </a:r>
            <a:endParaRPr lang="en-US" sz="2400" dirty="0">
              <a:solidFill>
                <a:srgbClr val="0000FF"/>
              </a:solidFill>
              <a:latin typeface="Monaco" charset="0"/>
              <a:sym typeface="Monaco" charset="0"/>
            </a:endParaRPr>
          </a:p>
          <a:p>
            <a:pPr marL="0" lvl="1" indent="0" eaLnBrk="1" hangingPunct="1">
              <a:defRPr/>
            </a:pPr>
            <a:r>
              <a:rPr lang="en-US" sz="2400" dirty="0" smtClean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}</a:t>
            </a:r>
          </a:p>
          <a:p>
            <a:pPr marL="0" lvl="1" indent="0" eaLnBrk="1" hangingPunct="1">
              <a:defRPr/>
            </a:pPr>
            <a:endParaRPr lang="en-US" sz="2400" dirty="0">
              <a:solidFill>
                <a:srgbClr val="0000FF"/>
              </a:solidFill>
              <a:latin typeface="Monaco" charset="0"/>
              <a:cs typeface="Monaco" charset="0"/>
              <a:sym typeface="Monaco" charset="0"/>
            </a:endParaRPr>
          </a:p>
          <a:p>
            <a:pPr marL="0" lvl="1" indent="0" eaLnBrk="1" hangingPunct="1">
              <a:defRPr/>
            </a:pPr>
            <a:r>
              <a:rPr lang="en-US" sz="2400" dirty="0" smtClean="0">
                <a:latin typeface="Calibri"/>
                <a:cs typeface="Calibri"/>
              </a:rPr>
              <a:t>Multiple </a:t>
            </a:r>
            <a:r>
              <a:rPr lang="en-US" sz="2400" dirty="0">
                <a:latin typeface="Calibri"/>
                <a:cs typeface="Calibri"/>
              </a:rPr>
              <a:t>e</a:t>
            </a:r>
            <a:r>
              <a:rPr lang="en-US" sz="2400" dirty="0" smtClean="0">
                <a:latin typeface="Calibri"/>
                <a:cs typeface="Calibri"/>
              </a:rPr>
              <a:t>xpressions </a:t>
            </a:r>
            <a:r>
              <a:rPr lang="en-US" sz="2400" dirty="0">
                <a:latin typeface="Calibri"/>
                <a:cs typeface="Calibri"/>
              </a:rPr>
              <a:t>can be grouped together </a:t>
            </a:r>
            <a:r>
              <a:rPr lang="en-US" sz="2400" dirty="0" smtClean="0">
                <a:latin typeface="Calibri"/>
                <a:cs typeface="Calibri"/>
              </a:rPr>
              <a:t>in the </a:t>
            </a:r>
            <a:r>
              <a:rPr lang="en-US" sz="2400" dirty="0">
                <a:latin typeface="Calibri"/>
                <a:cs typeface="Calibri"/>
              </a:rPr>
              <a:t>curly </a:t>
            </a:r>
            <a:r>
              <a:rPr lang="en-US" sz="2400" dirty="0" smtClean="0">
                <a:latin typeface="Calibri"/>
                <a:cs typeface="Calibri"/>
              </a:rPr>
              <a:t>braces.  </a:t>
            </a:r>
            <a:r>
              <a:rPr lang="en-US" sz="2400" dirty="0">
                <a:latin typeface="Calibri"/>
                <a:cs typeface="Calibri"/>
              </a:rPr>
              <a:t>A group of expressions is called a </a:t>
            </a:r>
            <a:r>
              <a:rPr lang="en-US" sz="2400" i="1" dirty="0">
                <a:latin typeface="Calibri"/>
                <a:cs typeface="Calibri"/>
              </a:rPr>
              <a:t>block</a:t>
            </a:r>
            <a:r>
              <a:rPr lang="en-US" sz="2400" dirty="0">
                <a:latin typeface="Calibri"/>
                <a:cs typeface="Calibri"/>
              </a:rPr>
              <a:t>.  </a:t>
            </a:r>
            <a:endParaRPr lang="en-US" sz="2400" dirty="0" smtClean="0">
              <a:latin typeface="Calibri"/>
              <a:cs typeface="Calibri"/>
            </a:endParaRPr>
          </a:p>
          <a:p>
            <a:pPr marL="0" lvl="1" indent="0" eaLnBrk="1" hangingPunct="1">
              <a:defRPr/>
            </a:pPr>
            <a:endParaRPr lang="en-US" sz="2400" dirty="0">
              <a:latin typeface="Calibri"/>
              <a:cs typeface="Calibri"/>
            </a:endParaRPr>
          </a:p>
          <a:p>
            <a:pPr marL="0" lvl="1" indent="0" eaLnBrk="1" hangingPunct="1">
              <a:defRPr/>
            </a:pPr>
            <a:r>
              <a:rPr lang="en-US" sz="2400" dirty="0" smtClean="0">
                <a:latin typeface="Calibri"/>
                <a:cs typeface="Calibri"/>
              </a:rPr>
              <a:t>Here, the word </a:t>
            </a:r>
            <a:r>
              <a:rPr lang="en-US" sz="2400" i="1" dirty="0" smtClean="0">
                <a:latin typeface="Calibri"/>
                <a:cs typeface="Calibri"/>
              </a:rPr>
              <a:t>statement</a:t>
            </a:r>
            <a:r>
              <a:rPr lang="en-US" sz="2400" dirty="0" smtClean="0">
                <a:latin typeface="Calibri"/>
                <a:cs typeface="Calibri"/>
              </a:rPr>
              <a:t> refers to either a single expression or a block.</a:t>
            </a:r>
            <a:endParaRPr lang="en-US" sz="2400" dirty="0">
              <a:latin typeface="Calibri"/>
              <a:cs typeface="Calibri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that’s Hard to Read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4008" y="1733176"/>
            <a:ext cx="7634883" cy="4860026"/>
          </a:xfrm>
        </p:spPr>
        <p:txBody>
          <a:bodyPr/>
          <a:lstStyle/>
          <a:p>
            <a:r>
              <a:rPr lang="en-US" sz="2800" dirty="0">
                <a:solidFill>
                  <a:srgbClr val="3366FF"/>
                </a:solidFill>
                <a:latin typeface="Courier"/>
                <a:cs typeface="Courier"/>
              </a:rPr>
              <a:t>d</a:t>
            </a:r>
            <a:r>
              <a:rPr lang="en-US" sz="2800" dirty="0" smtClean="0">
                <a:solidFill>
                  <a:srgbClr val="3366FF"/>
                </a:solidFill>
                <a:latin typeface="Courier"/>
                <a:cs typeface="Courier"/>
              </a:rPr>
              <a:t>isobey = function</a:t>
            </a:r>
            <a:r>
              <a:rPr lang="en-US" sz="2800" dirty="0">
                <a:solidFill>
                  <a:srgbClr val="3366FF"/>
                </a:solidFill>
                <a:latin typeface="Courier"/>
                <a:cs typeface="Courier"/>
              </a:rPr>
              <a:t>(</a:t>
            </a:r>
            <a:r>
              <a:rPr lang="en-US" sz="2800" dirty="0" err="1">
                <a:solidFill>
                  <a:srgbClr val="3366FF"/>
                </a:solidFill>
                <a:latin typeface="Courier"/>
                <a:cs typeface="Courier"/>
              </a:rPr>
              <a:t>x,epsilon</a:t>
            </a:r>
            <a:r>
              <a:rPr lang="en-US" sz="2800" dirty="0">
                <a:solidFill>
                  <a:srgbClr val="3366FF"/>
                </a:solidFill>
                <a:latin typeface="Courier"/>
                <a:cs typeface="Courier"/>
              </a:rPr>
              <a:t>){ </a:t>
            </a:r>
            <a:endParaRPr lang="en-US" sz="2800" dirty="0" smtClean="0">
              <a:solidFill>
                <a:srgbClr val="3366FF"/>
              </a:solidFill>
              <a:latin typeface="Courier"/>
              <a:cs typeface="Courier"/>
            </a:endParaRPr>
          </a:p>
          <a:p>
            <a:r>
              <a:rPr lang="en-US" sz="2800" dirty="0" smtClean="0">
                <a:solidFill>
                  <a:srgbClr val="3366FF"/>
                </a:solidFill>
                <a:latin typeface="Courier"/>
                <a:cs typeface="Courier"/>
              </a:rPr>
              <a:t>if</a:t>
            </a:r>
            <a:r>
              <a:rPr lang="en-US" sz="2800" dirty="0">
                <a:solidFill>
                  <a:srgbClr val="3366FF"/>
                </a:solidFill>
                <a:latin typeface="Courier"/>
                <a:cs typeface="Courier"/>
              </a:rPr>
              <a:t>(any(x&lt;=0)</a:t>
            </a:r>
            <a:r>
              <a:rPr lang="en-US" sz="2800" dirty="0" smtClean="0">
                <a:solidFill>
                  <a:srgbClr val="3366FF"/>
                </a:solidFill>
                <a:latin typeface="Courier"/>
                <a:cs typeface="Courier"/>
              </a:rPr>
              <a:t>){x</a:t>
            </a:r>
            <a:r>
              <a:rPr lang="en-US" sz="2800" dirty="0">
                <a:solidFill>
                  <a:srgbClr val="3366FF"/>
                </a:solidFill>
                <a:latin typeface="Courier"/>
                <a:cs typeface="Courier"/>
              </a:rPr>
              <a:t>[x&lt;=0</a:t>
            </a:r>
            <a:r>
              <a:rPr lang="en-US" sz="2800" dirty="0" smtClean="0">
                <a:solidFill>
                  <a:srgbClr val="3366FF"/>
                </a:solidFill>
                <a:latin typeface="Courier"/>
                <a:cs typeface="Courier"/>
              </a:rPr>
              <a:t>]=epsilon} </a:t>
            </a:r>
          </a:p>
          <a:p>
            <a:r>
              <a:rPr lang="en-US" sz="2800" dirty="0" smtClean="0">
                <a:solidFill>
                  <a:srgbClr val="3366FF"/>
                </a:solidFill>
                <a:latin typeface="Courier"/>
                <a:cs typeface="Courier"/>
              </a:rPr>
              <a:t>for</a:t>
            </a:r>
            <a:r>
              <a:rPr lang="en-US" sz="2800" dirty="0">
                <a:solidFill>
                  <a:srgbClr val="3366FF"/>
                </a:solidFill>
                <a:latin typeface="Courier"/>
                <a:cs typeface="Courier"/>
              </a:rPr>
              <a:t>(</a:t>
            </a:r>
            <a:r>
              <a:rPr lang="en-US" sz="2800" dirty="0" err="1">
                <a:solidFill>
                  <a:srgbClr val="3366FF"/>
                </a:solidFill>
                <a:latin typeface="Courier"/>
                <a:cs typeface="Courier"/>
              </a:rPr>
              <a:t>i</a:t>
            </a:r>
            <a:r>
              <a:rPr lang="en-US" sz="2800" dirty="0">
                <a:solidFill>
                  <a:srgbClr val="3366FF"/>
                </a:solidFill>
                <a:latin typeface="Courier"/>
                <a:cs typeface="Courier"/>
              </a:rPr>
              <a:t> in x</a:t>
            </a:r>
            <a:r>
              <a:rPr lang="en-US" sz="2800" dirty="0" smtClean="0">
                <a:solidFill>
                  <a:srgbClr val="3366FF"/>
                </a:solidFill>
                <a:latin typeface="Courier"/>
                <a:cs typeface="Courier"/>
              </a:rPr>
              <a:t>)</a:t>
            </a:r>
            <a:r>
              <a:rPr lang="en-US" sz="2800" dirty="0">
                <a:solidFill>
                  <a:srgbClr val="3366FF"/>
                </a:solidFill>
                <a:latin typeface="Courier"/>
                <a:cs typeface="Courier"/>
              </a:rPr>
              <a:t>{</a:t>
            </a:r>
            <a:r>
              <a:rPr lang="en-US" sz="2800" dirty="0" smtClean="0">
                <a:solidFill>
                  <a:srgbClr val="3366FF"/>
                </a:solidFill>
                <a:latin typeface="Courier"/>
                <a:cs typeface="Courier"/>
              </a:rPr>
              <a:t>g</a:t>
            </a:r>
            <a:r>
              <a:rPr lang="en-US" sz="2800" dirty="0">
                <a:solidFill>
                  <a:srgbClr val="3366FF"/>
                </a:solidFill>
                <a:latin typeface="Courier"/>
                <a:cs typeface="Courier"/>
              </a:rPr>
              <a:t>(</a:t>
            </a:r>
            <a:r>
              <a:rPr lang="en-US" sz="2800" dirty="0" err="1">
                <a:solidFill>
                  <a:srgbClr val="3366FF"/>
                </a:solidFill>
                <a:latin typeface="Courier"/>
                <a:cs typeface="Courier"/>
              </a:rPr>
              <a:t>i</a:t>
            </a:r>
            <a:r>
              <a:rPr lang="en-US" sz="2800" dirty="0" smtClean="0">
                <a:solidFill>
                  <a:srgbClr val="3366FF"/>
                </a:solidFill>
                <a:latin typeface="Courier"/>
                <a:cs typeface="Courier"/>
              </a:rPr>
              <a:t>)}}</a:t>
            </a:r>
          </a:p>
          <a:p>
            <a:endParaRPr lang="en-US" sz="2800" dirty="0">
              <a:latin typeface="Courier"/>
              <a:cs typeface="Courier"/>
            </a:endParaRPr>
          </a:p>
          <a:p>
            <a:r>
              <a:rPr lang="en-US" sz="3600" dirty="0" smtClean="0">
                <a:latin typeface="Calibri"/>
                <a:cs typeface="Calibri"/>
              </a:rPr>
              <a:t>This code is hard to read which makes it hard to debug</a:t>
            </a:r>
          </a:p>
          <a:p>
            <a:endParaRPr lang="en-US" sz="28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75567091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that’s Easy to Read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4008" y="1733176"/>
            <a:ext cx="7634883" cy="4860026"/>
          </a:xfrm>
        </p:spPr>
        <p:txBody>
          <a:bodyPr/>
          <a:lstStyle/>
          <a:p>
            <a:r>
              <a:rPr lang="en-US" sz="2800" dirty="0" smtClean="0">
                <a:solidFill>
                  <a:srgbClr val="3366FF"/>
                </a:solidFill>
                <a:latin typeface="Courier"/>
                <a:cs typeface="Courier"/>
              </a:rPr>
              <a:t>obey </a:t>
            </a:r>
            <a:r>
              <a:rPr lang="en-US" sz="2800" dirty="0">
                <a:solidFill>
                  <a:srgbClr val="3366FF"/>
                </a:solidFill>
                <a:latin typeface="Courier"/>
                <a:cs typeface="Courier"/>
              </a:rPr>
              <a:t>= function(x, epsilon) { </a:t>
            </a:r>
          </a:p>
          <a:p>
            <a:r>
              <a:rPr lang="en-US" sz="2800" dirty="0">
                <a:solidFill>
                  <a:srgbClr val="3366FF"/>
                </a:solidFill>
                <a:latin typeface="Courier"/>
                <a:cs typeface="Courier"/>
              </a:rPr>
              <a:t>  if(any(x &lt;= 0)) </a:t>
            </a:r>
            <a:r>
              <a:rPr lang="en-US" sz="2800" dirty="0" smtClean="0">
                <a:solidFill>
                  <a:srgbClr val="3366FF"/>
                </a:solidFill>
                <a:latin typeface="Courier"/>
                <a:cs typeface="Courier"/>
              </a:rPr>
              <a:t>{</a:t>
            </a:r>
            <a:endParaRPr lang="en-US" sz="2800" dirty="0">
              <a:solidFill>
                <a:srgbClr val="3366FF"/>
              </a:solidFill>
              <a:latin typeface="Courier"/>
              <a:cs typeface="Courier"/>
            </a:endParaRPr>
          </a:p>
          <a:p>
            <a:r>
              <a:rPr lang="en-US" sz="2800" dirty="0">
                <a:solidFill>
                  <a:srgbClr val="3366FF"/>
                </a:solidFill>
                <a:latin typeface="Courier"/>
                <a:cs typeface="Courier"/>
              </a:rPr>
              <a:t>    x[</a:t>
            </a:r>
            <a:r>
              <a:rPr lang="en-US" sz="2800" dirty="0" smtClean="0">
                <a:solidFill>
                  <a:srgbClr val="3366FF"/>
                </a:solidFill>
                <a:latin typeface="Courier"/>
                <a:cs typeface="Courier"/>
              </a:rPr>
              <a:t>x &lt;= 0] = epsilon </a:t>
            </a:r>
            <a:endParaRPr lang="en-US" sz="2800" dirty="0">
              <a:solidFill>
                <a:srgbClr val="3366FF"/>
              </a:solidFill>
              <a:latin typeface="Courier"/>
              <a:cs typeface="Courier"/>
            </a:endParaRPr>
          </a:p>
          <a:p>
            <a:r>
              <a:rPr lang="en-US" sz="2800" dirty="0">
                <a:solidFill>
                  <a:srgbClr val="3366FF"/>
                </a:solidFill>
                <a:latin typeface="Courier"/>
                <a:cs typeface="Courier"/>
              </a:rPr>
              <a:t>  </a:t>
            </a:r>
            <a:r>
              <a:rPr lang="en-US" sz="2800" dirty="0" smtClean="0">
                <a:solidFill>
                  <a:srgbClr val="3366FF"/>
                </a:solidFill>
                <a:latin typeface="Courier"/>
                <a:cs typeface="Courier"/>
              </a:rPr>
              <a:t>}</a:t>
            </a:r>
            <a:endParaRPr lang="en-US" sz="2800" dirty="0">
              <a:solidFill>
                <a:srgbClr val="3366FF"/>
              </a:solidFill>
              <a:latin typeface="Courier"/>
              <a:cs typeface="Courier"/>
            </a:endParaRPr>
          </a:p>
          <a:p>
            <a:r>
              <a:rPr lang="en-US" sz="2800" dirty="0">
                <a:solidFill>
                  <a:srgbClr val="3366FF"/>
                </a:solidFill>
                <a:latin typeface="Courier"/>
                <a:cs typeface="Courier"/>
              </a:rPr>
              <a:t>  for (</a:t>
            </a:r>
            <a:r>
              <a:rPr lang="en-US" sz="2800" dirty="0" err="1">
                <a:solidFill>
                  <a:srgbClr val="3366FF"/>
                </a:solidFill>
                <a:latin typeface="Courier"/>
                <a:cs typeface="Courier"/>
              </a:rPr>
              <a:t>i</a:t>
            </a:r>
            <a:r>
              <a:rPr lang="en-US" sz="2800" dirty="0">
                <a:solidFill>
                  <a:srgbClr val="3366FF"/>
                </a:solidFill>
                <a:latin typeface="Courier"/>
                <a:cs typeface="Courier"/>
              </a:rPr>
              <a:t> in x) </a:t>
            </a:r>
            <a:r>
              <a:rPr lang="en-US" sz="2800" dirty="0" smtClean="0">
                <a:solidFill>
                  <a:srgbClr val="3366FF"/>
                </a:solidFill>
                <a:latin typeface="Courier"/>
                <a:cs typeface="Courier"/>
              </a:rPr>
              <a:t>{</a:t>
            </a:r>
            <a:endParaRPr lang="en-US" sz="2800" dirty="0">
              <a:solidFill>
                <a:srgbClr val="3366FF"/>
              </a:solidFill>
              <a:latin typeface="Courier"/>
              <a:cs typeface="Courier"/>
            </a:endParaRPr>
          </a:p>
          <a:p>
            <a:r>
              <a:rPr lang="en-US" sz="2800" dirty="0">
                <a:solidFill>
                  <a:srgbClr val="3366FF"/>
                </a:solidFill>
                <a:latin typeface="Courier"/>
                <a:cs typeface="Courier"/>
              </a:rPr>
              <a:t>    cat</a:t>
            </a:r>
            <a:r>
              <a:rPr lang="en-US" sz="2800" dirty="0" smtClean="0">
                <a:solidFill>
                  <a:srgbClr val="3366FF"/>
                </a:solidFill>
                <a:latin typeface="Courier"/>
                <a:cs typeface="Courier"/>
              </a:rPr>
              <a:t>(</a:t>
            </a:r>
            <a:r>
              <a:rPr lang="en-US" sz="2800" dirty="0" err="1" smtClean="0">
                <a:solidFill>
                  <a:srgbClr val="3366FF"/>
                </a:solidFill>
                <a:latin typeface="Courier"/>
                <a:cs typeface="Courier"/>
              </a:rPr>
              <a:t>i</a:t>
            </a:r>
            <a:r>
              <a:rPr lang="en-US" sz="2800" dirty="0" smtClean="0">
                <a:solidFill>
                  <a:srgbClr val="3366FF"/>
                </a:solidFill>
                <a:latin typeface="Courier"/>
                <a:cs typeface="Courier"/>
              </a:rPr>
              <a:t>,"\n")</a:t>
            </a:r>
            <a:endParaRPr lang="en-US" sz="2800" dirty="0">
              <a:solidFill>
                <a:srgbClr val="3366FF"/>
              </a:solidFill>
              <a:latin typeface="Courier"/>
              <a:cs typeface="Courier"/>
            </a:endParaRPr>
          </a:p>
          <a:p>
            <a:r>
              <a:rPr lang="en-US" sz="2800" dirty="0">
                <a:solidFill>
                  <a:srgbClr val="3366FF"/>
                </a:solidFill>
                <a:latin typeface="Courier"/>
                <a:cs typeface="Courier"/>
              </a:rPr>
              <a:t>  </a:t>
            </a:r>
            <a:r>
              <a:rPr lang="en-US" sz="2800" dirty="0" smtClean="0">
                <a:solidFill>
                  <a:srgbClr val="3366FF"/>
                </a:solidFill>
                <a:latin typeface="Courier"/>
                <a:cs typeface="Courier"/>
              </a:rPr>
              <a:t>}</a:t>
            </a:r>
            <a:endParaRPr lang="en-US" sz="2800" dirty="0">
              <a:solidFill>
                <a:srgbClr val="3366FF"/>
              </a:solidFill>
              <a:latin typeface="Courier"/>
              <a:cs typeface="Courier"/>
            </a:endParaRPr>
          </a:p>
          <a:p>
            <a:r>
              <a:rPr lang="en-US" sz="2800" dirty="0">
                <a:solidFill>
                  <a:srgbClr val="3366FF"/>
                </a:solidFill>
                <a:latin typeface="Courier"/>
                <a:cs typeface="Courier"/>
              </a:rPr>
              <a:t>}</a:t>
            </a:r>
          </a:p>
          <a:p>
            <a:endParaRPr lang="en-US" sz="2800" dirty="0">
              <a:latin typeface="Courier"/>
              <a:cs typeface="Courier"/>
            </a:endParaRPr>
          </a:p>
          <a:p>
            <a:endParaRPr lang="en-US" sz="2800" dirty="0" smtClean="0">
              <a:latin typeface="Courier"/>
              <a:cs typeface="Courier"/>
            </a:endParaRPr>
          </a:p>
          <a:p>
            <a:endParaRPr lang="en-US" sz="2800" dirty="0">
              <a:latin typeface="Courier"/>
              <a:cs typeface="Courier"/>
            </a:endParaRPr>
          </a:p>
          <a:p>
            <a:r>
              <a:rPr lang="en-US" sz="2800" dirty="0" smtClean="0">
                <a:latin typeface="Courier"/>
                <a:cs typeface="Courier"/>
              </a:rPr>
              <a:t> </a:t>
            </a:r>
            <a:endParaRPr lang="en-US" sz="2800" dirty="0">
              <a:latin typeface="Courier"/>
              <a:cs typeface="Courier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422588" y="3546214"/>
            <a:ext cx="409925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Calibri"/>
                <a:cs typeface="Calibri"/>
              </a:rPr>
              <a:t>This code follows simple guidelines for spacing and indentation that makes it easy to read and easy to debug</a:t>
            </a:r>
            <a:endParaRPr lang="en-US" sz="32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784144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Style Rules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85353" y="3886648"/>
            <a:ext cx="7773293" cy="1752451"/>
          </a:xfrm>
        </p:spPr>
        <p:txBody>
          <a:bodyPr/>
          <a:lstStyle/>
          <a:p>
            <a:r>
              <a:rPr lang="en-US" sz="3200" dirty="0" smtClean="0"/>
              <a:t>Adapted from Google’s </a:t>
            </a:r>
          </a:p>
          <a:p>
            <a:r>
              <a:rPr lang="en-US" sz="3200" dirty="0"/>
              <a:t>https://</a:t>
            </a:r>
            <a:r>
              <a:rPr lang="en-US" sz="3200" dirty="0" err="1"/>
              <a:t>google-styleguide.googlecode.com</a:t>
            </a:r>
            <a:r>
              <a:rPr lang="en-US" sz="3200" dirty="0"/>
              <a:t>/</a:t>
            </a:r>
            <a:r>
              <a:rPr lang="en-US" sz="3200" dirty="0" err="1"/>
              <a:t>svn</a:t>
            </a:r>
            <a:r>
              <a:rPr lang="en-US" sz="3200" dirty="0"/>
              <a:t>/trunk/</a:t>
            </a:r>
            <a:r>
              <a:rPr lang="en-US" sz="3200" dirty="0" err="1"/>
              <a:t>Rguide.xml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655372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Guidelines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4008" y="1598705"/>
            <a:ext cx="7634883" cy="4934732"/>
          </a:xfrm>
        </p:spPr>
        <p:txBody>
          <a:bodyPr/>
          <a:lstStyle/>
          <a:p>
            <a:pPr marL="0" indent="0"/>
            <a:r>
              <a:rPr lang="en-US" sz="3600" dirty="0" smtClean="0"/>
              <a:t>Variable names –</a:t>
            </a:r>
          </a:p>
          <a:p>
            <a:pPr marL="624161" lvl="1" indent="-342900">
              <a:buFont typeface="Arial"/>
              <a:buChar char="•"/>
            </a:pPr>
            <a:r>
              <a:rPr lang="en-US" sz="3600" dirty="0" smtClean="0"/>
              <a:t>Use meaningful variable names</a:t>
            </a:r>
          </a:p>
          <a:p>
            <a:pPr marL="281261" lvl="1" indent="0"/>
            <a:endParaRPr lang="en-US" sz="3600" dirty="0" smtClean="0"/>
          </a:p>
          <a:p>
            <a:pPr marL="624161" lvl="1" indent="-342900">
              <a:buFont typeface="Arial"/>
              <a:buChar char="•"/>
            </a:pPr>
            <a:r>
              <a:rPr lang="en-US" sz="3600" dirty="0" smtClean="0"/>
              <a:t>Prefer all lower case, except </a:t>
            </a:r>
            <a:r>
              <a:rPr lang="en-US" sz="3600" dirty="0" err="1" smtClean="0">
                <a:solidFill>
                  <a:srgbClr val="0000FF"/>
                </a:solidFill>
                <a:latin typeface="Courier"/>
                <a:cs typeface="Courier"/>
              </a:rPr>
              <a:t>varName</a:t>
            </a:r>
            <a:r>
              <a:rPr lang="en-US" sz="3600" dirty="0" smtClean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3600" dirty="0" smtClean="0"/>
              <a:t>is OK, although Google prefers </a:t>
            </a:r>
            <a:r>
              <a:rPr lang="en-US" sz="3600" dirty="0" err="1" smtClean="0">
                <a:solidFill>
                  <a:srgbClr val="0000FF"/>
                </a:solidFill>
                <a:latin typeface="Courier"/>
                <a:cs typeface="Courier"/>
              </a:rPr>
              <a:t>var.name</a:t>
            </a:r>
            <a:r>
              <a:rPr lang="en-US" sz="3600" dirty="0" smtClean="0"/>
              <a:t> and others use </a:t>
            </a:r>
            <a:r>
              <a:rPr lang="en-US" sz="3600" dirty="0" err="1" smtClean="0">
                <a:solidFill>
                  <a:srgbClr val="0000FF"/>
                </a:solidFill>
                <a:latin typeface="Courier"/>
                <a:cs typeface="Courier"/>
              </a:rPr>
              <a:t>var_name</a:t>
            </a:r>
            <a:endParaRPr lang="en-US" sz="3600" dirty="0" smtClean="0"/>
          </a:p>
          <a:p>
            <a:pPr marL="281261" lvl="1" indent="0"/>
            <a:endParaRPr lang="en-US" sz="3600" dirty="0" smtClean="0"/>
          </a:p>
          <a:p>
            <a:pPr marL="624161" lvl="1" indent="-342900">
              <a:buFont typeface="Arial"/>
              <a:buChar char="•"/>
            </a:pPr>
            <a:r>
              <a:rPr lang="en-US" sz="3600" dirty="0" smtClean="0"/>
              <a:t>Make function names verbs</a:t>
            </a:r>
          </a:p>
        </p:txBody>
      </p:sp>
    </p:spTree>
    <p:extLst>
      <p:ext uri="{BB962C8B-B14F-4D97-AF65-F5344CB8AC3E}">
        <p14:creationId xmlns:p14="http://schemas.microsoft.com/office/powerpoint/2010/main" val="25651560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Guidelines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9176" y="1628588"/>
            <a:ext cx="8477178" cy="4934732"/>
          </a:xfrm>
        </p:spPr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sz="3600" dirty="0" smtClean="0"/>
              <a:t>Line length – max 60 to 80 characters</a:t>
            </a:r>
          </a:p>
          <a:p>
            <a:pPr marL="342900" indent="-342900">
              <a:buFont typeface="Arial"/>
              <a:buChar char="•"/>
            </a:pPr>
            <a:r>
              <a:rPr lang="en-US" sz="3600" dirty="0" smtClean="0"/>
              <a:t>Indentation </a:t>
            </a:r>
          </a:p>
          <a:p>
            <a:pPr marL="905422" lvl="2" indent="-342900">
              <a:buFont typeface="Arial"/>
              <a:buChar char="•"/>
            </a:pPr>
            <a:r>
              <a:rPr lang="en-US" sz="3600" dirty="0" smtClean="0"/>
              <a:t>Use 2 </a:t>
            </a:r>
            <a:r>
              <a:rPr lang="en-US" sz="3600" dirty="0"/>
              <a:t>spaces (or tab</a:t>
            </a:r>
            <a:r>
              <a:rPr lang="en-US" sz="3600" dirty="0" smtClean="0"/>
              <a:t>) for each code block  </a:t>
            </a:r>
          </a:p>
          <a:p>
            <a:pPr marL="905422" lvl="2" indent="-342900">
              <a:buFont typeface="Arial"/>
              <a:buChar char="•"/>
            </a:pPr>
            <a:r>
              <a:rPr lang="en-US" sz="3600" dirty="0" smtClean="0"/>
              <a:t>Do not mix tabs and spaces</a:t>
            </a:r>
          </a:p>
          <a:p>
            <a:pPr marL="342900" indent="-342900">
              <a:buFont typeface="Arial"/>
              <a:buChar char="•"/>
            </a:pPr>
            <a:r>
              <a:rPr lang="en-US" sz="3600" dirty="0" smtClean="0"/>
              <a:t>Spacing </a:t>
            </a:r>
          </a:p>
          <a:p>
            <a:pPr marL="624161" lvl="1" indent="-342900">
              <a:buFont typeface="Arial"/>
              <a:buChar char="•"/>
            </a:pPr>
            <a:r>
              <a:rPr lang="en-US" sz="3600" dirty="0" smtClean="0"/>
              <a:t>Put space after comma, </a:t>
            </a:r>
          </a:p>
          <a:p>
            <a:pPr marL="624161" lvl="1" indent="-342900">
              <a:buFont typeface="Arial"/>
              <a:buChar char="•"/>
            </a:pPr>
            <a:r>
              <a:rPr lang="en-US" sz="3600" dirty="0" smtClean="0"/>
              <a:t>Before and after infix ops, e.g. +, -, *</a:t>
            </a:r>
          </a:p>
          <a:p>
            <a:pPr marL="624161" lvl="1" indent="-342900">
              <a:buFont typeface="Arial"/>
              <a:buChar char="•"/>
            </a:pPr>
            <a:r>
              <a:rPr lang="en-US" sz="3600" dirty="0" smtClean="0"/>
              <a:t>Before left ( except in a function call</a:t>
            </a:r>
          </a:p>
          <a:p>
            <a:pPr marL="624161" lvl="1" indent="-342900">
              <a:buFont typeface="Arial"/>
              <a:buChar char="•"/>
            </a:pPr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6716668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Guidelines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4008" y="1628588"/>
            <a:ext cx="7634883" cy="4934732"/>
          </a:xfrm>
        </p:spPr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sz="3600" dirty="0" smtClean="0"/>
              <a:t>Curly braces</a:t>
            </a:r>
          </a:p>
          <a:p>
            <a:pPr marL="905422" lvl="2" indent="-342900">
              <a:buFont typeface="Arial"/>
              <a:buChar char="•"/>
            </a:pPr>
            <a:r>
              <a:rPr lang="en-US" sz="3600" dirty="0" smtClean="0"/>
              <a:t>Opening { not on own line</a:t>
            </a:r>
          </a:p>
          <a:p>
            <a:pPr marL="905422" lvl="2" indent="-342900">
              <a:buFont typeface="Arial"/>
              <a:buChar char="•"/>
            </a:pPr>
            <a:r>
              <a:rPr lang="en-US" sz="3600" dirty="0" smtClean="0"/>
              <a:t>Closing } on own line</a:t>
            </a:r>
          </a:p>
          <a:p>
            <a:pPr marL="905422" lvl="2" indent="-342900">
              <a:buFont typeface="Arial"/>
              <a:buChar char="•"/>
            </a:pPr>
            <a:r>
              <a:rPr lang="en-US" sz="3600" dirty="0" smtClean="0"/>
              <a:t>May omit { } when code block contains only one line, but be consistent</a:t>
            </a:r>
          </a:p>
          <a:p>
            <a:pPr marL="342900" indent="-342900">
              <a:buFont typeface="Arial"/>
              <a:buChar char="•"/>
            </a:pPr>
            <a:r>
              <a:rPr lang="en-US" sz="3600" dirty="0" smtClean="0"/>
              <a:t>Else – </a:t>
            </a:r>
          </a:p>
          <a:p>
            <a:pPr marL="905422" lvl="2" indent="-342900">
              <a:buFont typeface="Arial"/>
              <a:buChar char="•"/>
            </a:pPr>
            <a:r>
              <a:rPr lang="en-US" sz="3600" dirty="0" smtClean="0"/>
              <a:t>always use </a:t>
            </a:r>
          </a:p>
          <a:p>
            <a:pPr marL="562522" lvl="2" indent="0"/>
            <a:r>
              <a:rPr lang="en-US" sz="3600" dirty="0" smtClean="0">
                <a:solidFill>
                  <a:srgbClr val="0000FF"/>
                </a:solidFill>
                <a:latin typeface="Courier"/>
                <a:cs typeface="Courier"/>
              </a:rPr>
              <a:t>} else {</a:t>
            </a:r>
          </a:p>
        </p:txBody>
      </p:sp>
    </p:spTree>
    <p:extLst>
      <p:ext uri="{BB962C8B-B14F-4D97-AF65-F5344CB8AC3E}">
        <p14:creationId xmlns:p14="http://schemas.microsoft.com/office/powerpoint/2010/main" val="3765112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Guidelines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4008" y="1628588"/>
            <a:ext cx="7634883" cy="4934732"/>
          </a:xfrm>
        </p:spPr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sz="3600" dirty="0" smtClean="0"/>
              <a:t>Semicolons – Never Use</a:t>
            </a:r>
            <a:endParaRPr lang="en-US" sz="3600" dirty="0"/>
          </a:p>
          <a:p>
            <a:pPr marL="342900" indent="-342900">
              <a:buFont typeface="Arial"/>
              <a:buChar char="•"/>
            </a:pPr>
            <a:r>
              <a:rPr lang="en-US" sz="3600" dirty="0" smtClean="0"/>
              <a:t>Function definition and calls</a:t>
            </a:r>
          </a:p>
          <a:p>
            <a:pPr marL="905422" lvl="2" indent="-342900">
              <a:buFont typeface="Arial"/>
              <a:buChar char="•"/>
            </a:pPr>
            <a:r>
              <a:rPr lang="en-US" sz="3600" dirty="0" smtClean="0"/>
              <a:t>First list arguments without defaults</a:t>
            </a:r>
          </a:p>
          <a:p>
            <a:pPr marL="905422" lvl="2" indent="-342900">
              <a:buFont typeface="Arial"/>
              <a:buChar char="•"/>
            </a:pPr>
            <a:r>
              <a:rPr lang="en-US" sz="3600" dirty="0" smtClean="0"/>
              <a:t>Break lines after ,</a:t>
            </a:r>
          </a:p>
          <a:p>
            <a:pPr marL="562522" lvl="2" indent="0"/>
            <a:endParaRPr lang="en-US" sz="3600" dirty="0" smtClean="0"/>
          </a:p>
          <a:p>
            <a:pPr marL="342900" indent="-342900">
              <a:buFont typeface="Arial"/>
              <a:buChar char="•"/>
            </a:pPr>
            <a:r>
              <a:rPr lang="en-US" sz="3600" dirty="0" smtClean="0"/>
              <a:t>Function documentation</a:t>
            </a:r>
          </a:p>
          <a:p>
            <a:pPr marL="905422" lvl="2" indent="-342900">
              <a:buFont typeface="Arial"/>
              <a:buChar char="•"/>
            </a:pPr>
            <a:r>
              <a:rPr lang="en-US" sz="3600" dirty="0"/>
              <a:t>Comment your code</a:t>
            </a:r>
          </a:p>
          <a:p>
            <a:pPr marL="905422" lvl="2" indent="-342900">
              <a:buFont typeface="Arial"/>
              <a:buChar char="•"/>
            </a:pPr>
            <a:r>
              <a:rPr lang="en-US" sz="3600" dirty="0" smtClean="0"/>
              <a:t>Top of function: What function does, what are inputs, and output 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723541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Catching Errors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1702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1" name="Rectangle 1"/>
          <p:cNvSpPr>
            <a:spLocks noGrp="1" noChangeArrowheads="1"/>
          </p:cNvSpPr>
          <p:nvPr>
            <p:ph type="body" idx="1"/>
          </p:nvPr>
        </p:nvSpPr>
        <p:spPr>
          <a:xfrm>
            <a:off x="463176" y="678656"/>
            <a:ext cx="8680824" cy="5884664"/>
          </a:xfrm>
        </p:spPr>
        <p:txBody>
          <a:bodyPr/>
          <a:lstStyle/>
          <a:p>
            <a:pPr marL="0" indent="0" eaLnBrk="1" hangingPunct="1">
              <a:defRPr/>
            </a:pPr>
            <a:r>
              <a:rPr lang="en-US" dirty="0" smtClean="0"/>
              <a:t>Catching errors</a:t>
            </a:r>
          </a:p>
          <a:p>
            <a:pPr marL="0" indent="0" eaLnBrk="1" hangingPunct="1">
              <a:defRPr/>
            </a:pPr>
            <a:endParaRPr lang="en-US" dirty="0" smtClean="0"/>
          </a:p>
          <a:p>
            <a:pPr marL="0" indent="0" eaLnBrk="1" hangingPunct="1">
              <a:defRPr/>
            </a:pPr>
            <a:endParaRPr lang="en-US" dirty="0" smtClean="0"/>
          </a:p>
          <a:p>
            <a:pPr marL="457200" indent="-457200" eaLnBrk="1" hangingPunct="1">
              <a:buAutoNum type="arabicPeriod"/>
              <a:defRPr/>
            </a:pPr>
            <a:r>
              <a:rPr lang="en-US" dirty="0" smtClean="0"/>
              <a:t>The function </a:t>
            </a:r>
            <a:r>
              <a:rPr lang="en-US" sz="1700" dirty="0">
                <a:latin typeface="Monaco" charset="0"/>
                <a:cs typeface="Monaco" charset="0"/>
                <a:sym typeface="Monaco" charset="0"/>
              </a:rPr>
              <a:t>stop </a:t>
            </a:r>
            <a:r>
              <a:rPr lang="en-US" dirty="0" smtClean="0"/>
              <a:t>stops execution of the current expression and prints a specified error message.</a:t>
            </a:r>
          </a:p>
          <a:p>
            <a:pPr marL="0" indent="0" eaLnBrk="1" hangingPunct="1">
              <a:defRPr/>
            </a:pPr>
            <a:endParaRPr lang="en-US" dirty="0" smtClean="0"/>
          </a:p>
          <a:p>
            <a:pPr marL="0" indent="0" eaLnBrk="1" hangingPunct="1">
              <a:defRPr/>
            </a:pPr>
            <a:r>
              <a:rPr lang="en-US" sz="2800" dirty="0" err="1" smtClean="0">
                <a:solidFill>
                  <a:srgbClr val="0000FF"/>
                </a:solidFill>
                <a:latin typeface="Courier"/>
                <a:cs typeface="Courier"/>
                <a:sym typeface="Monaco" charset="0"/>
              </a:rPr>
              <a:t>showstop</a:t>
            </a:r>
            <a:r>
              <a:rPr lang="en-US" sz="2800" dirty="0" smtClean="0">
                <a:solidFill>
                  <a:srgbClr val="0000FF"/>
                </a:solidFill>
                <a:latin typeface="Courier"/>
                <a:cs typeface="Courier"/>
                <a:sym typeface="Monaco" charset="0"/>
              </a:rPr>
              <a:t> = </a:t>
            </a:r>
            <a:r>
              <a:rPr lang="en-US" sz="2800" dirty="0">
                <a:solidFill>
                  <a:srgbClr val="0000FF"/>
                </a:solidFill>
                <a:latin typeface="Courier"/>
                <a:cs typeface="Courier"/>
                <a:sym typeface="Monaco" charset="0"/>
              </a:rPr>
              <a:t>function(x){</a:t>
            </a:r>
          </a:p>
          <a:p>
            <a:pPr marL="0" indent="0" eaLnBrk="1" hangingPunct="1">
              <a:defRPr/>
            </a:pPr>
            <a:r>
              <a:rPr lang="en-US" sz="2800" dirty="0" smtClean="0">
                <a:solidFill>
                  <a:srgbClr val="0000FF"/>
                </a:solidFill>
                <a:latin typeface="Courier"/>
                <a:cs typeface="Courier"/>
                <a:sym typeface="Monaco" charset="0"/>
              </a:rPr>
              <a:t>  </a:t>
            </a:r>
            <a:r>
              <a:rPr lang="en-US" sz="2800" dirty="0">
                <a:solidFill>
                  <a:srgbClr val="0000FF"/>
                </a:solidFill>
                <a:latin typeface="Courier"/>
                <a:cs typeface="Courier"/>
                <a:sym typeface="Monaco" charset="0"/>
              </a:rPr>
              <a:t>if(any(x &lt; 0)) stop("x must be &gt;= 0")</a:t>
            </a:r>
          </a:p>
          <a:p>
            <a:pPr marL="0" indent="0" eaLnBrk="1" hangingPunct="1">
              <a:defRPr/>
            </a:pPr>
            <a:r>
              <a:rPr lang="en-US" sz="2800" dirty="0" smtClean="0">
                <a:solidFill>
                  <a:srgbClr val="0000FF"/>
                </a:solidFill>
                <a:latin typeface="Courier"/>
                <a:cs typeface="Courier"/>
                <a:sym typeface="Monaco" charset="0"/>
              </a:rPr>
              <a:t>  </a:t>
            </a:r>
            <a:r>
              <a:rPr lang="en-US" sz="2800" dirty="0">
                <a:solidFill>
                  <a:srgbClr val="0000FF"/>
                </a:solidFill>
                <a:latin typeface="Courier"/>
                <a:cs typeface="Courier"/>
                <a:sym typeface="Monaco" charset="0"/>
              </a:rPr>
              <a:t>return("ok")</a:t>
            </a:r>
          </a:p>
          <a:p>
            <a:pPr marL="0" indent="0" eaLnBrk="1" hangingPunct="1">
              <a:defRPr/>
            </a:pPr>
            <a:r>
              <a:rPr lang="en-US" sz="2800" dirty="0" smtClean="0">
                <a:solidFill>
                  <a:srgbClr val="0000FF"/>
                </a:solidFill>
                <a:latin typeface="Courier"/>
                <a:cs typeface="Courier"/>
                <a:sym typeface="Monaco" charset="0"/>
              </a:rPr>
              <a:t>}</a:t>
            </a:r>
          </a:p>
          <a:p>
            <a:pPr marL="0" indent="0" eaLnBrk="1" hangingPunct="1">
              <a:defRPr/>
            </a:pPr>
            <a:endParaRPr lang="en-US" sz="1700" dirty="0">
              <a:latin typeface="Monaco" charset="0"/>
              <a:sym typeface="Monaco" charset="0"/>
            </a:endParaRPr>
          </a:p>
          <a:p>
            <a:pPr marL="0" indent="0" eaLnBrk="1" hangingPunct="1">
              <a:defRPr/>
            </a:pPr>
            <a:r>
              <a:rPr lang="en-US" sz="1700" dirty="0">
                <a:latin typeface="Monaco" charset="0"/>
                <a:cs typeface="Monaco" charset="0"/>
                <a:sym typeface="Monaco" charset="0"/>
              </a:rPr>
              <a:t>&gt; </a:t>
            </a:r>
            <a:r>
              <a:rPr lang="en-US" sz="1700" dirty="0" err="1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showstop</a:t>
            </a:r>
            <a:r>
              <a:rPr lang="en-US" sz="1700" dirty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(</a:t>
            </a:r>
            <a:r>
              <a:rPr lang="en-US" sz="1700" dirty="0" smtClean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1:5)</a:t>
            </a:r>
            <a:endParaRPr lang="en-US" sz="1700" dirty="0">
              <a:solidFill>
                <a:srgbClr val="0000FF"/>
              </a:solidFill>
              <a:latin typeface="Monaco" charset="0"/>
              <a:sym typeface="Monaco" charset="0"/>
            </a:endParaRPr>
          </a:p>
          <a:p>
            <a:pPr marL="0" indent="0" eaLnBrk="1" hangingPunct="1">
              <a:defRPr/>
            </a:pPr>
            <a:r>
              <a:rPr lang="en-US" sz="1700" dirty="0">
                <a:latin typeface="Monaco" charset="0"/>
                <a:cs typeface="Monaco" charset="0"/>
                <a:sym typeface="Monaco" charset="0"/>
              </a:rPr>
              <a:t>[1] "</a:t>
            </a:r>
            <a:r>
              <a:rPr lang="en-US" sz="1700" dirty="0" smtClean="0">
                <a:latin typeface="Monaco" charset="0"/>
                <a:cs typeface="Monaco" charset="0"/>
                <a:sym typeface="Monaco" charset="0"/>
              </a:rPr>
              <a:t>ok"</a:t>
            </a:r>
          </a:p>
          <a:p>
            <a:pPr marL="0" indent="0" eaLnBrk="1" hangingPunct="1">
              <a:defRPr/>
            </a:pPr>
            <a:endParaRPr lang="en-US" sz="1700" dirty="0">
              <a:latin typeface="Monaco" charset="0"/>
              <a:sym typeface="Monaco" charset="0"/>
            </a:endParaRPr>
          </a:p>
          <a:p>
            <a:pPr marL="0" indent="0" eaLnBrk="1" hangingPunct="1">
              <a:defRPr/>
            </a:pPr>
            <a:r>
              <a:rPr lang="en-US" sz="1700" dirty="0">
                <a:latin typeface="Monaco" charset="0"/>
                <a:cs typeface="Monaco" charset="0"/>
                <a:sym typeface="Monaco" charset="0"/>
              </a:rPr>
              <a:t>&gt; </a:t>
            </a:r>
            <a:r>
              <a:rPr lang="en-US" sz="1700" dirty="0" err="1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showstop</a:t>
            </a:r>
            <a:r>
              <a:rPr lang="en-US" sz="1700" dirty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(c(-1, 1))</a:t>
            </a:r>
            <a:endParaRPr lang="en-US" sz="1700" dirty="0">
              <a:solidFill>
                <a:srgbClr val="0000FF"/>
              </a:solidFill>
              <a:latin typeface="Monaco" charset="0"/>
              <a:sym typeface="Monaco" charset="0"/>
            </a:endParaRPr>
          </a:p>
          <a:p>
            <a:pPr marL="0" indent="0" eaLnBrk="1" hangingPunct="1">
              <a:defRPr/>
            </a:pPr>
            <a:r>
              <a:rPr lang="en-US" sz="1700" dirty="0">
                <a:latin typeface="Monaco" charset="0"/>
                <a:cs typeface="Monaco" charset="0"/>
                <a:sym typeface="Monaco" charset="0"/>
              </a:rPr>
              <a:t>Error in </a:t>
            </a:r>
            <a:r>
              <a:rPr lang="en-US" sz="1700" dirty="0" err="1">
                <a:latin typeface="Monaco" charset="0"/>
                <a:cs typeface="Monaco" charset="0"/>
                <a:sym typeface="Monaco" charset="0"/>
              </a:rPr>
              <a:t>showstop</a:t>
            </a:r>
            <a:r>
              <a:rPr lang="en-US" sz="1700" dirty="0">
                <a:latin typeface="Monaco" charset="0"/>
                <a:cs typeface="Monaco" charset="0"/>
                <a:sym typeface="Monaco" charset="0"/>
              </a:rPr>
              <a:t>(c(-1, 1)) : x must be &gt;= 0</a:t>
            </a:r>
            <a:endParaRPr lang="en-US" sz="1700" dirty="0">
              <a:latin typeface="Monaco" charset="0"/>
              <a:sym typeface="Monaco" charset="0"/>
            </a:endParaRPr>
          </a:p>
          <a:p>
            <a:pPr marL="0" indent="0" eaLnBrk="1" hangingPunct="1">
              <a:defRPr/>
            </a:pPr>
            <a:endParaRPr lang="en-US" sz="1700" dirty="0">
              <a:latin typeface="Monaco" charset="0"/>
              <a:sym typeface="Monaco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5" name="Rectangle 1"/>
          <p:cNvSpPr>
            <a:spLocks noGrp="1" noChangeArrowheads="1"/>
          </p:cNvSpPr>
          <p:nvPr>
            <p:ph type="body" idx="1"/>
          </p:nvPr>
        </p:nvSpPr>
        <p:spPr>
          <a:xfrm>
            <a:off x="589359" y="687586"/>
            <a:ext cx="7634883" cy="5884664"/>
          </a:xfrm>
        </p:spPr>
        <p:txBody>
          <a:bodyPr/>
          <a:lstStyle/>
          <a:p>
            <a:pPr marL="0" indent="0" eaLnBrk="1" hangingPunct="1">
              <a:defRPr/>
            </a:pPr>
            <a:r>
              <a:rPr lang="en-US" dirty="0" smtClean="0"/>
              <a:t>2.  A similar function is </a:t>
            </a:r>
            <a:r>
              <a:rPr lang="en-US" sz="1700" dirty="0" err="1">
                <a:latin typeface="Monaco" charset="0"/>
                <a:cs typeface="Monaco" charset="0"/>
                <a:sym typeface="Monaco" charset="0"/>
              </a:rPr>
              <a:t>stopifnot</a:t>
            </a:r>
            <a:r>
              <a:rPr lang="en-US" sz="1700" dirty="0">
                <a:latin typeface="Monaco" charset="0"/>
                <a:cs typeface="Monaco" charset="0"/>
                <a:sym typeface="Monaco" charset="0"/>
              </a:rPr>
              <a:t>. </a:t>
            </a:r>
            <a:r>
              <a:rPr lang="en-US" dirty="0" smtClean="0"/>
              <a:t>It has the advantage of being able to take multiple conditions.</a:t>
            </a:r>
            <a:endParaRPr lang="en-US" sz="1700" dirty="0">
              <a:latin typeface="Monaco" charset="0"/>
              <a:sym typeface="Monaco" charset="0"/>
            </a:endParaRPr>
          </a:p>
          <a:p>
            <a:pPr marL="0" indent="0" eaLnBrk="1" hangingPunct="1">
              <a:defRPr/>
            </a:pPr>
            <a:endParaRPr lang="en-US" sz="1700" dirty="0">
              <a:latin typeface="Monaco" charset="0"/>
              <a:sym typeface="Monaco" charset="0"/>
            </a:endParaRPr>
          </a:p>
          <a:p>
            <a:pPr marL="0" indent="0" eaLnBrk="1" hangingPunct="1">
              <a:defRPr/>
            </a:pPr>
            <a:endParaRPr lang="en-US" sz="1700" dirty="0">
              <a:latin typeface="Monaco" charset="0"/>
              <a:sym typeface="Monaco" charset="0"/>
            </a:endParaRPr>
          </a:p>
          <a:p>
            <a:pPr marL="0" indent="0" eaLnBrk="1" hangingPunct="1">
              <a:defRPr/>
            </a:pPr>
            <a:r>
              <a:rPr lang="en-US" dirty="0" err="1">
                <a:solidFill>
                  <a:srgbClr val="0000FF"/>
                </a:solidFill>
                <a:latin typeface="Courier"/>
                <a:cs typeface="Courier"/>
                <a:sym typeface="Monaco" charset="0"/>
              </a:rPr>
              <a:t>s</a:t>
            </a:r>
            <a:r>
              <a:rPr lang="en-US" dirty="0" err="1" smtClean="0">
                <a:solidFill>
                  <a:srgbClr val="0000FF"/>
                </a:solidFill>
                <a:latin typeface="Courier"/>
                <a:cs typeface="Courier"/>
                <a:sym typeface="Monaco" charset="0"/>
              </a:rPr>
              <a:t>howstopifnot</a:t>
            </a:r>
            <a:r>
              <a:rPr lang="en-US" dirty="0" smtClean="0">
                <a:solidFill>
                  <a:srgbClr val="0000FF"/>
                </a:solidFill>
                <a:latin typeface="Courier"/>
                <a:cs typeface="Courier"/>
                <a:sym typeface="Monaco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urier"/>
                <a:cs typeface="Courier"/>
                <a:sym typeface="Monaco" charset="0"/>
              </a:rPr>
              <a:t>=</a:t>
            </a:r>
            <a:r>
              <a:rPr lang="en-US" dirty="0" smtClean="0">
                <a:solidFill>
                  <a:srgbClr val="0000FF"/>
                </a:solidFill>
                <a:latin typeface="Courier"/>
                <a:cs typeface="Courier"/>
                <a:sym typeface="Monaco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urier"/>
                <a:cs typeface="Courier"/>
                <a:sym typeface="Monaco" charset="0"/>
              </a:rPr>
              <a:t>function(x){</a:t>
            </a:r>
          </a:p>
          <a:p>
            <a:pPr marL="0" indent="0" eaLnBrk="1" hangingPunct="1">
              <a:defRPr/>
            </a:pPr>
            <a:r>
              <a:rPr lang="en-US" dirty="0" smtClean="0">
                <a:solidFill>
                  <a:srgbClr val="0000FF"/>
                </a:solidFill>
                <a:latin typeface="Courier"/>
                <a:cs typeface="Courier"/>
                <a:sym typeface="Monaco" charset="0"/>
              </a:rPr>
              <a:t>  </a:t>
            </a:r>
            <a:r>
              <a:rPr lang="en-US" dirty="0" err="1">
                <a:solidFill>
                  <a:srgbClr val="0000FF"/>
                </a:solidFill>
                <a:latin typeface="Courier"/>
                <a:cs typeface="Courier"/>
                <a:sym typeface="Monaco" charset="0"/>
              </a:rPr>
              <a:t>stopifnot</a:t>
            </a:r>
            <a:r>
              <a:rPr lang="en-US" dirty="0">
                <a:solidFill>
                  <a:srgbClr val="0000FF"/>
                </a:solidFill>
                <a:latin typeface="Courier"/>
                <a:cs typeface="Courier"/>
                <a:sym typeface="Monaco" charset="0"/>
              </a:rPr>
              <a:t>(</a:t>
            </a:r>
            <a:r>
              <a:rPr lang="en-US" dirty="0" smtClean="0">
                <a:solidFill>
                  <a:srgbClr val="0000FF"/>
                </a:solidFill>
                <a:latin typeface="Courier"/>
                <a:cs typeface="Courier"/>
                <a:sym typeface="Monaco" charset="0"/>
              </a:rPr>
              <a:t>x &gt;= 0</a:t>
            </a:r>
            <a:r>
              <a:rPr lang="en-US" dirty="0">
                <a:solidFill>
                  <a:srgbClr val="0000FF"/>
                </a:solidFill>
                <a:latin typeface="Courier"/>
                <a:cs typeface="Courier"/>
                <a:sym typeface="Monaco" charset="0"/>
              </a:rPr>
              <a:t>, </a:t>
            </a:r>
            <a:r>
              <a:rPr lang="en-US" dirty="0" smtClean="0">
                <a:solidFill>
                  <a:srgbClr val="0000FF"/>
                </a:solidFill>
                <a:latin typeface="Courier"/>
                <a:cs typeface="Courier"/>
                <a:sym typeface="Monaco" charset="0"/>
              </a:rPr>
              <a:t>x %% 2 </a:t>
            </a:r>
            <a:r>
              <a:rPr lang="en-US" dirty="0">
                <a:solidFill>
                  <a:srgbClr val="0000FF"/>
                </a:solidFill>
                <a:latin typeface="Courier"/>
                <a:cs typeface="Courier"/>
                <a:sym typeface="Monaco" charset="0"/>
              </a:rPr>
              <a:t>== 1)</a:t>
            </a:r>
          </a:p>
          <a:p>
            <a:pPr marL="0" indent="0" eaLnBrk="1" hangingPunct="1">
              <a:defRPr/>
            </a:pPr>
            <a:r>
              <a:rPr lang="en-US" dirty="0" smtClean="0">
                <a:solidFill>
                  <a:srgbClr val="0000FF"/>
                </a:solidFill>
                <a:latin typeface="Courier"/>
                <a:cs typeface="Courier"/>
                <a:sym typeface="Monaco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urier"/>
                <a:cs typeface="Courier"/>
                <a:sym typeface="Monaco" charset="0"/>
              </a:rPr>
              <a:t>return("ok")</a:t>
            </a:r>
          </a:p>
          <a:p>
            <a:pPr marL="0" indent="0" eaLnBrk="1" hangingPunct="1">
              <a:defRPr/>
            </a:pPr>
            <a:r>
              <a:rPr lang="en-US" dirty="0" smtClean="0">
                <a:solidFill>
                  <a:srgbClr val="0000FF"/>
                </a:solidFill>
                <a:latin typeface="Courier"/>
                <a:cs typeface="Courier"/>
                <a:sym typeface="Monaco" charset="0"/>
              </a:rPr>
              <a:t>}</a:t>
            </a:r>
          </a:p>
          <a:p>
            <a:pPr marL="0" indent="0" eaLnBrk="1" hangingPunct="1">
              <a:defRPr/>
            </a:pPr>
            <a:endParaRPr lang="en-US" sz="1700" dirty="0">
              <a:latin typeface="Monaco" charset="0"/>
              <a:sym typeface="Monaco" charset="0"/>
            </a:endParaRPr>
          </a:p>
          <a:p>
            <a:pPr marL="0" indent="0" eaLnBrk="1" hangingPunct="1">
              <a:defRPr/>
            </a:pPr>
            <a:r>
              <a:rPr lang="en-US" sz="1700" dirty="0">
                <a:latin typeface="Monaco" charset="0"/>
                <a:cs typeface="Monaco" charset="0"/>
                <a:sym typeface="Monaco" charset="0"/>
              </a:rPr>
              <a:t>&gt; </a:t>
            </a:r>
            <a:r>
              <a:rPr lang="en-US" sz="1700" dirty="0" err="1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showstopifnot</a:t>
            </a:r>
            <a:r>
              <a:rPr lang="en-US" sz="1700" dirty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(1)</a:t>
            </a:r>
            <a:endParaRPr lang="en-US" sz="1700" dirty="0">
              <a:solidFill>
                <a:srgbClr val="0000FF"/>
              </a:solidFill>
              <a:latin typeface="Monaco" charset="0"/>
              <a:sym typeface="Monaco" charset="0"/>
            </a:endParaRPr>
          </a:p>
          <a:p>
            <a:pPr marL="0" indent="0" eaLnBrk="1" hangingPunct="1">
              <a:defRPr/>
            </a:pPr>
            <a:r>
              <a:rPr lang="en-US" sz="1700" dirty="0">
                <a:latin typeface="Monaco" charset="0"/>
                <a:cs typeface="Monaco" charset="0"/>
                <a:sym typeface="Monaco" charset="0"/>
              </a:rPr>
              <a:t>[1] "</a:t>
            </a:r>
            <a:r>
              <a:rPr lang="en-US" sz="1700" dirty="0" smtClean="0">
                <a:latin typeface="Monaco" charset="0"/>
                <a:cs typeface="Monaco" charset="0"/>
                <a:sym typeface="Monaco" charset="0"/>
              </a:rPr>
              <a:t>ok"</a:t>
            </a:r>
          </a:p>
          <a:p>
            <a:pPr marL="0" indent="0" eaLnBrk="1" hangingPunct="1">
              <a:defRPr/>
            </a:pPr>
            <a:endParaRPr lang="en-US" sz="1700" dirty="0">
              <a:latin typeface="Monaco" charset="0"/>
              <a:sym typeface="Monaco" charset="0"/>
            </a:endParaRPr>
          </a:p>
          <a:p>
            <a:pPr marL="0" indent="0" eaLnBrk="1" hangingPunct="1">
              <a:defRPr/>
            </a:pPr>
            <a:r>
              <a:rPr lang="en-US" sz="1700" dirty="0">
                <a:latin typeface="Monaco" charset="0"/>
                <a:cs typeface="Monaco" charset="0"/>
                <a:sym typeface="Monaco" charset="0"/>
              </a:rPr>
              <a:t>&gt; </a:t>
            </a:r>
            <a:r>
              <a:rPr lang="en-US" sz="1700" dirty="0" err="1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showstopifnot</a:t>
            </a:r>
            <a:r>
              <a:rPr lang="en-US" sz="1700" dirty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(c(1, -1))</a:t>
            </a:r>
            <a:endParaRPr lang="en-US" sz="1700" dirty="0">
              <a:solidFill>
                <a:srgbClr val="0000FF"/>
              </a:solidFill>
              <a:latin typeface="Monaco" charset="0"/>
              <a:sym typeface="Monaco" charset="0"/>
            </a:endParaRPr>
          </a:p>
          <a:p>
            <a:pPr marL="0" indent="0" eaLnBrk="1" hangingPunct="1">
              <a:defRPr/>
            </a:pPr>
            <a:r>
              <a:rPr lang="en-US" sz="1700" dirty="0">
                <a:latin typeface="Monaco" charset="0"/>
                <a:cs typeface="Monaco" charset="0"/>
                <a:sym typeface="Monaco" charset="0"/>
              </a:rPr>
              <a:t>Error: all(x &gt;= 0) is not </a:t>
            </a:r>
            <a:r>
              <a:rPr lang="en-US" sz="1700" dirty="0" smtClean="0">
                <a:latin typeface="Monaco" charset="0"/>
                <a:cs typeface="Monaco" charset="0"/>
                <a:sym typeface="Monaco" charset="0"/>
              </a:rPr>
              <a:t>TRUE</a:t>
            </a:r>
          </a:p>
          <a:p>
            <a:pPr marL="0" indent="0" eaLnBrk="1" hangingPunct="1">
              <a:defRPr/>
            </a:pPr>
            <a:endParaRPr lang="en-US" sz="1700" dirty="0">
              <a:latin typeface="Monaco" charset="0"/>
              <a:sym typeface="Monaco" charset="0"/>
            </a:endParaRPr>
          </a:p>
          <a:p>
            <a:pPr marL="0" indent="0" eaLnBrk="1" hangingPunct="1">
              <a:defRPr/>
            </a:pPr>
            <a:r>
              <a:rPr lang="en-US" sz="1700" dirty="0">
                <a:latin typeface="Monaco" charset="0"/>
                <a:cs typeface="Monaco" charset="0"/>
                <a:sym typeface="Monaco" charset="0"/>
              </a:rPr>
              <a:t>&gt; </a:t>
            </a:r>
            <a:r>
              <a:rPr lang="en-US" sz="1700" dirty="0" err="1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showstopifnot</a:t>
            </a:r>
            <a:r>
              <a:rPr lang="en-US" sz="1700" dirty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(c(1,2))</a:t>
            </a:r>
            <a:endParaRPr lang="en-US" sz="1700" dirty="0">
              <a:solidFill>
                <a:srgbClr val="0000FF"/>
              </a:solidFill>
              <a:latin typeface="Monaco" charset="0"/>
              <a:sym typeface="Monaco" charset="0"/>
            </a:endParaRPr>
          </a:p>
          <a:p>
            <a:pPr marL="0" indent="0" eaLnBrk="1" hangingPunct="1">
              <a:defRPr/>
            </a:pPr>
            <a:r>
              <a:rPr lang="en-US" sz="1700" dirty="0">
                <a:latin typeface="Monaco" charset="0"/>
                <a:cs typeface="Monaco" charset="0"/>
                <a:sym typeface="Monaco" charset="0"/>
              </a:rPr>
              <a:t>Error: </a:t>
            </a:r>
            <a:r>
              <a:rPr lang="en-US" sz="1700" dirty="0" smtClean="0">
                <a:latin typeface="Monaco" charset="0"/>
                <a:cs typeface="Monaco" charset="0"/>
                <a:sym typeface="Monaco" charset="0"/>
              </a:rPr>
              <a:t>x %</a:t>
            </a:r>
            <a:r>
              <a:rPr lang="en-US" sz="1700" dirty="0">
                <a:latin typeface="Monaco" charset="0"/>
                <a:cs typeface="Monaco" charset="0"/>
                <a:sym typeface="Monaco" charset="0"/>
              </a:rPr>
              <a:t>%2 == 1 is not all TRUE</a:t>
            </a:r>
            <a:endParaRPr lang="en-US" sz="1700" dirty="0">
              <a:latin typeface="Monaco" charset="0"/>
              <a:sym typeface="Monaco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5" name="Rectangle 1"/>
          <p:cNvSpPr>
            <a:spLocks noGrp="1" noChangeArrowheads="1"/>
          </p:cNvSpPr>
          <p:nvPr>
            <p:ph type="body" idx="1"/>
          </p:nvPr>
        </p:nvSpPr>
        <p:spPr>
          <a:xfrm>
            <a:off x="634008" y="678656"/>
            <a:ext cx="7634883" cy="6179344"/>
          </a:xfrm>
        </p:spPr>
        <p:txBody>
          <a:bodyPr/>
          <a:lstStyle/>
          <a:p>
            <a:pPr marL="0" indent="0" eaLnBrk="1" hangingPunct="1">
              <a:defRPr/>
            </a:pPr>
            <a:r>
              <a:rPr lang="en-US" sz="2400" dirty="0" smtClean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if </a:t>
            </a:r>
            <a:r>
              <a:rPr lang="en-US" sz="2400" dirty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( condition ) {</a:t>
            </a:r>
            <a:endParaRPr lang="en-US" sz="2400" dirty="0">
              <a:solidFill>
                <a:srgbClr val="0000FF"/>
              </a:solidFill>
              <a:latin typeface="Monaco" charset="0"/>
              <a:sym typeface="Monaco" charset="0"/>
            </a:endParaRPr>
          </a:p>
          <a:p>
            <a:pPr marL="0" lvl="1" indent="0" eaLnBrk="1" hangingPunct="1">
              <a:defRPr/>
            </a:pPr>
            <a:r>
              <a:rPr lang="en-US" sz="2400" dirty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  statement1</a:t>
            </a:r>
            <a:endParaRPr lang="en-US" sz="2400" dirty="0">
              <a:solidFill>
                <a:srgbClr val="0000FF"/>
              </a:solidFill>
              <a:latin typeface="Monaco" charset="0"/>
              <a:sym typeface="Monaco" charset="0"/>
            </a:endParaRPr>
          </a:p>
          <a:p>
            <a:pPr marL="0" lvl="1" indent="0" eaLnBrk="1" hangingPunct="1">
              <a:defRPr/>
            </a:pPr>
            <a:r>
              <a:rPr lang="en-US" sz="2400" dirty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} else {</a:t>
            </a:r>
            <a:endParaRPr lang="en-US" sz="2400" dirty="0">
              <a:solidFill>
                <a:srgbClr val="0000FF"/>
              </a:solidFill>
              <a:latin typeface="Monaco" charset="0"/>
              <a:sym typeface="Monaco" charset="0"/>
            </a:endParaRPr>
          </a:p>
          <a:p>
            <a:pPr marL="0" lvl="1" indent="0" eaLnBrk="1" hangingPunct="1">
              <a:defRPr/>
            </a:pPr>
            <a:r>
              <a:rPr lang="en-US" sz="2400" dirty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  statement2</a:t>
            </a:r>
            <a:endParaRPr lang="en-US" sz="2400" dirty="0">
              <a:solidFill>
                <a:srgbClr val="0000FF"/>
              </a:solidFill>
              <a:latin typeface="Monaco" charset="0"/>
              <a:sym typeface="Monaco" charset="0"/>
            </a:endParaRPr>
          </a:p>
          <a:p>
            <a:pPr marL="0" lvl="1" indent="0" eaLnBrk="1" hangingPunct="1">
              <a:defRPr/>
            </a:pPr>
            <a:r>
              <a:rPr lang="en-US" sz="2400" dirty="0" smtClean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}</a:t>
            </a:r>
          </a:p>
          <a:p>
            <a:pPr marL="0" lvl="1" indent="0" eaLnBrk="1" hangingPunct="1">
              <a:defRPr/>
            </a:pPr>
            <a:endParaRPr lang="en-US" sz="1700" dirty="0">
              <a:latin typeface="Monaco" charset="0"/>
              <a:sym typeface="Monaco" charset="0"/>
            </a:endParaRPr>
          </a:p>
          <a:p>
            <a:pPr marL="0" lvl="1" indent="0" eaLnBrk="1" hangingPunct="1">
              <a:defRPr/>
            </a:pPr>
            <a:r>
              <a:rPr lang="en-US" dirty="0" smtClean="0"/>
              <a:t>First, </a:t>
            </a:r>
            <a:r>
              <a:rPr lang="en-US" sz="2600" b="1" dirty="0">
                <a:solidFill>
                  <a:srgbClr val="0000FF"/>
                </a:solidFill>
                <a:latin typeface="Courier"/>
                <a:cs typeface="Courier"/>
                <a:sym typeface="Monaco" charset="0"/>
              </a:rPr>
              <a:t>condition</a:t>
            </a:r>
            <a:r>
              <a:rPr lang="en-US" dirty="0" smtClean="0"/>
              <a:t> is evaluated. If the result is </a:t>
            </a:r>
            <a:r>
              <a:rPr lang="en-US" sz="1700" b="1" dirty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TRUE</a:t>
            </a:r>
            <a:r>
              <a:rPr lang="en-US" dirty="0" smtClean="0"/>
              <a:t> then </a:t>
            </a:r>
            <a:r>
              <a:rPr lang="en-US" sz="2400" b="1" dirty="0" smtClean="0">
                <a:solidFill>
                  <a:srgbClr val="0000FF"/>
                </a:solidFill>
                <a:latin typeface="Courier"/>
                <a:cs typeface="Courier"/>
                <a:sym typeface="Monaco" charset="0"/>
              </a:rPr>
              <a:t>statement1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  <a:sym typeface="Monaco" charset="0"/>
              </a:rPr>
              <a:t>(s)</a:t>
            </a:r>
            <a:r>
              <a:rPr lang="en-US" sz="2400" dirty="0" smtClean="0">
                <a:latin typeface="Courier"/>
                <a:cs typeface="Courier"/>
              </a:rPr>
              <a:t> </a:t>
            </a:r>
            <a:r>
              <a:rPr lang="en-US" dirty="0" smtClean="0"/>
              <a:t>is evaluated.  If the result is </a:t>
            </a:r>
            <a:r>
              <a:rPr lang="en-US" sz="1700" b="1" dirty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FALSE</a:t>
            </a:r>
            <a:r>
              <a:rPr lang="en-US" dirty="0" smtClean="0"/>
              <a:t> then </a:t>
            </a:r>
            <a:r>
              <a:rPr lang="en-US" sz="2400" b="1" dirty="0" smtClean="0">
                <a:solidFill>
                  <a:srgbClr val="0000FF"/>
                </a:solidFill>
                <a:latin typeface="Courier"/>
                <a:cs typeface="Courier"/>
                <a:sym typeface="Monaco" charset="0"/>
              </a:rPr>
              <a:t>statement2(s)</a:t>
            </a:r>
            <a:r>
              <a:rPr lang="en-US" dirty="0" smtClean="0"/>
              <a:t> is evaluated.  </a:t>
            </a:r>
          </a:p>
          <a:p>
            <a:pPr marL="0" lvl="1" indent="0" eaLnBrk="1" hangingPunct="1">
              <a:defRPr/>
            </a:pPr>
            <a:endParaRPr lang="en-US" dirty="0" smtClean="0"/>
          </a:p>
          <a:p>
            <a:pPr marL="342900" lvl="1" indent="-342900" eaLnBrk="1" hangingPunct="1">
              <a:buFont typeface="Arial"/>
              <a:buChar char="•"/>
              <a:defRPr/>
            </a:pPr>
            <a:r>
              <a:rPr lang="en-US" dirty="0" smtClean="0"/>
              <a:t>If the result has multiple elements, only the first element is checked</a:t>
            </a:r>
          </a:p>
          <a:p>
            <a:pPr marL="342900" lvl="1" indent="-342900" eaLnBrk="1" hangingPunct="1">
              <a:buFont typeface="Arial"/>
              <a:buChar char="•"/>
              <a:defRPr/>
            </a:pPr>
            <a:r>
              <a:rPr lang="en-US" dirty="0" smtClean="0"/>
              <a:t>If the result is numeric, </a:t>
            </a:r>
            <a:r>
              <a:rPr lang="en-US" sz="1700" dirty="0" smtClean="0">
                <a:latin typeface="Monaco" charset="0"/>
                <a:cs typeface="Monaco" charset="0"/>
                <a:sym typeface="Monaco" charset="0"/>
              </a:rPr>
              <a:t>0</a:t>
            </a:r>
            <a:r>
              <a:rPr lang="en-US" dirty="0" smtClean="0"/>
              <a:t> is treated as </a:t>
            </a:r>
            <a:r>
              <a:rPr lang="en-US" sz="1700" b="1" dirty="0" smtClean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FALSE</a:t>
            </a:r>
            <a:r>
              <a:rPr lang="en-US" dirty="0" smtClean="0"/>
              <a:t> and any other number as </a:t>
            </a:r>
            <a:r>
              <a:rPr lang="en-US" sz="1700" b="1" dirty="0" smtClean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TRUE</a:t>
            </a:r>
            <a:r>
              <a:rPr lang="en-US" dirty="0" smtClean="0"/>
              <a:t>.  </a:t>
            </a:r>
          </a:p>
          <a:p>
            <a:pPr marL="342900" lvl="1" indent="-342900" eaLnBrk="1" hangingPunct="1">
              <a:buFont typeface="Arial"/>
              <a:buChar char="•"/>
              <a:defRPr/>
            </a:pPr>
            <a:r>
              <a:rPr lang="en-US" dirty="0" smtClean="0"/>
              <a:t>All other types give an error</a:t>
            </a:r>
          </a:p>
          <a:p>
            <a:pPr marL="342900" lvl="1" indent="-342900" eaLnBrk="1" hangingPunct="1">
              <a:buFont typeface="Arial"/>
              <a:buChar char="•"/>
              <a:defRPr/>
            </a:pPr>
            <a:r>
              <a:rPr lang="en-US" dirty="0" smtClean="0"/>
              <a:t>If the result is </a:t>
            </a:r>
            <a:r>
              <a:rPr lang="en-US" sz="1700" b="1" dirty="0" smtClean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NA</a:t>
            </a:r>
            <a:r>
              <a:rPr lang="en-US" dirty="0" smtClean="0"/>
              <a:t>, you will get an error.</a:t>
            </a:r>
          </a:p>
        </p:txBody>
      </p:sp>
    </p:spTree>
    <p:extLst>
      <p:ext uri="{BB962C8B-B14F-4D97-AF65-F5344CB8AC3E}">
        <p14:creationId xmlns:p14="http://schemas.microsoft.com/office/powerpoint/2010/main" val="16752318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29" name="Rectangle 1"/>
          <p:cNvSpPr>
            <a:spLocks noGrp="1" noChangeArrowheads="1"/>
          </p:cNvSpPr>
          <p:nvPr>
            <p:ph type="body" idx="1"/>
          </p:nvPr>
        </p:nvSpPr>
        <p:spPr>
          <a:xfrm>
            <a:off x="634008" y="424656"/>
            <a:ext cx="8151404" cy="5884664"/>
          </a:xfrm>
        </p:spPr>
        <p:txBody>
          <a:bodyPr/>
          <a:lstStyle/>
          <a:p>
            <a:pPr marL="0" indent="0" eaLnBrk="1" hangingPunct="1">
              <a:defRPr/>
            </a:pPr>
            <a:r>
              <a:rPr lang="en-US" dirty="0" smtClean="0"/>
              <a:t>3. The 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  <a:sym typeface="Monaco" charset="0"/>
              </a:rPr>
              <a:t>warning</a:t>
            </a:r>
            <a:r>
              <a:rPr lang="en-US" dirty="0" smtClean="0"/>
              <a:t> function just prints a warning message without stopping the execution of the function.</a:t>
            </a:r>
          </a:p>
          <a:p>
            <a:pPr marL="0" indent="0" eaLnBrk="1" hangingPunct="1">
              <a:defRPr/>
            </a:pPr>
            <a:endParaRPr lang="en-US" dirty="0" smtClean="0"/>
          </a:p>
          <a:p>
            <a:pPr marL="0" indent="0" eaLnBrk="1" hangingPunct="1">
              <a:defRPr/>
            </a:pPr>
            <a:r>
              <a:rPr lang="en-US" sz="2800" dirty="0" err="1" smtClean="0">
                <a:solidFill>
                  <a:srgbClr val="0000FF"/>
                </a:solidFill>
                <a:latin typeface="Courier"/>
                <a:cs typeface="Courier"/>
                <a:sym typeface="Monaco" charset="0"/>
              </a:rPr>
              <a:t>ratio.warn</a:t>
            </a:r>
            <a:r>
              <a:rPr lang="en-US" sz="2800" dirty="0" smtClean="0">
                <a:solidFill>
                  <a:srgbClr val="0000FF"/>
                </a:solidFill>
                <a:latin typeface="Courier"/>
                <a:cs typeface="Courier"/>
                <a:sym typeface="Monaco" charset="0"/>
              </a:rPr>
              <a:t> </a:t>
            </a:r>
            <a:r>
              <a:rPr lang="en-US" sz="2800" dirty="0">
                <a:solidFill>
                  <a:srgbClr val="0000FF"/>
                </a:solidFill>
                <a:latin typeface="Courier"/>
                <a:cs typeface="Courier"/>
                <a:sym typeface="Monaco" charset="0"/>
              </a:rPr>
              <a:t>=</a:t>
            </a:r>
            <a:r>
              <a:rPr lang="en-US" sz="2800" dirty="0" smtClean="0">
                <a:solidFill>
                  <a:srgbClr val="0000FF"/>
                </a:solidFill>
                <a:latin typeface="Courier"/>
                <a:cs typeface="Courier"/>
                <a:sym typeface="Monaco" charset="0"/>
              </a:rPr>
              <a:t> </a:t>
            </a:r>
            <a:r>
              <a:rPr lang="en-US" sz="2800" dirty="0">
                <a:solidFill>
                  <a:srgbClr val="0000FF"/>
                </a:solidFill>
                <a:latin typeface="Courier"/>
                <a:cs typeface="Courier"/>
                <a:sym typeface="Monaco" charset="0"/>
              </a:rPr>
              <a:t>function(x, y){</a:t>
            </a:r>
          </a:p>
          <a:p>
            <a:pPr marL="0" indent="0" eaLnBrk="1" hangingPunct="1">
              <a:defRPr/>
            </a:pPr>
            <a:r>
              <a:rPr lang="en-US" sz="2800" dirty="0" smtClean="0">
                <a:solidFill>
                  <a:srgbClr val="0000FF"/>
                </a:solidFill>
                <a:latin typeface="Courier"/>
                <a:cs typeface="Courier"/>
                <a:sym typeface="Monaco" charset="0"/>
              </a:rPr>
              <a:t>  </a:t>
            </a:r>
            <a:r>
              <a:rPr lang="en-US" sz="2800" dirty="0">
                <a:solidFill>
                  <a:srgbClr val="0000FF"/>
                </a:solidFill>
                <a:latin typeface="Courier"/>
                <a:cs typeface="Courier"/>
                <a:sym typeface="Monaco" charset="0"/>
              </a:rPr>
              <a:t>if(any(y == 0))</a:t>
            </a:r>
          </a:p>
          <a:p>
            <a:pPr marL="0" indent="0" eaLnBrk="1" hangingPunct="1">
              <a:defRPr/>
            </a:pPr>
            <a:r>
              <a:rPr lang="en-US" sz="2800" dirty="0" smtClean="0">
                <a:solidFill>
                  <a:srgbClr val="0000FF"/>
                </a:solidFill>
                <a:latin typeface="Courier"/>
                <a:cs typeface="Courier"/>
                <a:sym typeface="Monaco" charset="0"/>
              </a:rPr>
              <a:t>    </a:t>
            </a:r>
            <a:r>
              <a:rPr lang="en-US" sz="2800" dirty="0">
                <a:solidFill>
                  <a:srgbClr val="0000FF"/>
                </a:solidFill>
                <a:latin typeface="Courier"/>
                <a:cs typeface="Courier"/>
                <a:sym typeface="Monaco" charset="0"/>
              </a:rPr>
              <a:t>warning("Dividing by zero")</a:t>
            </a:r>
          </a:p>
          <a:p>
            <a:pPr marL="0" indent="0" eaLnBrk="1" hangingPunct="1">
              <a:defRPr/>
            </a:pPr>
            <a:r>
              <a:rPr lang="en-US" sz="2800" dirty="0" smtClean="0">
                <a:solidFill>
                  <a:srgbClr val="0000FF"/>
                </a:solidFill>
                <a:latin typeface="Courier"/>
                <a:cs typeface="Courier"/>
                <a:sym typeface="Monaco" charset="0"/>
              </a:rPr>
              <a:t>  </a:t>
            </a:r>
            <a:r>
              <a:rPr lang="en-US" sz="2800" dirty="0">
                <a:solidFill>
                  <a:srgbClr val="0000FF"/>
                </a:solidFill>
                <a:latin typeface="Courier"/>
                <a:cs typeface="Courier"/>
                <a:sym typeface="Monaco" charset="0"/>
              </a:rPr>
              <a:t>return(x/y)</a:t>
            </a:r>
          </a:p>
          <a:p>
            <a:pPr marL="0" indent="0" eaLnBrk="1" hangingPunct="1">
              <a:defRPr/>
            </a:pPr>
            <a:r>
              <a:rPr lang="en-US" sz="2800" dirty="0" smtClean="0">
                <a:solidFill>
                  <a:srgbClr val="0000FF"/>
                </a:solidFill>
                <a:latin typeface="Courier"/>
                <a:cs typeface="Courier"/>
                <a:sym typeface="Monaco" charset="0"/>
              </a:rPr>
              <a:t>}</a:t>
            </a:r>
          </a:p>
          <a:p>
            <a:pPr marL="0" indent="0" eaLnBrk="1" hangingPunct="1">
              <a:defRPr/>
            </a:pPr>
            <a:endParaRPr lang="en-US" sz="1700" dirty="0">
              <a:latin typeface="Monaco" charset="0"/>
              <a:sym typeface="Monaco" charset="0"/>
            </a:endParaRPr>
          </a:p>
          <a:p>
            <a:pPr marL="0" indent="0" eaLnBrk="1" hangingPunct="1">
              <a:defRPr/>
            </a:pPr>
            <a:r>
              <a:rPr lang="en-US" sz="1700" dirty="0">
                <a:latin typeface="Monaco" charset="0"/>
                <a:cs typeface="Monaco" charset="0"/>
                <a:sym typeface="Monaco" charset="0"/>
              </a:rPr>
              <a:t>&gt; </a:t>
            </a:r>
            <a:r>
              <a:rPr lang="en-US" sz="1700" dirty="0" err="1">
                <a:latin typeface="Monaco" charset="0"/>
                <a:cs typeface="Monaco" charset="0"/>
                <a:sym typeface="Monaco" charset="0"/>
              </a:rPr>
              <a:t>ratio.warn</a:t>
            </a:r>
            <a:r>
              <a:rPr lang="en-US" sz="1700" dirty="0">
                <a:latin typeface="Monaco" charset="0"/>
                <a:cs typeface="Monaco" charset="0"/>
                <a:sym typeface="Monaco" charset="0"/>
              </a:rPr>
              <a:t>(x = 1, y = c(1, 0))</a:t>
            </a:r>
            <a:endParaRPr lang="en-US" sz="1700" dirty="0">
              <a:latin typeface="Monaco" charset="0"/>
              <a:sym typeface="Monaco" charset="0"/>
            </a:endParaRPr>
          </a:p>
          <a:p>
            <a:pPr marL="0" indent="0" eaLnBrk="1" hangingPunct="1">
              <a:defRPr/>
            </a:pPr>
            <a:r>
              <a:rPr lang="en-US" sz="1700" dirty="0">
                <a:latin typeface="Monaco" charset="0"/>
                <a:cs typeface="Monaco" charset="0"/>
                <a:sym typeface="Monaco" charset="0"/>
              </a:rPr>
              <a:t>[1]   1 </a:t>
            </a:r>
            <a:r>
              <a:rPr lang="en-US" sz="1700" dirty="0" err="1">
                <a:latin typeface="Monaco" charset="0"/>
                <a:cs typeface="Monaco" charset="0"/>
                <a:sym typeface="Monaco" charset="0"/>
              </a:rPr>
              <a:t>Inf</a:t>
            </a:r>
            <a:endParaRPr lang="en-US" sz="1700" dirty="0">
              <a:latin typeface="Monaco" charset="0"/>
              <a:sym typeface="Monaco" charset="0"/>
            </a:endParaRPr>
          </a:p>
          <a:p>
            <a:pPr marL="0" indent="0" eaLnBrk="1" hangingPunct="1">
              <a:defRPr/>
            </a:pPr>
            <a:r>
              <a:rPr lang="en-US" sz="1700" dirty="0">
                <a:latin typeface="Monaco" charset="0"/>
                <a:cs typeface="Monaco" charset="0"/>
                <a:sym typeface="Monaco" charset="0"/>
              </a:rPr>
              <a:t>Warning message:</a:t>
            </a:r>
            <a:endParaRPr lang="en-US" sz="1700" dirty="0">
              <a:latin typeface="Monaco" charset="0"/>
              <a:sym typeface="Monaco" charset="0"/>
            </a:endParaRPr>
          </a:p>
          <a:p>
            <a:pPr marL="0" indent="0" eaLnBrk="1" hangingPunct="1">
              <a:defRPr/>
            </a:pPr>
            <a:r>
              <a:rPr lang="en-US" sz="1700" dirty="0">
                <a:latin typeface="Monaco" charset="0"/>
                <a:cs typeface="Monaco" charset="0"/>
                <a:sym typeface="Monaco" charset="0"/>
              </a:rPr>
              <a:t>In </a:t>
            </a:r>
            <a:r>
              <a:rPr lang="en-US" sz="1700" dirty="0" err="1">
                <a:latin typeface="Monaco" charset="0"/>
                <a:cs typeface="Monaco" charset="0"/>
                <a:sym typeface="Monaco" charset="0"/>
              </a:rPr>
              <a:t>ratio.warn</a:t>
            </a:r>
            <a:r>
              <a:rPr lang="en-US" sz="1700" dirty="0">
                <a:latin typeface="Monaco" charset="0"/>
                <a:cs typeface="Monaco" charset="0"/>
                <a:sym typeface="Monaco" charset="0"/>
              </a:rPr>
              <a:t>(x = 1, y = c(1, 0)) : Dividing by </a:t>
            </a:r>
            <a:r>
              <a:rPr lang="en-US" sz="1700" dirty="0" smtClean="0">
                <a:latin typeface="Monaco" charset="0"/>
                <a:cs typeface="Monaco" charset="0"/>
                <a:sym typeface="Monaco" charset="0"/>
              </a:rPr>
              <a:t>zero</a:t>
            </a:r>
          </a:p>
          <a:p>
            <a:pPr marL="0" indent="0" eaLnBrk="1" hangingPunct="1">
              <a:defRPr/>
            </a:pPr>
            <a:endParaRPr lang="en-US" sz="1700" dirty="0">
              <a:latin typeface="Monaco" charset="0"/>
              <a:sym typeface="Monaco" charset="0"/>
            </a:endParaRPr>
          </a:p>
          <a:p>
            <a:pPr marL="0" indent="0" eaLnBrk="1" hangingPunct="1">
              <a:defRPr/>
            </a:pPr>
            <a:r>
              <a:rPr lang="en-US" sz="1700" dirty="0">
                <a:latin typeface="Monaco" charset="0"/>
                <a:cs typeface="Monaco" charset="0"/>
                <a:sym typeface="Monaco" charset="0"/>
              </a:rPr>
              <a:t>&gt; </a:t>
            </a:r>
            <a:r>
              <a:rPr lang="en-US" sz="1700" dirty="0" err="1">
                <a:latin typeface="Monaco" charset="0"/>
                <a:cs typeface="Monaco" charset="0"/>
                <a:sym typeface="Monaco" charset="0"/>
              </a:rPr>
              <a:t>ratio.warn</a:t>
            </a:r>
            <a:r>
              <a:rPr lang="en-US" sz="1700" dirty="0">
                <a:latin typeface="Monaco" charset="0"/>
                <a:cs typeface="Monaco" charset="0"/>
                <a:sym typeface="Monaco" charset="0"/>
              </a:rPr>
              <a:t>(x = 1:3, y = 1:2)</a:t>
            </a:r>
            <a:endParaRPr lang="en-US" sz="1700" dirty="0">
              <a:latin typeface="Monaco" charset="0"/>
              <a:sym typeface="Monaco" charset="0"/>
            </a:endParaRPr>
          </a:p>
          <a:p>
            <a:pPr marL="0" indent="0" eaLnBrk="1" hangingPunct="1">
              <a:defRPr/>
            </a:pPr>
            <a:r>
              <a:rPr lang="en-US" sz="1700" dirty="0">
                <a:latin typeface="Monaco" charset="0"/>
                <a:cs typeface="Monaco" charset="0"/>
                <a:sym typeface="Monaco" charset="0"/>
              </a:rPr>
              <a:t>[1] 1 1 3</a:t>
            </a:r>
            <a:endParaRPr lang="en-US" sz="1700" dirty="0">
              <a:latin typeface="Monaco" charset="0"/>
              <a:sym typeface="Monaco" charset="0"/>
            </a:endParaRPr>
          </a:p>
          <a:p>
            <a:pPr marL="0" indent="0" eaLnBrk="1" hangingPunct="1">
              <a:defRPr/>
            </a:pPr>
            <a:r>
              <a:rPr lang="en-US" sz="1700" dirty="0">
                <a:latin typeface="Monaco" charset="0"/>
                <a:cs typeface="Monaco" charset="0"/>
                <a:sym typeface="Monaco" charset="0"/>
              </a:rPr>
              <a:t>Warning message:</a:t>
            </a:r>
            <a:endParaRPr lang="en-US" sz="1700" dirty="0">
              <a:latin typeface="Monaco" charset="0"/>
              <a:sym typeface="Monaco" charset="0"/>
            </a:endParaRPr>
          </a:p>
          <a:p>
            <a:pPr marL="0" indent="0" eaLnBrk="1" hangingPunct="1">
              <a:defRPr/>
            </a:pPr>
            <a:r>
              <a:rPr lang="en-US" sz="1700" dirty="0">
                <a:latin typeface="Monaco" charset="0"/>
                <a:cs typeface="Monaco" charset="0"/>
                <a:sym typeface="Monaco" charset="0"/>
              </a:rPr>
              <a:t>In x/y : longer object length is not a multiple of shorter object length</a:t>
            </a:r>
            <a:endParaRPr lang="en-US" sz="1700" dirty="0">
              <a:latin typeface="Monaco" charset="0"/>
              <a:sym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12402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29" name="Rectangle 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defRPr/>
            </a:pPr>
            <a:r>
              <a:rPr lang="en-US" dirty="0"/>
              <a:t>4</a:t>
            </a:r>
            <a:r>
              <a:rPr lang="en-US" dirty="0" smtClean="0"/>
              <a:t>. Finally, </a:t>
            </a:r>
            <a:r>
              <a:rPr lang="en-US" sz="2600" dirty="0" smtClean="0">
                <a:solidFill>
                  <a:srgbClr val="0000FF"/>
                </a:solidFill>
                <a:latin typeface="Courier"/>
                <a:cs typeface="Courier"/>
                <a:sym typeface="Monaco" charset="0"/>
              </a:rPr>
              <a:t>try</a:t>
            </a:r>
            <a:r>
              <a:rPr lang="en-US" sz="2600" dirty="0" smtClean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dirty="0" smtClean="0"/>
              <a:t>allows you to try the code. If it doesn’t produce an error then you proceed. If it does, you decide what to do</a:t>
            </a:r>
          </a:p>
          <a:p>
            <a:pPr marL="0" indent="0" eaLnBrk="1" hangingPunct="1">
              <a:defRPr/>
            </a:pPr>
            <a:endParaRPr lang="en-US" dirty="0" smtClean="0"/>
          </a:p>
          <a:p>
            <a:pPr marL="0" indent="0" eaLnBrk="1" hangingPunct="1">
              <a:defRPr/>
            </a:pPr>
            <a:r>
              <a:rPr lang="en-US" sz="2000" dirty="0" err="1" smtClean="0">
                <a:latin typeface="Monaco" charset="0"/>
                <a:cs typeface="Monaco" charset="0"/>
                <a:sym typeface="Monaco" charset="0"/>
              </a:rPr>
              <a:t>ratio.try</a:t>
            </a:r>
            <a:r>
              <a:rPr lang="en-US" sz="2000" dirty="0" smtClean="0">
                <a:latin typeface="Monaco" charset="0"/>
                <a:cs typeface="Monaco" charset="0"/>
                <a:sym typeface="Monaco" charset="0"/>
              </a:rPr>
              <a:t> </a:t>
            </a:r>
            <a:r>
              <a:rPr lang="en-US" sz="2000" dirty="0">
                <a:latin typeface="Monaco" charset="0"/>
                <a:cs typeface="Monaco" charset="0"/>
                <a:sym typeface="Monaco" charset="0"/>
              </a:rPr>
              <a:t>=</a:t>
            </a:r>
            <a:r>
              <a:rPr lang="en-US" sz="2000" dirty="0" smtClean="0">
                <a:latin typeface="Monaco" charset="0"/>
                <a:cs typeface="Monaco" charset="0"/>
                <a:sym typeface="Monaco" charset="0"/>
              </a:rPr>
              <a:t> </a:t>
            </a:r>
            <a:r>
              <a:rPr lang="en-US" sz="2000" dirty="0">
                <a:latin typeface="Monaco" charset="0"/>
                <a:cs typeface="Monaco" charset="0"/>
                <a:sym typeface="Monaco" charset="0"/>
              </a:rPr>
              <a:t>function(x, y){</a:t>
            </a:r>
            <a:endParaRPr lang="en-US" sz="2000" dirty="0">
              <a:latin typeface="Monaco" charset="0"/>
              <a:sym typeface="Monaco" charset="0"/>
            </a:endParaRPr>
          </a:p>
          <a:p>
            <a:pPr marL="0" indent="0" eaLnBrk="1" hangingPunct="1">
              <a:defRPr/>
            </a:pPr>
            <a:r>
              <a:rPr lang="en-US" sz="2000" dirty="0" smtClean="0">
                <a:latin typeface="Monaco" charset="0"/>
                <a:cs typeface="Monaco" charset="0"/>
                <a:sym typeface="Monaco" charset="0"/>
              </a:rPr>
              <a:t>  </a:t>
            </a:r>
            <a:r>
              <a:rPr lang="en-US" sz="2000" b="1" dirty="0" smtClean="0">
                <a:solidFill>
                  <a:srgbClr val="FF0000"/>
                </a:solidFill>
                <a:latin typeface="Monaco" charset="0"/>
                <a:cs typeface="Monaco" charset="0"/>
                <a:sym typeface="Monaco" charset="0"/>
              </a:rPr>
              <a:t>z = try(x/y, silent = TRUE) </a:t>
            </a:r>
          </a:p>
          <a:p>
            <a:pPr marL="0" indent="0" eaLnBrk="1" hangingPunct="1">
              <a:defRPr/>
            </a:pPr>
            <a:r>
              <a:rPr lang="en-US" sz="2000" dirty="0" smtClean="0">
                <a:latin typeface="Monaco" charset="0"/>
                <a:cs typeface="Monaco" charset="0"/>
                <a:sym typeface="Monaco" charset="0"/>
              </a:rPr>
              <a:t>  if(inherits(z</a:t>
            </a:r>
            <a:r>
              <a:rPr lang="en-US" sz="2000" dirty="0">
                <a:latin typeface="Monaco" charset="0"/>
                <a:cs typeface="Monaco" charset="0"/>
                <a:sym typeface="Monaco" charset="0"/>
              </a:rPr>
              <a:t>, </a:t>
            </a:r>
            <a:r>
              <a:rPr lang="en-US" sz="2000" dirty="0" smtClean="0">
                <a:latin typeface="Monaco" charset="0"/>
                <a:cs typeface="Monaco" charset="0"/>
                <a:sym typeface="Monaco" charset="0"/>
              </a:rPr>
              <a:t>"try-error")) {</a:t>
            </a:r>
            <a:endParaRPr lang="en-US" sz="2000" dirty="0">
              <a:latin typeface="Monaco" charset="0"/>
              <a:sym typeface="Monaco" charset="0"/>
            </a:endParaRPr>
          </a:p>
          <a:p>
            <a:pPr marL="0" indent="0" eaLnBrk="1" hangingPunct="1">
              <a:defRPr/>
            </a:pPr>
            <a:r>
              <a:rPr lang="en-US" sz="2000" dirty="0" smtClean="0">
                <a:latin typeface="Monaco" charset="0"/>
                <a:cs typeface="Monaco" charset="0"/>
                <a:sym typeface="Monaco" charset="0"/>
              </a:rPr>
              <a:t>     warning("Division problem")</a:t>
            </a:r>
          </a:p>
          <a:p>
            <a:pPr marL="0" indent="0" eaLnBrk="1" hangingPunct="1">
              <a:defRPr/>
            </a:pPr>
            <a:r>
              <a:rPr lang="en-US" sz="2000" dirty="0">
                <a:latin typeface="Monaco" charset="0"/>
                <a:cs typeface="Monaco" charset="0"/>
                <a:sym typeface="Monaco" charset="0"/>
              </a:rPr>
              <a:t> </a:t>
            </a:r>
            <a:r>
              <a:rPr lang="en-US" sz="2000" dirty="0" smtClean="0">
                <a:latin typeface="Monaco" charset="0"/>
                <a:cs typeface="Monaco" charset="0"/>
                <a:sym typeface="Monaco" charset="0"/>
              </a:rPr>
              <a:t>    z = NULL</a:t>
            </a:r>
          </a:p>
          <a:p>
            <a:pPr marL="0" indent="0" eaLnBrk="1" hangingPunct="1">
              <a:defRPr/>
            </a:pPr>
            <a:r>
              <a:rPr lang="en-US" sz="2000" dirty="0">
                <a:latin typeface="Monaco" charset="0"/>
                <a:cs typeface="Monaco" charset="0"/>
                <a:sym typeface="Monaco" charset="0"/>
              </a:rPr>
              <a:t> </a:t>
            </a:r>
            <a:r>
              <a:rPr lang="en-US" sz="2000" dirty="0" smtClean="0">
                <a:latin typeface="Monaco" charset="0"/>
                <a:cs typeface="Monaco" charset="0"/>
                <a:sym typeface="Monaco" charset="0"/>
              </a:rPr>
              <a:t> }</a:t>
            </a:r>
            <a:endParaRPr lang="en-US" sz="2000" dirty="0">
              <a:latin typeface="Monaco" charset="0"/>
              <a:sym typeface="Monaco" charset="0"/>
            </a:endParaRPr>
          </a:p>
          <a:p>
            <a:pPr marL="0" indent="0" eaLnBrk="1" hangingPunct="1">
              <a:defRPr/>
            </a:pPr>
            <a:r>
              <a:rPr lang="en-US" sz="2000" dirty="0" smtClean="0">
                <a:latin typeface="Monaco" charset="0"/>
                <a:cs typeface="Monaco" charset="0"/>
                <a:sym typeface="Monaco" charset="0"/>
              </a:rPr>
              <a:t>  </a:t>
            </a:r>
            <a:r>
              <a:rPr lang="en-US" sz="2000" dirty="0">
                <a:latin typeface="Monaco" charset="0"/>
                <a:cs typeface="Monaco" charset="0"/>
                <a:sym typeface="Monaco" charset="0"/>
              </a:rPr>
              <a:t>return</a:t>
            </a:r>
            <a:r>
              <a:rPr lang="en-US" sz="2000" dirty="0" smtClean="0">
                <a:latin typeface="Monaco" charset="0"/>
                <a:cs typeface="Monaco" charset="0"/>
                <a:sym typeface="Monaco" charset="0"/>
              </a:rPr>
              <a:t>(</a:t>
            </a:r>
            <a:r>
              <a:rPr lang="en-US" sz="2000" dirty="0">
                <a:latin typeface="Monaco" charset="0"/>
                <a:cs typeface="Monaco" charset="0"/>
                <a:sym typeface="Monaco" charset="0"/>
              </a:rPr>
              <a:t>z</a:t>
            </a:r>
            <a:r>
              <a:rPr lang="en-US" sz="2000" dirty="0" smtClean="0">
                <a:latin typeface="Monaco" charset="0"/>
                <a:cs typeface="Monaco" charset="0"/>
                <a:sym typeface="Monaco" charset="0"/>
              </a:rPr>
              <a:t>)</a:t>
            </a:r>
            <a:endParaRPr lang="en-US" sz="2000" dirty="0">
              <a:latin typeface="Monaco" charset="0"/>
              <a:sym typeface="Monaco" charset="0"/>
            </a:endParaRPr>
          </a:p>
          <a:p>
            <a:pPr marL="0" indent="0" eaLnBrk="1" hangingPunct="1">
              <a:defRPr/>
            </a:pPr>
            <a:r>
              <a:rPr lang="en-US" sz="2000" dirty="0" smtClean="0">
                <a:latin typeface="Monaco" charset="0"/>
                <a:cs typeface="Monaco" charset="0"/>
                <a:sym typeface="Monaco" charset="0"/>
              </a:rPr>
              <a:t>}</a:t>
            </a:r>
          </a:p>
          <a:p>
            <a:pPr marL="0" indent="0" eaLnBrk="1" hangingPunct="1">
              <a:defRPr/>
            </a:pPr>
            <a:endParaRPr lang="en-US" sz="1700" dirty="0">
              <a:latin typeface="Monaco" charset="0"/>
              <a:sym typeface="Monaco" charset="0"/>
            </a:endParaRPr>
          </a:p>
          <a:p>
            <a:pPr marL="0" indent="0" eaLnBrk="1" hangingPunct="1">
              <a:defRPr/>
            </a:pPr>
            <a:r>
              <a:rPr lang="en-US" sz="1700" dirty="0">
                <a:latin typeface="Monaco" charset="0"/>
                <a:cs typeface="Monaco" charset="0"/>
                <a:sym typeface="Monaco" charset="0"/>
              </a:rPr>
              <a:t>&gt; </a:t>
            </a:r>
            <a:r>
              <a:rPr lang="en-US" sz="1700" dirty="0" err="1">
                <a:latin typeface="Monaco" charset="0"/>
                <a:cs typeface="Monaco" charset="0"/>
                <a:sym typeface="Monaco" charset="0"/>
              </a:rPr>
              <a:t>ratio</a:t>
            </a:r>
            <a:r>
              <a:rPr lang="en-US" sz="1700" dirty="0" err="1" smtClean="0">
                <a:latin typeface="Monaco" charset="0"/>
                <a:cs typeface="Monaco" charset="0"/>
                <a:sym typeface="Monaco" charset="0"/>
              </a:rPr>
              <a:t>.try</a:t>
            </a:r>
            <a:r>
              <a:rPr lang="en-US" sz="1700" dirty="0" smtClean="0">
                <a:latin typeface="Monaco" charset="0"/>
                <a:cs typeface="Monaco" charset="0"/>
                <a:sym typeface="Monaco" charset="0"/>
              </a:rPr>
              <a:t>(</a:t>
            </a:r>
            <a:r>
              <a:rPr lang="en-US" sz="1700" dirty="0">
                <a:latin typeface="Monaco" charset="0"/>
                <a:cs typeface="Monaco" charset="0"/>
                <a:sym typeface="Monaco" charset="0"/>
              </a:rPr>
              <a:t>x = 1, y = c(1, 0))</a:t>
            </a:r>
            <a:endParaRPr lang="en-US" sz="1700" dirty="0">
              <a:latin typeface="Monaco" charset="0"/>
              <a:sym typeface="Monaco" charset="0"/>
            </a:endParaRPr>
          </a:p>
          <a:p>
            <a:pPr marL="0" indent="0" eaLnBrk="1" hangingPunct="1">
              <a:defRPr/>
            </a:pPr>
            <a:r>
              <a:rPr lang="en-US" sz="1700" dirty="0">
                <a:latin typeface="Monaco" charset="0"/>
                <a:cs typeface="Monaco" charset="0"/>
                <a:sym typeface="Monaco" charset="0"/>
              </a:rPr>
              <a:t>[1]   1 </a:t>
            </a:r>
            <a:r>
              <a:rPr lang="en-US" sz="1700" dirty="0" err="1">
                <a:latin typeface="Monaco" charset="0"/>
                <a:cs typeface="Monaco" charset="0"/>
                <a:sym typeface="Monaco" charset="0"/>
              </a:rPr>
              <a:t>Inf</a:t>
            </a:r>
            <a:endParaRPr lang="en-US" sz="1700" dirty="0">
              <a:latin typeface="Monaco" charset="0"/>
              <a:sym typeface="Monaco" charset="0"/>
            </a:endParaRPr>
          </a:p>
          <a:p>
            <a:pPr marL="0" indent="0" eaLnBrk="1" hangingPunct="1">
              <a:defRPr/>
            </a:pPr>
            <a:endParaRPr lang="en-US" sz="1700" dirty="0">
              <a:latin typeface="Monaco" charset="0"/>
              <a:sym typeface="Monaco" charset="0"/>
            </a:endParaRPr>
          </a:p>
          <a:p>
            <a:pPr marL="0" indent="0" eaLnBrk="1" hangingPunct="1">
              <a:defRPr/>
            </a:pPr>
            <a:r>
              <a:rPr lang="en-US" sz="1700" dirty="0" smtClean="0">
                <a:latin typeface="Monaco" charset="0"/>
                <a:cs typeface="Monaco" charset="0"/>
                <a:sym typeface="Monaco" charset="0"/>
              </a:rPr>
              <a:t>&gt; </a:t>
            </a:r>
            <a:r>
              <a:rPr lang="en-US" sz="1700" dirty="0" err="1" smtClean="0">
                <a:latin typeface="Monaco" charset="0"/>
                <a:cs typeface="Monaco" charset="0"/>
                <a:sym typeface="Monaco" charset="0"/>
              </a:rPr>
              <a:t>ratio.try</a:t>
            </a:r>
            <a:r>
              <a:rPr lang="en-US" sz="1700" dirty="0" smtClean="0">
                <a:latin typeface="Monaco" charset="0"/>
                <a:cs typeface="Monaco" charset="0"/>
                <a:sym typeface="Monaco" charset="0"/>
              </a:rPr>
              <a:t>(</a:t>
            </a:r>
            <a:r>
              <a:rPr lang="en-US" sz="1700" dirty="0">
                <a:latin typeface="Monaco" charset="0"/>
                <a:cs typeface="Monaco" charset="0"/>
                <a:sym typeface="Monaco" charset="0"/>
              </a:rPr>
              <a:t>x = </a:t>
            </a:r>
            <a:r>
              <a:rPr lang="en-US" sz="1700" dirty="0" smtClean="0">
                <a:latin typeface="Monaco" charset="0"/>
                <a:cs typeface="Monaco" charset="0"/>
                <a:sym typeface="Monaco" charset="0"/>
              </a:rPr>
              <a:t>1, </a:t>
            </a:r>
            <a:r>
              <a:rPr lang="en-US" sz="1700" dirty="0">
                <a:latin typeface="Monaco" charset="0"/>
                <a:cs typeface="Monaco" charset="0"/>
                <a:sym typeface="Monaco" charset="0"/>
              </a:rPr>
              <a:t>y = </a:t>
            </a:r>
            <a:r>
              <a:rPr lang="en-US" sz="1700" dirty="0" smtClean="0">
                <a:latin typeface="Monaco" charset="0"/>
                <a:cs typeface="Monaco" charset="0"/>
                <a:sym typeface="Monaco" charset="0"/>
              </a:rPr>
              <a:t>"r")</a:t>
            </a:r>
          </a:p>
          <a:p>
            <a:pPr marL="0" indent="0" eaLnBrk="1" hangingPunct="1">
              <a:defRPr/>
            </a:pPr>
            <a:r>
              <a:rPr lang="en-US" sz="1700" dirty="0" smtClean="0">
                <a:latin typeface="Monaco" charset="0"/>
                <a:sym typeface="Monaco" charset="0"/>
              </a:rPr>
              <a:t>NULL</a:t>
            </a:r>
            <a:endParaRPr lang="en-US" sz="1700" dirty="0">
              <a:latin typeface="Monaco" charset="0"/>
              <a:sym typeface="Monaco" charset="0"/>
            </a:endParaRPr>
          </a:p>
          <a:p>
            <a:pPr marL="0" indent="0" eaLnBrk="1" hangingPunct="1">
              <a:defRPr/>
            </a:pPr>
            <a:r>
              <a:rPr lang="en-US" sz="1700" dirty="0" smtClean="0">
                <a:latin typeface="Monaco" charset="0"/>
                <a:cs typeface="Monaco" charset="0"/>
                <a:sym typeface="Monaco" charset="0"/>
              </a:rPr>
              <a:t>Warning: Division problem</a:t>
            </a:r>
            <a:endParaRPr lang="en-US" sz="1700" dirty="0">
              <a:latin typeface="Monaco" charset="0"/>
              <a:sym typeface="Monaco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5" name="Rectangle 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defRPr/>
            </a:pPr>
            <a:r>
              <a:rPr lang="en-US" dirty="0" smtClean="0"/>
              <a:t>Efficient programming</a:t>
            </a:r>
          </a:p>
          <a:p>
            <a:pPr marL="0" indent="0" eaLnBrk="1" hangingPunct="1">
              <a:defRPr/>
            </a:pPr>
            <a:endParaRPr lang="en-US" dirty="0" smtClean="0"/>
          </a:p>
          <a:p>
            <a:pPr marL="0" indent="0" eaLnBrk="1" hangingPunct="1">
              <a:defRPr/>
            </a:pPr>
            <a:r>
              <a:rPr lang="en-US" dirty="0" smtClean="0"/>
              <a:t>The first rule of efficient programming in R is to make use of </a:t>
            </a:r>
            <a:r>
              <a:rPr lang="en-US" dirty="0" err="1" smtClean="0"/>
              <a:t>vectorized</a:t>
            </a:r>
            <a:r>
              <a:rPr lang="en-US" dirty="0" smtClean="0"/>
              <a:t> calculations and the apply mechanisms whenever possible.</a:t>
            </a:r>
          </a:p>
          <a:p>
            <a:pPr marL="0" indent="0" eaLnBrk="1" hangingPunct="1">
              <a:defRPr/>
            </a:pPr>
            <a:endParaRPr lang="en-US" dirty="0" smtClean="0"/>
          </a:p>
          <a:p>
            <a:pPr marL="0" indent="0" eaLnBrk="1" hangingPunct="1">
              <a:defRPr/>
            </a:pPr>
            <a:r>
              <a:rPr lang="en-US" dirty="0" smtClean="0"/>
              <a:t>You can check how much time it takes to evaluate any expression by wrapping it in </a:t>
            </a:r>
            <a:r>
              <a:rPr lang="en-US" sz="2600" dirty="0" err="1">
                <a:solidFill>
                  <a:srgbClr val="0000FF"/>
                </a:solidFill>
                <a:latin typeface="Courier"/>
                <a:cs typeface="Courier"/>
                <a:sym typeface="Monaco" charset="0"/>
              </a:rPr>
              <a:t>system.time</a:t>
            </a:r>
            <a:r>
              <a:rPr lang="en-US" sz="2600" dirty="0" smtClean="0">
                <a:solidFill>
                  <a:srgbClr val="0000FF"/>
                </a:solidFill>
                <a:latin typeface="Courier"/>
                <a:cs typeface="Courier"/>
                <a:sym typeface="Monaco" charset="0"/>
              </a:rPr>
              <a:t>()</a:t>
            </a:r>
            <a:r>
              <a:rPr lang="en-US" dirty="0" smtClean="0"/>
              <a:t>.  Units are in seconds.</a:t>
            </a:r>
          </a:p>
          <a:p>
            <a:pPr marL="0" indent="0" eaLnBrk="1" hangingPunct="1">
              <a:defRPr/>
            </a:pPr>
            <a:endParaRPr lang="en-US" dirty="0" smtClean="0"/>
          </a:p>
          <a:p>
            <a:pPr marL="0" indent="0" eaLnBrk="1" hangingPunct="1">
              <a:defRPr/>
            </a:pPr>
            <a:r>
              <a:rPr lang="en-US" sz="1700" dirty="0">
                <a:latin typeface="Monaco" charset="0"/>
                <a:cs typeface="Monaco" charset="0"/>
                <a:sym typeface="Monaco" charset="0"/>
              </a:rPr>
              <a:t>&gt; </a:t>
            </a:r>
            <a:r>
              <a:rPr lang="en-US" sz="1700" dirty="0" err="1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system.time</a:t>
            </a:r>
            <a:r>
              <a:rPr lang="en-US" sz="1700" dirty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(</a:t>
            </a:r>
            <a:r>
              <a:rPr lang="en-US" sz="1700" dirty="0" err="1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normal.samples</a:t>
            </a:r>
            <a:r>
              <a:rPr lang="en-US" sz="1700" dirty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 =</a:t>
            </a:r>
            <a:r>
              <a:rPr lang="en-US" sz="1700" dirty="0" smtClean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 </a:t>
            </a:r>
            <a:r>
              <a:rPr lang="en-US" sz="1700" dirty="0" err="1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rnorm</a:t>
            </a:r>
            <a:r>
              <a:rPr lang="en-US" sz="1700" dirty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(1000000))</a:t>
            </a:r>
            <a:endParaRPr lang="en-US" sz="1700" dirty="0">
              <a:solidFill>
                <a:srgbClr val="0000FF"/>
              </a:solidFill>
              <a:latin typeface="Monaco" charset="0"/>
              <a:sym typeface="Monaco" charset="0"/>
            </a:endParaRPr>
          </a:p>
          <a:p>
            <a:pPr marL="0" indent="0" eaLnBrk="1" hangingPunct="1">
              <a:defRPr/>
            </a:pPr>
            <a:r>
              <a:rPr lang="en-US" sz="1700" dirty="0">
                <a:latin typeface="Monaco" charset="0"/>
                <a:cs typeface="Monaco" charset="0"/>
                <a:sym typeface="Monaco" charset="0"/>
              </a:rPr>
              <a:t>   user  system elapsed </a:t>
            </a:r>
            <a:endParaRPr lang="en-US" sz="1700" dirty="0">
              <a:latin typeface="Monaco" charset="0"/>
              <a:sym typeface="Monaco" charset="0"/>
            </a:endParaRPr>
          </a:p>
          <a:p>
            <a:pPr marL="0" indent="0" eaLnBrk="1" hangingPunct="1">
              <a:defRPr/>
            </a:pPr>
            <a:r>
              <a:rPr lang="en-US" sz="1700" dirty="0">
                <a:latin typeface="Monaco" charset="0"/>
                <a:cs typeface="Monaco" charset="0"/>
                <a:sym typeface="Monaco" charset="0"/>
              </a:rPr>
              <a:t>  0.196   0.013   0.221 </a:t>
            </a:r>
            <a:endParaRPr lang="en-US" sz="1700" dirty="0">
              <a:latin typeface="Monaco" charset="0"/>
              <a:sym typeface="Monaco" charset="0"/>
            </a:endParaRPr>
          </a:p>
        </p:txBody>
      </p:sp>
      <p:sp>
        <p:nvSpPr>
          <p:cNvPr id="205826" name="Rectangle 2"/>
          <p:cNvSpPr>
            <a:spLocks/>
          </p:cNvSpPr>
          <p:nvPr/>
        </p:nvSpPr>
        <p:spPr bwMode="auto">
          <a:xfrm>
            <a:off x="4395218" y="5033568"/>
            <a:ext cx="1969838" cy="389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r>
              <a:rPr lang="en-US" sz="2500">
                <a:solidFill>
                  <a:srgbClr val="000000"/>
                </a:solidFill>
                <a:latin typeface="Gill Sans" charset="0"/>
                <a:ea typeface="ＭＳ Ｐゴシック" charset="0"/>
                <a:cs typeface="ヒラギノ角ゴ ProN W3" charset="0"/>
                <a:sym typeface="Gill Sans" charset="0"/>
              </a:rPr>
              <a:t>wall clock time</a:t>
            </a:r>
          </a:p>
        </p:txBody>
      </p:sp>
      <p:sp>
        <p:nvSpPr>
          <p:cNvPr id="205827" name="Rectangle 3"/>
          <p:cNvSpPr>
            <a:spLocks/>
          </p:cNvSpPr>
          <p:nvPr/>
        </p:nvSpPr>
        <p:spPr bwMode="auto">
          <a:xfrm>
            <a:off x="464344" y="5665887"/>
            <a:ext cx="2062758" cy="803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r>
              <a:rPr lang="en-US" sz="2500">
                <a:solidFill>
                  <a:srgbClr val="000000"/>
                </a:solidFill>
                <a:latin typeface="Gill Sans" charset="0"/>
                <a:ea typeface="ＭＳ Ｐゴシック" charset="0"/>
                <a:cs typeface="ヒラギノ角ゴ ProN W3" charset="0"/>
                <a:sym typeface="Gill Sans" charset="0"/>
              </a:rPr>
              <a:t>CPU time for R process</a:t>
            </a:r>
          </a:p>
        </p:txBody>
      </p:sp>
      <p:sp>
        <p:nvSpPr>
          <p:cNvPr id="205828" name="Rectangle 4"/>
          <p:cNvSpPr>
            <a:spLocks/>
          </p:cNvSpPr>
          <p:nvPr/>
        </p:nvSpPr>
        <p:spPr bwMode="auto">
          <a:xfrm>
            <a:off x="2797476" y="5678193"/>
            <a:ext cx="2772166" cy="779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r>
              <a:rPr lang="en-US" sz="2500">
                <a:solidFill>
                  <a:srgbClr val="000000"/>
                </a:solidFill>
                <a:latin typeface="Gill Sans" charset="0"/>
                <a:ea typeface="ＭＳ Ｐゴシック" charset="0"/>
                <a:cs typeface="ヒラギノ角ゴ ProN W3" charset="0"/>
                <a:sym typeface="Gill Sans" charset="0"/>
              </a:rPr>
              <a:t>CPU time for system</a:t>
            </a:r>
            <a:br>
              <a:rPr lang="en-US" sz="2500">
                <a:solidFill>
                  <a:srgbClr val="000000"/>
                </a:solidFill>
                <a:latin typeface="Gill Sans" charset="0"/>
                <a:ea typeface="ＭＳ Ｐゴシック" charset="0"/>
                <a:cs typeface="ヒラギノ角ゴ ProN W3" charset="0"/>
                <a:sym typeface="Gill Sans" charset="0"/>
              </a:rPr>
            </a:br>
            <a:r>
              <a:rPr lang="en-US" sz="2500">
                <a:solidFill>
                  <a:srgbClr val="000000"/>
                </a:solidFill>
                <a:latin typeface="Gill Sans" charset="0"/>
                <a:ea typeface="ＭＳ Ｐゴシック" charset="0"/>
                <a:cs typeface="ヒラギノ角ゴ ProN W3" charset="0"/>
                <a:sym typeface="Gill Sans" charset="0"/>
              </a:rPr>
              <a:t>on behalf of R</a:t>
            </a:r>
          </a:p>
        </p:txBody>
      </p:sp>
      <p:sp>
        <p:nvSpPr>
          <p:cNvPr id="205829" name="Line 5"/>
          <p:cNvSpPr>
            <a:spLocks noChangeShapeType="1"/>
          </p:cNvSpPr>
          <p:nvPr/>
        </p:nvSpPr>
        <p:spPr bwMode="auto">
          <a:xfrm flipH="1">
            <a:off x="1273598" y="5286376"/>
            <a:ext cx="47997" cy="40406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endParaRPr lang="en-US" sz="300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05830" name="Line 6"/>
          <p:cNvSpPr>
            <a:spLocks noChangeShapeType="1"/>
          </p:cNvSpPr>
          <p:nvPr/>
        </p:nvSpPr>
        <p:spPr bwMode="auto">
          <a:xfrm>
            <a:off x="2523756" y="5322094"/>
            <a:ext cx="788045" cy="321469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endParaRPr lang="en-US" sz="300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05831" name="Line 7"/>
          <p:cNvSpPr>
            <a:spLocks noChangeShapeType="1"/>
          </p:cNvSpPr>
          <p:nvPr/>
        </p:nvSpPr>
        <p:spPr bwMode="auto">
          <a:xfrm>
            <a:off x="3690194" y="5154662"/>
            <a:ext cx="596057" cy="68089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endParaRPr lang="en-US" sz="300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49" name="Rectangle 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defRPr/>
            </a:pPr>
            <a:r>
              <a:rPr lang="en-US" dirty="0" smtClean="0"/>
              <a:t>A systematic way to time every part of a function is to use the </a:t>
            </a:r>
            <a:r>
              <a:rPr lang="en-US" sz="2400" dirty="0" err="1">
                <a:solidFill>
                  <a:srgbClr val="0000FF"/>
                </a:solidFill>
                <a:latin typeface="Courier"/>
                <a:cs typeface="Courier"/>
                <a:sym typeface="Monaco" charset="0"/>
              </a:rPr>
              <a:t>Rprof</a:t>
            </a:r>
            <a:r>
              <a:rPr lang="en-US" dirty="0" smtClean="0"/>
              <a:t> and </a:t>
            </a:r>
            <a:r>
              <a:rPr lang="en-US" sz="2400" dirty="0" err="1">
                <a:solidFill>
                  <a:srgbClr val="0000FF"/>
                </a:solidFill>
                <a:latin typeface="Courier"/>
                <a:cs typeface="Courier"/>
                <a:sym typeface="Monaco" charset="0"/>
              </a:rPr>
              <a:t>summaryRprof</a:t>
            </a:r>
            <a:r>
              <a:rPr lang="en-US" dirty="0" smtClean="0"/>
              <a:t> functions.  This can be a handy way to find bottlenecks.  The general syntax looks like this:</a:t>
            </a:r>
          </a:p>
          <a:p>
            <a:pPr marL="0" indent="0" eaLnBrk="1" hangingPunct="1">
              <a:defRPr/>
            </a:pPr>
            <a:endParaRPr lang="en-US" dirty="0" smtClean="0"/>
          </a:p>
          <a:p>
            <a:pPr marL="0" indent="0" eaLnBrk="1" hangingPunct="1">
              <a:defRPr/>
            </a:pPr>
            <a:r>
              <a:rPr lang="en-US" sz="1700" dirty="0" err="1">
                <a:latin typeface="Monaco" charset="0"/>
                <a:cs typeface="Monaco" charset="0"/>
                <a:sym typeface="Monaco" charset="0"/>
              </a:rPr>
              <a:t>Rprof</a:t>
            </a:r>
            <a:r>
              <a:rPr lang="en-US" sz="1700" dirty="0">
                <a:latin typeface="Monaco" charset="0"/>
                <a:cs typeface="Monaco" charset="0"/>
                <a:sym typeface="Monaco" charset="0"/>
              </a:rPr>
              <a:t>(</a:t>
            </a:r>
            <a:r>
              <a:rPr lang="ja-JP" altLang="en-US" sz="1700" dirty="0">
                <a:latin typeface="Arial"/>
                <a:cs typeface="Monaco" charset="0"/>
                <a:sym typeface="Monaco" charset="0"/>
              </a:rPr>
              <a:t>“</a:t>
            </a:r>
            <a:r>
              <a:rPr lang="en-US" sz="1700" dirty="0">
                <a:latin typeface="Monaco" charset="0"/>
                <a:cs typeface="Monaco" charset="0"/>
                <a:sym typeface="Monaco" charset="0"/>
              </a:rPr>
              <a:t>profiling</a:t>
            </a:r>
            <a:r>
              <a:rPr lang="ja-JP" altLang="en-US" sz="1700" dirty="0">
                <a:latin typeface="Arial"/>
                <a:cs typeface="Monaco" charset="0"/>
                <a:sym typeface="Monaco" charset="0"/>
              </a:rPr>
              <a:t>”</a:t>
            </a:r>
            <a:r>
              <a:rPr lang="en-US" sz="1700" dirty="0">
                <a:latin typeface="Monaco" charset="0"/>
                <a:cs typeface="Monaco" charset="0"/>
                <a:sym typeface="Monaco" charset="0"/>
              </a:rPr>
              <a:t>)</a:t>
            </a:r>
            <a:endParaRPr lang="en-US" sz="1700" dirty="0">
              <a:latin typeface="Monaco" charset="0"/>
              <a:sym typeface="Monaco" charset="0"/>
            </a:endParaRPr>
          </a:p>
          <a:p>
            <a:pPr marL="0" indent="0" eaLnBrk="1" hangingPunct="1">
              <a:defRPr/>
            </a:pPr>
            <a:r>
              <a:rPr lang="en-US" sz="1700" dirty="0">
                <a:latin typeface="Monaco" charset="0"/>
                <a:cs typeface="Monaco" charset="0"/>
                <a:sym typeface="Monaco" charset="0"/>
              </a:rPr>
              <a:t>statements</a:t>
            </a:r>
            <a:endParaRPr lang="en-US" sz="1700" dirty="0">
              <a:latin typeface="Monaco" charset="0"/>
              <a:sym typeface="Monaco" charset="0"/>
            </a:endParaRPr>
          </a:p>
          <a:p>
            <a:pPr marL="0" indent="0" eaLnBrk="1" hangingPunct="1">
              <a:defRPr/>
            </a:pPr>
            <a:r>
              <a:rPr lang="en-US" sz="1700" dirty="0" err="1">
                <a:latin typeface="Monaco" charset="0"/>
                <a:cs typeface="Monaco" charset="0"/>
                <a:sym typeface="Monaco" charset="0"/>
              </a:rPr>
              <a:t>Rprof</a:t>
            </a:r>
            <a:r>
              <a:rPr lang="en-US" sz="1700" dirty="0">
                <a:latin typeface="Monaco" charset="0"/>
                <a:cs typeface="Monaco" charset="0"/>
                <a:sym typeface="Monaco" charset="0"/>
              </a:rPr>
              <a:t>(NULL)</a:t>
            </a:r>
            <a:endParaRPr lang="en-US" sz="1700" dirty="0">
              <a:latin typeface="Monaco" charset="0"/>
              <a:sym typeface="Monaco" charset="0"/>
            </a:endParaRPr>
          </a:p>
          <a:p>
            <a:pPr marL="0" indent="0" eaLnBrk="1" hangingPunct="1">
              <a:defRPr/>
            </a:pPr>
            <a:r>
              <a:rPr lang="en-US" sz="1700" dirty="0" err="1">
                <a:latin typeface="Monaco" charset="0"/>
                <a:cs typeface="Monaco" charset="0"/>
                <a:sym typeface="Monaco" charset="0"/>
              </a:rPr>
              <a:t>summaryRprof</a:t>
            </a:r>
            <a:r>
              <a:rPr lang="en-US" sz="1700" dirty="0">
                <a:latin typeface="Monaco" charset="0"/>
                <a:cs typeface="Monaco" charset="0"/>
                <a:sym typeface="Monaco" charset="0"/>
              </a:rPr>
              <a:t>(</a:t>
            </a:r>
            <a:r>
              <a:rPr lang="ja-JP" altLang="en-US" sz="1700" dirty="0">
                <a:latin typeface="Arial"/>
                <a:cs typeface="Monaco" charset="0"/>
                <a:sym typeface="Monaco" charset="0"/>
              </a:rPr>
              <a:t>“</a:t>
            </a:r>
            <a:r>
              <a:rPr lang="en-US" sz="1700" dirty="0">
                <a:latin typeface="Monaco" charset="0"/>
                <a:cs typeface="Monaco" charset="0"/>
                <a:sym typeface="Monaco" charset="0"/>
              </a:rPr>
              <a:t>profiling</a:t>
            </a:r>
            <a:r>
              <a:rPr lang="ja-JP" altLang="en-US" sz="1700" dirty="0">
                <a:latin typeface="Arial"/>
                <a:cs typeface="Monaco" charset="0"/>
                <a:sym typeface="Monaco" charset="0"/>
              </a:rPr>
              <a:t>”</a:t>
            </a:r>
            <a:r>
              <a:rPr lang="en-US" sz="1700" dirty="0">
                <a:latin typeface="Monaco" charset="0"/>
                <a:cs typeface="Monaco" charset="0"/>
                <a:sym typeface="Monaco" charset="0"/>
              </a:rPr>
              <a:t>)</a:t>
            </a:r>
            <a:endParaRPr lang="en-US" dirty="0" smtClean="0"/>
          </a:p>
          <a:p>
            <a:pPr marL="0" indent="0" eaLnBrk="1" hangingPunct="1">
              <a:defRPr/>
            </a:pPr>
            <a:endParaRPr lang="en-US" dirty="0" smtClean="0"/>
          </a:p>
        </p:txBody>
      </p:sp>
      <p:sp>
        <p:nvSpPr>
          <p:cNvPr id="206850" name="Line 2"/>
          <p:cNvSpPr>
            <a:spLocks noChangeShapeType="1"/>
          </p:cNvSpPr>
          <p:nvPr/>
        </p:nvSpPr>
        <p:spPr bwMode="auto">
          <a:xfrm>
            <a:off x="2705695" y="2875359"/>
            <a:ext cx="1509117" cy="11273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endParaRPr lang="en-US" sz="300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06851" name="Rectangle 3"/>
          <p:cNvSpPr>
            <a:spLocks/>
          </p:cNvSpPr>
          <p:nvPr/>
        </p:nvSpPr>
        <p:spPr bwMode="auto">
          <a:xfrm>
            <a:off x="4356196" y="2587823"/>
            <a:ext cx="1905006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r>
              <a:rPr lang="en-US" sz="3000">
                <a:solidFill>
                  <a:srgbClr val="000000"/>
                </a:solidFill>
                <a:latin typeface="Gill Sans" charset="0"/>
                <a:ea typeface="ＭＳ Ｐゴシック" charset="0"/>
                <a:cs typeface="ヒラギノ角ゴ ProN W3" charset="0"/>
                <a:sym typeface="Gill Sans" charset="0"/>
              </a:rPr>
              <a:t>File to store</a:t>
            </a:r>
            <a:br>
              <a:rPr lang="en-US" sz="3000">
                <a:solidFill>
                  <a:srgbClr val="000000"/>
                </a:solidFill>
                <a:latin typeface="Gill Sans" charset="0"/>
                <a:ea typeface="ＭＳ Ｐゴシック" charset="0"/>
                <a:cs typeface="ヒラギノ角ゴ ProN W3" charset="0"/>
                <a:sym typeface="Gill Sans" charset="0"/>
              </a:rPr>
            </a:br>
            <a:r>
              <a:rPr lang="en-US" sz="3000">
                <a:solidFill>
                  <a:srgbClr val="000000"/>
                </a:solidFill>
                <a:latin typeface="Gill Sans" charset="0"/>
                <a:ea typeface="ＭＳ Ｐゴシック" charset="0"/>
                <a:cs typeface="ヒラギノ角ゴ ProN W3" charset="0"/>
                <a:sym typeface="Gill Sans" charset="0"/>
              </a:rPr>
              <a:t>information</a:t>
            </a:r>
          </a:p>
        </p:txBody>
      </p:sp>
      <p:sp>
        <p:nvSpPr>
          <p:cNvPr id="206852" name="Line 4"/>
          <p:cNvSpPr>
            <a:spLocks noChangeShapeType="1"/>
          </p:cNvSpPr>
          <p:nvPr/>
        </p:nvSpPr>
        <p:spPr bwMode="auto">
          <a:xfrm>
            <a:off x="2062760" y="3018234"/>
            <a:ext cx="2759273" cy="1112863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endParaRPr lang="en-US" sz="300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06853" name="Rectangle 5"/>
          <p:cNvSpPr>
            <a:spLocks/>
          </p:cNvSpPr>
          <p:nvPr/>
        </p:nvSpPr>
        <p:spPr bwMode="auto">
          <a:xfrm>
            <a:off x="4872261" y="3710286"/>
            <a:ext cx="2320602" cy="946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r>
              <a:rPr lang="en-US" sz="3000">
                <a:solidFill>
                  <a:srgbClr val="000000"/>
                </a:solidFill>
                <a:latin typeface="Gill Sans" charset="0"/>
                <a:ea typeface="ＭＳ Ｐゴシック" charset="0"/>
                <a:cs typeface="ヒラギノ角ゴ ProN W3" charset="0"/>
                <a:sym typeface="Gill Sans" charset="0"/>
              </a:rPr>
              <a:t>Whatever you</a:t>
            </a:r>
            <a:br>
              <a:rPr lang="en-US" sz="3000">
                <a:solidFill>
                  <a:srgbClr val="000000"/>
                </a:solidFill>
                <a:latin typeface="Gill Sans" charset="0"/>
                <a:ea typeface="ＭＳ Ｐゴシック" charset="0"/>
                <a:cs typeface="ヒラギノ角ゴ ProN W3" charset="0"/>
                <a:sym typeface="Gill Sans" charset="0"/>
              </a:rPr>
            </a:br>
            <a:r>
              <a:rPr lang="en-US" sz="3000">
                <a:solidFill>
                  <a:srgbClr val="000000"/>
                </a:solidFill>
                <a:latin typeface="Gill Sans" charset="0"/>
                <a:ea typeface="ＭＳ Ｐゴシック" charset="0"/>
                <a:cs typeface="ヒラギノ角ゴ ProN W3" charset="0"/>
                <a:sym typeface="Gill Sans" charset="0"/>
              </a:rPr>
              <a:t>want to time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3" name="Rectangle 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defRPr/>
            </a:pPr>
            <a:endParaRPr lang="en-US" sz="1700" dirty="0">
              <a:latin typeface="Monaco" charset="0"/>
              <a:sym typeface="Monaco" charset="0"/>
            </a:endParaRPr>
          </a:p>
          <a:p>
            <a:pPr marL="0" indent="0" eaLnBrk="1" hangingPunct="1">
              <a:defRPr/>
            </a:pPr>
            <a:endParaRPr lang="en-US" sz="1700" dirty="0">
              <a:latin typeface="Monaco" charset="0"/>
              <a:sym typeface="Monaco" charset="0"/>
            </a:endParaRPr>
          </a:p>
          <a:p>
            <a:pPr marL="0" indent="0" eaLnBrk="1" hangingPunct="1">
              <a:defRPr/>
            </a:pPr>
            <a:r>
              <a:rPr lang="en-US" sz="3600" dirty="0">
                <a:latin typeface="Calibri"/>
                <a:cs typeface="Calibri"/>
              </a:rPr>
              <a:t>T</a:t>
            </a:r>
            <a:r>
              <a:rPr lang="en-US" sz="3600" dirty="0" smtClean="0">
                <a:latin typeface="Calibri"/>
                <a:cs typeface="Calibri"/>
              </a:rPr>
              <a:t>he else clause is optional.   </a:t>
            </a:r>
          </a:p>
          <a:p>
            <a:pPr marL="0" indent="0" eaLnBrk="1" hangingPunct="1">
              <a:defRPr/>
            </a:pPr>
            <a:endParaRPr lang="en-US" dirty="0" smtClean="0"/>
          </a:p>
          <a:p>
            <a:pPr marL="0" indent="0" eaLnBrk="1" hangingPunct="1">
              <a:defRPr/>
            </a:pPr>
            <a:r>
              <a:rPr lang="en-US" sz="2400" dirty="0" smtClean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if</a:t>
            </a:r>
            <a:r>
              <a:rPr lang="en-US" sz="2400" dirty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( any(x &lt;= 0) ) </a:t>
            </a:r>
            <a:r>
              <a:rPr lang="en-US" sz="2400" dirty="0" smtClean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{</a:t>
            </a:r>
          </a:p>
          <a:p>
            <a:pPr marL="0" indent="0" eaLnBrk="1" hangingPunct="1">
              <a:defRPr/>
            </a:pPr>
            <a:r>
              <a:rPr lang="en-US" sz="2400" dirty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 x </a:t>
            </a:r>
            <a:r>
              <a:rPr lang="en-US" sz="2400" dirty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=</a:t>
            </a:r>
            <a:r>
              <a:rPr lang="en-US" sz="2400" dirty="0" smtClean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1+</a:t>
            </a:r>
            <a:r>
              <a:rPr lang="en-US" sz="2400" dirty="0" smtClean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x</a:t>
            </a:r>
          </a:p>
          <a:p>
            <a:pPr marL="0" indent="0" eaLnBrk="1" hangingPunct="1">
              <a:defRPr/>
            </a:pPr>
            <a:r>
              <a:rPr lang="en-US" sz="2400" dirty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}</a:t>
            </a:r>
            <a:endParaRPr lang="en-US" sz="2400" dirty="0">
              <a:solidFill>
                <a:srgbClr val="0000FF"/>
              </a:solidFill>
              <a:latin typeface="Monaco" charset="0"/>
              <a:sym typeface="Monaco" charset="0"/>
            </a:endParaRPr>
          </a:p>
          <a:p>
            <a:pPr marL="0" indent="0" eaLnBrk="1" hangingPunct="1">
              <a:defRPr/>
            </a:pPr>
            <a:r>
              <a:rPr lang="en-US" sz="2400" dirty="0" smtClean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y = </a:t>
            </a:r>
            <a:r>
              <a:rPr lang="en-US" sz="2400" dirty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log(x)</a:t>
            </a:r>
            <a:endParaRPr lang="en-US" sz="2400" dirty="0">
              <a:solidFill>
                <a:srgbClr val="0000FF"/>
              </a:solidFill>
              <a:latin typeface="Monaco" charset="0"/>
              <a:sym typeface="Monaco" charset="0"/>
            </a:endParaRPr>
          </a:p>
          <a:p>
            <a:pPr marL="0" indent="0" eaLnBrk="1" hangingPunct="1">
              <a:defRPr/>
            </a:pPr>
            <a:endParaRPr lang="en-US" sz="1700" dirty="0">
              <a:latin typeface="Monaco" charset="0"/>
              <a:sym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51510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3" name="Rectangle 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defRPr/>
            </a:pPr>
            <a:r>
              <a:rPr lang="en-US" dirty="0" smtClean="0"/>
              <a:t>The result of an if/else statement can be assigned.  For example,</a:t>
            </a:r>
          </a:p>
          <a:p>
            <a:pPr marL="0" indent="0" eaLnBrk="1" hangingPunct="1">
              <a:defRPr/>
            </a:pPr>
            <a:endParaRPr lang="en-US" dirty="0" smtClean="0"/>
          </a:p>
          <a:p>
            <a:pPr marL="0" indent="0" eaLnBrk="1" hangingPunct="1">
              <a:defRPr/>
            </a:pPr>
            <a:r>
              <a:rPr lang="en-US" sz="2400" dirty="0" smtClean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if </a:t>
            </a:r>
            <a:r>
              <a:rPr lang="en-US" sz="2400" dirty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( any(x &lt;= 0) </a:t>
            </a:r>
            <a:r>
              <a:rPr lang="en-US" sz="2400" dirty="0" smtClean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) { </a:t>
            </a:r>
          </a:p>
          <a:p>
            <a:pPr marL="0" indent="0" eaLnBrk="1" hangingPunct="1">
              <a:defRPr/>
            </a:pPr>
            <a:r>
              <a:rPr lang="en-US" sz="2400" dirty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 y </a:t>
            </a:r>
            <a:r>
              <a:rPr lang="en-US" sz="2400" dirty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=</a:t>
            </a:r>
            <a:r>
              <a:rPr lang="en-US" sz="2400" dirty="0" smtClean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log(1+x) </a:t>
            </a:r>
            <a:endParaRPr lang="en-US" sz="2400" dirty="0" smtClean="0">
              <a:solidFill>
                <a:srgbClr val="0000FF"/>
              </a:solidFill>
              <a:latin typeface="Monaco" charset="0"/>
              <a:cs typeface="Monaco" charset="0"/>
              <a:sym typeface="Monaco" charset="0"/>
            </a:endParaRPr>
          </a:p>
          <a:p>
            <a:pPr marL="0" indent="0" eaLnBrk="1" hangingPunct="1">
              <a:defRPr/>
            </a:pPr>
            <a:r>
              <a:rPr lang="en-US" sz="2400" dirty="0" smtClean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} else {</a:t>
            </a:r>
          </a:p>
          <a:p>
            <a:pPr marL="0" indent="0" eaLnBrk="1" hangingPunct="1">
              <a:defRPr/>
            </a:pPr>
            <a:r>
              <a:rPr lang="en-US" sz="2400" dirty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 y </a:t>
            </a:r>
            <a:r>
              <a:rPr lang="en-US" sz="2400" dirty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=</a:t>
            </a:r>
            <a:r>
              <a:rPr lang="en-US" sz="2400" dirty="0" smtClean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log(x</a:t>
            </a:r>
            <a:r>
              <a:rPr lang="en-US" sz="2400" dirty="0" smtClean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)</a:t>
            </a:r>
          </a:p>
          <a:p>
            <a:pPr marL="0" indent="0" eaLnBrk="1" hangingPunct="1">
              <a:defRPr/>
            </a:pPr>
            <a:r>
              <a:rPr lang="en-US" sz="2400" dirty="0" smtClean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}</a:t>
            </a:r>
            <a:endParaRPr lang="en-US" sz="2400" dirty="0" smtClean="0"/>
          </a:p>
          <a:p>
            <a:pPr marL="0" indent="0" eaLnBrk="1" hangingPunct="1">
              <a:defRPr/>
            </a:pPr>
            <a:endParaRPr lang="en-US" dirty="0" smtClean="0"/>
          </a:p>
          <a:p>
            <a:pPr marL="0" indent="0" eaLnBrk="1" hangingPunct="1">
              <a:defRPr/>
            </a:pPr>
            <a:r>
              <a:rPr lang="en-US" dirty="0" smtClean="0"/>
              <a:t>is the same as</a:t>
            </a:r>
          </a:p>
          <a:p>
            <a:pPr marL="0" indent="0" eaLnBrk="1" hangingPunct="1">
              <a:defRPr/>
            </a:pPr>
            <a:r>
              <a:rPr lang="en-US" sz="2400" dirty="0" smtClean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y = </a:t>
            </a:r>
            <a:r>
              <a:rPr lang="en-US" sz="2400" dirty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if ( any(x &lt;= 0) ) </a:t>
            </a:r>
            <a:r>
              <a:rPr lang="en-US" sz="2400" dirty="0" smtClean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{</a:t>
            </a:r>
          </a:p>
          <a:p>
            <a:pPr marL="0" indent="0" eaLnBrk="1" hangingPunct="1">
              <a:defRPr/>
            </a:pPr>
            <a:r>
              <a:rPr lang="en-US" sz="2400" dirty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 log</a:t>
            </a:r>
            <a:r>
              <a:rPr lang="en-US" sz="2400" dirty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(1+x</a:t>
            </a:r>
            <a:r>
              <a:rPr lang="en-US" sz="2400" dirty="0" smtClean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)</a:t>
            </a:r>
          </a:p>
          <a:p>
            <a:pPr marL="0" indent="0" eaLnBrk="1" hangingPunct="1">
              <a:defRPr/>
            </a:pPr>
            <a:r>
              <a:rPr lang="en-US" sz="2400" dirty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}</a:t>
            </a:r>
            <a:r>
              <a:rPr lang="en-US" sz="2400" dirty="0" smtClean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else </a:t>
            </a:r>
            <a:r>
              <a:rPr lang="en-US" sz="2400" dirty="0" smtClean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{</a:t>
            </a:r>
          </a:p>
          <a:p>
            <a:pPr marL="0" indent="0" eaLnBrk="1" hangingPunct="1">
              <a:defRPr/>
            </a:pPr>
            <a:r>
              <a:rPr lang="en-US" sz="2400" dirty="0" smtClean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  log</a:t>
            </a:r>
            <a:r>
              <a:rPr lang="en-US" sz="2400" dirty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(x</a:t>
            </a:r>
            <a:r>
              <a:rPr lang="en-US" sz="2400" dirty="0" smtClean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)</a:t>
            </a:r>
          </a:p>
          <a:p>
            <a:pPr marL="0" indent="0" eaLnBrk="1" hangingPunct="1">
              <a:defRPr/>
            </a:pPr>
            <a:r>
              <a:rPr lang="en-US" sz="2400" dirty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}</a:t>
            </a:r>
            <a:endParaRPr lang="en-US" sz="2400" dirty="0">
              <a:solidFill>
                <a:srgbClr val="0000FF"/>
              </a:solidFill>
              <a:latin typeface="Monaco" charset="0"/>
              <a:sym typeface="Monaco" charset="0"/>
            </a:endParaRPr>
          </a:p>
          <a:p>
            <a:pPr marL="0" indent="0" eaLnBrk="1" hangingPunct="1">
              <a:defRPr/>
            </a:pPr>
            <a:endParaRPr lang="en-US" sz="1700" dirty="0">
              <a:latin typeface="Monaco" charset="0"/>
              <a:sym typeface="Monaco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7" name="Rectangle 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defRPr/>
            </a:pPr>
            <a:r>
              <a:rPr lang="en-US" dirty="0" smtClean="0"/>
              <a:t>If/else statements can be nested.</a:t>
            </a:r>
          </a:p>
          <a:p>
            <a:pPr marL="0" indent="0" eaLnBrk="1" hangingPunct="1">
              <a:defRPr/>
            </a:pPr>
            <a:endParaRPr lang="en-US" dirty="0" smtClean="0"/>
          </a:p>
          <a:p>
            <a:pPr marL="0" indent="0" eaLnBrk="1" hangingPunct="1">
              <a:defRPr/>
            </a:pPr>
            <a:r>
              <a:rPr lang="en-US" sz="2400" dirty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if (condition1 </a:t>
            </a:r>
            <a:r>
              <a:rPr lang="en-US" sz="2400" dirty="0" smtClean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) {</a:t>
            </a:r>
            <a:endParaRPr lang="en-US" sz="2400" dirty="0">
              <a:solidFill>
                <a:srgbClr val="0000FF"/>
              </a:solidFill>
              <a:latin typeface="Monaco" charset="0"/>
              <a:sym typeface="Monaco" charset="0"/>
            </a:endParaRPr>
          </a:p>
          <a:p>
            <a:pPr marL="0" indent="0" eaLnBrk="1" hangingPunct="1">
              <a:defRPr/>
            </a:pPr>
            <a:r>
              <a:rPr lang="en-US" sz="2400" dirty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  statement1</a:t>
            </a:r>
            <a:endParaRPr lang="en-US" sz="2400" dirty="0">
              <a:solidFill>
                <a:srgbClr val="0000FF"/>
              </a:solidFill>
              <a:latin typeface="Monaco" charset="0"/>
              <a:sym typeface="Monaco" charset="0"/>
            </a:endParaRPr>
          </a:p>
          <a:p>
            <a:pPr marL="0" indent="0" eaLnBrk="1" hangingPunct="1">
              <a:defRPr/>
            </a:pPr>
            <a:r>
              <a:rPr lang="en-US" sz="2400" dirty="0" smtClean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} else {</a:t>
            </a:r>
          </a:p>
          <a:p>
            <a:pPr marL="0" indent="0" eaLnBrk="1" hangingPunct="1">
              <a:defRPr/>
            </a:pPr>
            <a:r>
              <a:rPr lang="en-US" sz="2400" dirty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if (condition2</a:t>
            </a:r>
            <a:r>
              <a:rPr lang="en-US" sz="2400" dirty="0" smtClean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) {</a:t>
            </a:r>
            <a:endParaRPr lang="en-US" sz="2400" dirty="0">
              <a:solidFill>
                <a:srgbClr val="0000FF"/>
              </a:solidFill>
              <a:latin typeface="Monaco" charset="0"/>
              <a:sym typeface="Monaco" charset="0"/>
            </a:endParaRPr>
          </a:p>
          <a:p>
            <a:pPr marL="0" indent="0" eaLnBrk="1" hangingPunct="1">
              <a:defRPr/>
            </a:pPr>
            <a:r>
              <a:rPr lang="en-US" sz="2400" dirty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  </a:t>
            </a:r>
            <a:r>
              <a:rPr lang="en-US" sz="2400" dirty="0" smtClean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  statement2</a:t>
            </a:r>
            <a:endParaRPr lang="en-US" sz="2400" dirty="0">
              <a:solidFill>
                <a:srgbClr val="0000FF"/>
              </a:solidFill>
              <a:latin typeface="Monaco" charset="0"/>
              <a:sym typeface="Monaco" charset="0"/>
            </a:endParaRPr>
          </a:p>
          <a:p>
            <a:pPr marL="0" indent="0" eaLnBrk="1" hangingPunct="1">
              <a:defRPr/>
            </a:pPr>
            <a:r>
              <a:rPr lang="en-US" sz="2400" dirty="0" smtClean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  } else {</a:t>
            </a:r>
          </a:p>
          <a:p>
            <a:pPr marL="0" indent="0" eaLnBrk="1" hangingPunct="1">
              <a:defRPr/>
            </a:pPr>
            <a:r>
              <a:rPr lang="en-US" sz="2400" dirty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   if </a:t>
            </a:r>
            <a:r>
              <a:rPr lang="en-US" sz="2400" dirty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(condition3</a:t>
            </a:r>
            <a:r>
              <a:rPr lang="en-US" sz="2400" dirty="0" smtClean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) {</a:t>
            </a:r>
            <a:endParaRPr lang="en-US" sz="2400" dirty="0">
              <a:solidFill>
                <a:srgbClr val="0000FF"/>
              </a:solidFill>
              <a:latin typeface="Monaco" charset="0"/>
              <a:sym typeface="Monaco" charset="0"/>
            </a:endParaRPr>
          </a:p>
          <a:p>
            <a:pPr marL="0" indent="0" eaLnBrk="1" hangingPunct="1">
              <a:defRPr/>
            </a:pPr>
            <a:r>
              <a:rPr lang="en-US" sz="2400" dirty="0" smtClean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      </a:t>
            </a:r>
            <a:r>
              <a:rPr lang="en-US" sz="2400" dirty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statement3</a:t>
            </a:r>
            <a:endParaRPr lang="en-US" sz="2400" dirty="0">
              <a:solidFill>
                <a:srgbClr val="0000FF"/>
              </a:solidFill>
              <a:latin typeface="Monaco" charset="0"/>
              <a:sym typeface="Monaco" charset="0"/>
            </a:endParaRPr>
          </a:p>
          <a:p>
            <a:pPr marL="0" indent="0" eaLnBrk="1" hangingPunct="1">
              <a:defRPr/>
            </a:pPr>
            <a:r>
              <a:rPr lang="en-US" sz="2400" dirty="0" smtClean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    } else { </a:t>
            </a:r>
            <a:endParaRPr lang="en-US" sz="2400" dirty="0">
              <a:solidFill>
                <a:srgbClr val="0000FF"/>
              </a:solidFill>
              <a:latin typeface="Monaco" charset="0"/>
              <a:sym typeface="Monaco" charset="0"/>
            </a:endParaRPr>
          </a:p>
          <a:p>
            <a:pPr marL="0" indent="0" eaLnBrk="1" hangingPunct="1">
              <a:defRPr/>
            </a:pPr>
            <a:r>
              <a:rPr lang="en-US" sz="2400" dirty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  </a:t>
            </a:r>
            <a:r>
              <a:rPr lang="en-US" sz="2400" dirty="0" smtClean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    statement4</a:t>
            </a:r>
          </a:p>
          <a:p>
            <a:pPr marL="0" indent="0" eaLnBrk="1" hangingPunct="1">
              <a:defRPr/>
            </a:pPr>
            <a:r>
              <a:rPr lang="en-US" sz="2400" dirty="0" smtClean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    }</a:t>
            </a:r>
          </a:p>
          <a:p>
            <a:pPr marL="0" indent="0" eaLnBrk="1" hangingPunct="1">
              <a:defRPr/>
            </a:pPr>
            <a:r>
              <a:rPr lang="en-US" sz="2400" dirty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 }</a:t>
            </a:r>
          </a:p>
          <a:p>
            <a:pPr marL="0" indent="0" eaLnBrk="1" hangingPunct="1">
              <a:defRPr/>
            </a:pPr>
            <a:r>
              <a:rPr lang="en-US" sz="2400" dirty="0" smtClean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}</a:t>
            </a:r>
            <a:endParaRPr lang="en-US" sz="2400" dirty="0">
              <a:solidFill>
                <a:srgbClr val="0000FF"/>
              </a:solidFill>
              <a:latin typeface="Monaco" charset="0"/>
              <a:sym typeface="Monaco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7" name="Rectangle 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defRPr/>
            </a:pPr>
            <a:r>
              <a:rPr lang="en-US" dirty="0" smtClean="0"/>
              <a:t>Simplified version of nested If/else statements</a:t>
            </a:r>
          </a:p>
          <a:p>
            <a:pPr marL="0" indent="0" eaLnBrk="1" hangingPunct="1">
              <a:defRPr/>
            </a:pPr>
            <a:endParaRPr lang="en-US" dirty="0" smtClean="0"/>
          </a:p>
          <a:p>
            <a:pPr marL="0" indent="0" eaLnBrk="1" hangingPunct="1">
              <a:defRPr/>
            </a:pPr>
            <a:r>
              <a:rPr lang="en-US" sz="2400" dirty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if (condition1 </a:t>
            </a:r>
            <a:r>
              <a:rPr lang="en-US" sz="2400" dirty="0" smtClean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) {</a:t>
            </a:r>
            <a:endParaRPr lang="en-US" sz="2400" dirty="0">
              <a:solidFill>
                <a:srgbClr val="0000FF"/>
              </a:solidFill>
              <a:latin typeface="Monaco" charset="0"/>
              <a:sym typeface="Monaco" charset="0"/>
            </a:endParaRPr>
          </a:p>
          <a:p>
            <a:pPr marL="0" indent="0" eaLnBrk="1" hangingPunct="1">
              <a:defRPr/>
            </a:pPr>
            <a:r>
              <a:rPr lang="en-US" sz="2400" dirty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  statement1</a:t>
            </a:r>
            <a:endParaRPr lang="en-US" sz="2400" dirty="0">
              <a:solidFill>
                <a:srgbClr val="0000FF"/>
              </a:solidFill>
              <a:latin typeface="Monaco" charset="0"/>
              <a:sym typeface="Monaco" charset="0"/>
            </a:endParaRPr>
          </a:p>
          <a:p>
            <a:pPr marL="0" indent="0" eaLnBrk="1" hangingPunct="1">
              <a:defRPr/>
            </a:pPr>
            <a:r>
              <a:rPr lang="en-US" sz="2400" dirty="0" smtClean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  } else if </a:t>
            </a:r>
            <a:r>
              <a:rPr lang="en-US" sz="2400" dirty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(condition2</a:t>
            </a:r>
            <a:r>
              <a:rPr lang="en-US" sz="2400" dirty="0" smtClean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) {</a:t>
            </a:r>
            <a:endParaRPr lang="en-US" sz="2400" dirty="0">
              <a:solidFill>
                <a:srgbClr val="0000FF"/>
              </a:solidFill>
              <a:latin typeface="Monaco" charset="0"/>
              <a:sym typeface="Monaco" charset="0"/>
            </a:endParaRPr>
          </a:p>
          <a:p>
            <a:pPr marL="0" indent="0" eaLnBrk="1" hangingPunct="1">
              <a:defRPr/>
            </a:pPr>
            <a:r>
              <a:rPr lang="en-US" sz="2400" dirty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  </a:t>
            </a:r>
            <a:r>
              <a:rPr lang="en-US" sz="2400" dirty="0" smtClean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  statement2</a:t>
            </a:r>
            <a:endParaRPr lang="en-US" sz="2400" dirty="0">
              <a:solidFill>
                <a:srgbClr val="0000FF"/>
              </a:solidFill>
              <a:latin typeface="Monaco" charset="0"/>
              <a:sym typeface="Monaco" charset="0"/>
            </a:endParaRPr>
          </a:p>
          <a:p>
            <a:pPr marL="0" indent="0" eaLnBrk="1" hangingPunct="1">
              <a:defRPr/>
            </a:pPr>
            <a:r>
              <a:rPr lang="en-US" sz="2400" dirty="0" smtClean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    } else if </a:t>
            </a:r>
            <a:r>
              <a:rPr lang="en-US" sz="2400" dirty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(condition3</a:t>
            </a:r>
            <a:r>
              <a:rPr lang="en-US" sz="2400" dirty="0" smtClean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) {</a:t>
            </a:r>
            <a:endParaRPr lang="en-US" sz="2400" dirty="0">
              <a:solidFill>
                <a:srgbClr val="0000FF"/>
              </a:solidFill>
              <a:latin typeface="Monaco" charset="0"/>
              <a:sym typeface="Monaco" charset="0"/>
            </a:endParaRPr>
          </a:p>
          <a:p>
            <a:pPr marL="0" indent="0" eaLnBrk="1" hangingPunct="1">
              <a:defRPr/>
            </a:pPr>
            <a:r>
              <a:rPr lang="en-US" sz="2400" dirty="0" smtClean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 statement3</a:t>
            </a:r>
            <a:endParaRPr lang="en-US" sz="2400" dirty="0">
              <a:solidFill>
                <a:srgbClr val="0000FF"/>
              </a:solidFill>
              <a:latin typeface="Monaco" charset="0"/>
              <a:sym typeface="Monaco" charset="0"/>
            </a:endParaRPr>
          </a:p>
          <a:p>
            <a:pPr marL="0" indent="0" eaLnBrk="1" hangingPunct="1">
              <a:defRPr/>
            </a:pPr>
            <a:r>
              <a:rPr lang="en-US" sz="2400" dirty="0" smtClean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      } else { </a:t>
            </a:r>
            <a:endParaRPr lang="en-US" sz="2400" dirty="0">
              <a:solidFill>
                <a:srgbClr val="0000FF"/>
              </a:solidFill>
              <a:latin typeface="Monaco" charset="0"/>
              <a:sym typeface="Monaco" charset="0"/>
            </a:endParaRPr>
          </a:p>
          <a:p>
            <a:pPr marL="0" indent="0" eaLnBrk="1" hangingPunct="1">
              <a:defRPr/>
            </a:pPr>
            <a:r>
              <a:rPr lang="en-US" sz="2400" dirty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  </a:t>
            </a:r>
            <a:r>
              <a:rPr lang="en-US" sz="2400" dirty="0" smtClean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      statement4</a:t>
            </a:r>
          </a:p>
          <a:p>
            <a:pPr marL="0" indent="0" eaLnBrk="1" hangingPunct="1">
              <a:defRPr/>
            </a:pPr>
            <a:r>
              <a:rPr lang="en-US" sz="2400" dirty="0" smtClean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        }</a:t>
            </a:r>
          </a:p>
        </p:txBody>
      </p:sp>
    </p:spTree>
    <p:extLst>
      <p:ext uri="{BB962C8B-B14F-4D97-AF65-F5344CB8AC3E}">
        <p14:creationId xmlns:p14="http://schemas.microsoft.com/office/powerpoint/2010/main" val="20103578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7" name="Rectangle 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defRPr/>
            </a:pPr>
            <a:r>
              <a:rPr lang="en-US" sz="3200" dirty="0" smtClean="0"/>
              <a:t>When If/else statements are nested.</a:t>
            </a:r>
          </a:p>
          <a:p>
            <a:pPr marL="0" indent="0" eaLnBrk="1" hangingPunct="1">
              <a:defRPr/>
            </a:pPr>
            <a:endParaRPr lang="en-US" sz="3200" dirty="0" smtClean="0"/>
          </a:p>
          <a:p>
            <a:pPr marL="0" indent="0" eaLnBrk="1" hangingPunct="1">
              <a:defRPr/>
            </a:pPr>
            <a:endParaRPr lang="en-US" sz="3200" dirty="0">
              <a:latin typeface="Monaco" charset="0"/>
              <a:sym typeface="Monaco" charset="0"/>
            </a:endParaRPr>
          </a:p>
          <a:p>
            <a:pPr marL="0" indent="0" eaLnBrk="1" hangingPunct="1">
              <a:defRPr/>
            </a:pPr>
            <a:r>
              <a:rPr lang="en-US" sz="3200" dirty="0" smtClean="0"/>
              <a:t>The conditions are evaluated, in order, until one evaluates to </a:t>
            </a:r>
            <a:r>
              <a:rPr lang="en-US" sz="3200" dirty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TRUE</a:t>
            </a:r>
            <a:r>
              <a:rPr lang="en-US" sz="3200" dirty="0" smtClean="0"/>
              <a:t>.  Then the associated statement/block is evaluated.  The statement in the final else clause is evaluated if none of the conditions evaluates to </a:t>
            </a:r>
            <a:r>
              <a:rPr lang="en-US" sz="3200" dirty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TRUE</a:t>
            </a:r>
            <a:r>
              <a:rPr lang="en-US" sz="32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004914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>
                <a:latin typeface="Calibri"/>
                <a:cs typeface="Calibri"/>
              </a:rPr>
              <a:t>C</a:t>
            </a:r>
            <a:r>
              <a:rPr lang="en-US" sz="6000" dirty="0" smtClean="0">
                <a:latin typeface="Calibri"/>
                <a:cs typeface="Calibri"/>
              </a:rPr>
              <a:t>ommon </a:t>
            </a:r>
            <a:r>
              <a:rPr lang="en-US" sz="6000" dirty="0">
                <a:latin typeface="Calibri"/>
                <a:cs typeface="Calibri"/>
              </a:rPr>
              <a:t>uses of if/</a:t>
            </a:r>
            <a:r>
              <a:rPr lang="en-US" sz="6000" dirty="0" smtClean="0">
                <a:latin typeface="Calibri"/>
                <a:cs typeface="Calibri"/>
              </a:rPr>
              <a:t>else</a:t>
            </a:r>
            <a:r>
              <a:rPr lang="en-US" sz="6000" dirty="0">
                <a:latin typeface="Calibri"/>
                <a:cs typeface="Calibri"/>
              </a:rPr>
              <a:t/>
            </a:r>
            <a:br>
              <a:rPr lang="en-US" sz="6000" dirty="0">
                <a:latin typeface="Calibri"/>
                <a:cs typeface="Calibri"/>
              </a:rPr>
            </a:br>
            <a:endParaRPr lang="en-US" dirty="0"/>
          </a:p>
        </p:txBody>
      </p:sp>
      <p:sp>
        <p:nvSpPr>
          <p:cNvPr id="185345" name="Rectangle 1"/>
          <p:cNvSpPr>
            <a:spLocks noGrp="1" noChangeArrowheads="1"/>
          </p:cNvSpPr>
          <p:nvPr>
            <p:ph idx="1"/>
          </p:nvPr>
        </p:nvSpPr>
        <p:spPr>
          <a:xfrm>
            <a:off x="634008" y="1605009"/>
            <a:ext cx="7634883" cy="4789815"/>
          </a:xfrm>
        </p:spPr>
        <p:txBody>
          <a:bodyPr/>
          <a:lstStyle/>
          <a:p>
            <a:pPr marL="0" indent="0" eaLnBrk="1" hangingPunct="1">
              <a:defRPr/>
            </a:pPr>
            <a:r>
              <a:rPr lang="en-US" sz="3600" dirty="0" smtClean="0">
                <a:latin typeface="Calibri"/>
                <a:cs typeface="Calibri"/>
              </a:rPr>
              <a:t>1. With logical arguments to tell a function what to do</a:t>
            </a:r>
            <a:br>
              <a:rPr lang="en-US" sz="3600" dirty="0" smtClean="0">
                <a:latin typeface="Calibri"/>
                <a:cs typeface="Calibri"/>
              </a:rPr>
            </a:br>
            <a:r>
              <a:rPr lang="en-US" sz="3600" dirty="0" smtClean="0">
                <a:latin typeface="Calibri"/>
                <a:cs typeface="Calibri"/>
              </a:rPr>
              <a:t/>
            </a:r>
            <a:br>
              <a:rPr lang="en-US" sz="3600" dirty="0" smtClean="0">
                <a:latin typeface="Calibri"/>
                <a:cs typeface="Calibri"/>
              </a:rPr>
            </a:br>
            <a:r>
              <a:rPr lang="en-US" sz="2400" dirty="0" err="1" smtClean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myMedian</a:t>
            </a:r>
            <a:r>
              <a:rPr lang="en-US" sz="2400" dirty="0" smtClean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=</a:t>
            </a:r>
            <a:r>
              <a:rPr lang="en-US" sz="2400" dirty="0" smtClean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function(x</a:t>
            </a:r>
            <a:r>
              <a:rPr lang="en-US" sz="2400" dirty="0" smtClean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, hi </a:t>
            </a:r>
            <a:r>
              <a:rPr lang="en-US" sz="2400" dirty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= </a:t>
            </a:r>
            <a:r>
              <a:rPr lang="en-US" sz="2400" dirty="0" smtClean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NULL)</a:t>
            </a:r>
            <a:r>
              <a:rPr lang="en-US" sz="2400" dirty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{</a:t>
            </a:r>
            <a:r>
              <a:rPr lang="en-US" sz="2400" dirty="0">
                <a:solidFill>
                  <a:srgbClr val="0000FF"/>
                </a:solidFill>
                <a:latin typeface="Monaco" charset="0"/>
                <a:sym typeface="Monaco" charset="0"/>
              </a:rPr>
              <a:t/>
            </a:r>
            <a:br>
              <a:rPr lang="en-US" sz="2400" dirty="0">
                <a:solidFill>
                  <a:srgbClr val="0000FF"/>
                </a:solidFill>
                <a:latin typeface="Monaco" charset="0"/>
                <a:sym typeface="Monaco" charset="0"/>
              </a:rPr>
            </a:br>
            <a:r>
              <a:rPr lang="en-US" sz="2400" dirty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  if </a:t>
            </a:r>
            <a:r>
              <a:rPr lang="en-US" sz="2400" dirty="0" smtClean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(</a:t>
            </a:r>
            <a:r>
              <a:rPr lang="en-US" sz="2400" dirty="0" err="1" smtClean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is.null</a:t>
            </a:r>
            <a:r>
              <a:rPr lang="en-US" sz="2400" dirty="0" smtClean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(hi)) {</a:t>
            </a:r>
          </a:p>
          <a:p>
            <a:pPr marL="0" indent="0" eaLnBrk="1" hangingPunct="1">
              <a:defRPr/>
            </a:pPr>
            <a:r>
              <a:rPr lang="en-US" sz="2400" dirty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   median(x)</a:t>
            </a:r>
            <a:r>
              <a:rPr lang="en-US" sz="2400" dirty="0">
                <a:solidFill>
                  <a:srgbClr val="0000FF"/>
                </a:solidFill>
                <a:latin typeface="Monaco" charset="0"/>
                <a:sym typeface="Monaco" charset="0"/>
              </a:rPr>
              <a:t/>
            </a:r>
            <a:br>
              <a:rPr lang="en-US" sz="2400" dirty="0">
                <a:solidFill>
                  <a:srgbClr val="0000FF"/>
                </a:solidFill>
                <a:latin typeface="Monaco" charset="0"/>
                <a:sym typeface="Monaco" charset="0"/>
              </a:rPr>
            </a:br>
            <a:r>
              <a:rPr lang="en-US" sz="2400" dirty="0" smtClean="0">
                <a:solidFill>
                  <a:srgbClr val="0000FF"/>
                </a:solidFill>
                <a:latin typeface="Monaco" charset="0"/>
                <a:sym typeface="Monaco" charset="0"/>
              </a:rPr>
              <a:t>  } else {</a:t>
            </a:r>
          </a:p>
          <a:p>
            <a:pPr marL="0" indent="0" eaLnBrk="1" hangingPunct="1">
              <a:defRPr/>
            </a:pPr>
            <a:r>
              <a:rPr lang="en-US" sz="2400" dirty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   median(x[order][-1])</a:t>
            </a:r>
          </a:p>
          <a:p>
            <a:pPr marL="0" indent="0" eaLnBrk="1" hangingPunct="1">
              <a:defRPr/>
            </a:pPr>
            <a:r>
              <a:rPr lang="en-US" sz="2400" dirty="0" smtClean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}</a:t>
            </a:r>
            <a:r>
              <a:rPr lang="en-US" sz="2400" dirty="0">
                <a:solidFill>
                  <a:srgbClr val="0000FF"/>
                </a:solidFill>
                <a:latin typeface="Monaco" charset="0"/>
                <a:sym typeface="Monaco" charset="0"/>
              </a:rPr>
              <a:t/>
            </a:r>
            <a:br>
              <a:rPr lang="en-US" sz="2400" dirty="0">
                <a:solidFill>
                  <a:srgbClr val="0000FF"/>
                </a:solidFill>
                <a:latin typeface="Monaco" charset="0"/>
                <a:sym typeface="Monaco" charset="0"/>
              </a:rPr>
            </a:br>
            <a:endParaRPr lang="en-US" sz="2400" dirty="0">
              <a:solidFill>
                <a:srgbClr val="0000FF"/>
              </a:solidFill>
              <a:latin typeface="Monaco" charset="0"/>
              <a:sym typeface="Monaco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ext only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FFFFFF"/>
      </a:accent1>
      <a:accent2>
        <a:srgbClr val="333399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8A"/>
      </a:accent6>
      <a:hlink>
        <a:srgbClr val="009999"/>
      </a:hlink>
      <a:folHlink>
        <a:srgbClr val="99CC00"/>
      </a:folHlink>
    </a:clrScheme>
    <a:fontScheme name="Text only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ext only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5638</TotalTime>
  <Words>1667</Words>
  <Application>Microsoft Macintosh PowerPoint</Application>
  <PresentationFormat>On-screen Show (4:3)</PresentationFormat>
  <Paragraphs>301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1" baseType="lpstr">
      <vt:lpstr>Arial</vt:lpstr>
      <vt:lpstr>Calibri</vt:lpstr>
      <vt:lpstr>Courier</vt:lpstr>
      <vt:lpstr>Gill Sans</vt:lpstr>
      <vt:lpstr>Monaco</vt:lpstr>
      <vt:lpstr>ＭＳ Ｐゴシック</vt:lpstr>
      <vt:lpstr>ヒラギノ角ゴ ProN W3</vt:lpstr>
      <vt:lpstr>Text only</vt:lpstr>
      <vt:lpstr>Review if/else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Common uses of if/else </vt:lpstr>
      <vt:lpstr>PowerPoint Presentation</vt:lpstr>
      <vt:lpstr>PowerPoint Presentation</vt:lpstr>
      <vt:lpstr>Debugging Strategies</vt:lpstr>
      <vt:lpstr>PowerPoint Presentation</vt:lpstr>
      <vt:lpstr>PowerPoint Presentation</vt:lpstr>
      <vt:lpstr>Let’s Debug this Function</vt:lpstr>
      <vt:lpstr>Types of Errors</vt:lpstr>
      <vt:lpstr>PowerPoint Presentation</vt:lpstr>
      <vt:lpstr>PowerPoint Presentation</vt:lpstr>
      <vt:lpstr>PowerPoint Presentation</vt:lpstr>
      <vt:lpstr>Code that’s Hard to Read </vt:lpstr>
      <vt:lpstr>Code that’s Easy to Read </vt:lpstr>
      <vt:lpstr>Style Rules</vt:lpstr>
      <vt:lpstr>Guidelines</vt:lpstr>
      <vt:lpstr>Guidelines</vt:lpstr>
      <vt:lpstr>Guidelines</vt:lpstr>
      <vt:lpstr>Guidelines</vt:lpstr>
      <vt:lpstr>Catching Errors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UC Berkeley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in R</dc:title>
  <dc:creator>Hank Ibser</dc:creator>
  <cp:lastModifiedBy>Microsoft Office User</cp:lastModifiedBy>
  <cp:revision>148</cp:revision>
  <cp:lastPrinted>2015-02-24T20:38:18Z</cp:lastPrinted>
  <dcterms:created xsi:type="dcterms:W3CDTF">2012-02-02T21:07:36Z</dcterms:created>
  <dcterms:modified xsi:type="dcterms:W3CDTF">2017-02-14T05:13:38Z</dcterms:modified>
</cp:coreProperties>
</file>