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26"/>
  </p:handoutMasterIdLst>
  <p:sldIdLst>
    <p:sldId id="398" r:id="rId2"/>
    <p:sldId id="382" r:id="rId3"/>
    <p:sldId id="383" r:id="rId4"/>
    <p:sldId id="385" r:id="rId5"/>
    <p:sldId id="386" r:id="rId6"/>
    <p:sldId id="362" r:id="rId7"/>
    <p:sldId id="387" r:id="rId8"/>
    <p:sldId id="350" r:id="rId9"/>
    <p:sldId id="351" r:id="rId10"/>
    <p:sldId id="352" r:id="rId11"/>
    <p:sldId id="388" r:id="rId12"/>
    <p:sldId id="353" r:id="rId13"/>
    <p:sldId id="374" r:id="rId14"/>
    <p:sldId id="375" r:id="rId15"/>
    <p:sldId id="355" r:id="rId16"/>
    <p:sldId id="389" r:id="rId17"/>
    <p:sldId id="390" r:id="rId18"/>
    <p:sldId id="394" r:id="rId19"/>
    <p:sldId id="396" r:id="rId20"/>
    <p:sldId id="397" r:id="rId21"/>
    <p:sldId id="357" r:id="rId22"/>
    <p:sldId id="391" r:id="rId23"/>
    <p:sldId id="392" r:id="rId24"/>
    <p:sldId id="3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14"/>
  </p:normalViewPr>
  <p:slideViewPr>
    <p:cSldViewPr snapToGrid="0" snapToObjects="1">
      <p:cViewPr>
        <p:scale>
          <a:sx n="85" d="100"/>
          <a:sy n="85" d="100"/>
        </p:scale>
        <p:origin x="163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47" y="463176"/>
            <a:ext cx="8576235" cy="6100144"/>
          </a:xfrm>
        </p:spPr>
        <p:txBody>
          <a:bodyPr/>
          <a:lstStyle/>
          <a:p>
            <a:pPr marL="0" indent="0" algn="ctr"/>
            <a:r>
              <a:rPr lang="en-US" sz="3200" b="1" dirty="0" smtClean="0">
                <a:latin typeface="Calibri"/>
                <a:cs typeface="Calibri"/>
              </a:rPr>
              <a:t>SCHEDULE:</a:t>
            </a:r>
          </a:p>
          <a:p>
            <a:pPr marL="0" indent="0" algn="ctr"/>
            <a:endParaRPr lang="en-US" sz="3200" b="1" dirty="0">
              <a:latin typeface="Calibri"/>
              <a:cs typeface="Calibri"/>
            </a:endParaRP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Thu Sep 29 </a:t>
            </a:r>
            <a:r>
              <a:rPr lang="en-US" sz="3200" dirty="0" smtClean="0">
                <a:latin typeface="Calibri"/>
                <a:cs typeface="Calibri"/>
              </a:rPr>
              <a:t>– Practice Midterm released </a:t>
            </a: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Fri Sep 30 </a:t>
            </a:r>
            <a:r>
              <a:rPr lang="en-US" sz="3200" dirty="0" smtClean="0">
                <a:latin typeface="Calibri"/>
                <a:cs typeface="Calibri"/>
              </a:rPr>
              <a:t>– Scope and lazy </a:t>
            </a:r>
            <a:r>
              <a:rPr lang="en-US" sz="3200" dirty="0" err="1" smtClean="0">
                <a:latin typeface="Calibri"/>
                <a:cs typeface="Calibri"/>
              </a:rPr>
              <a:t>eval</a:t>
            </a:r>
            <a:r>
              <a:rPr lang="en-US" sz="3200" dirty="0" smtClean="0">
                <a:latin typeface="Calibri"/>
                <a:cs typeface="Calibri"/>
              </a:rPr>
              <a:t> not on midterm</a:t>
            </a:r>
            <a:endParaRPr lang="en-US" sz="3200" dirty="0">
              <a:latin typeface="Calibri"/>
              <a:cs typeface="Calibri"/>
            </a:endParaRP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Mon Oct 3 </a:t>
            </a:r>
            <a:r>
              <a:rPr lang="en-US" sz="3200" dirty="0" smtClean="0">
                <a:latin typeface="Calibri"/>
                <a:cs typeface="Calibri"/>
              </a:rPr>
              <a:t>– Review</a:t>
            </a: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Tue Oct 4 </a:t>
            </a:r>
            <a:r>
              <a:rPr lang="en-US" sz="3200" dirty="0" smtClean="0">
                <a:latin typeface="Calibri"/>
                <a:cs typeface="Calibri"/>
              </a:rPr>
              <a:t>– Extra OH TBA</a:t>
            </a: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Wed Oct 5 </a:t>
            </a:r>
            <a:r>
              <a:rPr lang="en-US" sz="3200" dirty="0">
                <a:latin typeface="Calibri"/>
                <a:cs typeface="Calibri"/>
              </a:rPr>
              <a:t>– 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b="1" dirty="0" smtClean="0">
              <a:latin typeface="Calibri"/>
              <a:cs typeface="Calibri"/>
            </a:endParaRPr>
          </a:p>
          <a:p>
            <a:pPr marL="624161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No OH</a:t>
            </a:r>
          </a:p>
          <a:p>
            <a:pPr marL="624161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Class - Project introduction</a:t>
            </a:r>
          </a:p>
          <a:p>
            <a:pPr marL="624161" lvl="1" indent="-342900">
              <a:buFont typeface="Arial"/>
              <a:buChar char="•"/>
            </a:pPr>
            <a:r>
              <a:rPr lang="en-US" sz="3200" b="1" dirty="0" smtClean="0">
                <a:latin typeface="Calibri"/>
                <a:cs typeface="Calibri"/>
              </a:rPr>
              <a:t>Midterm: 8-9pm in 155 </a:t>
            </a:r>
            <a:r>
              <a:rPr lang="en-US" sz="3200" b="1" dirty="0" err="1" smtClean="0">
                <a:latin typeface="Calibri"/>
                <a:cs typeface="Calibri"/>
              </a:rPr>
              <a:t>Dwinelle</a:t>
            </a:r>
            <a:endParaRPr lang="en-US" sz="3200" b="1" dirty="0" smtClean="0">
              <a:latin typeface="Calibri"/>
              <a:cs typeface="Calibri"/>
            </a:endParaRP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Thu Oct 6 </a:t>
            </a:r>
            <a:r>
              <a:rPr lang="en-US" sz="3200" dirty="0" smtClean="0">
                <a:latin typeface="Calibri"/>
                <a:cs typeface="Calibri"/>
              </a:rPr>
              <a:t>– No Lab</a:t>
            </a:r>
          </a:p>
          <a:p>
            <a:pPr marL="0" indent="0"/>
            <a:r>
              <a:rPr lang="en-US" sz="3200" b="1" dirty="0" smtClean="0">
                <a:latin typeface="Calibri"/>
                <a:cs typeface="Calibri"/>
              </a:rPr>
              <a:t>Fri Oct 7 </a:t>
            </a:r>
            <a:r>
              <a:rPr lang="en-US" sz="3200" dirty="0" smtClean="0">
                <a:latin typeface="Calibri"/>
                <a:cs typeface="Calibri"/>
              </a:rPr>
              <a:t>– No Class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796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For loops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A </a:t>
            </a:r>
            <a:r>
              <a:rPr lang="en-US" i="1" dirty="0" smtClean="0"/>
              <a:t>for loop</a:t>
            </a:r>
            <a:r>
              <a:rPr lang="en-US" dirty="0" smtClean="0"/>
              <a:t> repeats a statement or block of statements a predefined number of times.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syntax in R is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for (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in vector ){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statement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For each element in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vector</a:t>
            </a:r>
            <a:r>
              <a:rPr lang="en-US" dirty="0" smtClean="0"/>
              <a:t>, the variable </a:t>
            </a:r>
            <a:r>
              <a:rPr lang="en-US" sz="1700" b="1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var</a:t>
            </a:r>
            <a:r>
              <a:rPr lang="en-US" dirty="0" smtClean="0"/>
              <a:t> is set to the value of that element and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statement(s)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evaluated.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vector</a:t>
            </a:r>
            <a:r>
              <a:rPr lang="en-US" dirty="0" smtClean="0"/>
              <a:t> often contains integers, but can be any valid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87586"/>
            <a:ext cx="7634883" cy="588466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While loops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A </a:t>
            </a:r>
            <a:r>
              <a:rPr lang="en-US" i="1" dirty="0" smtClean="0"/>
              <a:t>while loop</a:t>
            </a:r>
            <a:r>
              <a:rPr lang="en-US" dirty="0" smtClean="0"/>
              <a:t> repeats a statement or block of statements for as many times as a particular condition is 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 smtClean="0"/>
              <a:t>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syntax in R is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while (condition){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  statement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condition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dirty="0" smtClean="0"/>
              <a:t>is evaluated, and if it is 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 smtClean="0"/>
              <a:t>, the statement(s) is evaluated.  This process continues until condition evaluates to 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2470" y="274588"/>
            <a:ext cx="8228707" cy="1143000"/>
          </a:xfrm>
        </p:spPr>
        <p:txBody>
          <a:bodyPr/>
          <a:lstStyle/>
          <a:p>
            <a:pPr eaLnBrk="1" hangingPunct="1"/>
            <a:r>
              <a:rPr lang="en-US" sz="5000" dirty="0" smtClean="0">
                <a:solidFill>
                  <a:srgbClr val="000000"/>
                </a:solidFill>
              </a:rPr>
              <a:t>Number of bets until win $1</a:t>
            </a:r>
            <a:endParaRPr lang="en-US" sz="5000" dirty="0">
              <a:solidFill>
                <a:srgbClr val="000000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34008" y="1583764"/>
            <a:ext cx="7634883" cy="497955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Calibri"/>
                <a:cs typeface="Calibri"/>
              </a:rPr>
              <a:t>Let’s use a while loop to write a function that continues to place bets (doubling each time) until we win $1. 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US" sz="3600" dirty="0">
              <a:latin typeface="Calibri"/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Calibri"/>
                <a:cs typeface="Calibri"/>
              </a:rPr>
              <a:t>We are interested in the number of bets it takes to win $1.</a:t>
            </a:r>
          </a:p>
        </p:txBody>
      </p:sp>
    </p:spTree>
    <p:extLst>
      <p:ext uri="{BB962C8B-B14F-4D97-AF65-F5344CB8AC3E}">
        <p14:creationId xmlns:p14="http://schemas.microsoft.com/office/powerpoint/2010/main" val="78693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2470" y="274588"/>
            <a:ext cx="8228707" cy="1143000"/>
          </a:xfrm>
        </p:spPr>
        <p:txBody>
          <a:bodyPr/>
          <a:lstStyle/>
          <a:p>
            <a:pPr eaLnBrk="1" hangingPunct="1"/>
            <a:r>
              <a:rPr lang="en-US" sz="5000" dirty="0" smtClean="0">
                <a:solidFill>
                  <a:srgbClr val="000000"/>
                </a:solidFill>
              </a:rPr>
              <a:t>What does the </a:t>
            </a:r>
            <a:r>
              <a:rPr lang="en-US" sz="5000" dirty="0" smtClean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5000" dirty="0" smtClean="0">
                <a:solidFill>
                  <a:srgbClr val="000000"/>
                </a:solidFill>
              </a:rPr>
              <a:t> condition check?</a:t>
            </a:r>
            <a:endParaRPr lang="en-US" sz="5000" dirty="0">
              <a:solidFill>
                <a:srgbClr val="000000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34008" y="2002118"/>
            <a:ext cx="7634883" cy="456120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3600" dirty="0" smtClean="0">
              <a:latin typeface="Calibri"/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Calibri"/>
                <a:cs typeface="Calibri"/>
              </a:rPr>
              <a:t>A. The number of bets?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US" sz="3600" dirty="0" smtClean="0">
              <a:latin typeface="Calibri"/>
              <a:cs typeface="Calibri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latin typeface="Calibri"/>
                <a:cs typeface="Calibri"/>
              </a:rPr>
              <a:t>B.  The winnings? </a:t>
            </a:r>
          </a:p>
        </p:txBody>
      </p:sp>
    </p:spTree>
    <p:extLst>
      <p:ext uri="{BB962C8B-B14F-4D97-AF65-F5344CB8AC3E}">
        <p14:creationId xmlns:p14="http://schemas.microsoft.com/office/powerpoint/2010/main" val="2144988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99537" y="678656"/>
            <a:ext cx="8166345" cy="5884664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doubleWhile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function(){</a:t>
            </a:r>
          </a:p>
          <a:p>
            <a:pPr marL="0" indent="0" eaLnBrk="1" hangingPunct="1">
              <a:defRPr/>
            </a:pPr>
            <a:endParaRPr lang="en-US" sz="24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bets = 0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urn = c(-1, 1)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-1</a:t>
            </a: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while (res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&lt; 0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res = sample(urn, 1)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bets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bets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+ 1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return(bets)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1" y="274588"/>
            <a:ext cx="8228707" cy="1143000"/>
          </a:xfrm>
        </p:spPr>
        <p:txBody>
          <a:bodyPr/>
          <a:lstStyle/>
          <a:p>
            <a:pPr algn="l"/>
            <a:r>
              <a:rPr lang="en-US" sz="4000" dirty="0" err="1" smtClean="0"/>
              <a:t>doubleWhile</a:t>
            </a:r>
            <a:r>
              <a:rPr lang="en-US" sz="4000" dirty="0" smtClean="0"/>
              <a:t>()  </a:t>
            </a:r>
            <a:br>
              <a:rPr lang="en-US" sz="4000" dirty="0" smtClean="0"/>
            </a:br>
            <a:r>
              <a:rPr lang="en-US" sz="4000" dirty="0" smtClean="0"/>
              <a:t>suppose draws -1, -1, 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15537"/>
              </p:ext>
            </p:extLst>
          </p:nvPr>
        </p:nvGraphicFramePr>
        <p:xfrm>
          <a:off x="169886" y="1559007"/>
          <a:ext cx="8516468" cy="52989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 smtClean="0"/>
                        <a:t>doubleWhile</a:t>
                      </a:r>
                      <a:r>
                        <a:rPr lang="en-US" sz="2000" dirty="0" smtClean="0"/>
                        <a:t> =  function(</a:t>
                      </a:r>
                      <a:r>
                        <a:rPr lang="en-US" sz="2000" baseline="0" dirty="0" smtClean="0"/>
                        <a:t> ) </a:t>
                      </a:r>
                      <a:r>
                        <a:rPr lang="en-US" sz="2000" dirty="0" smtClean="0"/>
                        <a:t>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bets = 0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urn = c(-1, 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res = -1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while (res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&lt; 0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) {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res = sample(urn,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 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bets = bets + 1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return(bets)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91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5294" y="274588"/>
            <a:ext cx="2177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200" dirty="0" smtClean="0"/>
              <a:t> Correct</a:t>
            </a:r>
          </a:p>
          <a:p>
            <a:pPr marL="342900" indent="-342900">
              <a:buAutoNum type="alphaUcPeriod"/>
            </a:pPr>
            <a:r>
              <a:rPr lang="en-US" sz="3200" dirty="0" smtClean="0"/>
              <a:t> Wrong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80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21" y="274588"/>
            <a:ext cx="8228707" cy="1143000"/>
          </a:xfrm>
        </p:spPr>
        <p:txBody>
          <a:bodyPr/>
          <a:lstStyle/>
          <a:p>
            <a:pPr algn="l"/>
            <a:r>
              <a:rPr lang="en-US" sz="4000" dirty="0" err="1" smtClean="0"/>
              <a:t>doubleWhile</a:t>
            </a:r>
            <a:r>
              <a:rPr lang="en-US" sz="4000" dirty="0" smtClean="0"/>
              <a:t>()  </a:t>
            </a:r>
            <a:br>
              <a:rPr lang="en-US" sz="4000" dirty="0" smtClean="0"/>
            </a:br>
            <a:r>
              <a:rPr lang="en-US" sz="4000" dirty="0" smtClean="0"/>
              <a:t>suppose draws -1, 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97733"/>
              </p:ext>
            </p:extLst>
          </p:nvPr>
        </p:nvGraphicFramePr>
        <p:xfrm>
          <a:off x="169886" y="1559007"/>
          <a:ext cx="8516468" cy="52989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 smtClean="0"/>
                        <a:t>doubleWhile</a:t>
                      </a:r>
                      <a:r>
                        <a:rPr lang="en-US" sz="2000" dirty="0" smtClean="0"/>
                        <a:t> =  </a:t>
                      </a:r>
                      <a:r>
                        <a:rPr lang="en-US" sz="2000" smtClean="0"/>
                        <a:t>function(</a:t>
                      </a:r>
                      <a:r>
                        <a:rPr lang="en-US" sz="2000" baseline="0" smtClean="0"/>
                        <a:t> ) </a:t>
                      </a:r>
                      <a:r>
                        <a:rPr lang="en-US" sz="2000" dirty="0" smtClean="0"/>
                        <a:t>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bets = 0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urn = c(-1, 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res = -1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while (res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&lt; 0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) {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res = sample(urn,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  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bets = bets + 1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return(bets)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91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5294" y="274588"/>
            <a:ext cx="2177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200" dirty="0" smtClean="0"/>
              <a:t> Correct</a:t>
            </a:r>
          </a:p>
          <a:p>
            <a:pPr marL="342900" indent="-342900">
              <a:buAutoNum type="alphaUcPeriod"/>
            </a:pPr>
            <a:r>
              <a:rPr lang="en-US" sz="3200" smtClean="0"/>
              <a:t> Wrong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8782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How do we learn from our simulator?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2151528"/>
            <a:ext cx="7634883" cy="4411791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Run the simulation many times and examine the distribution of possible outcomes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We might want to convert the number of bets needed to the size of the wallet needed to play this strategy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3263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Number of Bets Until Win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2151528"/>
            <a:ext cx="8181286" cy="4411791"/>
          </a:xfrm>
        </p:spPr>
        <p:txBody>
          <a:bodyPr/>
          <a:lstStyle/>
          <a:p>
            <a:pPr marL="0" indent="0"/>
            <a:r>
              <a:rPr lang="en-US" sz="2600" dirty="0" smtClean="0">
                <a:latin typeface="Courier"/>
                <a:cs typeface="Courier"/>
              </a:rPr>
              <a:t>&gt; </a:t>
            </a:r>
            <a:r>
              <a:rPr lang="en-US" sz="2600" dirty="0" err="1" smtClean="0">
                <a:latin typeface="Courier"/>
                <a:cs typeface="Courier"/>
              </a:rPr>
              <a:t>numBetsUntil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= 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/>
            <a:r>
              <a:rPr lang="en-US" sz="2600" dirty="0" smtClean="0">
                <a:latin typeface="Courier"/>
                <a:cs typeface="Courier"/>
              </a:rPr>
              <a:t>     replicate</a:t>
            </a:r>
            <a:r>
              <a:rPr lang="en-US" sz="2600" dirty="0">
                <a:latin typeface="Courier"/>
                <a:cs typeface="Courier"/>
              </a:rPr>
              <a:t>(100000, </a:t>
            </a:r>
            <a:r>
              <a:rPr lang="en-US" sz="2600" dirty="0" err="1">
                <a:latin typeface="Courier"/>
                <a:cs typeface="Courier"/>
              </a:rPr>
              <a:t>double.Inf</a:t>
            </a:r>
            <a:r>
              <a:rPr lang="en-US" sz="2600" dirty="0">
                <a:latin typeface="Courier"/>
                <a:cs typeface="Courier"/>
              </a:rPr>
              <a:t>()</a:t>
            </a:r>
            <a:r>
              <a:rPr lang="en-US" sz="2600" dirty="0" smtClean="0">
                <a:latin typeface="Courier"/>
                <a:cs typeface="Courier"/>
              </a:rPr>
              <a:t>)</a:t>
            </a:r>
          </a:p>
          <a:p>
            <a:pPr marL="0" indent="0"/>
            <a:endParaRPr lang="en-US" sz="2600" dirty="0">
              <a:latin typeface="Courier"/>
              <a:cs typeface="Courier"/>
            </a:endParaRPr>
          </a:p>
          <a:p>
            <a:pPr marL="0" indent="0"/>
            <a:endParaRPr lang="en-US" sz="2600" dirty="0">
              <a:latin typeface="Courier"/>
              <a:cs typeface="Courier"/>
            </a:endParaRP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&gt; summary(</a:t>
            </a:r>
            <a:r>
              <a:rPr lang="en-US" sz="2600" dirty="0" err="1">
                <a:latin typeface="Courier"/>
                <a:cs typeface="Courier"/>
              </a:rPr>
              <a:t>numBetsUntil</a:t>
            </a:r>
            <a:r>
              <a:rPr lang="en-US" sz="2600" dirty="0"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Min. 1st Qu.  Median    Mean 3rd Qu.    Max. </a:t>
            </a:r>
          </a:p>
          <a:p>
            <a:pPr marL="0" indent="0"/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1.000   </a:t>
            </a:r>
            <a:r>
              <a:rPr lang="en-US" sz="2000" dirty="0">
                <a:latin typeface="Courier"/>
                <a:cs typeface="Courier"/>
              </a:rPr>
              <a:t>1.000   1.000   </a:t>
            </a:r>
            <a:r>
              <a:rPr lang="en-US" sz="2000" dirty="0" smtClean="0">
                <a:latin typeface="Courier"/>
                <a:cs typeface="Courier"/>
              </a:rPr>
              <a:t>1.994   </a:t>
            </a:r>
            <a:r>
              <a:rPr lang="en-US" sz="2000" dirty="0">
                <a:latin typeface="Courier"/>
                <a:cs typeface="Courier"/>
              </a:rPr>
              <a:t>2.000  18.000 </a:t>
            </a:r>
          </a:p>
        </p:txBody>
      </p:sp>
    </p:spTree>
    <p:extLst>
      <p:ext uri="{BB962C8B-B14F-4D97-AF65-F5344CB8AC3E}">
        <p14:creationId xmlns:p14="http://schemas.microsoft.com/office/powerpoint/2010/main" val="13686425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the Bet Until We Win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1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Wallet Size Required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807881"/>
            <a:ext cx="8181286" cy="4411791"/>
          </a:xfrm>
        </p:spPr>
        <p:txBody>
          <a:bodyPr/>
          <a:lstStyle/>
          <a:p>
            <a:pPr marL="0" indent="0"/>
            <a:r>
              <a:rPr lang="en-US" sz="2600" dirty="0" err="1">
                <a:latin typeface="Courier"/>
                <a:cs typeface="Courier"/>
              </a:rPr>
              <a:t>walletSize</a:t>
            </a:r>
            <a:r>
              <a:rPr lang="en-US" sz="2600" dirty="0">
                <a:latin typeface="Courier"/>
                <a:cs typeface="Courier"/>
              </a:rPr>
              <a:t> = 2^numBetsUntil </a:t>
            </a:r>
            <a:r>
              <a:rPr lang="en-US" sz="2600" dirty="0" smtClean="0">
                <a:latin typeface="Courier"/>
                <a:cs typeface="Courier"/>
              </a:rPr>
              <a:t>– </a:t>
            </a:r>
            <a:r>
              <a:rPr lang="en-US" sz="2600" dirty="0">
                <a:latin typeface="Courier"/>
                <a:cs typeface="Courier"/>
              </a:rPr>
              <a:t>1</a:t>
            </a:r>
          </a:p>
          <a:p>
            <a:pPr marL="0" indent="0"/>
            <a:endParaRPr lang="en-US" sz="2600" dirty="0">
              <a:latin typeface="Courier"/>
              <a:cs typeface="Courier"/>
            </a:endParaRPr>
          </a:p>
        </p:txBody>
      </p:sp>
      <p:pic>
        <p:nvPicPr>
          <p:cNvPr id="4" name="Picture 3" descr="histStPetersber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90588"/>
            <a:ext cx="6400800" cy="42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44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break</a:t>
            </a:r>
            <a:r>
              <a:rPr lang="en-US" dirty="0" smtClean="0"/>
              <a:t> statement causes a loop to exit.  This is particularly useful with while loops, which, if we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re not careful, might loop indefinitely (or until we kill R).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17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doubleWhile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function(){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res = -1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bets = 0</a:t>
            </a:r>
          </a:p>
          <a:p>
            <a:pPr marL="0" indent="0" eaLnBrk="1" hangingPunct="1">
              <a:defRPr/>
            </a:pP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max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.iter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1000</a:t>
            </a: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urn = c(-1, 1)</a:t>
            </a:r>
          </a:p>
          <a:p>
            <a:pPr marL="0" indent="0" eaLnBrk="1" hangingPunct="1">
              <a:defRPr/>
            </a:pP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while(res 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&lt; 0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res 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sample(urn, 1)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bets 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bets 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+ 1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if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(bets &gt; </a:t>
            </a:r>
            <a:r>
              <a:rPr lang="en-US" sz="17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max.iter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){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warning(</a:t>
            </a:r>
            <a:r>
              <a:rPr lang="ja-JP" altLang="en-US" sz="1700" dirty="0">
                <a:solidFill>
                  <a:srgbClr val="00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Maximum iteration reached</a:t>
            </a:r>
            <a:r>
              <a:rPr lang="ja-JP" altLang="en-US" sz="1700" dirty="0">
                <a:solidFill>
                  <a:srgbClr val="0000FF"/>
                </a:solidFill>
                <a:latin typeface="Arial"/>
                <a:cs typeface="Monaco" charset="0"/>
                <a:sym typeface="Monaco" charset="0"/>
              </a:rPr>
              <a:t>”</a:t>
            </a: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break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defRPr/>
            </a:pPr>
            <a:r>
              <a:rPr lang="en-US" sz="17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return(bets)</a:t>
            </a:r>
          </a:p>
          <a:p>
            <a:pPr marL="0" indent="0" eaLnBrk="1" hangingPunct="1">
              <a:defRPr/>
            </a:pPr>
            <a:r>
              <a:rPr lang="en-US" sz="17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17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1176" y="2211294"/>
            <a:ext cx="221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Why don’t we just call stop()?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1176" y="4108824"/>
            <a:ext cx="2808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We don’t want our function to cause an error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74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88352"/>
            <a:ext cx="7882463" cy="4874967"/>
          </a:xfrm>
        </p:spPr>
        <p:txBody>
          <a:bodyPr/>
          <a:lstStyle/>
          <a:p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double.vec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= function(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n)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res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= sample(c(-1, 1), size =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n, 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= TRUE)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600" dirty="0" err="1" smtClean="0">
                <a:solidFill>
                  <a:srgbClr val="0000FF"/>
                </a:solidFill>
                <a:latin typeface="Courier"/>
                <a:cs typeface="Courier"/>
              </a:rPr>
              <a:t>firstWin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= which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(res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&gt; 0)[1]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 if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(length(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firstWin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 == 0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 return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(NA)  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 return(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firstWin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62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is more efficient?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doubleBet</a:t>
            </a:r>
            <a:r>
              <a:rPr lang="en-US" sz="3200" dirty="0" smtClean="0">
                <a:latin typeface="Courier"/>
                <a:cs typeface="Courier"/>
              </a:rPr>
              <a:t> or 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doubleBet.vec</a:t>
            </a:r>
            <a:endParaRPr lang="en-US" sz="3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41268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433294"/>
            <a:ext cx="8052346" cy="4994496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system.time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(replicate(100000, 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doubleBet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(200)))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user  system elapsed </a:t>
            </a:r>
          </a:p>
          <a:p>
            <a:r>
              <a:rPr lang="en-US" dirty="0">
                <a:latin typeface="Courier"/>
                <a:cs typeface="Courier"/>
              </a:rPr>
              <a:t>  1.738   0.167   1.952 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system.time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(replicate(100000, 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doubleBet.vec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(200)))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user  system elapsed </a:t>
            </a:r>
          </a:p>
          <a:p>
            <a:r>
              <a:rPr lang="en-US" dirty="0">
                <a:latin typeface="Courier"/>
                <a:cs typeface="Courier"/>
              </a:rPr>
              <a:t>  1.906   0.138   2.063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9" y="5050118"/>
            <a:ext cx="2928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Why are the timings so similar?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3" y="4781176"/>
            <a:ext cx="4646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The for loop version often stops after a few samples, but the vector version always takes all n samples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51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678656"/>
            <a:ext cx="8121521" cy="5884664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doubleBet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function(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n)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urn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c(-1, 1)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for 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in 1: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n)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res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sample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(urn,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size = 1)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if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(res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&gt; 0) return(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return(NA)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5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73412"/>
            <a:ext cx="7634883" cy="488990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If the caller provides input that is not numeric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Should we: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>
                <a:latin typeface="Calibri"/>
                <a:cs typeface="Calibri"/>
              </a:rPr>
              <a:t>I</a:t>
            </a:r>
            <a:r>
              <a:rPr lang="en-US" sz="3600" dirty="0" smtClean="0">
                <a:latin typeface="Calibri"/>
                <a:cs typeface="Calibri"/>
              </a:rPr>
              <a:t>ssue a warning?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Modify the input and continue?</a:t>
            </a:r>
          </a:p>
          <a:p>
            <a:pPr marL="1134022" lvl="2" indent="-571500">
              <a:buFont typeface="Arial"/>
              <a:buChar char="•"/>
            </a:pPr>
            <a:r>
              <a:rPr lang="en-US" sz="3600" dirty="0">
                <a:latin typeface="Calibri"/>
                <a:cs typeface="Calibri"/>
              </a:rPr>
              <a:t>S</a:t>
            </a:r>
            <a:r>
              <a:rPr lang="en-US" sz="3600" dirty="0" smtClean="0">
                <a:latin typeface="Calibri"/>
                <a:cs typeface="Calibri"/>
              </a:rPr>
              <a:t>top all together?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if (!</a:t>
            </a:r>
            <a:r>
              <a:rPr lang="en-US" dirty="0" err="1" smtClean="0">
                <a:latin typeface="Courier"/>
                <a:cs typeface="Courier"/>
              </a:rPr>
              <a:t>is.numeric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numBets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stop("n must be numeric")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81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4" y="678656"/>
            <a:ext cx="8845176" cy="5884664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doubleBet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function(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n)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if(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!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is.numeric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n)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stop("n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must be numeric")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urn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c(-1, 1)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for 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in 1: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n)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res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sample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(urn,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size = 1)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  if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(res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&gt; 0) return(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return(NA)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895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doubleBet</a:t>
            </a:r>
            <a:r>
              <a:rPr lang="en-US" sz="4000" dirty="0" smtClean="0"/>
              <a:t>(3)  suppose draws -1, -1, 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47826"/>
              </p:ext>
            </p:extLst>
          </p:nvPr>
        </p:nvGraphicFramePr>
        <p:xfrm>
          <a:off x="-1" y="1584324"/>
          <a:ext cx="8516468" cy="493339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 smtClean="0"/>
                        <a:t>doubleBet</a:t>
                      </a:r>
                      <a:r>
                        <a:rPr lang="en-US" sz="2000" dirty="0" smtClean="0"/>
                        <a:t> =  function(n</a:t>
                      </a:r>
                      <a:r>
                        <a:rPr lang="en-US" sz="2000" baseline="0" dirty="0" smtClean="0"/>
                        <a:t>) </a:t>
                      </a:r>
                      <a:r>
                        <a:rPr lang="en-US" sz="2000" dirty="0" smtClean="0"/>
                        <a:t>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if(!</a:t>
                      </a:r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is.numeric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(n))  </a:t>
                      </a:r>
                    </a:p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    stop("n must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…”)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urn = c(-1, 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for (</a:t>
                      </a:r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 in 1:n) {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res = sample(urn,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if (res &gt; 0) return(</a:t>
                      </a:r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return(NA)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91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17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doubleBet</a:t>
            </a:r>
            <a:r>
              <a:rPr lang="en-US" sz="4000" dirty="0" smtClean="0"/>
              <a:t>(3)  suppose draws -1, -1, -1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22938"/>
              </p:ext>
            </p:extLst>
          </p:nvPr>
        </p:nvGraphicFramePr>
        <p:xfrm>
          <a:off x="-1" y="1584324"/>
          <a:ext cx="8516468" cy="493339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889678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  <a:gridCol w="330485"/>
              </a:tblGrid>
              <a:tr h="533318">
                <a:tc gridSpan="8">
                  <a:txBody>
                    <a:bodyPr/>
                    <a:lstStyle/>
                    <a:p>
                      <a:r>
                        <a:rPr lang="en-US" sz="2000" dirty="0" err="1" smtClean="0"/>
                        <a:t>doubleBet</a:t>
                      </a:r>
                      <a:r>
                        <a:rPr lang="en-US" sz="2000" dirty="0" smtClean="0"/>
                        <a:t> =  function(n</a:t>
                      </a:r>
                      <a:r>
                        <a:rPr lang="en-US" sz="2000" baseline="0" dirty="0" smtClean="0"/>
                        <a:t>) </a:t>
                      </a:r>
                      <a:r>
                        <a:rPr lang="en-US" sz="2000" dirty="0" smtClean="0"/>
                        <a:t>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if(!</a:t>
                      </a:r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is.numeric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(n))  </a:t>
                      </a:r>
                    </a:p>
                    <a:p>
                      <a:r>
                        <a:rPr lang="en-US" sz="2000" dirty="0" smtClean="0">
                          <a:latin typeface="Courier"/>
                          <a:cs typeface="Courier"/>
                        </a:rPr>
                        <a:t>    stop("n must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…”)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urn = c(-1, 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for (</a:t>
                      </a:r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 in 1:n) {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  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res = sample(urn,</a:t>
                      </a:r>
                      <a:r>
                        <a:rPr lang="en-US" sz="20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1)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 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if (res &gt; 0) return(</a:t>
                      </a:r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0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18"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return(NA)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91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79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i="1" dirty="0" smtClean="0"/>
              <a:t>Looping</a:t>
            </a:r>
            <a:r>
              <a:rPr lang="en-US" dirty="0" smtClean="0"/>
              <a:t> is the repeated evaluation of a statement or block of statements.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Much of what is handled using loops in other languages can be more efficiently handled in R using </a:t>
            </a:r>
            <a:r>
              <a:rPr lang="en-US" dirty="0" err="1" smtClean="0"/>
              <a:t>vectorized</a:t>
            </a:r>
            <a:r>
              <a:rPr lang="en-US" dirty="0" smtClean="0"/>
              <a:t> calculations or one of the apply mechanisms.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However, certain algorithms, such as those requiring recursion, can only be handled by loops.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There are two main looping constructs in R: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for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and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while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1150</Words>
  <Application>Microsoft Macintosh PowerPoint</Application>
  <PresentationFormat>On-screen Show (4:3)</PresentationFormat>
  <Paragraphs>257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</vt:lpstr>
      <vt:lpstr>Gill Sans</vt:lpstr>
      <vt:lpstr>Monaco</vt:lpstr>
      <vt:lpstr>ヒラギノ角ゴ ProN W3</vt:lpstr>
      <vt:lpstr>Text only</vt:lpstr>
      <vt:lpstr>PowerPoint Presentation</vt:lpstr>
      <vt:lpstr>Double the Bet Until We Win</vt:lpstr>
      <vt:lpstr>PowerPoint Presentation</vt:lpstr>
      <vt:lpstr>Add a Check</vt:lpstr>
      <vt:lpstr>PowerPoint Presentation</vt:lpstr>
      <vt:lpstr>doubleBet(3)  suppose draws -1, -1, 1</vt:lpstr>
      <vt:lpstr>doubleBet(3)  suppose draws -1, -1, -1</vt:lpstr>
      <vt:lpstr>The for loop</vt:lpstr>
      <vt:lpstr>PowerPoint Presentation</vt:lpstr>
      <vt:lpstr>PowerPoint Presentation</vt:lpstr>
      <vt:lpstr>The while loop</vt:lpstr>
      <vt:lpstr>PowerPoint Presentation</vt:lpstr>
      <vt:lpstr>Number of bets until win $1</vt:lpstr>
      <vt:lpstr>What does the while condition check?</vt:lpstr>
      <vt:lpstr>PowerPoint Presentation</vt:lpstr>
      <vt:lpstr>doubleWhile()   suppose draws -1, -1, 1</vt:lpstr>
      <vt:lpstr>doubleWhile()   suppose draws -1, 1</vt:lpstr>
      <vt:lpstr>How do we learn from our simulator?</vt:lpstr>
      <vt:lpstr>Number of Bets Until Win</vt:lpstr>
      <vt:lpstr>Wallet Size Required</vt:lpstr>
      <vt:lpstr>PowerPoint Presentation</vt:lpstr>
      <vt:lpstr>Vector version</vt:lpstr>
      <vt:lpstr>Which is more efficient?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163</cp:revision>
  <cp:lastPrinted>2016-09-30T00:02:56Z</cp:lastPrinted>
  <dcterms:created xsi:type="dcterms:W3CDTF">2012-02-02T21:07:36Z</dcterms:created>
  <dcterms:modified xsi:type="dcterms:W3CDTF">2017-02-14T05:05:58Z</dcterms:modified>
</cp:coreProperties>
</file>