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handoutMasterIdLst>
    <p:handoutMasterId r:id="rId59"/>
  </p:handoutMasterIdLst>
  <p:sldIdLst>
    <p:sldId id="340" r:id="rId2"/>
    <p:sldId id="341" r:id="rId3"/>
    <p:sldId id="399" r:id="rId4"/>
    <p:sldId id="400" r:id="rId5"/>
    <p:sldId id="405" r:id="rId6"/>
    <p:sldId id="401" r:id="rId7"/>
    <p:sldId id="406" r:id="rId8"/>
    <p:sldId id="407" r:id="rId9"/>
    <p:sldId id="408" r:id="rId10"/>
    <p:sldId id="409" r:id="rId11"/>
    <p:sldId id="410" r:id="rId12"/>
    <p:sldId id="413" r:id="rId13"/>
    <p:sldId id="414" r:id="rId14"/>
    <p:sldId id="415" r:id="rId15"/>
    <p:sldId id="344" r:id="rId16"/>
    <p:sldId id="461" r:id="rId17"/>
    <p:sldId id="462" r:id="rId18"/>
    <p:sldId id="416" r:id="rId19"/>
    <p:sldId id="444" r:id="rId20"/>
    <p:sldId id="445" r:id="rId21"/>
    <p:sldId id="446" r:id="rId22"/>
    <p:sldId id="447" r:id="rId23"/>
    <p:sldId id="419" r:id="rId24"/>
    <p:sldId id="429" r:id="rId25"/>
    <p:sldId id="439" r:id="rId26"/>
    <p:sldId id="418" r:id="rId27"/>
    <p:sldId id="442" r:id="rId28"/>
    <p:sldId id="443" r:id="rId29"/>
    <p:sldId id="438" r:id="rId30"/>
    <p:sldId id="440" r:id="rId31"/>
    <p:sldId id="465" r:id="rId32"/>
    <p:sldId id="345" r:id="rId33"/>
    <p:sldId id="449" r:id="rId34"/>
    <p:sldId id="451" r:id="rId35"/>
    <p:sldId id="452" r:id="rId36"/>
    <p:sldId id="453" r:id="rId37"/>
    <p:sldId id="454" r:id="rId38"/>
    <p:sldId id="455" r:id="rId39"/>
    <p:sldId id="456" r:id="rId40"/>
    <p:sldId id="436" r:id="rId41"/>
    <p:sldId id="463" r:id="rId42"/>
    <p:sldId id="458" r:id="rId43"/>
    <p:sldId id="437" r:id="rId44"/>
    <p:sldId id="460" r:id="rId45"/>
    <p:sldId id="432" r:id="rId46"/>
    <p:sldId id="441" r:id="rId47"/>
    <p:sldId id="420" r:id="rId48"/>
    <p:sldId id="421" r:id="rId49"/>
    <p:sldId id="422" r:id="rId50"/>
    <p:sldId id="426" r:id="rId51"/>
    <p:sldId id="423" r:id="rId52"/>
    <p:sldId id="424" r:id="rId53"/>
    <p:sldId id="425" r:id="rId54"/>
    <p:sldId id="427" r:id="rId55"/>
    <p:sldId id="428" r:id="rId56"/>
    <p:sldId id="434" r:id="rId57"/>
    <p:sldId id="433"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14"/>
  </p:normalViewPr>
  <p:slideViewPr>
    <p:cSldViewPr snapToGrid="0" snapToObjects="1">
      <p:cViewPr>
        <p:scale>
          <a:sx n="85" d="100"/>
          <a:sy n="85" d="100"/>
        </p:scale>
        <p:origin x="1632"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FF8395-6644-9E41-B5CB-20D79706A807}" type="datetimeFigureOut">
              <a:rPr lang="en-US" smtClean="0"/>
              <a:t>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45EFE7-608E-CF4B-9259-93D2F001023B}" type="slidenum">
              <a:rPr lang="en-US" smtClean="0"/>
              <a:t>‹#›</a:t>
            </a:fld>
            <a:endParaRPr lang="en-US"/>
          </a:p>
        </p:txBody>
      </p:sp>
    </p:spTree>
    <p:extLst>
      <p:ext uri="{BB962C8B-B14F-4D97-AF65-F5344CB8AC3E}">
        <p14:creationId xmlns:p14="http://schemas.microsoft.com/office/powerpoint/2010/main" val="15689991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a:prstGeom prst="rect">
            <a:avLst/>
          </a:prstGeom>
        </p:spPr>
        <p:txBody>
          <a:bodyPr vert="horz" lIns="64288" tIns="32144" rIns="64288" bIns="32144"/>
          <a:lstStyle/>
          <a:p>
            <a:r>
              <a:rPr lang="en-US" smtClean="0"/>
              <a:t>Click to edit Master title style</a:t>
            </a:r>
            <a:endParaRPr lang="en-US"/>
          </a:p>
        </p:txBody>
      </p:sp>
      <p:sp>
        <p:nvSpPr>
          <p:cNvPr id="3" name="Subtitle 2"/>
          <p:cNvSpPr>
            <a:spLocks noGrp="1"/>
          </p:cNvSpPr>
          <p:nvPr>
            <p:ph type="subTitle" idx="1"/>
          </p:nvPr>
        </p:nvSpPr>
        <p:spPr>
          <a:xfrm>
            <a:off x="1371824" y="3886648"/>
            <a:ext cx="6400354" cy="1752451"/>
          </a:xfrm>
        </p:spPr>
        <p:txBody>
          <a:bodyPr/>
          <a:lstStyle>
            <a:lvl1pPr marL="0" indent="0" algn="ctr">
              <a:buNone/>
              <a:defRPr/>
            </a:lvl1pPr>
            <a:lvl2pPr marL="321440" indent="0" algn="ctr">
              <a:buNone/>
              <a:defRPr/>
            </a:lvl2pPr>
            <a:lvl3pPr marL="642882" indent="0" algn="ctr">
              <a:buNone/>
              <a:defRPr/>
            </a:lvl3pPr>
            <a:lvl4pPr marL="964323" indent="0" algn="ctr">
              <a:buNone/>
              <a:defRPr/>
            </a:lvl4pPr>
            <a:lvl5pPr marL="1285763" indent="0" algn="ctr">
              <a:buNone/>
              <a:defRPr/>
            </a:lvl5pPr>
            <a:lvl6pPr marL="1607205" indent="0" algn="ctr">
              <a:buNone/>
              <a:defRPr/>
            </a:lvl6pPr>
            <a:lvl7pPr marL="1928645" indent="0" algn="ctr">
              <a:buNone/>
              <a:defRPr/>
            </a:lvl7pPr>
            <a:lvl8pPr marL="2250086" indent="0" algn="ctr">
              <a:buNone/>
              <a:defRPr/>
            </a:lvl8pPr>
            <a:lvl9pPr marL="257152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8691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88" tIns="32144" rIns="64288" bIns="32144"/>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7215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77" y="274588"/>
            <a:ext cx="2057176" cy="6288732"/>
          </a:xfrm>
          <a:prstGeom prst="rect">
            <a:avLst/>
          </a:prstGeom>
        </p:spPr>
        <p:txBody>
          <a:bodyPr vert="eaVert" lIns="64288" tIns="32144" rIns="64288" bIns="32144"/>
          <a:lstStyle/>
          <a:p>
            <a:r>
              <a:rPr lang="en-US" smtClean="0"/>
              <a:t>Click to edit Master title style</a:t>
            </a:r>
            <a:endParaRPr lang="en-US"/>
          </a:p>
        </p:txBody>
      </p:sp>
      <p:sp>
        <p:nvSpPr>
          <p:cNvPr id="3" name="Vertical Text Placeholder 2"/>
          <p:cNvSpPr>
            <a:spLocks noGrp="1"/>
          </p:cNvSpPr>
          <p:nvPr>
            <p:ph type="body" orient="vert" idx="1"/>
          </p:nvPr>
        </p:nvSpPr>
        <p:spPr>
          <a:xfrm>
            <a:off x="457647" y="274588"/>
            <a:ext cx="6064374" cy="6288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2767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88" tIns="32144" rIns="64288" bIns="32144"/>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59184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a:prstGeom prst="rect">
            <a:avLst/>
          </a:prstGeom>
        </p:spPr>
        <p:txBody>
          <a:bodyPr vert="horz" lIns="64288" tIns="32144" rIns="64288" bIns="32144"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40" indent="0">
              <a:buNone/>
              <a:defRPr sz="1300"/>
            </a:lvl2pPr>
            <a:lvl3pPr marL="642882" indent="0">
              <a:buNone/>
              <a:defRPr sz="1100"/>
            </a:lvl3pPr>
            <a:lvl4pPr marL="964323" indent="0">
              <a:buNone/>
              <a:defRPr sz="1000"/>
            </a:lvl4pPr>
            <a:lvl5pPr marL="1285763" indent="0">
              <a:buNone/>
              <a:defRPr sz="1000"/>
            </a:lvl5pPr>
            <a:lvl6pPr marL="1607205" indent="0">
              <a:buNone/>
              <a:defRPr sz="1000"/>
            </a:lvl6pPr>
            <a:lvl7pPr marL="1928645" indent="0">
              <a:buNone/>
              <a:defRPr sz="1000"/>
            </a:lvl7pPr>
            <a:lvl8pPr marL="2250086" indent="0">
              <a:buNone/>
              <a:defRPr sz="1000"/>
            </a:lvl8pPr>
            <a:lvl9pPr marL="2571527" indent="0">
              <a:buNone/>
              <a:defRPr sz="1000"/>
            </a:lvl9pPr>
          </a:lstStyle>
          <a:p>
            <a:pPr lvl="0"/>
            <a:r>
              <a:rPr lang="en-US" smtClean="0"/>
              <a:t>Click to edit Master text styles</a:t>
            </a:r>
          </a:p>
        </p:txBody>
      </p:sp>
    </p:spTree>
    <p:extLst>
      <p:ext uri="{BB962C8B-B14F-4D97-AF65-F5344CB8AC3E}">
        <p14:creationId xmlns:p14="http://schemas.microsoft.com/office/powerpoint/2010/main" val="22513485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88" tIns="32144" rIns="64288" bIns="32144"/>
          <a:lstStyle/>
          <a:p>
            <a:r>
              <a:rPr lang="en-US" smtClean="0"/>
              <a:t>Click to edit Master title style</a:t>
            </a:r>
            <a:endParaRPr lang="en-US"/>
          </a:p>
        </p:txBody>
      </p:sp>
      <p:sp>
        <p:nvSpPr>
          <p:cNvPr id="3" name="Content Placeholder 2"/>
          <p:cNvSpPr>
            <a:spLocks noGrp="1"/>
          </p:cNvSpPr>
          <p:nvPr>
            <p:ph sz="half" idx="1"/>
          </p:nvPr>
        </p:nvSpPr>
        <p:spPr>
          <a:xfrm>
            <a:off x="634009" y="678656"/>
            <a:ext cx="3763863" cy="5884664"/>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5027" y="678656"/>
            <a:ext cx="3763863" cy="5884664"/>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6636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88" tIns="32144" rIns="64288" bIns="32144"/>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40" indent="0">
              <a:buNone/>
              <a:defRPr sz="1400" b="1"/>
            </a:lvl2pPr>
            <a:lvl3pPr marL="642882" indent="0">
              <a:buNone/>
              <a:defRPr sz="1300" b="1"/>
            </a:lvl3pPr>
            <a:lvl4pPr marL="964323" indent="0">
              <a:buNone/>
              <a:defRPr sz="1100" b="1"/>
            </a:lvl4pPr>
            <a:lvl5pPr marL="1285763" indent="0">
              <a:buNone/>
              <a:defRPr sz="1100" b="1"/>
            </a:lvl5pPr>
            <a:lvl6pPr marL="1607205" indent="0">
              <a:buNone/>
              <a:defRPr sz="1100" b="1"/>
            </a:lvl6pPr>
            <a:lvl7pPr marL="1928645" indent="0">
              <a:buNone/>
              <a:defRPr sz="1100" b="1"/>
            </a:lvl7pPr>
            <a:lvl8pPr marL="2250086" indent="0">
              <a:buNone/>
              <a:defRPr sz="1100" b="1"/>
            </a:lvl8pPr>
            <a:lvl9pPr marL="2571527"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40" indent="0">
              <a:buNone/>
              <a:defRPr sz="1400" b="1"/>
            </a:lvl2pPr>
            <a:lvl3pPr marL="642882" indent="0">
              <a:buNone/>
              <a:defRPr sz="1300" b="1"/>
            </a:lvl3pPr>
            <a:lvl4pPr marL="964323" indent="0">
              <a:buNone/>
              <a:defRPr sz="1100" b="1"/>
            </a:lvl4pPr>
            <a:lvl5pPr marL="1285763" indent="0">
              <a:buNone/>
              <a:defRPr sz="1100" b="1"/>
            </a:lvl5pPr>
            <a:lvl6pPr marL="1607205" indent="0">
              <a:buNone/>
              <a:defRPr sz="1100" b="1"/>
            </a:lvl6pPr>
            <a:lvl7pPr marL="1928645" indent="0">
              <a:buNone/>
              <a:defRPr sz="1100" b="1"/>
            </a:lvl7pPr>
            <a:lvl8pPr marL="2250086" indent="0">
              <a:buNone/>
              <a:defRPr sz="1100" b="1"/>
            </a:lvl8pPr>
            <a:lvl9pPr marL="2571527"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10061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a:prstGeom prst="rect">
            <a:avLst/>
          </a:prstGeom>
        </p:spPr>
        <p:txBody>
          <a:bodyPr vert="horz" lIns="64288" tIns="32144" rIns="64288" bIns="32144"/>
          <a:lstStyle/>
          <a:p>
            <a:r>
              <a:rPr lang="en-US" smtClean="0"/>
              <a:t>Click to edit Master title style</a:t>
            </a:r>
            <a:endParaRPr lang="en-US"/>
          </a:p>
        </p:txBody>
      </p:sp>
    </p:spTree>
    <p:extLst>
      <p:ext uri="{BB962C8B-B14F-4D97-AF65-F5344CB8AC3E}">
        <p14:creationId xmlns:p14="http://schemas.microsoft.com/office/powerpoint/2010/main" val="36701365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7829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8" y="273474"/>
            <a:ext cx="3008189" cy="1161975"/>
          </a:xfrm>
          <a:prstGeom prst="rect">
            <a:avLst/>
          </a:prstGeom>
        </p:spPr>
        <p:txBody>
          <a:bodyPr vert="horz" lIns="64288" tIns="32144" rIns="64288" bIns="32144"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8" y="1435448"/>
            <a:ext cx="3008189" cy="4690318"/>
          </a:xfrm>
        </p:spPr>
        <p:txBody>
          <a:bodyPr/>
          <a:lstStyle>
            <a:lvl1pPr marL="0" indent="0">
              <a:buNone/>
              <a:defRPr sz="1000"/>
            </a:lvl1pPr>
            <a:lvl2pPr marL="321440" indent="0">
              <a:buNone/>
              <a:defRPr sz="800"/>
            </a:lvl2pPr>
            <a:lvl3pPr marL="642882" indent="0">
              <a:buNone/>
              <a:defRPr sz="700"/>
            </a:lvl3pPr>
            <a:lvl4pPr marL="964323" indent="0">
              <a:buNone/>
              <a:defRPr sz="600"/>
            </a:lvl4pPr>
            <a:lvl5pPr marL="1285763" indent="0">
              <a:buNone/>
              <a:defRPr sz="600"/>
            </a:lvl5pPr>
            <a:lvl6pPr marL="1607205" indent="0">
              <a:buNone/>
              <a:defRPr sz="600"/>
            </a:lvl6pPr>
            <a:lvl7pPr marL="1928645" indent="0">
              <a:buNone/>
              <a:defRPr sz="600"/>
            </a:lvl7pPr>
            <a:lvl8pPr marL="2250086" indent="0">
              <a:buNone/>
              <a:defRPr sz="600"/>
            </a:lvl8pPr>
            <a:lvl9pPr marL="2571527" indent="0">
              <a:buNone/>
              <a:defRPr sz="600"/>
            </a:lvl9pPr>
          </a:lstStyle>
          <a:p>
            <a:pPr lvl="0"/>
            <a:r>
              <a:rPr lang="en-US" smtClean="0"/>
              <a:t>Click to edit Master text styles</a:t>
            </a:r>
          </a:p>
        </p:txBody>
      </p:sp>
    </p:spTree>
    <p:extLst>
      <p:ext uri="{BB962C8B-B14F-4D97-AF65-F5344CB8AC3E}">
        <p14:creationId xmlns:p14="http://schemas.microsoft.com/office/powerpoint/2010/main" val="11107558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6" y="4800824"/>
            <a:ext cx="5486177" cy="567035"/>
          </a:xfrm>
          <a:prstGeom prst="rect">
            <a:avLst/>
          </a:prstGeom>
        </p:spPr>
        <p:txBody>
          <a:bodyPr vert="horz" lIns="64288" tIns="32144" rIns="64288" bIns="32144"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6" y="612800"/>
            <a:ext cx="5486177" cy="4114354"/>
          </a:xfrm>
        </p:spPr>
        <p:txBody>
          <a:bodyPr/>
          <a:lstStyle>
            <a:lvl1pPr marL="0" indent="0">
              <a:buNone/>
              <a:defRPr sz="2200"/>
            </a:lvl1pPr>
            <a:lvl2pPr marL="321440" indent="0">
              <a:buNone/>
              <a:defRPr sz="2000"/>
            </a:lvl2pPr>
            <a:lvl3pPr marL="642882" indent="0">
              <a:buNone/>
              <a:defRPr sz="1700"/>
            </a:lvl3pPr>
            <a:lvl4pPr marL="964323" indent="0">
              <a:buNone/>
              <a:defRPr sz="1400"/>
            </a:lvl4pPr>
            <a:lvl5pPr marL="1285763" indent="0">
              <a:buNone/>
              <a:defRPr sz="1400"/>
            </a:lvl5pPr>
            <a:lvl6pPr marL="1607205" indent="0">
              <a:buNone/>
              <a:defRPr sz="1400"/>
            </a:lvl6pPr>
            <a:lvl7pPr marL="1928645" indent="0">
              <a:buNone/>
              <a:defRPr sz="1400"/>
            </a:lvl7pPr>
            <a:lvl8pPr marL="2250086" indent="0">
              <a:buNone/>
              <a:defRPr sz="1400"/>
            </a:lvl8pPr>
            <a:lvl9pPr marL="2571527" indent="0">
              <a:buNone/>
              <a:defRPr sz="1400"/>
            </a:lvl9pPr>
          </a:lstStyle>
          <a:p>
            <a:pPr lvl="0"/>
            <a:endParaRPr lang="en-US" noProof="0" smtClean="0">
              <a:sym typeface="Gill Sans" charset="0"/>
            </a:endParaRPr>
          </a:p>
        </p:txBody>
      </p:sp>
      <p:sp>
        <p:nvSpPr>
          <p:cNvPr id="4" name="Text Placeholder 3"/>
          <p:cNvSpPr>
            <a:spLocks noGrp="1"/>
          </p:cNvSpPr>
          <p:nvPr>
            <p:ph type="body" sz="half" idx="2"/>
          </p:nvPr>
        </p:nvSpPr>
        <p:spPr>
          <a:xfrm>
            <a:off x="1792636" y="5367860"/>
            <a:ext cx="5486177" cy="804788"/>
          </a:xfrm>
        </p:spPr>
        <p:txBody>
          <a:bodyPr/>
          <a:lstStyle>
            <a:lvl1pPr marL="0" indent="0">
              <a:buNone/>
              <a:defRPr sz="1000"/>
            </a:lvl1pPr>
            <a:lvl2pPr marL="321440" indent="0">
              <a:buNone/>
              <a:defRPr sz="800"/>
            </a:lvl2pPr>
            <a:lvl3pPr marL="642882" indent="0">
              <a:buNone/>
              <a:defRPr sz="700"/>
            </a:lvl3pPr>
            <a:lvl4pPr marL="964323" indent="0">
              <a:buNone/>
              <a:defRPr sz="600"/>
            </a:lvl4pPr>
            <a:lvl5pPr marL="1285763" indent="0">
              <a:buNone/>
              <a:defRPr sz="600"/>
            </a:lvl5pPr>
            <a:lvl6pPr marL="1607205" indent="0">
              <a:buNone/>
              <a:defRPr sz="600"/>
            </a:lvl6pPr>
            <a:lvl7pPr marL="1928645" indent="0">
              <a:buNone/>
              <a:defRPr sz="600"/>
            </a:lvl7pPr>
            <a:lvl8pPr marL="2250086" indent="0">
              <a:buNone/>
              <a:defRPr sz="600"/>
            </a:lvl8pPr>
            <a:lvl9pPr marL="2571527" indent="0">
              <a:buNone/>
              <a:defRPr sz="600"/>
            </a:lvl9pPr>
          </a:lstStyle>
          <a:p>
            <a:pPr lvl="0"/>
            <a:r>
              <a:rPr lang="en-US" smtClean="0"/>
              <a:t>Click to edit Master text styles</a:t>
            </a:r>
          </a:p>
        </p:txBody>
      </p:sp>
    </p:spTree>
    <p:extLst>
      <p:ext uri="{BB962C8B-B14F-4D97-AF65-F5344CB8AC3E}">
        <p14:creationId xmlns:p14="http://schemas.microsoft.com/office/powerpoint/2010/main" val="35085420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634008" y="678656"/>
            <a:ext cx="7634883" cy="588466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35715" tIns="35715" rIns="35715" bIns="35715"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5900">
          <a:solidFill>
            <a:schemeClr val="tx1"/>
          </a:solidFill>
          <a:latin typeface="+mj-lt"/>
          <a:ea typeface="+mj-ea"/>
          <a:cs typeface="+mj-cs"/>
          <a:sym typeface="Gill Sans" charset="0"/>
        </a:defRPr>
      </a:lvl1pPr>
      <a:lvl2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44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882"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4323"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763"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241080" indent="-241080" algn="l" rtl="0" eaLnBrk="0" fontAlgn="base" hangingPunct="0">
        <a:spcBef>
          <a:spcPct val="0"/>
        </a:spcBef>
        <a:spcAft>
          <a:spcPct val="0"/>
        </a:spcAft>
        <a:defRPr sz="2500">
          <a:solidFill>
            <a:schemeClr val="tx1"/>
          </a:solidFill>
          <a:latin typeface="+mn-lt"/>
          <a:ea typeface="+mn-ea"/>
          <a:cs typeface="+mn-cs"/>
          <a:sym typeface="Gill Sans" charset="0"/>
        </a:defRPr>
      </a:lvl1pPr>
      <a:lvl2pPr marL="522341" indent="-200901" algn="l" rtl="0" eaLnBrk="0" fontAlgn="base" hangingPunct="0">
        <a:spcBef>
          <a:spcPct val="0"/>
        </a:spcBef>
        <a:spcAft>
          <a:spcPct val="0"/>
        </a:spcAft>
        <a:defRPr sz="2500">
          <a:solidFill>
            <a:schemeClr val="tx1"/>
          </a:solidFill>
          <a:latin typeface="+mn-lt"/>
          <a:ea typeface="+mn-ea"/>
          <a:cs typeface="+mn-cs"/>
          <a:sym typeface="Gill Sans" charset="0"/>
        </a:defRPr>
      </a:lvl2pPr>
      <a:lvl3pPr marL="803602" indent="-160721" algn="l" rtl="0" eaLnBrk="0" fontAlgn="base" hangingPunct="0">
        <a:spcBef>
          <a:spcPct val="0"/>
        </a:spcBef>
        <a:spcAft>
          <a:spcPct val="0"/>
        </a:spcAft>
        <a:defRPr sz="2500">
          <a:solidFill>
            <a:schemeClr val="tx1"/>
          </a:solidFill>
          <a:latin typeface="+mn-lt"/>
          <a:ea typeface="+mn-ea"/>
          <a:cs typeface="+mn-cs"/>
          <a:sym typeface="Gill Sans" charset="0"/>
        </a:defRPr>
      </a:lvl3pPr>
      <a:lvl4pPr marL="1125044" indent="-160721" algn="l" rtl="0" eaLnBrk="0" fontAlgn="base" hangingPunct="0">
        <a:spcBef>
          <a:spcPct val="0"/>
        </a:spcBef>
        <a:spcAft>
          <a:spcPct val="0"/>
        </a:spcAft>
        <a:defRPr sz="2500">
          <a:solidFill>
            <a:schemeClr val="tx1"/>
          </a:solidFill>
          <a:latin typeface="+mn-lt"/>
          <a:ea typeface="+mn-ea"/>
          <a:cs typeface="+mn-cs"/>
          <a:sym typeface="Gill Sans" charset="0"/>
        </a:defRPr>
      </a:lvl4pPr>
      <a:lvl5pPr marL="1446484" indent="-160721" algn="l" rtl="0" eaLnBrk="0" fontAlgn="base" hangingPunct="0">
        <a:spcBef>
          <a:spcPct val="0"/>
        </a:spcBef>
        <a:spcAft>
          <a:spcPct val="0"/>
        </a:spcAft>
        <a:defRPr sz="2500">
          <a:solidFill>
            <a:schemeClr val="tx1"/>
          </a:solidFill>
          <a:latin typeface="+mn-lt"/>
          <a:ea typeface="+mn-ea"/>
          <a:cs typeface="+mn-cs"/>
          <a:sym typeface="Gill Sans" charset="0"/>
        </a:defRPr>
      </a:lvl5pPr>
      <a:lvl6pPr marL="321440" algn="l" rtl="0" fontAlgn="base">
        <a:spcBef>
          <a:spcPct val="0"/>
        </a:spcBef>
        <a:spcAft>
          <a:spcPct val="0"/>
        </a:spcAft>
        <a:defRPr sz="2500">
          <a:solidFill>
            <a:schemeClr val="tx1"/>
          </a:solidFill>
          <a:latin typeface="+mn-lt"/>
          <a:ea typeface="+mn-ea"/>
          <a:cs typeface="+mn-cs"/>
          <a:sym typeface="Gill Sans" charset="0"/>
        </a:defRPr>
      </a:lvl6pPr>
      <a:lvl7pPr marL="642882" algn="l" rtl="0" fontAlgn="base">
        <a:spcBef>
          <a:spcPct val="0"/>
        </a:spcBef>
        <a:spcAft>
          <a:spcPct val="0"/>
        </a:spcAft>
        <a:defRPr sz="2500">
          <a:solidFill>
            <a:schemeClr val="tx1"/>
          </a:solidFill>
          <a:latin typeface="+mn-lt"/>
          <a:ea typeface="+mn-ea"/>
          <a:cs typeface="+mn-cs"/>
          <a:sym typeface="Gill Sans" charset="0"/>
        </a:defRPr>
      </a:lvl7pPr>
      <a:lvl8pPr marL="964323" algn="l" rtl="0" fontAlgn="base">
        <a:spcBef>
          <a:spcPct val="0"/>
        </a:spcBef>
        <a:spcAft>
          <a:spcPct val="0"/>
        </a:spcAft>
        <a:defRPr sz="2500">
          <a:solidFill>
            <a:schemeClr val="tx1"/>
          </a:solidFill>
          <a:latin typeface="+mn-lt"/>
          <a:ea typeface="+mn-ea"/>
          <a:cs typeface="+mn-cs"/>
          <a:sym typeface="Gill Sans" charset="0"/>
        </a:defRPr>
      </a:lvl8pPr>
      <a:lvl9pPr marL="1285763" algn="l" rtl="0" fontAlgn="base">
        <a:spcBef>
          <a:spcPct val="0"/>
        </a:spcBef>
        <a:spcAft>
          <a:spcPct val="0"/>
        </a:spcAft>
        <a:defRPr sz="2500">
          <a:solidFill>
            <a:schemeClr val="tx1"/>
          </a:solidFill>
          <a:latin typeface="+mn-lt"/>
          <a:ea typeface="+mn-ea"/>
          <a:cs typeface="+mn-cs"/>
          <a:sym typeface="Gill Sans" charset="0"/>
        </a:defRPr>
      </a:lvl9pPr>
    </p:bodyStyle>
    <p:otherStyle>
      <a:defPPr>
        <a:defRPr lang="en-US"/>
      </a:defPPr>
      <a:lvl1pPr marL="0" algn="l" defTabSz="321440" rtl="0" eaLnBrk="1" latinLnBrk="0" hangingPunct="1">
        <a:defRPr sz="1300" kern="1200">
          <a:solidFill>
            <a:schemeClr val="tx1"/>
          </a:solidFill>
          <a:latin typeface="+mn-lt"/>
          <a:ea typeface="+mn-ea"/>
          <a:cs typeface="+mn-cs"/>
        </a:defRPr>
      </a:lvl1pPr>
      <a:lvl2pPr marL="321440" algn="l" defTabSz="321440" rtl="0" eaLnBrk="1" latinLnBrk="0" hangingPunct="1">
        <a:defRPr sz="1300" kern="1200">
          <a:solidFill>
            <a:schemeClr val="tx1"/>
          </a:solidFill>
          <a:latin typeface="+mn-lt"/>
          <a:ea typeface="+mn-ea"/>
          <a:cs typeface="+mn-cs"/>
        </a:defRPr>
      </a:lvl2pPr>
      <a:lvl3pPr marL="642882" algn="l" defTabSz="321440" rtl="0" eaLnBrk="1" latinLnBrk="0" hangingPunct="1">
        <a:defRPr sz="1300" kern="1200">
          <a:solidFill>
            <a:schemeClr val="tx1"/>
          </a:solidFill>
          <a:latin typeface="+mn-lt"/>
          <a:ea typeface="+mn-ea"/>
          <a:cs typeface="+mn-cs"/>
        </a:defRPr>
      </a:lvl3pPr>
      <a:lvl4pPr marL="964323" algn="l" defTabSz="321440" rtl="0" eaLnBrk="1" latinLnBrk="0" hangingPunct="1">
        <a:defRPr sz="1300" kern="1200">
          <a:solidFill>
            <a:schemeClr val="tx1"/>
          </a:solidFill>
          <a:latin typeface="+mn-lt"/>
          <a:ea typeface="+mn-ea"/>
          <a:cs typeface="+mn-cs"/>
        </a:defRPr>
      </a:lvl4pPr>
      <a:lvl5pPr marL="1285763" algn="l" defTabSz="321440" rtl="0" eaLnBrk="1" latinLnBrk="0" hangingPunct="1">
        <a:defRPr sz="1300" kern="1200">
          <a:solidFill>
            <a:schemeClr val="tx1"/>
          </a:solidFill>
          <a:latin typeface="+mn-lt"/>
          <a:ea typeface="+mn-ea"/>
          <a:cs typeface="+mn-cs"/>
        </a:defRPr>
      </a:lvl5pPr>
      <a:lvl6pPr marL="1607205" algn="l" defTabSz="321440" rtl="0" eaLnBrk="1" latinLnBrk="0" hangingPunct="1">
        <a:defRPr sz="1300" kern="1200">
          <a:solidFill>
            <a:schemeClr val="tx1"/>
          </a:solidFill>
          <a:latin typeface="+mn-lt"/>
          <a:ea typeface="+mn-ea"/>
          <a:cs typeface="+mn-cs"/>
        </a:defRPr>
      </a:lvl6pPr>
      <a:lvl7pPr marL="1928645" algn="l" defTabSz="321440" rtl="0" eaLnBrk="1" latinLnBrk="0" hangingPunct="1">
        <a:defRPr sz="1300" kern="1200">
          <a:solidFill>
            <a:schemeClr val="tx1"/>
          </a:solidFill>
          <a:latin typeface="+mn-lt"/>
          <a:ea typeface="+mn-ea"/>
          <a:cs typeface="+mn-cs"/>
        </a:defRPr>
      </a:lvl7pPr>
      <a:lvl8pPr marL="2250086" algn="l" defTabSz="321440" rtl="0" eaLnBrk="1" latinLnBrk="0" hangingPunct="1">
        <a:defRPr sz="1300" kern="1200">
          <a:solidFill>
            <a:schemeClr val="tx1"/>
          </a:solidFill>
          <a:latin typeface="+mn-lt"/>
          <a:ea typeface="+mn-ea"/>
          <a:cs typeface="+mn-cs"/>
        </a:defRPr>
      </a:lvl8pPr>
      <a:lvl9pPr marL="2571527" algn="l" defTabSz="3214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Environments, Scope,</a:t>
            </a:r>
            <a:br>
              <a:rPr lang="en-US" dirty="0" smtClean="0"/>
            </a:br>
            <a:r>
              <a:rPr lang="en-US" dirty="0" smtClean="0"/>
              <a:t>and Lazy Evaluation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835697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735294"/>
            <a:ext cx="4622195" cy="312270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998584"/>
            <a:ext cx="4213412" cy="492443"/>
          </a:xfrm>
          <a:prstGeom prst="rect">
            <a:avLst/>
          </a:prstGeom>
          <a:noFill/>
        </p:spPr>
        <p:txBody>
          <a:bodyPr wrap="square" rtlCol="0">
            <a:spAutoFit/>
          </a:bodyPr>
          <a:lstStyle/>
          <a:p>
            <a:r>
              <a:rPr lang="en-US" sz="2600" dirty="0" err="1" smtClean="0">
                <a:solidFill>
                  <a:srgbClr val="FF0000"/>
                </a:solidFill>
                <a:latin typeface="Courier"/>
                <a:cs typeface="Courier"/>
              </a:rPr>
              <a:t>lookAt</a:t>
            </a:r>
            <a:r>
              <a:rPr lang="en-US" sz="2600" dirty="0" smtClean="0">
                <a:solidFill>
                  <a:srgbClr val="FF0000"/>
                </a:solidFill>
                <a:latin typeface="Courier"/>
                <a:cs typeface="Courier"/>
              </a:rPr>
              <a:t>(x = c(0,100))</a:t>
            </a:r>
            <a:endParaRPr lang="en-US" sz="2600" dirty="0">
              <a:solidFill>
                <a:srgbClr val="FF0000"/>
              </a:solidFill>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192040" cy="492443"/>
          </a:xfrm>
          <a:prstGeom prst="rect">
            <a:avLst/>
          </a:prstGeom>
          <a:noFill/>
        </p:spPr>
        <p:txBody>
          <a:bodyPr wrap="square" rtlCol="0">
            <a:spAutoFit/>
          </a:bodyPr>
          <a:lstStyle/>
          <a:p>
            <a:r>
              <a:rPr lang="en-US" sz="2600" dirty="0">
                <a:solidFill>
                  <a:srgbClr val="FF0000"/>
                </a:solidFill>
                <a:latin typeface="Courier"/>
                <a:cs typeface="Courier"/>
              </a:rPr>
              <a:t>x</a:t>
            </a:r>
            <a:r>
              <a:rPr lang="en-US" sz="2600" dirty="0" smtClean="0">
                <a:solidFill>
                  <a:srgbClr val="FF0000"/>
                </a:solidFill>
                <a:latin typeface="Courier"/>
                <a:cs typeface="Courier"/>
              </a:rPr>
              <a:t> = c(0, 100) </a:t>
            </a:r>
            <a:endParaRPr lang="en-US" sz="2600" dirty="0">
              <a:solidFill>
                <a:srgbClr val="FF0000"/>
              </a:solidFill>
              <a:latin typeface="Courier"/>
              <a:cs typeface="Courier"/>
            </a:endParaRPr>
          </a:p>
        </p:txBody>
      </p:sp>
      <p:sp>
        <p:nvSpPr>
          <p:cNvPr id="12" name="TextBox 11"/>
          <p:cNvSpPr txBox="1"/>
          <p:nvPr/>
        </p:nvSpPr>
        <p:spPr>
          <a:xfrm>
            <a:off x="6030588" y="26020"/>
            <a:ext cx="3113412"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3122907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4460249"/>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192040" cy="892552"/>
          </a:xfrm>
          <a:prstGeom prst="rect">
            <a:avLst/>
          </a:prstGeom>
          <a:noFill/>
        </p:spPr>
        <p:txBody>
          <a:bodyPr wrap="square" rtlCol="0">
            <a:spAutoFit/>
          </a:bodyPr>
          <a:lstStyle/>
          <a:p>
            <a:r>
              <a:rPr lang="en-US" sz="2600" dirty="0">
                <a:latin typeface="Courier"/>
                <a:cs typeface="Courier"/>
              </a:rPr>
              <a:t>x</a:t>
            </a:r>
            <a:r>
              <a:rPr lang="en-US" sz="2600" dirty="0" smtClean="0">
                <a:latin typeface="Courier"/>
                <a:cs typeface="Courier"/>
              </a:rPr>
              <a:t> = c(0, 100)</a:t>
            </a:r>
          </a:p>
          <a:p>
            <a:r>
              <a:rPr lang="en-US" sz="2600" dirty="0" smtClean="0">
                <a:solidFill>
                  <a:srgbClr val="FF0000"/>
                </a:solidFill>
                <a:latin typeface="Courier"/>
                <a:cs typeface="Courier"/>
              </a:rPr>
              <a:t>y is vector 3 </a:t>
            </a:r>
            <a:endParaRPr lang="en-US" sz="2600" dirty="0">
              <a:solidFill>
                <a:srgbClr val="FF0000"/>
              </a:solidFill>
              <a:latin typeface="Courier"/>
              <a:cs typeface="Courier"/>
            </a:endParaRPr>
          </a:p>
        </p:txBody>
      </p:sp>
      <p:sp>
        <p:nvSpPr>
          <p:cNvPr id="12" name="TextBox 11"/>
          <p:cNvSpPr txBox="1"/>
          <p:nvPr/>
        </p:nvSpPr>
        <p:spPr>
          <a:xfrm>
            <a:off x="6052273" y="20481"/>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a:t>
            </a:r>
            <a:r>
              <a:rPr lang="en-US" sz="2800" dirty="0" smtClean="0">
                <a:solidFill>
                  <a:srgbClr val="FF0000"/>
                </a:solidFill>
                <a:latin typeface="Courier"/>
                <a:cs typeface="Courier"/>
              </a:rPr>
              <a:t>y </a:t>
            </a:r>
            <a:r>
              <a:rPr lang="en-US" sz="2800" dirty="0">
                <a:solidFill>
                  <a:srgbClr val="FF0000"/>
                </a:solidFill>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32617899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FF0000"/>
                </a:solidFill>
                <a:latin typeface="Courier"/>
                <a:cs typeface="Courier"/>
              </a:rPr>
              <a:t>x</a:t>
            </a:r>
            <a:r>
              <a:rPr lang="en-US" sz="2600" dirty="0" smtClean="0">
                <a:solidFill>
                  <a:srgbClr val="FF0000"/>
                </a:solidFill>
                <a:latin typeface="Courier"/>
                <a:cs typeface="Courier"/>
              </a:rPr>
              <a:t> is vector 0 100 </a:t>
            </a: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695448"/>
            <a:ext cx="2841702" cy="89255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FF0000"/>
                </a:solidFill>
                <a:latin typeface="Courier"/>
                <a:cs typeface="Courier"/>
              </a:rPr>
              <a:t>[1] 0 100</a:t>
            </a:r>
            <a:endParaRPr lang="en-US" sz="2600" dirty="0">
              <a:solidFill>
                <a:srgbClr val="FF0000"/>
              </a:solidFill>
              <a:latin typeface="Courier"/>
              <a:cs typeface="Courier"/>
            </a:endParaRPr>
          </a:p>
        </p:txBody>
      </p:sp>
      <p:sp>
        <p:nvSpPr>
          <p:cNvPr id="13" name="TextBox 12"/>
          <p:cNvSpPr txBox="1"/>
          <p:nvPr/>
        </p:nvSpPr>
        <p:spPr>
          <a:xfrm>
            <a:off x="5955882" y="35422"/>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37971667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vector 0 100</a:t>
            </a:r>
            <a:r>
              <a:rPr lang="en-US" sz="2600" dirty="0" smtClean="0">
                <a:solidFill>
                  <a:srgbClr val="FF0000"/>
                </a:solidFill>
                <a:latin typeface="Courier"/>
                <a:cs typeface="Courier"/>
              </a:rPr>
              <a:t> </a:t>
            </a: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129266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0 100</a:t>
            </a:r>
          </a:p>
          <a:p>
            <a:r>
              <a:rPr lang="en-US" sz="2600" dirty="0" smtClean="0">
                <a:solidFill>
                  <a:srgbClr val="FF0000"/>
                </a:solidFill>
                <a:latin typeface="Courier"/>
                <a:cs typeface="Courier"/>
              </a:rPr>
              <a:t>[1] 3</a:t>
            </a:r>
            <a:endParaRPr lang="en-US" sz="2600" dirty="0">
              <a:solidFill>
                <a:srgbClr val="FF0000"/>
              </a:solidFill>
              <a:latin typeface="Courier"/>
              <a:cs typeface="Courier"/>
            </a:endParaRPr>
          </a:p>
        </p:txBody>
      </p:sp>
      <p:sp>
        <p:nvSpPr>
          <p:cNvPr id="13" name="TextBox 12"/>
          <p:cNvSpPr txBox="1"/>
          <p:nvPr/>
        </p:nvSpPr>
        <p:spPr>
          <a:xfrm>
            <a:off x="6105293" y="20481"/>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17902937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vector 0 100</a:t>
            </a:r>
            <a:r>
              <a:rPr lang="en-US" sz="2600" dirty="0" smtClean="0">
                <a:solidFill>
                  <a:srgbClr val="FF0000"/>
                </a:solidFill>
                <a:latin typeface="Courier"/>
                <a:cs typeface="Courier"/>
              </a:rPr>
              <a:t> </a:t>
            </a: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1692771"/>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0 100</a:t>
            </a:r>
          </a:p>
          <a:p>
            <a:r>
              <a:rPr lang="en-US" sz="2600" dirty="0" smtClean="0">
                <a:solidFill>
                  <a:srgbClr val="000000"/>
                </a:solidFill>
                <a:latin typeface="Courier"/>
                <a:cs typeface="Courier"/>
              </a:rPr>
              <a:t>[1] 3</a:t>
            </a:r>
          </a:p>
          <a:p>
            <a:r>
              <a:rPr lang="en-US" sz="2600" dirty="0" smtClean="0">
                <a:solidFill>
                  <a:srgbClr val="FF0000"/>
                </a:solidFill>
                <a:latin typeface="Courier"/>
                <a:cs typeface="Courier"/>
              </a:rPr>
              <a:t>[1] 17</a:t>
            </a:r>
            <a:endParaRPr lang="en-US" sz="2600" dirty="0">
              <a:solidFill>
                <a:srgbClr val="FF0000"/>
              </a:solidFill>
              <a:latin typeface="Courier"/>
              <a:cs typeface="Courier"/>
            </a:endParaRPr>
          </a:p>
        </p:txBody>
      </p:sp>
      <p:sp>
        <p:nvSpPr>
          <p:cNvPr id="6" name="TextBox 5"/>
          <p:cNvSpPr txBox="1"/>
          <p:nvPr/>
        </p:nvSpPr>
        <p:spPr>
          <a:xfrm>
            <a:off x="4572001" y="2661877"/>
            <a:ext cx="2061882" cy="830997"/>
          </a:xfrm>
          <a:prstGeom prst="rect">
            <a:avLst/>
          </a:prstGeom>
          <a:noFill/>
        </p:spPr>
        <p:txBody>
          <a:bodyPr wrap="square" rtlCol="0">
            <a:spAutoFit/>
          </a:bodyPr>
          <a:lstStyle/>
          <a:p>
            <a:r>
              <a:rPr lang="en-US" sz="2400" dirty="0" smtClean="0">
                <a:solidFill>
                  <a:srgbClr val="FF0000"/>
                </a:solidFill>
                <a:latin typeface="Calibri"/>
                <a:cs typeface="Calibri"/>
              </a:rPr>
              <a:t>find z in parent environment</a:t>
            </a:r>
            <a:endParaRPr lang="en-US" sz="2400" dirty="0">
              <a:solidFill>
                <a:srgbClr val="FF0000"/>
              </a:solidFill>
              <a:latin typeface="Calibri"/>
              <a:cs typeface="Calibri"/>
            </a:endParaRPr>
          </a:p>
        </p:txBody>
      </p:sp>
      <p:cxnSp>
        <p:nvCxnSpPr>
          <p:cNvPr id="13" name="Straight Connector 12"/>
          <p:cNvCxnSpPr/>
          <p:nvPr/>
        </p:nvCxnSpPr>
        <p:spPr bwMode="auto">
          <a:xfrm flipH="1" flipV="1">
            <a:off x="3187842" y="2076824"/>
            <a:ext cx="1916393" cy="1912470"/>
          </a:xfrm>
          <a:prstGeom prst="line">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5881176" y="0"/>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22974894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1"/>
          <p:cNvSpPr>
            <a:spLocks noGrp="1" noChangeArrowheads="1"/>
          </p:cNvSpPr>
          <p:nvPr>
            <p:ph type="body" idx="1"/>
          </p:nvPr>
        </p:nvSpPr>
        <p:spPr>
          <a:xfrm>
            <a:off x="634008" y="678656"/>
            <a:ext cx="8255992" cy="5884664"/>
          </a:xfrm>
        </p:spPr>
        <p:txBody>
          <a:bodyPr/>
          <a:lstStyle/>
          <a:p>
            <a:pPr marL="0" indent="0" eaLnBrk="1" hangingPunct="1">
              <a:defRPr/>
            </a:pPr>
            <a:r>
              <a:rPr lang="en-US" sz="3000" dirty="0" smtClean="0">
                <a:latin typeface="Calibri"/>
                <a:cs typeface="Calibri"/>
              </a:rPr>
              <a:t>What is happening is that R is looking for variables with that name in a sequence of environments.  An </a:t>
            </a:r>
            <a:r>
              <a:rPr lang="en-US" sz="3000" i="1" dirty="0" smtClean="0">
                <a:latin typeface="Calibri"/>
                <a:cs typeface="Calibri"/>
              </a:rPr>
              <a:t>environment</a:t>
            </a:r>
            <a:r>
              <a:rPr lang="en-US" sz="3000" dirty="0" smtClean="0">
                <a:latin typeface="Calibri"/>
                <a:cs typeface="Calibri"/>
              </a:rPr>
              <a:t> is just a frame (collection of variables) plus a pointer to the next environment to look in.</a:t>
            </a:r>
          </a:p>
          <a:p>
            <a:pPr marL="0" indent="0" eaLnBrk="1" hangingPunct="1">
              <a:defRPr/>
            </a:pPr>
            <a:endParaRPr lang="en-US" sz="3000" dirty="0" smtClean="0">
              <a:latin typeface="Calibri"/>
              <a:cs typeface="Calibri"/>
            </a:endParaRPr>
          </a:p>
          <a:p>
            <a:pPr marL="0" indent="0" eaLnBrk="1" hangingPunct="1">
              <a:defRPr/>
            </a:pPr>
            <a:r>
              <a:rPr lang="en-US" sz="3000" dirty="0" smtClean="0">
                <a:latin typeface="Calibri"/>
                <a:cs typeface="Calibri"/>
              </a:rPr>
              <a:t>In our example, R does n</a:t>
            </a:r>
            <a:r>
              <a:rPr lang="en-US" sz="3000" dirty="0">
                <a:latin typeface="Calibri"/>
                <a:cs typeface="Calibri"/>
              </a:rPr>
              <a:t>o</a:t>
            </a:r>
            <a:r>
              <a:rPr lang="en-US" sz="3000" dirty="0" smtClean="0">
                <a:latin typeface="Calibri"/>
                <a:cs typeface="Calibri"/>
              </a:rPr>
              <a:t>t find </a:t>
            </a:r>
            <a:r>
              <a:rPr lang="en-US" sz="3000" b="1" dirty="0" smtClean="0">
                <a:solidFill>
                  <a:srgbClr val="FF0000"/>
                </a:solidFill>
                <a:latin typeface="Calibri"/>
                <a:cs typeface="Calibri"/>
              </a:rPr>
              <a:t>z</a:t>
            </a:r>
            <a:r>
              <a:rPr lang="en-US" sz="3000" dirty="0" smtClean="0">
                <a:latin typeface="Calibri"/>
                <a:cs typeface="Calibri"/>
              </a:rPr>
              <a:t> in the environment defined by </a:t>
            </a:r>
            <a:r>
              <a:rPr lang="en-US" sz="3000" dirty="0" err="1" smtClean="0">
                <a:latin typeface="Calibri"/>
                <a:cs typeface="Calibri"/>
                <a:sym typeface="Monaco" charset="0"/>
              </a:rPr>
              <a:t>lookAt</a:t>
            </a:r>
            <a:r>
              <a:rPr lang="en-US" sz="3000" dirty="0" smtClean="0">
                <a:latin typeface="Calibri"/>
                <a:cs typeface="Calibri"/>
              </a:rPr>
              <a:t>, so it went on to the next one.  In this case, this </a:t>
            </a:r>
            <a:r>
              <a:rPr lang="en-US" sz="3000" dirty="0">
                <a:latin typeface="Calibri"/>
                <a:cs typeface="Calibri"/>
              </a:rPr>
              <a:t>i</a:t>
            </a:r>
            <a:r>
              <a:rPr lang="en-US" sz="3000" dirty="0" smtClean="0">
                <a:latin typeface="Calibri"/>
                <a:cs typeface="Calibri"/>
              </a:rPr>
              <a:t>s our main workspace, which is the </a:t>
            </a:r>
            <a:r>
              <a:rPr lang="en-US" sz="3000" i="1" dirty="0" smtClean="0">
                <a:latin typeface="Calibri"/>
                <a:cs typeface="Calibri"/>
              </a:rPr>
              <a:t>Global Environment</a:t>
            </a:r>
            <a:r>
              <a:rPr lang="en-US" sz="3000" dirty="0" smtClean="0">
                <a:latin typeface="Calibri"/>
                <a:cs typeface="Calibri"/>
              </a:rPr>
              <a:t>.</a:t>
            </a:r>
          </a:p>
          <a:p>
            <a:pPr marL="0" indent="0" eaLnBrk="1" hangingPunct="1">
              <a:defRPr/>
            </a:pPr>
            <a:endParaRPr lang="en-US" sz="3000" dirty="0" smtClean="0">
              <a:latin typeface="Calibri"/>
              <a:cs typeface="Calibri"/>
            </a:endParaRPr>
          </a:p>
          <a:p>
            <a:pPr marL="0" indent="0" eaLnBrk="1" hangingPunct="1">
              <a:defRPr/>
            </a:pPr>
            <a:r>
              <a:rPr lang="en-US" sz="3000" dirty="0" smtClean="0">
                <a:latin typeface="Calibri"/>
                <a:cs typeface="Calibri"/>
              </a:rPr>
              <a:t>The </a:t>
            </a:r>
            <a:r>
              <a:rPr lang="ja-JP" altLang="en-US" sz="3000" dirty="0" smtClean="0">
                <a:latin typeface="Calibri"/>
                <a:cs typeface="Calibri"/>
              </a:rPr>
              <a:t>“</a:t>
            </a:r>
            <a:r>
              <a:rPr lang="en-US" sz="3000" dirty="0" smtClean="0">
                <a:latin typeface="Calibri"/>
                <a:cs typeface="Calibri"/>
              </a:rPr>
              <a:t>next environment to look in</a:t>
            </a:r>
            <a:r>
              <a:rPr lang="ja-JP" altLang="en-US" sz="3000" dirty="0" smtClean="0">
                <a:latin typeface="Calibri"/>
                <a:cs typeface="Calibri"/>
              </a:rPr>
              <a:t>”</a:t>
            </a:r>
            <a:r>
              <a:rPr lang="en-US" sz="3000" dirty="0" smtClean="0">
                <a:latin typeface="Calibri"/>
                <a:cs typeface="Calibri"/>
              </a:rPr>
              <a:t> is called the parent environment.</a:t>
            </a:r>
          </a:p>
          <a:p>
            <a:pPr marL="0" indent="0"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Objects</a:t>
            </a:r>
            <a:endParaRPr lang="en-US" dirty="0"/>
          </a:p>
        </p:txBody>
      </p:sp>
      <p:sp>
        <p:nvSpPr>
          <p:cNvPr id="3" name="Content Placeholder 2"/>
          <p:cNvSpPr>
            <a:spLocks noGrp="1"/>
          </p:cNvSpPr>
          <p:nvPr>
            <p:ph idx="1"/>
          </p:nvPr>
        </p:nvSpPr>
        <p:spPr>
          <a:xfrm>
            <a:off x="634008" y="1628588"/>
            <a:ext cx="7634883" cy="4934732"/>
          </a:xfrm>
        </p:spPr>
        <p:txBody>
          <a:bodyPr/>
          <a:lstStyle/>
          <a:p>
            <a:r>
              <a:rPr lang="en-US" sz="3600" dirty="0" smtClean="0">
                <a:latin typeface="Calibri"/>
                <a:cs typeface="Calibri"/>
              </a:rPr>
              <a:t>We can ask R to find objects for us:</a:t>
            </a:r>
          </a:p>
          <a:p>
            <a:endParaRPr lang="en-US" sz="3600" dirty="0" smtClean="0">
              <a:latin typeface="Calibri"/>
              <a:cs typeface="Calibri"/>
            </a:endParaRPr>
          </a:p>
          <a:p>
            <a:r>
              <a:rPr lang="en-US" dirty="0" smtClean="0">
                <a:latin typeface="Courier"/>
                <a:cs typeface="Courier"/>
              </a:rPr>
              <a:t>&gt; </a:t>
            </a:r>
            <a:r>
              <a:rPr lang="en-US" dirty="0">
                <a:latin typeface="Courier"/>
                <a:cs typeface="Courier"/>
              </a:rPr>
              <a:t>find("pi")</a:t>
            </a:r>
          </a:p>
          <a:p>
            <a:r>
              <a:rPr lang="en-US" dirty="0">
                <a:latin typeface="Courier"/>
                <a:cs typeface="Courier"/>
              </a:rPr>
              <a:t>[1] "</a:t>
            </a:r>
            <a:r>
              <a:rPr lang="en-US" dirty="0" err="1" smtClean="0">
                <a:latin typeface="Courier"/>
                <a:cs typeface="Courier"/>
              </a:rPr>
              <a:t>package:base</a:t>
            </a:r>
            <a:r>
              <a:rPr lang="en-US" dirty="0" smtClean="0">
                <a:latin typeface="Courier"/>
                <a:cs typeface="Courier"/>
              </a:rPr>
              <a:t>”</a:t>
            </a:r>
          </a:p>
          <a:p>
            <a:endParaRPr lang="en-US" dirty="0">
              <a:latin typeface="Courier"/>
              <a:cs typeface="Courier"/>
            </a:endParaRPr>
          </a:p>
          <a:p>
            <a:r>
              <a:rPr lang="en-US" dirty="0">
                <a:latin typeface="Courier"/>
                <a:cs typeface="Courier"/>
              </a:rPr>
              <a:t>&gt; find("z")</a:t>
            </a:r>
          </a:p>
          <a:p>
            <a:r>
              <a:rPr lang="en-US" dirty="0">
                <a:latin typeface="Courier"/>
                <a:cs typeface="Courier"/>
              </a:rPr>
              <a:t>[1] ".</a:t>
            </a:r>
            <a:r>
              <a:rPr lang="en-US" dirty="0" err="1" smtClean="0">
                <a:latin typeface="Courier"/>
                <a:cs typeface="Courier"/>
              </a:rPr>
              <a:t>GlobalEnv</a:t>
            </a:r>
            <a:r>
              <a:rPr lang="en-US" dirty="0" smtClean="0">
                <a:latin typeface="Courier"/>
                <a:cs typeface="Courier"/>
              </a:rPr>
              <a:t>”</a:t>
            </a:r>
          </a:p>
          <a:p>
            <a:endParaRPr lang="en-US" dirty="0">
              <a:latin typeface="Courier"/>
              <a:cs typeface="Courier"/>
            </a:endParaRPr>
          </a:p>
          <a:p>
            <a:r>
              <a:rPr lang="en-US" dirty="0" smtClean="0">
                <a:latin typeface="Courier"/>
                <a:cs typeface="Courier"/>
              </a:rPr>
              <a:t>&gt; </a:t>
            </a:r>
            <a:r>
              <a:rPr lang="en-US" dirty="0">
                <a:latin typeface="Courier"/>
                <a:cs typeface="Courier"/>
              </a:rPr>
              <a:t>find("</a:t>
            </a:r>
            <a:r>
              <a:rPr lang="en-US" dirty="0" err="1">
                <a:latin typeface="Courier"/>
                <a:cs typeface="Courier"/>
              </a:rPr>
              <a:t>ggplot</a:t>
            </a:r>
            <a:r>
              <a:rPr lang="en-US" dirty="0">
                <a:latin typeface="Courier"/>
                <a:cs typeface="Courier"/>
              </a:rPr>
              <a:t>")</a:t>
            </a:r>
          </a:p>
          <a:p>
            <a:r>
              <a:rPr lang="en-US" dirty="0">
                <a:latin typeface="Courier"/>
                <a:cs typeface="Courier"/>
              </a:rPr>
              <a:t>[1] "package:ggplot2"</a:t>
            </a:r>
          </a:p>
        </p:txBody>
      </p:sp>
    </p:spTree>
    <p:extLst>
      <p:ext uri="{BB962C8B-B14F-4D97-AF65-F5344CB8AC3E}">
        <p14:creationId xmlns:p14="http://schemas.microsoft.com/office/powerpoint/2010/main" val="20127905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Objects</a:t>
            </a:r>
            <a:endParaRPr lang="en-US" dirty="0"/>
          </a:p>
        </p:txBody>
      </p:sp>
      <p:sp>
        <p:nvSpPr>
          <p:cNvPr id="3" name="Content Placeholder 2"/>
          <p:cNvSpPr>
            <a:spLocks noGrp="1"/>
          </p:cNvSpPr>
          <p:nvPr>
            <p:ph idx="1"/>
          </p:nvPr>
        </p:nvSpPr>
        <p:spPr>
          <a:xfrm>
            <a:off x="634008" y="1628588"/>
            <a:ext cx="7634883" cy="4934732"/>
          </a:xfrm>
        </p:spPr>
        <p:txBody>
          <a:bodyPr/>
          <a:lstStyle/>
          <a:p>
            <a:r>
              <a:rPr lang="en-US" sz="3600" dirty="0" smtClean="0">
                <a:latin typeface="Calibri"/>
                <a:cs typeface="Calibri"/>
              </a:rPr>
              <a:t>The package </a:t>
            </a:r>
            <a:r>
              <a:rPr lang="en-US" sz="3600" dirty="0" err="1" smtClean="0">
                <a:latin typeface="Calibri"/>
                <a:cs typeface="Calibri"/>
              </a:rPr>
              <a:t>codetools</a:t>
            </a:r>
            <a:r>
              <a:rPr lang="en-US" sz="3600" dirty="0" smtClean="0">
                <a:latin typeface="Calibri"/>
                <a:cs typeface="Calibri"/>
              </a:rPr>
              <a:t> helps us find global variables in our functions: </a:t>
            </a:r>
          </a:p>
          <a:p>
            <a:endParaRPr lang="en-US" dirty="0">
              <a:latin typeface="Courier"/>
              <a:cs typeface="Courier"/>
            </a:endParaRPr>
          </a:p>
          <a:p>
            <a:r>
              <a:rPr lang="en-US" dirty="0">
                <a:latin typeface="Courier"/>
                <a:cs typeface="Courier"/>
              </a:rPr>
              <a:t>&gt; library(</a:t>
            </a:r>
            <a:r>
              <a:rPr lang="en-US" dirty="0" err="1">
                <a:latin typeface="Courier"/>
                <a:cs typeface="Courier"/>
              </a:rPr>
              <a:t>codetools</a:t>
            </a:r>
            <a:r>
              <a:rPr lang="en-US" dirty="0">
                <a:latin typeface="Courier"/>
                <a:cs typeface="Courier"/>
              </a:rPr>
              <a:t>)</a:t>
            </a:r>
          </a:p>
          <a:p>
            <a:r>
              <a:rPr lang="en-US" dirty="0" smtClean="0">
                <a:latin typeface="Courier"/>
                <a:cs typeface="Courier"/>
              </a:rPr>
              <a:t>&gt; </a:t>
            </a:r>
            <a:r>
              <a:rPr lang="en-US" dirty="0" err="1" smtClean="0">
                <a:latin typeface="Courier"/>
                <a:cs typeface="Courier"/>
              </a:rPr>
              <a:t>findGlobals</a:t>
            </a:r>
            <a:r>
              <a:rPr lang="en-US" dirty="0">
                <a:latin typeface="Courier"/>
                <a:cs typeface="Courier"/>
              </a:rPr>
              <a:t>(</a:t>
            </a:r>
            <a:r>
              <a:rPr lang="en-US" dirty="0" err="1" smtClean="0">
                <a:latin typeface="Courier"/>
                <a:cs typeface="Courier"/>
              </a:rPr>
              <a:t>lookAt</a:t>
            </a:r>
            <a:r>
              <a:rPr lang="en-US" dirty="0" smtClean="0">
                <a:latin typeface="Courier"/>
                <a:cs typeface="Courier"/>
              </a:rPr>
              <a:t>)</a:t>
            </a:r>
          </a:p>
          <a:p>
            <a:endParaRPr lang="en-US" dirty="0">
              <a:latin typeface="Courier"/>
              <a:cs typeface="Courier"/>
            </a:endParaRPr>
          </a:p>
          <a:p>
            <a:r>
              <a:rPr lang="en-US" dirty="0">
                <a:latin typeface="Courier"/>
                <a:cs typeface="Courier"/>
              </a:rPr>
              <a:t>[1] "-"     ":"     "{"     "="     "&gt;"     </a:t>
            </a:r>
            <a:endParaRPr lang="en-US" dirty="0" smtClean="0">
              <a:latin typeface="Courier"/>
              <a:cs typeface="Courier"/>
            </a:endParaRPr>
          </a:p>
          <a:p>
            <a:r>
              <a:rPr lang="en-US" dirty="0" smtClean="0">
                <a:latin typeface="Courier"/>
                <a:cs typeface="Courier"/>
              </a:rPr>
              <a:t>[6] "</a:t>
            </a:r>
            <a:r>
              <a:rPr lang="en-US" dirty="0">
                <a:latin typeface="Courier"/>
                <a:cs typeface="Courier"/>
              </a:rPr>
              <a:t>if"    "</a:t>
            </a:r>
            <a:r>
              <a:rPr lang="en-US" dirty="0" smtClean="0">
                <a:latin typeface="Courier"/>
                <a:cs typeface="Courier"/>
              </a:rPr>
              <a:t>print" </a:t>
            </a:r>
            <a:r>
              <a:rPr lang="en-US" dirty="0" smtClean="0">
                <a:solidFill>
                  <a:srgbClr val="FF0000"/>
                </a:solidFill>
                <a:latin typeface="Courier"/>
                <a:cs typeface="Courier"/>
              </a:rPr>
              <a:t>"z" </a:t>
            </a:r>
            <a:endParaRPr lang="en-US" dirty="0">
              <a:solidFill>
                <a:srgbClr val="FF0000"/>
              </a:solidFill>
              <a:latin typeface="Courier"/>
              <a:cs typeface="Courier"/>
            </a:endParaRPr>
          </a:p>
        </p:txBody>
      </p:sp>
    </p:spTree>
    <p:extLst>
      <p:ext uri="{BB962C8B-B14F-4D97-AF65-F5344CB8AC3E}">
        <p14:creationId xmlns:p14="http://schemas.microsoft.com/office/powerpoint/2010/main" val="11723707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6045530" y="20481"/>
            <a:ext cx="3098470"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solidFill>
                  <a:srgbClr val="FF0000"/>
                </a:solidFill>
                <a:latin typeface="Courier"/>
                <a:cs typeface="Courier"/>
              </a:rPr>
              <a:t>lookAt</a:t>
            </a:r>
            <a:r>
              <a:rPr lang="en-US" sz="2600" dirty="0" smtClean="0">
                <a:solidFill>
                  <a:srgbClr val="FF0000"/>
                </a:solidFill>
                <a:latin typeface="Courier"/>
                <a:cs typeface="Courier"/>
              </a:rPr>
              <a:t>(z)</a:t>
            </a:r>
            <a:endParaRPr lang="en-US" sz="2600" dirty="0">
              <a:solidFill>
                <a:srgbClr val="FF0000"/>
              </a:solidFill>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492443"/>
          </a:xfrm>
          <a:prstGeom prst="rect">
            <a:avLst/>
          </a:prstGeom>
          <a:noFill/>
        </p:spPr>
        <p:txBody>
          <a:bodyPr wrap="square" rtlCol="0">
            <a:spAutoFit/>
          </a:bodyPr>
          <a:lstStyle/>
          <a:p>
            <a:r>
              <a:rPr lang="en-US" sz="2600" dirty="0">
                <a:solidFill>
                  <a:srgbClr val="FF0000"/>
                </a:solidFill>
                <a:latin typeface="Courier"/>
                <a:cs typeface="Courier"/>
              </a:rPr>
              <a:t>x</a:t>
            </a:r>
            <a:r>
              <a:rPr lang="en-US" sz="2600" dirty="0" smtClean="0">
                <a:solidFill>
                  <a:srgbClr val="FF0000"/>
                </a:solidFill>
                <a:latin typeface="Courier"/>
                <a:cs typeface="Courier"/>
              </a:rPr>
              <a:t> is copy of z </a:t>
            </a:r>
          </a:p>
        </p:txBody>
      </p:sp>
      <p:cxnSp>
        <p:nvCxnSpPr>
          <p:cNvPr id="11" name="Straight Connector 10"/>
          <p:cNvCxnSpPr/>
          <p:nvPr/>
        </p:nvCxnSpPr>
        <p:spPr bwMode="auto">
          <a:xfrm flipH="1" flipV="1">
            <a:off x="3947348" y="3046320"/>
            <a:ext cx="956234" cy="1038720"/>
          </a:xfrm>
          <a:prstGeom prst="line">
            <a:avLst/>
          </a:prstGeom>
          <a:blipFill dpi="0" rotWithShape="0">
            <a:blip r:embed="rId2"/>
            <a:srcRect/>
            <a:tile tx="0" ty="0" sx="100000" sy="100000" flip="none" algn="tl"/>
          </a:blipFill>
          <a:ln w="38100" cap="flat" cmpd="sng" algn="ctr">
            <a:solidFill>
              <a:srgbClr val="00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6453161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967806"/>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5" y="4491027"/>
            <a:ext cx="3696119" cy="892552"/>
          </a:xfrm>
          <a:prstGeom prst="rect">
            <a:avLst/>
          </a:prstGeom>
          <a:noFill/>
        </p:spPr>
        <p:txBody>
          <a:bodyPr wrap="square" rtlCol="0">
            <a:spAutoFit/>
          </a:bodyPr>
          <a:lstStyle/>
          <a:p>
            <a:r>
              <a:rPr lang="en-US" sz="2600" dirty="0" smtClean="0">
                <a:latin typeface="Courier"/>
                <a:cs typeface="Courier"/>
              </a:rPr>
              <a:t>x is a copy of z</a:t>
            </a:r>
          </a:p>
          <a:p>
            <a:r>
              <a:rPr lang="en-US" sz="2600" dirty="0" smtClean="0">
                <a:solidFill>
                  <a:srgbClr val="FF0000"/>
                </a:solidFill>
                <a:latin typeface="Courier"/>
                <a:cs typeface="Courier"/>
              </a:rPr>
              <a:t>y is vector 3 </a:t>
            </a:r>
            <a:endParaRPr lang="en-US" sz="2600" dirty="0">
              <a:solidFill>
                <a:srgbClr val="FF0000"/>
              </a:solidFill>
              <a:latin typeface="Courier"/>
              <a:cs typeface="Courier"/>
            </a:endParaRPr>
          </a:p>
        </p:txBody>
      </p:sp>
      <p:sp>
        <p:nvSpPr>
          <p:cNvPr id="12" name="TextBox 11"/>
          <p:cNvSpPr txBox="1"/>
          <p:nvPr/>
        </p:nvSpPr>
        <p:spPr>
          <a:xfrm>
            <a:off x="5104235" y="20481"/>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a:t>
            </a:r>
            <a:r>
              <a:rPr lang="en-US" sz="2800" dirty="0" smtClean="0">
                <a:solidFill>
                  <a:srgbClr val="FF0000"/>
                </a:solidFill>
                <a:latin typeface="Courier"/>
                <a:cs typeface="Courier"/>
              </a:rPr>
              <a:t>y </a:t>
            </a:r>
            <a:r>
              <a:rPr lang="en-US" sz="2800" dirty="0">
                <a:solidFill>
                  <a:srgbClr val="FF0000"/>
                </a:solidFill>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229866430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1"/>
          <p:cNvSpPr>
            <a:spLocks noGrp="1" noChangeArrowheads="1"/>
          </p:cNvSpPr>
          <p:nvPr>
            <p:ph type="body" idx="1"/>
          </p:nvPr>
        </p:nvSpPr>
        <p:spPr/>
        <p:txBody>
          <a:bodyPr/>
          <a:lstStyle/>
          <a:p>
            <a:pPr marL="0" indent="0" eaLnBrk="1" hangingPunct="1">
              <a:defRPr/>
            </a:pPr>
            <a:r>
              <a:rPr lang="en-US" dirty="0" smtClean="0"/>
              <a:t>Environments and variable scope</a:t>
            </a:r>
          </a:p>
          <a:p>
            <a:pPr marL="0" indent="0" eaLnBrk="1" hangingPunct="1">
              <a:defRPr/>
            </a:pPr>
            <a:endParaRPr lang="en-US" dirty="0" smtClean="0"/>
          </a:p>
          <a:p>
            <a:pPr marL="0" indent="0" eaLnBrk="1" hangingPunct="1">
              <a:defRPr/>
            </a:pPr>
            <a:endParaRPr lang="en-US" dirty="0" smtClean="0"/>
          </a:p>
          <a:p>
            <a:pPr marL="0" indent="0" eaLnBrk="1" hangingPunct="1">
              <a:defRPr/>
            </a:pPr>
            <a:r>
              <a:rPr lang="en-US" dirty="0" smtClean="0"/>
              <a:t>R has a special mechanism for allowing you to use the same name in different places in your code and have it refer to different objects.</a:t>
            </a:r>
          </a:p>
          <a:p>
            <a:pPr marL="0" indent="0" eaLnBrk="1" hangingPunct="1">
              <a:defRPr/>
            </a:pPr>
            <a:endParaRPr lang="en-US" dirty="0" smtClean="0"/>
          </a:p>
          <a:p>
            <a:pPr marL="0" indent="0" eaLnBrk="1" hangingPunct="1">
              <a:defRPr/>
            </a:pPr>
            <a:r>
              <a:rPr lang="en-US" dirty="0" smtClean="0"/>
              <a:t>For example, you want to be able to create new variables in your functions and not worry if there are variables with the same name already in the workspace.</a:t>
            </a:r>
          </a:p>
          <a:p>
            <a:pPr marL="0" indent="0" eaLnBrk="1" hangingPunct="1">
              <a:defRPr/>
            </a:pPr>
            <a:endParaRPr lang="en-US" dirty="0" smtClean="0"/>
          </a:p>
          <a:p>
            <a:pPr marL="0" indent="0" eaLnBrk="1" hangingPunct="1">
              <a:defRPr/>
            </a:pPr>
            <a:r>
              <a:rPr lang="en-US" dirty="0" smtClean="0"/>
              <a:t>The solution relies on </a:t>
            </a:r>
            <a:r>
              <a:rPr lang="en-US" i="1" dirty="0" smtClean="0"/>
              <a:t>environments</a:t>
            </a:r>
            <a:r>
              <a:rPr lang="en-US" dirty="0" smtClean="0"/>
              <a:t> and the </a:t>
            </a:r>
            <a:r>
              <a:rPr lang="en-US" i="1" dirty="0" smtClean="0"/>
              <a:t>variable scoping rules</a:t>
            </a:r>
            <a:r>
              <a:rPr lang="en-US" dirty="0" smtClean="0"/>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FF0000"/>
                </a:solidFill>
                <a:latin typeface="Courier"/>
                <a:cs typeface="Courier"/>
              </a:rPr>
              <a:t>x</a:t>
            </a:r>
            <a:r>
              <a:rPr lang="en-US" sz="2600" dirty="0" smtClean="0">
                <a:solidFill>
                  <a:srgbClr val="FF0000"/>
                </a:solidFill>
                <a:latin typeface="Courier"/>
                <a:cs typeface="Courier"/>
              </a:rPr>
              <a:t> is 17</a:t>
            </a: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695448"/>
            <a:ext cx="2841702" cy="89255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FF0000"/>
                </a:solidFill>
                <a:latin typeface="Courier"/>
                <a:cs typeface="Courier"/>
              </a:rPr>
              <a:t>[1] 17</a:t>
            </a:r>
            <a:endParaRPr lang="en-US" sz="2600" dirty="0">
              <a:solidFill>
                <a:srgbClr val="FF0000"/>
              </a:solidFill>
              <a:latin typeface="Courier"/>
              <a:cs typeface="Courier"/>
            </a:endParaRPr>
          </a:p>
        </p:txBody>
      </p:sp>
      <p:sp>
        <p:nvSpPr>
          <p:cNvPr id="13" name="TextBox 12"/>
          <p:cNvSpPr txBox="1"/>
          <p:nvPr/>
        </p:nvSpPr>
        <p:spPr>
          <a:xfrm>
            <a:off x="5104235" y="35422"/>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2553152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vector 17</a:t>
            </a:r>
            <a:endParaRPr lang="en-US" sz="2600" dirty="0" smtClean="0">
              <a:solidFill>
                <a:srgbClr val="FF0000"/>
              </a:solidFill>
              <a:latin typeface="Courier"/>
              <a:cs typeface="Courier"/>
            </a:endParaRP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129266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17</a:t>
            </a:r>
          </a:p>
          <a:p>
            <a:r>
              <a:rPr lang="en-US" sz="2600" dirty="0" smtClean="0">
                <a:solidFill>
                  <a:srgbClr val="FF0000"/>
                </a:solidFill>
                <a:latin typeface="Courier"/>
                <a:cs typeface="Courier"/>
              </a:rPr>
              <a:t>[1] 3</a:t>
            </a:r>
            <a:endParaRPr lang="en-US" sz="2600" dirty="0">
              <a:solidFill>
                <a:srgbClr val="FF0000"/>
              </a:solidFill>
              <a:latin typeface="Courier"/>
              <a:cs typeface="Courier"/>
            </a:endParaRPr>
          </a:p>
        </p:txBody>
      </p:sp>
      <p:sp>
        <p:nvSpPr>
          <p:cNvPr id="13" name="TextBox 12"/>
          <p:cNvSpPr txBox="1"/>
          <p:nvPr/>
        </p:nvSpPr>
        <p:spPr>
          <a:xfrm>
            <a:off x="5104235" y="20481"/>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(y)</a:t>
            </a:r>
          </a:p>
          <a:p>
            <a:r>
              <a:rPr lang="en-US" sz="2800" dirty="0" smtClean="0">
                <a:latin typeface="Courier"/>
                <a:cs typeface="Courier"/>
              </a:rPr>
              <a:t>  print</a:t>
            </a:r>
            <a:r>
              <a:rPr lang="en-US" sz="2800" dirty="0">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20089631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vector 17</a:t>
            </a:r>
            <a:endParaRPr lang="en-US" sz="2600" dirty="0" smtClean="0">
              <a:solidFill>
                <a:srgbClr val="FF0000"/>
              </a:solidFill>
              <a:latin typeface="Courier"/>
              <a:cs typeface="Courier"/>
            </a:endParaRP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1692771"/>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17</a:t>
            </a:r>
          </a:p>
          <a:p>
            <a:r>
              <a:rPr lang="en-US" sz="2600" dirty="0" smtClean="0">
                <a:solidFill>
                  <a:srgbClr val="000000"/>
                </a:solidFill>
                <a:latin typeface="Courier"/>
                <a:cs typeface="Courier"/>
              </a:rPr>
              <a:t>[1] 3</a:t>
            </a:r>
          </a:p>
          <a:p>
            <a:r>
              <a:rPr lang="en-US" sz="2600" dirty="0" smtClean="0">
                <a:solidFill>
                  <a:srgbClr val="FF0000"/>
                </a:solidFill>
                <a:latin typeface="Courier"/>
                <a:cs typeface="Courier"/>
              </a:rPr>
              <a:t>[1] 17</a:t>
            </a:r>
            <a:endParaRPr lang="en-US" sz="2600" dirty="0">
              <a:solidFill>
                <a:srgbClr val="FF0000"/>
              </a:solidFill>
              <a:latin typeface="Courier"/>
              <a:cs typeface="Courier"/>
            </a:endParaRPr>
          </a:p>
        </p:txBody>
      </p:sp>
      <p:sp>
        <p:nvSpPr>
          <p:cNvPr id="6" name="TextBox 5"/>
          <p:cNvSpPr txBox="1"/>
          <p:nvPr/>
        </p:nvSpPr>
        <p:spPr>
          <a:xfrm>
            <a:off x="7082118" y="2630821"/>
            <a:ext cx="2061882" cy="830997"/>
          </a:xfrm>
          <a:prstGeom prst="rect">
            <a:avLst/>
          </a:prstGeom>
          <a:noFill/>
        </p:spPr>
        <p:txBody>
          <a:bodyPr wrap="square" rtlCol="0">
            <a:spAutoFit/>
          </a:bodyPr>
          <a:lstStyle/>
          <a:p>
            <a:r>
              <a:rPr lang="en-US" sz="2400" dirty="0" smtClean="0">
                <a:latin typeface="Calibri"/>
                <a:cs typeface="Calibri"/>
              </a:rPr>
              <a:t>find z in parent environment</a:t>
            </a:r>
            <a:endParaRPr lang="en-US" sz="2400" dirty="0">
              <a:latin typeface="Calibri"/>
              <a:cs typeface="Calibri"/>
            </a:endParaRPr>
          </a:p>
        </p:txBody>
      </p:sp>
      <p:cxnSp>
        <p:nvCxnSpPr>
          <p:cNvPr id="13" name="Straight Connector 12"/>
          <p:cNvCxnSpPr/>
          <p:nvPr/>
        </p:nvCxnSpPr>
        <p:spPr bwMode="auto">
          <a:xfrm flipH="1" flipV="1">
            <a:off x="3187842" y="2076824"/>
            <a:ext cx="1916393" cy="1912470"/>
          </a:xfrm>
          <a:prstGeom prst="line">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err="1" smtClean="0">
                <a:latin typeface="Courier"/>
                <a:cs typeface="Courier"/>
              </a:rPr>
              <a:t>lookAt</a:t>
            </a:r>
            <a:r>
              <a:rPr lang="en-US" sz="2800" dirty="0" smtClean="0">
                <a:latin typeface="Courier"/>
                <a:cs typeface="Courier"/>
              </a:rPr>
              <a:t> = function(x) {</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(z</a:t>
            </a:r>
            <a:r>
              <a:rPr lang="en-US" sz="2800" dirty="0" smtClean="0">
                <a:latin typeface="Courier"/>
                <a:cs typeface="Courier"/>
              </a:rPr>
              <a:t>)</a:t>
            </a:r>
          </a:p>
          <a:p>
            <a:r>
              <a:rPr lang="en-US" sz="2800" dirty="0">
                <a:latin typeface="Courier"/>
                <a:cs typeface="Courier"/>
              </a:rPr>
              <a:t>}</a:t>
            </a:r>
          </a:p>
        </p:txBody>
      </p:sp>
    </p:spTree>
    <p:extLst>
      <p:ext uri="{BB962C8B-B14F-4D97-AF65-F5344CB8AC3E}">
        <p14:creationId xmlns:p14="http://schemas.microsoft.com/office/powerpoint/2010/main" val="393225154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Lazy Evaluation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629147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008" y="484421"/>
            <a:ext cx="7634883" cy="5884664"/>
          </a:xfrm>
        </p:spPr>
        <p:txBody>
          <a:bodyPr/>
          <a:lstStyle/>
          <a:p>
            <a:r>
              <a:rPr lang="en-US" sz="3600" dirty="0" smtClean="0">
                <a:latin typeface="Calibri"/>
                <a:cs typeface="Calibri"/>
              </a:rPr>
              <a:t>The inputs for a function call are not evaluated until they are needed</a:t>
            </a:r>
          </a:p>
          <a:p>
            <a:endParaRPr lang="en-US" sz="3600" dirty="0">
              <a:latin typeface="Calibri"/>
              <a:cs typeface="Calibri"/>
            </a:endParaRPr>
          </a:p>
          <a:p>
            <a:r>
              <a:rPr lang="en-US" sz="3600" dirty="0" smtClean="0">
                <a:latin typeface="Calibri"/>
                <a:cs typeface="Calibri"/>
              </a:rPr>
              <a:t>R sets up a call frame for the function with the input arguments as variables BUT these are only associated with an expression. When the variable is references in the code then this expression is evaluated </a:t>
            </a:r>
          </a:p>
          <a:p>
            <a:endParaRPr lang="en-US" sz="3600" dirty="0">
              <a:latin typeface="Calibri"/>
              <a:cs typeface="Calibri"/>
            </a:endParaRPr>
          </a:p>
          <a:p>
            <a:r>
              <a:rPr lang="en-US" sz="3600" dirty="0" smtClean="0">
                <a:latin typeface="Calibri"/>
                <a:cs typeface="Calibri"/>
              </a:rPr>
              <a:t>This is called </a:t>
            </a:r>
            <a:r>
              <a:rPr lang="en-US" sz="3600" i="1" dirty="0" smtClean="0">
                <a:latin typeface="Calibri"/>
                <a:cs typeface="Calibri"/>
              </a:rPr>
              <a:t>lazy evaluation</a:t>
            </a:r>
            <a:r>
              <a:rPr lang="en-US" sz="3600" dirty="0" smtClean="0">
                <a:latin typeface="Calibri"/>
                <a:cs typeface="Calibri"/>
              </a:rPr>
              <a:t>. </a:t>
            </a:r>
          </a:p>
          <a:p>
            <a:r>
              <a:rPr lang="en-US" sz="3600" dirty="0" smtClean="0">
                <a:latin typeface="Calibri"/>
                <a:cs typeface="Calibri"/>
              </a:rPr>
              <a:t> </a:t>
            </a:r>
            <a:endParaRPr lang="en-US" sz="3600" dirty="0">
              <a:latin typeface="Calibri"/>
              <a:cs typeface="Calibri"/>
            </a:endParaRPr>
          </a:p>
        </p:txBody>
      </p:sp>
    </p:spTree>
    <p:extLst>
      <p:ext uri="{BB962C8B-B14F-4D97-AF65-F5344CB8AC3E}">
        <p14:creationId xmlns:p14="http://schemas.microsoft.com/office/powerpoint/2010/main" val="5002622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008" y="678656"/>
            <a:ext cx="5148227" cy="5884664"/>
          </a:xfrm>
        </p:spPr>
        <p:txBody>
          <a:bodyPr/>
          <a:lstStyle/>
          <a:p>
            <a:r>
              <a:rPr lang="en-US" dirty="0" err="1">
                <a:latin typeface="Courier"/>
                <a:cs typeface="Courier"/>
              </a:rPr>
              <a:t>funnyMean</a:t>
            </a:r>
            <a:r>
              <a:rPr lang="en-US" dirty="0">
                <a:latin typeface="Courier"/>
                <a:cs typeface="Courier"/>
              </a:rPr>
              <a:t> = </a:t>
            </a:r>
            <a:endParaRPr lang="en-US" dirty="0" smtClean="0">
              <a:latin typeface="Courier"/>
              <a:cs typeface="Courier"/>
            </a:endParaRPr>
          </a:p>
          <a:p>
            <a:r>
              <a:rPr lang="en-US" dirty="0">
                <a:latin typeface="Courier"/>
                <a:cs typeface="Courier"/>
              </a:rPr>
              <a:t> </a:t>
            </a:r>
            <a:r>
              <a:rPr lang="en-US" dirty="0" smtClean="0">
                <a:latin typeface="Courier"/>
                <a:cs typeface="Courier"/>
              </a:rPr>
              <a:t> function</a:t>
            </a:r>
            <a:r>
              <a:rPr lang="en-US" dirty="0">
                <a:latin typeface="Courier"/>
                <a:cs typeface="Courier"/>
              </a:rPr>
              <a:t>(x, y = mean(x)) </a:t>
            </a:r>
            <a:endParaRPr lang="en-US" dirty="0" smtClean="0">
              <a:latin typeface="Courier"/>
              <a:cs typeface="Courier"/>
            </a:endParaRPr>
          </a:p>
          <a:p>
            <a:r>
              <a:rPr lang="en-US" dirty="0" smtClean="0">
                <a:latin typeface="Courier"/>
                <a:cs typeface="Courier"/>
              </a:rPr>
              <a:t>{</a:t>
            </a:r>
            <a:endParaRPr lang="en-US" dirty="0">
              <a:latin typeface="Courier"/>
              <a:cs typeface="Courier"/>
            </a:endParaRPr>
          </a:p>
          <a:p>
            <a:r>
              <a:rPr lang="en-US" dirty="0">
                <a:latin typeface="Courier"/>
                <a:cs typeface="Courier"/>
              </a:rPr>
              <a:t>  </a:t>
            </a:r>
            <a:r>
              <a:rPr lang="en-US" dirty="0" err="1">
                <a:latin typeface="Courier"/>
                <a:cs typeface="Courier"/>
              </a:rPr>
              <a:t>set.seed</a:t>
            </a:r>
            <a:r>
              <a:rPr lang="en-US" dirty="0">
                <a:latin typeface="Courier"/>
                <a:cs typeface="Courier"/>
              </a:rPr>
              <a:t>(1234)</a:t>
            </a:r>
          </a:p>
          <a:p>
            <a:r>
              <a:rPr lang="en-US" dirty="0">
                <a:latin typeface="Courier"/>
                <a:cs typeface="Courier"/>
              </a:rPr>
              <a:t>  return(y)</a:t>
            </a:r>
          </a:p>
          <a:p>
            <a:r>
              <a:rPr lang="en-US" dirty="0">
                <a:latin typeface="Courier"/>
                <a:cs typeface="Courier"/>
              </a:rPr>
              <a:t>}</a:t>
            </a:r>
          </a:p>
          <a:p>
            <a:endParaRPr lang="en-US" dirty="0">
              <a:latin typeface="Courier"/>
              <a:cs typeface="Courier"/>
            </a:endParaRPr>
          </a:p>
          <a:p>
            <a:r>
              <a:rPr lang="en-US" dirty="0" smtClean="0">
                <a:latin typeface="Courier"/>
                <a:cs typeface="Courier"/>
              </a:rPr>
              <a:t>&gt; </a:t>
            </a:r>
            <a:r>
              <a:rPr lang="en-US" dirty="0" err="1" smtClean="0">
                <a:latin typeface="Courier"/>
                <a:cs typeface="Courier"/>
              </a:rPr>
              <a:t>set.seed</a:t>
            </a:r>
            <a:r>
              <a:rPr lang="en-US" dirty="0" smtClean="0">
                <a:latin typeface="Courier"/>
                <a:cs typeface="Courier"/>
              </a:rPr>
              <a:t>(1234)</a:t>
            </a:r>
            <a:endParaRPr lang="en-US" dirty="0">
              <a:latin typeface="Courier"/>
              <a:cs typeface="Courier"/>
            </a:endParaRPr>
          </a:p>
          <a:p>
            <a:r>
              <a:rPr lang="en-US" dirty="0" smtClean="0">
                <a:latin typeface="Courier"/>
                <a:cs typeface="Courier"/>
              </a:rPr>
              <a:t>&gt; mean</a:t>
            </a:r>
            <a:r>
              <a:rPr lang="en-US" dirty="0">
                <a:latin typeface="Courier"/>
                <a:cs typeface="Courier"/>
              </a:rPr>
              <a:t>(</a:t>
            </a:r>
            <a:r>
              <a:rPr lang="en-US" dirty="0" err="1">
                <a:latin typeface="Courier"/>
                <a:cs typeface="Courier"/>
              </a:rPr>
              <a:t>runif</a:t>
            </a:r>
            <a:r>
              <a:rPr lang="en-US" dirty="0">
                <a:latin typeface="Courier"/>
                <a:cs typeface="Courier"/>
              </a:rPr>
              <a:t>(2)</a:t>
            </a:r>
            <a:r>
              <a:rPr lang="en-US" dirty="0" smtClean="0">
                <a:latin typeface="Courier"/>
                <a:cs typeface="Courier"/>
              </a:rPr>
              <a:t>)</a:t>
            </a:r>
          </a:p>
          <a:p>
            <a:r>
              <a:rPr lang="en-US" dirty="0">
                <a:latin typeface="Courier"/>
                <a:cs typeface="Courier"/>
              </a:rPr>
              <a:t>[1] 0.3680014</a:t>
            </a:r>
          </a:p>
          <a:p>
            <a:endParaRPr lang="en-US" dirty="0">
              <a:latin typeface="Courier"/>
              <a:cs typeface="Courier"/>
            </a:endParaRPr>
          </a:p>
          <a:p>
            <a:r>
              <a:rPr lang="en-US" dirty="0" smtClean="0">
                <a:latin typeface="Courier"/>
                <a:cs typeface="Courier"/>
              </a:rPr>
              <a:t>&gt; </a:t>
            </a:r>
            <a:r>
              <a:rPr lang="en-US" dirty="0" err="1" smtClean="0">
                <a:latin typeface="Courier"/>
                <a:cs typeface="Courier"/>
              </a:rPr>
              <a:t>set.seed</a:t>
            </a:r>
            <a:r>
              <a:rPr lang="en-US" dirty="0">
                <a:latin typeface="Courier"/>
                <a:cs typeface="Courier"/>
              </a:rPr>
              <a:t>(6789)</a:t>
            </a:r>
          </a:p>
          <a:p>
            <a:r>
              <a:rPr lang="en-US" dirty="0" smtClean="0">
                <a:latin typeface="Courier"/>
                <a:cs typeface="Courier"/>
              </a:rPr>
              <a:t>&gt; </a:t>
            </a:r>
            <a:r>
              <a:rPr lang="en-US" dirty="0">
                <a:latin typeface="Courier"/>
                <a:cs typeface="Courier"/>
              </a:rPr>
              <a:t>m</a:t>
            </a:r>
            <a:r>
              <a:rPr lang="en-US" dirty="0" smtClean="0">
                <a:latin typeface="Courier"/>
                <a:cs typeface="Courier"/>
              </a:rPr>
              <a:t>ean</a:t>
            </a:r>
            <a:r>
              <a:rPr lang="en-US" dirty="0">
                <a:latin typeface="Courier"/>
                <a:cs typeface="Courier"/>
              </a:rPr>
              <a:t>(</a:t>
            </a:r>
            <a:r>
              <a:rPr lang="en-US" dirty="0" err="1">
                <a:latin typeface="Courier"/>
                <a:cs typeface="Courier"/>
              </a:rPr>
              <a:t>runif</a:t>
            </a:r>
            <a:r>
              <a:rPr lang="en-US" dirty="0">
                <a:latin typeface="Courier"/>
                <a:cs typeface="Courier"/>
              </a:rPr>
              <a:t>(2))</a:t>
            </a:r>
          </a:p>
          <a:p>
            <a:r>
              <a:rPr lang="en-US" dirty="0">
                <a:latin typeface="Courier"/>
                <a:cs typeface="Courier"/>
              </a:rPr>
              <a:t>[1] 0.4268003</a:t>
            </a:r>
          </a:p>
        </p:txBody>
      </p:sp>
      <p:sp>
        <p:nvSpPr>
          <p:cNvPr id="4" name="TextBox 3"/>
          <p:cNvSpPr txBox="1"/>
          <p:nvPr/>
        </p:nvSpPr>
        <p:spPr>
          <a:xfrm>
            <a:off x="5050117" y="2272129"/>
            <a:ext cx="4318000" cy="4462760"/>
          </a:xfrm>
          <a:prstGeom prst="rect">
            <a:avLst/>
          </a:prstGeom>
          <a:noFill/>
        </p:spPr>
        <p:txBody>
          <a:bodyPr wrap="square" rtlCol="0">
            <a:spAutoFit/>
          </a:bodyPr>
          <a:lstStyle/>
          <a:p>
            <a:r>
              <a:rPr lang="en-US" sz="2600" dirty="0" smtClean="0">
                <a:latin typeface="Courier"/>
                <a:cs typeface="Courier"/>
              </a:rPr>
              <a:t>What does</a:t>
            </a:r>
          </a:p>
          <a:p>
            <a:endParaRPr lang="en-US" sz="2600" dirty="0">
              <a:latin typeface="Courier"/>
              <a:cs typeface="Courier"/>
            </a:endParaRPr>
          </a:p>
          <a:p>
            <a:r>
              <a:rPr lang="en-US" sz="2200" dirty="0" smtClean="0">
                <a:latin typeface="Courier"/>
                <a:cs typeface="Courier"/>
              </a:rPr>
              <a:t>&gt; </a:t>
            </a:r>
            <a:r>
              <a:rPr lang="en-US" sz="2200" dirty="0" err="1" smtClean="0">
                <a:latin typeface="Courier"/>
                <a:cs typeface="Courier"/>
              </a:rPr>
              <a:t>set.seed</a:t>
            </a:r>
            <a:r>
              <a:rPr lang="en-US" sz="2200" dirty="0" smtClean="0">
                <a:latin typeface="Courier"/>
                <a:cs typeface="Courier"/>
              </a:rPr>
              <a:t>(6789)</a:t>
            </a:r>
          </a:p>
          <a:p>
            <a:r>
              <a:rPr lang="en-US" sz="2200" dirty="0" smtClean="0">
                <a:latin typeface="Courier"/>
                <a:cs typeface="Courier"/>
              </a:rPr>
              <a:t>&gt; </a:t>
            </a:r>
            <a:r>
              <a:rPr lang="en-US" sz="2200" dirty="0" err="1" smtClean="0">
                <a:latin typeface="Courier"/>
                <a:cs typeface="Courier"/>
              </a:rPr>
              <a:t>funnyMean</a:t>
            </a:r>
            <a:r>
              <a:rPr lang="en-US" sz="2200" dirty="0" smtClean="0">
                <a:latin typeface="Courier"/>
                <a:cs typeface="Courier"/>
              </a:rPr>
              <a:t>(</a:t>
            </a:r>
            <a:r>
              <a:rPr lang="en-US" sz="2200" dirty="0" err="1" smtClean="0">
                <a:latin typeface="Courier"/>
                <a:cs typeface="Courier"/>
              </a:rPr>
              <a:t>runif</a:t>
            </a:r>
            <a:r>
              <a:rPr lang="en-US" sz="2200" dirty="0" smtClean="0">
                <a:latin typeface="Courier"/>
                <a:cs typeface="Courier"/>
              </a:rPr>
              <a:t>(2))</a:t>
            </a:r>
          </a:p>
          <a:p>
            <a:endParaRPr lang="en-US" sz="2600" dirty="0" smtClean="0">
              <a:latin typeface="Courier"/>
              <a:cs typeface="Courier"/>
            </a:endParaRPr>
          </a:p>
          <a:p>
            <a:r>
              <a:rPr lang="en-US" sz="2600" dirty="0" smtClean="0">
                <a:latin typeface="Courier"/>
                <a:cs typeface="Courier"/>
              </a:rPr>
              <a:t>Return?</a:t>
            </a:r>
          </a:p>
          <a:p>
            <a:endParaRPr lang="en-US" sz="2600" dirty="0">
              <a:latin typeface="Courier"/>
              <a:cs typeface="Courier"/>
            </a:endParaRPr>
          </a:p>
          <a:p>
            <a:r>
              <a:rPr lang="en-US" sz="2600" dirty="0" smtClean="0">
                <a:latin typeface="Courier"/>
                <a:cs typeface="Courier"/>
              </a:rPr>
              <a:t>A. </a:t>
            </a:r>
            <a:r>
              <a:rPr lang="en-US" sz="2800" dirty="0">
                <a:latin typeface="Courier"/>
                <a:cs typeface="Courier"/>
              </a:rPr>
              <a:t>0.3680014</a:t>
            </a:r>
          </a:p>
          <a:p>
            <a:r>
              <a:rPr lang="en-US" sz="2600" dirty="0" smtClean="0">
                <a:latin typeface="Courier"/>
                <a:cs typeface="Courier"/>
              </a:rPr>
              <a:t>B. </a:t>
            </a:r>
            <a:r>
              <a:rPr lang="en-US" sz="2800" dirty="0" smtClean="0">
                <a:latin typeface="Courier"/>
                <a:cs typeface="Courier"/>
              </a:rPr>
              <a:t>0.4268003</a:t>
            </a:r>
          </a:p>
          <a:p>
            <a:r>
              <a:rPr lang="en-US" sz="2800" dirty="0" smtClean="0">
                <a:latin typeface="Courier"/>
                <a:cs typeface="Courier"/>
              </a:rPr>
              <a:t>C. Some other value</a:t>
            </a:r>
            <a:endParaRPr lang="en-US" sz="2800" dirty="0">
              <a:latin typeface="Courier"/>
              <a:cs typeface="Courier"/>
            </a:endParaRPr>
          </a:p>
          <a:p>
            <a:endParaRPr lang="en-US" sz="2600" dirty="0">
              <a:latin typeface="Courier"/>
              <a:cs typeface="Courier"/>
            </a:endParaRPr>
          </a:p>
        </p:txBody>
      </p:sp>
    </p:spTree>
    <p:extLst>
      <p:ext uri="{BB962C8B-B14F-4D97-AF65-F5344CB8AC3E}">
        <p14:creationId xmlns:p14="http://schemas.microsoft.com/office/powerpoint/2010/main" val="189797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3496237" y="288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3" name="TextBox 2"/>
          <p:cNvSpPr txBox="1"/>
          <p:nvPr/>
        </p:nvSpPr>
        <p:spPr>
          <a:xfrm>
            <a:off x="176417" y="20481"/>
            <a:ext cx="5277112" cy="2308324"/>
          </a:xfrm>
          <a:prstGeom prst="rect">
            <a:avLst/>
          </a:prstGeom>
          <a:noFill/>
        </p:spPr>
        <p:txBody>
          <a:bodyPr wrap="square" rtlCol="0">
            <a:spAutoFit/>
          </a:bodyPr>
          <a:lstStyle/>
          <a:p>
            <a:r>
              <a:rPr lang="en-US" sz="2400" dirty="0" err="1">
                <a:latin typeface="Courier"/>
                <a:cs typeface="Courier"/>
              </a:rPr>
              <a:t>funnyMean</a:t>
            </a:r>
            <a:r>
              <a:rPr lang="en-US" sz="2400" dirty="0">
                <a:latin typeface="Courier"/>
                <a:cs typeface="Courier"/>
              </a:rPr>
              <a:t> = </a:t>
            </a:r>
          </a:p>
          <a:p>
            <a:r>
              <a:rPr lang="en-US" sz="2400" dirty="0">
                <a:latin typeface="Courier"/>
                <a:cs typeface="Courier"/>
              </a:rPr>
              <a:t>  function(x, y = mean(x)) </a:t>
            </a:r>
          </a:p>
          <a:p>
            <a:r>
              <a:rPr lang="en-US" sz="2400" dirty="0">
                <a:latin typeface="Courier"/>
                <a:cs typeface="Courier"/>
              </a:rPr>
              <a:t>{</a:t>
            </a:r>
          </a:p>
          <a:p>
            <a:r>
              <a:rPr lang="en-US" sz="2400" dirty="0">
                <a:latin typeface="Courier"/>
                <a:cs typeface="Courier"/>
              </a:rPr>
              <a:t>  </a:t>
            </a:r>
            <a:r>
              <a:rPr lang="en-US" sz="2400" dirty="0" err="1">
                <a:latin typeface="Courier"/>
                <a:cs typeface="Courier"/>
              </a:rPr>
              <a:t>set.seed</a:t>
            </a:r>
            <a:r>
              <a:rPr lang="en-US" sz="2400" dirty="0">
                <a:latin typeface="Courier"/>
                <a:cs typeface="Courier"/>
              </a:rPr>
              <a:t>(1234)</a:t>
            </a:r>
          </a:p>
          <a:p>
            <a:r>
              <a:rPr lang="en-US" sz="2400" dirty="0">
                <a:latin typeface="Courier"/>
                <a:cs typeface="Courier"/>
              </a:rPr>
              <a:t>  return(y)</a:t>
            </a:r>
          </a:p>
          <a:p>
            <a:r>
              <a:rPr lang="en-US" sz="2400" dirty="0">
                <a:latin typeface="Courier"/>
                <a:cs typeface="Courier"/>
              </a:rPr>
              <a:t>}</a:t>
            </a:r>
          </a:p>
        </p:txBody>
      </p:sp>
      <p:sp>
        <p:nvSpPr>
          <p:cNvPr id="8" name="TextBox 7"/>
          <p:cNvSpPr txBox="1"/>
          <p:nvPr/>
        </p:nvSpPr>
        <p:spPr>
          <a:xfrm>
            <a:off x="41946" y="3050296"/>
            <a:ext cx="4213412" cy="892552"/>
          </a:xfrm>
          <a:prstGeom prst="rect">
            <a:avLst/>
          </a:prstGeom>
          <a:noFill/>
        </p:spPr>
        <p:txBody>
          <a:bodyPr wrap="square" rtlCol="0">
            <a:spAutoFit/>
          </a:bodyPr>
          <a:lstStyle/>
          <a:p>
            <a:r>
              <a:rPr lang="en-US" sz="2600" dirty="0" err="1">
                <a:solidFill>
                  <a:srgbClr val="FF0000"/>
                </a:solidFill>
                <a:latin typeface="Courier"/>
                <a:cs typeface="Courier"/>
              </a:rPr>
              <a:t>s</a:t>
            </a:r>
            <a:r>
              <a:rPr lang="en-US" sz="2600" dirty="0" err="1" smtClean="0">
                <a:solidFill>
                  <a:srgbClr val="FF0000"/>
                </a:solidFill>
                <a:latin typeface="Courier"/>
                <a:cs typeface="Courier"/>
              </a:rPr>
              <a:t>et.seed</a:t>
            </a:r>
            <a:r>
              <a:rPr lang="en-US" sz="2600" dirty="0" smtClean="0">
                <a:solidFill>
                  <a:srgbClr val="FF0000"/>
                </a:solidFill>
                <a:latin typeface="Courier"/>
                <a:cs typeface="Courier"/>
              </a:rPr>
              <a:t>(1234)</a:t>
            </a:r>
          </a:p>
          <a:p>
            <a:r>
              <a:rPr lang="en-US" sz="2600" dirty="0" err="1" smtClean="0">
                <a:solidFill>
                  <a:srgbClr val="FF0000"/>
                </a:solidFill>
                <a:latin typeface="Courier"/>
                <a:cs typeface="Courier"/>
              </a:rPr>
              <a:t>funnyMean</a:t>
            </a:r>
            <a:r>
              <a:rPr lang="en-US" sz="2600" dirty="0" smtClean="0">
                <a:solidFill>
                  <a:srgbClr val="FF0000"/>
                </a:solidFill>
                <a:latin typeface="Courier"/>
                <a:cs typeface="Courier"/>
              </a:rPr>
              <a:t>(</a:t>
            </a:r>
            <a:r>
              <a:rPr lang="en-US" sz="2600" dirty="0" err="1" smtClean="0">
                <a:solidFill>
                  <a:srgbClr val="FF0000"/>
                </a:solidFill>
                <a:latin typeface="Courier"/>
                <a:cs typeface="Courier"/>
              </a:rPr>
              <a:t>runif</a:t>
            </a:r>
            <a:r>
              <a:rPr lang="en-US" sz="2600" dirty="0" smtClean="0">
                <a:solidFill>
                  <a:srgbClr val="FF0000"/>
                </a:solidFill>
                <a:latin typeface="Courier"/>
                <a:cs typeface="Courier"/>
              </a:rPr>
              <a:t>(2))</a:t>
            </a:r>
            <a:endParaRPr lang="en-US" sz="2600" dirty="0">
              <a:solidFill>
                <a:srgbClr val="FF0000"/>
              </a:solidFill>
              <a:latin typeface="Courier"/>
              <a:cs typeface="Courier"/>
            </a:endParaRPr>
          </a:p>
        </p:txBody>
      </p:sp>
      <p:sp>
        <p:nvSpPr>
          <p:cNvPr id="9" name="TextBox 8"/>
          <p:cNvSpPr txBox="1"/>
          <p:nvPr/>
        </p:nvSpPr>
        <p:spPr>
          <a:xfrm>
            <a:off x="4255358" y="3542739"/>
            <a:ext cx="2185539" cy="707886"/>
          </a:xfrm>
          <a:prstGeom prst="rect">
            <a:avLst/>
          </a:prstGeom>
          <a:noFill/>
        </p:spPr>
        <p:txBody>
          <a:bodyPr wrap="none" rtlCol="0">
            <a:spAutoFit/>
          </a:bodyPr>
          <a:lstStyle/>
          <a:p>
            <a:r>
              <a:rPr lang="en-US" sz="2000" dirty="0" smtClean="0">
                <a:solidFill>
                  <a:srgbClr val="FF0000"/>
                </a:solidFill>
                <a:latin typeface="Courier"/>
                <a:cs typeface="Courier"/>
              </a:rPr>
              <a:t>x is </a:t>
            </a:r>
            <a:r>
              <a:rPr lang="en-US" sz="2000" dirty="0" err="1" smtClean="0">
                <a:solidFill>
                  <a:srgbClr val="FF0000"/>
                </a:solidFill>
                <a:latin typeface="Courier"/>
                <a:cs typeface="Courier"/>
              </a:rPr>
              <a:t>runif</a:t>
            </a:r>
            <a:r>
              <a:rPr lang="en-US" sz="2000" dirty="0" smtClean="0">
                <a:solidFill>
                  <a:srgbClr val="FF0000"/>
                </a:solidFill>
                <a:latin typeface="Courier"/>
                <a:cs typeface="Courier"/>
              </a:rPr>
              <a:t>(2)</a:t>
            </a:r>
          </a:p>
          <a:p>
            <a:r>
              <a:rPr lang="en-US" sz="2000" dirty="0" smtClean="0">
                <a:solidFill>
                  <a:srgbClr val="FF0000"/>
                </a:solidFill>
                <a:latin typeface="Courier"/>
                <a:cs typeface="Courier"/>
              </a:rPr>
              <a:t>y is mean(x)</a:t>
            </a:r>
          </a:p>
        </p:txBody>
      </p:sp>
    </p:spTree>
    <p:extLst>
      <p:ext uri="{BB962C8B-B14F-4D97-AF65-F5344CB8AC3E}">
        <p14:creationId xmlns:p14="http://schemas.microsoft.com/office/powerpoint/2010/main" val="10395728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3496237" y="288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3" name="TextBox 2"/>
          <p:cNvSpPr txBox="1"/>
          <p:nvPr/>
        </p:nvSpPr>
        <p:spPr>
          <a:xfrm>
            <a:off x="176417" y="20481"/>
            <a:ext cx="5023112" cy="2308324"/>
          </a:xfrm>
          <a:prstGeom prst="rect">
            <a:avLst/>
          </a:prstGeom>
          <a:noFill/>
        </p:spPr>
        <p:txBody>
          <a:bodyPr wrap="square" rtlCol="0">
            <a:spAutoFit/>
          </a:bodyPr>
          <a:lstStyle/>
          <a:p>
            <a:r>
              <a:rPr lang="en-US" sz="2400" dirty="0" err="1">
                <a:latin typeface="Courier"/>
                <a:cs typeface="Courier"/>
              </a:rPr>
              <a:t>funnyMean</a:t>
            </a:r>
            <a:r>
              <a:rPr lang="en-US" sz="2400" dirty="0">
                <a:latin typeface="Courier"/>
                <a:cs typeface="Courier"/>
              </a:rPr>
              <a:t> = </a:t>
            </a:r>
          </a:p>
          <a:p>
            <a:r>
              <a:rPr lang="en-US" sz="2400" dirty="0">
                <a:latin typeface="Courier"/>
                <a:cs typeface="Courier"/>
              </a:rPr>
              <a:t>  function(x, y = mean(x)) </a:t>
            </a:r>
          </a:p>
          <a:p>
            <a:r>
              <a:rPr lang="en-US" sz="2400" dirty="0">
                <a:latin typeface="Courier"/>
                <a:cs typeface="Courier"/>
              </a:rPr>
              <a:t>{</a:t>
            </a:r>
          </a:p>
          <a:p>
            <a:r>
              <a:rPr lang="en-US" sz="2400" dirty="0">
                <a:latin typeface="Courier"/>
                <a:cs typeface="Courier"/>
              </a:rPr>
              <a:t>  </a:t>
            </a:r>
            <a:r>
              <a:rPr lang="en-US" sz="2400" dirty="0" err="1">
                <a:solidFill>
                  <a:srgbClr val="FF0000"/>
                </a:solidFill>
                <a:latin typeface="Courier"/>
                <a:cs typeface="Courier"/>
              </a:rPr>
              <a:t>set.seed</a:t>
            </a:r>
            <a:r>
              <a:rPr lang="en-US" sz="2400" dirty="0">
                <a:solidFill>
                  <a:srgbClr val="FF0000"/>
                </a:solidFill>
                <a:latin typeface="Courier"/>
                <a:cs typeface="Courier"/>
              </a:rPr>
              <a:t>(1234)</a:t>
            </a:r>
          </a:p>
          <a:p>
            <a:r>
              <a:rPr lang="en-US" sz="2400" dirty="0">
                <a:latin typeface="Courier"/>
                <a:cs typeface="Courier"/>
              </a:rPr>
              <a:t>  return(y)</a:t>
            </a:r>
          </a:p>
          <a:p>
            <a:r>
              <a:rPr lang="en-US" sz="2400" dirty="0">
                <a:latin typeface="Courier"/>
                <a:cs typeface="Courier"/>
              </a:rPr>
              <a:t>}</a:t>
            </a:r>
          </a:p>
        </p:txBody>
      </p:sp>
      <p:sp>
        <p:nvSpPr>
          <p:cNvPr id="8" name="TextBox 7"/>
          <p:cNvSpPr txBox="1"/>
          <p:nvPr/>
        </p:nvSpPr>
        <p:spPr>
          <a:xfrm>
            <a:off x="41946" y="3050296"/>
            <a:ext cx="4213412" cy="892552"/>
          </a:xfrm>
          <a:prstGeom prst="rect">
            <a:avLst/>
          </a:prstGeom>
          <a:noFill/>
        </p:spPr>
        <p:txBody>
          <a:bodyPr wrap="square" rtlCol="0">
            <a:spAutoFit/>
          </a:bodyPr>
          <a:lstStyle/>
          <a:p>
            <a:r>
              <a:rPr lang="en-US" sz="2600" dirty="0" err="1">
                <a:latin typeface="Courier"/>
                <a:cs typeface="Courier"/>
              </a:rPr>
              <a:t>s</a:t>
            </a:r>
            <a:r>
              <a:rPr lang="en-US" sz="2600" dirty="0" err="1" smtClean="0">
                <a:latin typeface="Courier"/>
                <a:cs typeface="Courier"/>
              </a:rPr>
              <a:t>et.seed</a:t>
            </a:r>
            <a:r>
              <a:rPr lang="en-US" sz="2600" dirty="0" smtClean="0">
                <a:latin typeface="Courier"/>
                <a:cs typeface="Courier"/>
              </a:rPr>
              <a:t>(1234)</a:t>
            </a:r>
          </a:p>
          <a:p>
            <a:r>
              <a:rPr lang="en-US" sz="2600" dirty="0" err="1" smtClean="0">
                <a:latin typeface="Courier"/>
                <a:cs typeface="Courier"/>
              </a:rPr>
              <a:t>funnyMean</a:t>
            </a:r>
            <a:r>
              <a:rPr lang="en-US" sz="2600" dirty="0" smtClean="0">
                <a:latin typeface="Courier"/>
                <a:cs typeface="Courier"/>
              </a:rPr>
              <a:t>(</a:t>
            </a:r>
            <a:r>
              <a:rPr lang="en-US" sz="2600" dirty="0" err="1" smtClean="0">
                <a:latin typeface="Courier"/>
                <a:cs typeface="Courier"/>
              </a:rPr>
              <a:t>runif</a:t>
            </a:r>
            <a:r>
              <a:rPr lang="en-US" sz="2600" dirty="0" smtClean="0">
                <a:latin typeface="Courier"/>
                <a:cs typeface="Courier"/>
              </a:rPr>
              <a:t>(2))</a:t>
            </a:r>
            <a:endParaRPr lang="en-US" sz="2600" dirty="0">
              <a:latin typeface="Courier"/>
              <a:cs typeface="Courier"/>
            </a:endParaRPr>
          </a:p>
        </p:txBody>
      </p:sp>
      <p:sp>
        <p:nvSpPr>
          <p:cNvPr id="9" name="TextBox 8"/>
          <p:cNvSpPr txBox="1"/>
          <p:nvPr/>
        </p:nvSpPr>
        <p:spPr>
          <a:xfrm>
            <a:off x="4255358" y="3542739"/>
            <a:ext cx="2185539" cy="1323439"/>
          </a:xfrm>
          <a:prstGeom prst="rect">
            <a:avLst/>
          </a:prstGeom>
          <a:noFill/>
        </p:spPr>
        <p:txBody>
          <a:bodyPr wrap="none" rtlCol="0">
            <a:spAutoFit/>
          </a:bodyPr>
          <a:lstStyle/>
          <a:p>
            <a:r>
              <a:rPr lang="en-US" sz="2000" dirty="0" smtClean="0">
                <a:solidFill>
                  <a:srgbClr val="000000"/>
                </a:solidFill>
                <a:latin typeface="Courier"/>
                <a:cs typeface="Courier"/>
              </a:rPr>
              <a:t>x is </a:t>
            </a:r>
            <a:r>
              <a:rPr lang="en-US" sz="2000" dirty="0" err="1" smtClean="0">
                <a:solidFill>
                  <a:srgbClr val="000000"/>
                </a:solidFill>
                <a:latin typeface="Courier"/>
                <a:cs typeface="Courier"/>
              </a:rPr>
              <a:t>runif</a:t>
            </a:r>
            <a:r>
              <a:rPr lang="en-US" sz="2000" dirty="0" smtClean="0">
                <a:solidFill>
                  <a:srgbClr val="000000"/>
                </a:solidFill>
                <a:latin typeface="Courier"/>
                <a:cs typeface="Courier"/>
              </a:rPr>
              <a:t>(2)</a:t>
            </a:r>
          </a:p>
          <a:p>
            <a:r>
              <a:rPr lang="en-US" sz="2000" dirty="0" smtClean="0">
                <a:solidFill>
                  <a:srgbClr val="000000"/>
                </a:solidFill>
                <a:latin typeface="Courier"/>
                <a:cs typeface="Courier"/>
              </a:rPr>
              <a:t>y is mean(x)</a:t>
            </a:r>
          </a:p>
          <a:p>
            <a:endParaRPr lang="en-US" sz="2000" dirty="0">
              <a:solidFill>
                <a:srgbClr val="FF0000"/>
              </a:solidFill>
              <a:latin typeface="Courier"/>
              <a:cs typeface="Courier"/>
            </a:endParaRPr>
          </a:p>
          <a:p>
            <a:r>
              <a:rPr lang="en-US" sz="2000" dirty="0" smtClean="0">
                <a:solidFill>
                  <a:srgbClr val="FF0000"/>
                </a:solidFill>
                <a:latin typeface="Courier"/>
                <a:cs typeface="Courier"/>
              </a:rPr>
              <a:t>seed is 1234</a:t>
            </a:r>
          </a:p>
        </p:txBody>
      </p:sp>
    </p:spTree>
    <p:extLst>
      <p:ext uri="{BB962C8B-B14F-4D97-AF65-F5344CB8AC3E}">
        <p14:creationId xmlns:p14="http://schemas.microsoft.com/office/powerpoint/2010/main" val="59420529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3496237" y="288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3" name="TextBox 2"/>
          <p:cNvSpPr txBox="1"/>
          <p:nvPr/>
        </p:nvSpPr>
        <p:spPr>
          <a:xfrm>
            <a:off x="176417" y="20481"/>
            <a:ext cx="5023112" cy="2308324"/>
          </a:xfrm>
          <a:prstGeom prst="rect">
            <a:avLst/>
          </a:prstGeom>
          <a:noFill/>
        </p:spPr>
        <p:txBody>
          <a:bodyPr wrap="square" rtlCol="0">
            <a:spAutoFit/>
          </a:bodyPr>
          <a:lstStyle/>
          <a:p>
            <a:r>
              <a:rPr lang="en-US" sz="2400" dirty="0" err="1">
                <a:latin typeface="Courier"/>
                <a:cs typeface="Courier"/>
              </a:rPr>
              <a:t>funnyMean</a:t>
            </a:r>
            <a:r>
              <a:rPr lang="en-US" sz="2400" dirty="0">
                <a:latin typeface="Courier"/>
                <a:cs typeface="Courier"/>
              </a:rPr>
              <a:t> = </a:t>
            </a:r>
          </a:p>
          <a:p>
            <a:r>
              <a:rPr lang="en-US" sz="2400" dirty="0">
                <a:latin typeface="Courier"/>
                <a:cs typeface="Courier"/>
              </a:rPr>
              <a:t>  function(x, y = mean(x)) </a:t>
            </a:r>
          </a:p>
          <a:p>
            <a:r>
              <a:rPr lang="en-US" sz="2400" dirty="0">
                <a:latin typeface="Courier"/>
                <a:cs typeface="Courier"/>
              </a:rPr>
              <a:t>{</a:t>
            </a:r>
          </a:p>
          <a:p>
            <a:r>
              <a:rPr lang="en-US" sz="2400" dirty="0">
                <a:latin typeface="Courier"/>
                <a:cs typeface="Courier"/>
              </a:rPr>
              <a:t>  </a:t>
            </a:r>
            <a:r>
              <a:rPr lang="en-US" sz="2400" dirty="0" err="1">
                <a:latin typeface="Courier"/>
                <a:cs typeface="Courier"/>
              </a:rPr>
              <a:t>set.seed</a:t>
            </a:r>
            <a:r>
              <a:rPr lang="en-US" sz="2400" dirty="0">
                <a:latin typeface="Courier"/>
                <a:cs typeface="Courier"/>
              </a:rPr>
              <a:t>(1234)</a:t>
            </a:r>
          </a:p>
          <a:p>
            <a:r>
              <a:rPr lang="en-US" sz="2400" dirty="0">
                <a:latin typeface="Courier"/>
                <a:cs typeface="Courier"/>
              </a:rPr>
              <a:t>  </a:t>
            </a:r>
            <a:r>
              <a:rPr lang="en-US" sz="2400" dirty="0">
                <a:solidFill>
                  <a:srgbClr val="FF0000"/>
                </a:solidFill>
                <a:latin typeface="Courier"/>
                <a:cs typeface="Courier"/>
              </a:rPr>
              <a:t>return(y)</a:t>
            </a:r>
          </a:p>
          <a:p>
            <a:r>
              <a:rPr lang="en-US" sz="2400" dirty="0">
                <a:latin typeface="Courier"/>
                <a:cs typeface="Courier"/>
              </a:rPr>
              <a:t>}</a:t>
            </a:r>
          </a:p>
        </p:txBody>
      </p:sp>
      <p:sp>
        <p:nvSpPr>
          <p:cNvPr id="8" name="TextBox 7"/>
          <p:cNvSpPr txBox="1"/>
          <p:nvPr/>
        </p:nvSpPr>
        <p:spPr>
          <a:xfrm>
            <a:off x="41946" y="3050296"/>
            <a:ext cx="4213412" cy="1723549"/>
          </a:xfrm>
          <a:prstGeom prst="rect">
            <a:avLst/>
          </a:prstGeom>
          <a:noFill/>
        </p:spPr>
        <p:txBody>
          <a:bodyPr wrap="square" rtlCol="0">
            <a:spAutoFit/>
          </a:bodyPr>
          <a:lstStyle/>
          <a:p>
            <a:r>
              <a:rPr lang="en-US" sz="2600" dirty="0" err="1">
                <a:solidFill>
                  <a:srgbClr val="000000"/>
                </a:solidFill>
                <a:latin typeface="Courier"/>
                <a:cs typeface="Courier"/>
              </a:rPr>
              <a:t>s</a:t>
            </a:r>
            <a:r>
              <a:rPr lang="en-US" sz="2600" dirty="0" err="1" smtClean="0">
                <a:solidFill>
                  <a:srgbClr val="000000"/>
                </a:solidFill>
                <a:latin typeface="Courier"/>
                <a:cs typeface="Courier"/>
              </a:rPr>
              <a:t>et.seed</a:t>
            </a:r>
            <a:r>
              <a:rPr lang="en-US" sz="2600" dirty="0" smtClean="0">
                <a:solidFill>
                  <a:srgbClr val="000000"/>
                </a:solidFill>
                <a:latin typeface="Courier"/>
                <a:cs typeface="Courier"/>
              </a:rPr>
              <a:t>(1234)</a:t>
            </a:r>
          </a:p>
          <a:p>
            <a:r>
              <a:rPr lang="en-US" sz="2600" dirty="0" err="1" smtClean="0">
                <a:solidFill>
                  <a:srgbClr val="000000"/>
                </a:solidFill>
                <a:latin typeface="Courier"/>
                <a:cs typeface="Courier"/>
              </a:rPr>
              <a:t>funnyMean</a:t>
            </a:r>
            <a:r>
              <a:rPr lang="en-US" sz="2600" dirty="0" smtClean="0">
                <a:solidFill>
                  <a:srgbClr val="000000"/>
                </a:solidFill>
                <a:latin typeface="Courier"/>
                <a:cs typeface="Courier"/>
              </a:rPr>
              <a:t>(</a:t>
            </a:r>
            <a:r>
              <a:rPr lang="en-US" sz="2600" dirty="0" err="1" smtClean="0">
                <a:solidFill>
                  <a:srgbClr val="000000"/>
                </a:solidFill>
                <a:latin typeface="Courier"/>
                <a:cs typeface="Courier"/>
              </a:rPr>
              <a:t>runif</a:t>
            </a:r>
            <a:r>
              <a:rPr lang="en-US" sz="2600" dirty="0" smtClean="0">
                <a:solidFill>
                  <a:srgbClr val="000000"/>
                </a:solidFill>
                <a:latin typeface="Courier"/>
                <a:cs typeface="Courier"/>
              </a:rPr>
              <a:t>(2))</a:t>
            </a:r>
          </a:p>
          <a:p>
            <a:endParaRPr lang="en-US" sz="2600" dirty="0">
              <a:solidFill>
                <a:srgbClr val="000000"/>
              </a:solidFill>
              <a:latin typeface="Courier"/>
              <a:cs typeface="Courier"/>
            </a:endParaRPr>
          </a:p>
          <a:p>
            <a:r>
              <a:rPr lang="en-US" sz="2600" dirty="0" smtClean="0">
                <a:solidFill>
                  <a:srgbClr val="FF0000"/>
                </a:solidFill>
                <a:latin typeface="Courier"/>
                <a:cs typeface="Courier"/>
              </a:rPr>
              <a:t>[1] </a:t>
            </a:r>
            <a:r>
              <a:rPr lang="en-US" sz="2800" dirty="0">
                <a:solidFill>
                  <a:srgbClr val="FF0000"/>
                </a:solidFill>
                <a:latin typeface="Courier"/>
                <a:cs typeface="Courier"/>
              </a:rPr>
              <a:t>0.3680014</a:t>
            </a:r>
            <a:r>
              <a:rPr lang="en-US" sz="2600" dirty="0" smtClean="0">
                <a:solidFill>
                  <a:srgbClr val="000000"/>
                </a:solidFill>
                <a:latin typeface="Courier"/>
                <a:cs typeface="Courier"/>
              </a:rPr>
              <a:t> </a:t>
            </a:r>
            <a:endParaRPr lang="en-US" sz="2600" dirty="0">
              <a:solidFill>
                <a:srgbClr val="FF0000"/>
              </a:solidFill>
              <a:latin typeface="Courier"/>
              <a:cs typeface="Courier"/>
            </a:endParaRPr>
          </a:p>
        </p:txBody>
      </p:sp>
      <p:sp>
        <p:nvSpPr>
          <p:cNvPr id="9" name="TextBox 8"/>
          <p:cNvSpPr txBox="1"/>
          <p:nvPr/>
        </p:nvSpPr>
        <p:spPr>
          <a:xfrm>
            <a:off x="4091005" y="3629083"/>
            <a:ext cx="3570759" cy="1323439"/>
          </a:xfrm>
          <a:prstGeom prst="rect">
            <a:avLst/>
          </a:prstGeom>
          <a:noFill/>
        </p:spPr>
        <p:txBody>
          <a:bodyPr wrap="none" rtlCol="0">
            <a:spAutoFit/>
          </a:bodyPr>
          <a:lstStyle/>
          <a:p>
            <a:r>
              <a:rPr lang="en-US" sz="2000" dirty="0" smtClean="0">
                <a:solidFill>
                  <a:srgbClr val="FF0000"/>
                </a:solidFill>
                <a:latin typeface="Courier"/>
                <a:cs typeface="Courier"/>
              </a:rPr>
              <a:t>x </a:t>
            </a:r>
            <a:r>
              <a:rPr lang="en-US" sz="2000" dirty="0">
                <a:solidFill>
                  <a:srgbClr val="FF0000"/>
                </a:solidFill>
                <a:latin typeface="Courier"/>
                <a:cs typeface="Courier"/>
              </a:rPr>
              <a:t>is [1] </a:t>
            </a:r>
            <a:r>
              <a:rPr lang="en-US" sz="2000" dirty="0" smtClean="0">
                <a:solidFill>
                  <a:srgbClr val="FF0000"/>
                </a:solidFill>
                <a:latin typeface="Courier"/>
                <a:cs typeface="Courier"/>
              </a:rPr>
              <a:t>0.1137 0.6222</a:t>
            </a:r>
          </a:p>
          <a:p>
            <a:r>
              <a:rPr lang="en-US" sz="2000" dirty="0">
                <a:solidFill>
                  <a:srgbClr val="FF0000"/>
                </a:solidFill>
                <a:latin typeface="Courier"/>
                <a:cs typeface="Courier"/>
              </a:rPr>
              <a:t>y is 0.3680014</a:t>
            </a:r>
            <a:endParaRPr lang="en-US" sz="2000" dirty="0" smtClean="0">
              <a:solidFill>
                <a:srgbClr val="FF0000"/>
              </a:solidFill>
              <a:latin typeface="Courier"/>
              <a:cs typeface="Courier"/>
            </a:endParaRPr>
          </a:p>
          <a:p>
            <a:endParaRPr lang="en-US" sz="2000" dirty="0">
              <a:solidFill>
                <a:srgbClr val="FF0000"/>
              </a:solidFill>
              <a:latin typeface="Courier"/>
              <a:cs typeface="Courier"/>
            </a:endParaRPr>
          </a:p>
          <a:p>
            <a:r>
              <a:rPr lang="en-US" sz="2000" dirty="0" smtClean="0">
                <a:solidFill>
                  <a:srgbClr val="000000"/>
                </a:solidFill>
                <a:latin typeface="Courier"/>
                <a:cs typeface="Courier"/>
              </a:rPr>
              <a:t>seed is 1234</a:t>
            </a:r>
          </a:p>
        </p:txBody>
      </p:sp>
    </p:spTree>
    <p:extLst>
      <p:ext uri="{BB962C8B-B14F-4D97-AF65-F5344CB8AC3E}">
        <p14:creationId xmlns:p14="http://schemas.microsoft.com/office/powerpoint/2010/main" val="36693236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latin typeface="Calibri"/>
                <a:cs typeface="Calibri"/>
              </a:rPr>
              <a:t>The parameter </a:t>
            </a:r>
            <a:r>
              <a:rPr lang="en-US" sz="3600" dirty="0" smtClean="0">
                <a:solidFill>
                  <a:srgbClr val="FF0000"/>
                </a:solidFill>
                <a:latin typeface="Courier"/>
                <a:cs typeface="Courier"/>
              </a:rPr>
              <a:t>x</a:t>
            </a:r>
            <a:r>
              <a:rPr lang="en-US" sz="3600" dirty="0" smtClean="0">
                <a:latin typeface="Calibri"/>
                <a:cs typeface="Calibri"/>
              </a:rPr>
              <a:t> has not been specified in the function call so the frame is set up with </a:t>
            </a:r>
            <a:r>
              <a:rPr lang="en-US" sz="3600" dirty="0" smtClean="0">
                <a:solidFill>
                  <a:srgbClr val="FF0000"/>
                </a:solidFill>
                <a:latin typeface="Courier"/>
                <a:cs typeface="Courier"/>
              </a:rPr>
              <a:t>x</a:t>
            </a:r>
            <a:r>
              <a:rPr lang="en-US" sz="3600" dirty="0" smtClean="0">
                <a:latin typeface="Calibri"/>
                <a:cs typeface="Calibri"/>
              </a:rPr>
              <a:t> as a variable with no contents</a:t>
            </a:r>
          </a:p>
          <a:p>
            <a:endParaRPr lang="en-US" sz="3600" dirty="0" smtClean="0">
              <a:latin typeface="Calibri"/>
              <a:cs typeface="Calibri"/>
            </a:endParaRPr>
          </a:p>
          <a:p>
            <a:r>
              <a:rPr lang="en-US" sz="3600" dirty="0" smtClean="0">
                <a:latin typeface="Calibri"/>
                <a:cs typeface="Calibri"/>
              </a:rPr>
              <a:t>This doesn’t cause a problem.</a:t>
            </a:r>
          </a:p>
          <a:p>
            <a:r>
              <a:rPr lang="en-US" sz="3600" dirty="0" smtClean="0">
                <a:latin typeface="Calibri"/>
                <a:cs typeface="Calibri"/>
              </a:rPr>
              <a:t> </a:t>
            </a:r>
            <a:endParaRPr lang="en-US" sz="3600" dirty="0">
              <a:latin typeface="Calibri"/>
              <a:cs typeface="Calibri"/>
            </a:endParaRPr>
          </a:p>
          <a:p>
            <a:r>
              <a:rPr lang="en-US" sz="3600" dirty="0" smtClean="0">
                <a:latin typeface="Calibri"/>
                <a:cs typeface="Calibri"/>
              </a:rPr>
              <a:t>The first time that </a:t>
            </a:r>
            <a:r>
              <a:rPr lang="en-US" sz="3600" dirty="0" smtClean="0">
                <a:solidFill>
                  <a:srgbClr val="FF0000"/>
                </a:solidFill>
                <a:latin typeface="Courier"/>
                <a:cs typeface="Courier"/>
              </a:rPr>
              <a:t>x</a:t>
            </a:r>
            <a:r>
              <a:rPr lang="en-US" sz="3600" dirty="0" smtClean="0">
                <a:latin typeface="Calibri"/>
                <a:cs typeface="Calibri"/>
              </a:rPr>
              <a:t> is referred to it needs to have a value.</a:t>
            </a:r>
            <a:endParaRPr lang="en-US" sz="3600" dirty="0">
              <a:latin typeface="Calibri"/>
              <a:cs typeface="Calibri"/>
            </a:endParaRPr>
          </a:p>
        </p:txBody>
      </p:sp>
    </p:spTree>
    <p:extLst>
      <p:ext uri="{BB962C8B-B14F-4D97-AF65-F5344CB8AC3E}">
        <p14:creationId xmlns:p14="http://schemas.microsoft.com/office/powerpoint/2010/main" val="26979901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354356" y="612588"/>
            <a:ext cx="6518585" cy="3959412"/>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TextBox 5"/>
          <p:cNvSpPr txBox="1"/>
          <p:nvPr/>
        </p:nvSpPr>
        <p:spPr>
          <a:xfrm>
            <a:off x="1229613" y="1179517"/>
            <a:ext cx="3999487" cy="2585323"/>
          </a:xfrm>
          <a:prstGeom prst="rect">
            <a:avLst/>
          </a:prstGeom>
          <a:noFill/>
        </p:spPr>
        <p:txBody>
          <a:bodyPr wrap="none" rtlCol="0">
            <a:spAutoFit/>
          </a:bodyPr>
          <a:lstStyle/>
          <a:p>
            <a:r>
              <a:rPr lang="en-US" sz="3600" dirty="0" smtClean="0"/>
              <a:t>Global Environment</a:t>
            </a:r>
          </a:p>
          <a:p>
            <a:r>
              <a:rPr lang="en-US" sz="3600" dirty="0" smtClean="0"/>
              <a:t>Contains objects we </a:t>
            </a:r>
          </a:p>
          <a:p>
            <a:r>
              <a:rPr lang="en-US" sz="3600" dirty="0" smtClean="0"/>
              <a:t>defined/source into </a:t>
            </a:r>
          </a:p>
          <a:p>
            <a:r>
              <a:rPr lang="en-US" sz="3600" dirty="0" smtClean="0"/>
              <a:t>our  work space</a:t>
            </a:r>
          </a:p>
          <a:p>
            <a:endParaRPr lang="en-US" dirty="0"/>
          </a:p>
        </p:txBody>
      </p:sp>
    </p:spTree>
    <p:extLst>
      <p:ext uri="{BB962C8B-B14F-4D97-AF65-F5344CB8AC3E}">
        <p14:creationId xmlns:p14="http://schemas.microsoft.com/office/powerpoint/2010/main" val="26773436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008" y="678656"/>
            <a:ext cx="5148227" cy="5884664"/>
          </a:xfrm>
        </p:spPr>
        <p:txBody>
          <a:bodyPr/>
          <a:lstStyle/>
          <a:p>
            <a:r>
              <a:rPr lang="en-US" dirty="0" smtClean="0">
                <a:latin typeface="Courier"/>
                <a:cs typeface="Courier"/>
              </a:rPr>
              <a:t>funnyMean2 </a:t>
            </a:r>
            <a:r>
              <a:rPr lang="en-US" dirty="0">
                <a:latin typeface="Courier"/>
                <a:cs typeface="Courier"/>
              </a:rPr>
              <a:t>= </a:t>
            </a:r>
            <a:endParaRPr lang="en-US" dirty="0" smtClean="0">
              <a:latin typeface="Courier"/>
              <a:cs typeface="Courier"/>
            </a:endParaRPr>
          </a:p>
          <a:p>
            <a:r>
              <a:rPr lang="en-US" dirty="0">
                <a:latin typeface="Courier"/>
                <a:cs typeface="Courier"/>
              </a:rPr>
              <a:t> </a:t>
            </a:r>
            <a:r>
              <a:rPr lang="en-US" dirty="0" smtClean="0">
                <a:latin typeface="Courier"/>
                <a:cs typeface="Courier"/>
              </a:rPr>
              <a:t> function</a:t>
            </a:r>
            <a:r>
              <a:rPr lang="en-US" dirty="0">
                <a:latin typeface="Courier"/>
                <a:cs typeface="Courier"/>
              </a:rPr>
              <a:t>(x, y = mean(x)) </a:t>
            </a:r>
            <a:endParaRPr lang="en-US" dirty="0" smtClean="0">
              <a:latin typeface="Courier"/>
              <a:cs typeface="Courier"/>
            </a:endParaRPr>
          </a:p>
          <a:p>
            <a:r>
              <a:rPr lang="en-US" dirty="0" smtClean="0">
                <a:latin typeface="Courier"/>
                <a:cs typeface="Courier"/>
              </a:rPr>
              <a:t>{</a:t>
            </a:r>
            <a:endParaRPr lang="en-US" dirty="0">
              <a:latin typeface="Courier"/>
              <a:cs typeface="Courier"/>
            </a:endParaRPr>
          </a:p>
          <a:p>
            <a:r>
              <a:rPr lang="en-US" dirty="0">
                <a:latin typeface="Courier"/>
                <a:cs typeface="Courier"/>
              </a:rPr>
              <a:t>  </a:t>
            </a:r>
            <a:r>
              <a:rPr lang="en-US" dirty="0" smtClean="0">
                <a:latin typeface="Courier"/>
                <a:cs typeface="Courier"/>
              </a:rPr>
              <a:t>if (any(</a:t>
            </a:r>
            <a:r>
              <a:rPr lang="en-US" dirty="0" err="1" smtClean="0">
                <a:latin typeface="Courier"/>
                <a:cs typeface="Courier"/>
              </a:rPr>
              <a:t>is.na</a:t>
            </a:r>
            <a:r>
              <a:rPr lang="en-US" dirty="0" smtClean="0">
                <a:latin typeface="Courier"/>
                <a:cs typeface="Courier"/>
              </a:rPr>
              <a:t>(x)) {</a:t>
            </a:r>
          </a:p>
          <a:p>
            <a:r>
              <a:rPr lang="en-US" dirty="0">
                <a:latin typeface="Courier"/>
                <a:cs typeface="Courier"/>
              </a:rPr>
              <a:t> </a:t>
            </a:r>
            <a:r>
              <a:rPr lang="en-US" dirty="0" smtClean="0">
                <a:latin typeface="Courier"/>
                <a:cs typeface="Courier"/>
              </a:rPr>
              <a:t>  warning("Founds NA")</a:t>
            </a:r>
          </a:p>
          <a:p>
            <a:r>
              <a:rPr lang="en-US" dirty="0">
                <a:latin typeface="Courier"/>
                <a:cs typeface="Courier"/>
              </a:rPr>
              <a:t> </a:t>
            </a:r>
            <a:r>
              <a:rPr lang="en-US" dirty="0" smtClean="0">
                <a:latin typeface="Courier"/>
                <a:cs typeface="Courier"/>
              </a:rPr>
              <a:t> }</a:t>
            </a:r>
          </a:p>
          <a:p>
            <a:r>
              <a:rPr lang="en-US" dirty="0">
                <a:latin typeface="Courier"/>
                <a:cs typeface="Courier"/>
              </a:rPr>
              <a:t> </a:t>
            </a:r>
            <a:r>
              <a:rPr lang="en-US" dirty="0" smtClean="0">
                <a:latin typeface="Courier"/>
                <a:cs typeface="Courier"/>
              </a:rPr>
              <a:t> </a:t>
            </a:r>
            <a:r>
              <a:rPr lang="en-US" dirty="0" err="1" smtClean="0">
                <a:latin typeface="Courier"/>
                <a:cs typeface="Courier"/>
              </a:rPr>
              <a:t>set.seed</a:t>
            </a:r>
            <a:r>
              <a:rPr lang="en-US" dirty="0">
                <a:latin typeface="Courier"/>
                <a:cs typeface="Courier"/>
              </a:rPr>
              <a:t>(1234)</a:t>
            </a:r>
          </a:p>
          <a:p>
            <a:r>
              <a:rPr lang="en-US" dirty="0">
                <a:latin typeface="Courier"/>
                <a:cs typeface="Courier"/>
              </a:rPr>
              <a:t>  return(y)</a:t>
            </a:r>
          </a:p>
          <a:p>
            <a:r>
              <a:rPr lang="en-US" dirty="0">
                <a:latin typeface="Courier"/>
                <a:cs typeface="Courier"/>
              </a:rPr>
              <a:t>}</a:t>
            </a:r>
          </a:p>
          <a:p>
            <a:endParaRPr lang="en-US" dirty="0">
              <a:latin typeface="Courier"/>
              <a:cs typeface="Courier"/>
            </a:endParaRPr>
          </a:p>
          <a:p>
            <a:r>
              <a:rPr lang="en-US" sz="2000" dirty="0" smtClean="0">
                <a:latin typeface="Courier"/>
                <a:cs typeface="Courier"/>
              </a:rPr>
              <a:t>&gt; </a:t>
            </a:r>
            <a:r>
              <a:rPr lang="en-US" sz="2000" dirty="0" err="1" smtClean="0">
                <a:latin typeface="Courier"/>
                <a:cs typeface="Courier"/>
              </a:rPr>
              <a:t>set.seed</a:t>
            </a:r>
            <a:r>
              <a:rPr lang="en-US" sz="2000" dirty="0" smtClean="0">
                <a:latin typeface="Courier"/>
                <a:cs typeface="Courier"/>
              </a:rPr>
              <a:t>(1234)</a:t>
            </a:r>
            <a:endParaRPr lang="en-US" sz="2000" dirty="0">
              <a:latin typeface="Courier"/>
              <a:cs typeface="Courier"/>
            </a:endParaRPr>
          </a:p>
          <a:p>
            <a:r>
              <a:rPr lang="en-US" sz="2000" dirty="0" smtClean="0">
                <a:latin typeface="Courier"/>
                <a:cs typeface="Courier"/>
              </a:rPr>
              <a:t>&gt; mean</a:t>
            </a:r>
            <a:r>
              <a:rPr lang="en-US" sz="2000" dirty="0">
                <a:latin typeface="Courier"/>
                <a:cs typeface="Courier"/>
              </a:rPr>
              <a:t>(</a:t>
            </a:r>
            <a:r>
              <a:rPr lang="en-US" sz="2000" dirty="0" err="1">
                <a:latin typeface="Courier"/>
                <a:cs typeface="Courier"/>
              </a:rPr>
              <a:t>runif</a:t>
            </a:r>
            <a:r>
              <a:rPr lang="en-US" sz="2000" dirty="0">
                <a:latin typeface="Courier"/>
                <a:cs typeface="Courier"/>
              </a:rPr>
              <a:t>(2)</a:t>
            </a:r>
            <a:r>
              <a:rPr lang="en-US" sz="2000" dirty="0" smtClean="0">
                <a:latin typeface="Courier"/>
                <a:cs typeface="Courier"/>
              </a:rPr>
              <a:t>)</a:t>
            </a:r>
          </a:p>
          <a:p>
            <a:r>
              <a:rPr lang="en-US" sz="2000" dirty="0">
                <a:latin typeface="Courier"/>
                <a:cs typeface="Courier"/>
              </a:rPr>
              <a:t>[1] 0.3680014</a:t>
            </a:r>
          </a:p>
          <a:p>
            <a:endParaRPr lang="en-US" sz="2000" dirty="0">
              <a:latin typeface="Courier"/>
              <a:cs typeface="Courier"/>
            </a:endParaRPr>
          </a:p>
          <a:p>
            <a:r>
              <a:rPr lang="en-US" sz="2000" dirty="0" smtClean="0">
                <a:latin typeface="Courier"/>
                <a:cs typeface="Courier"/>
              </a:rPr>
              <a:t>&gt; </a:t>
            </a:r>
            <a:r>
              <a:rPr lang="en-US" sz="2000" dirty="0" err="1" smtClean="0">
                <a:latin typeface="Courier"/>
                <a:cs typeface="Courier"/>
              </a:rPr>
              <a:t>set.seed</a:t>
            </a:r>
            <a:r>
              <a:rPr lang="en-US" sz="2000" dirty="0">
                <a:latin typeface="Courier"/>
                <a:cs typeface="Courier"/>
              </a:rPr>
              <a:t>(6789)</a:t>
            </a:r>
          </a:p>
          <a:p>
            <a:r>
              <a:rPr lang="en-US" sz="2000" dirty="0" smtClean="0">
                <a:latin typeface="Courier"/>
                <a:cs typeface="Courier"/>
              </a:rPr>
              <a:t>&gt; </a:t>
            </a:r>
            <a:r>
              <a:rPr lang="en-US" sz="2000" dirty="0">
                <a:latin typeface="Courier"/>
                <a:cs typeface="Courier"/>
              </a:rPr>
              <a:t>m</a:t>
            </a:r>
            <a:r>
              <a:rPr lang="en-US" sz="2000" dirty="0" smtClean="0">
                <a:latin typeface="Courier"/>
                <a:cs typeface="Courier"/>
              </a:rPr>
              <a:t>ean</a:t>
            </a:r>
            <a:r>
              <a:rPr lang="en-US" sz="2000" dirty="0">
                <a:latin typeface="Courier"/>
                <a:cs typeface="Courier"/>
              </a:rPr>
              <a:t>(</a:t>
            </a:r>
            <a:r>
              <a:rPr lang="en-US" sz="2000" dirty="0" err="1">
                <a:latin typeface="Courier"/>
                <a:cs typeface="Courier"/>
              </a:rPr>
              <a:t>runif</a:t>
            </a:r>
            <a:r>
              <a:rPr lang="en-US" sz="2000" dirty="0">
                <a:latin typeface="Courier"/>
                <a:cs typeface="Courier"/>
              </a:rPr>
              <a:t>(2))</a:t>
            </a:r>
          </a:p>
          <a:p>
            <a:r>
              <a:rPr lang="en-US" sz="2000" dirty="0">
                <a:latin typeface="Courier"/>
                <a:cs typeface="Courier"/>
              </a:rPr>
              <a:t>[1] 0.4268003</a:t>
            </a:r>
          </a:p>
        </p:txBody>
      </p:sp>
      <p:sp>
        <p:nvSpPr>
          <p:cNvPr id="4" name="TextBox 3"/>
          <p:cNvSpPr txBox="1"/>
          <p:nvPr/>
        </p:nvSpPr>
        <p:spPr>
          <a:xfrm>
            <a:off x="5124824" y="2037213"/>
            <a:ext cx="4318000" cy="4462760"/>
          </a:xfrm>
          <a:prstGeom prst="rect">
            <a:avLst/>
          </a:prstGeom>
          <a:noFill/>
        </p:spPr>
        <p:txBody>
          <a:bodyPr wrap="square" rtlCol="0">
            <a:spAutoFit/>
          </a:bodyPr>
          <a:lstStyle/>
          <a:p>
            <a:r>
              <a:rPr lang="en-US" sz="2600" dirty="0" smtClean="0">
                <a:latin typeface="Courier"/>
                <a:cs typeface="Courier"/>
              </a:rPr>
              <a:t>What does</a:t>
            </a:r>
          </a:p>
          <a:p>
            <a:endParaRPr lang="en-US" sz="2600" dirty="0">
              <a:latin typeface="Courier"/>
              <a:cs typeface="Courier"/>
            </a:endParaRPr>
          </a:p>
          <a:p>
            <a:r>
              <a:rPr lang="en-US" sz="2200" dirty="0" smtClean="0">
                <a:latin typeface="Courier"/>
                <a:cs typeface="Courier"/>
              </a:rPr>
              <a:t>&gt; </a:t>
            </a:r>
            <a:r>
              <a:rPr lang="en-US" sz="2200" dirty="0" err="1" smtClean="0">
                <a:latin typeface="Courier"/>
                <a:cs typeface="Courier"/>
              </a:rPr>
              <a:t>set.seed</a:t>
            </a:r>
            <a:r>
              <a:rPr lang="en-US" sz="2200" dirty="0" smtClean="0">
                <a:latin typeface="Courier"/>
                <a:cs typeface="Courier"/>
              </a:rPr>
              <a:t>(6789)</a:t>
            </a:r>
          </a:p>
          <a:p>
            <a:r>
              <a:rPr lang="en-US" sz="2200" dirty="0" smtClean="0">
                <a:latin typeface="Courier"/>
                <a:cs typeface="Courier"/>
              </a:rPr>
              <a:t>&gt; funnyMean2(</a:t>
            </a:r>
            <a:r>
              <a:rPr lang="en-US" sz="2200" dirty="0" err="1" smtClean="0">
                <a:latin typeface="Courier"/>
                <a:cs typeface="Courier"/>
              </a:rPr>
              <a:t>runif</a:t>
            </a:r>
            <a:r>
              <a:rPr lang="en-US" sz="2200" dirty="0" smtClean="0">
                <a:latin typeface="Courier"/>
                <a:cs typeface="Courier"/>
              </a:rPr>
              <a:t>(2))</a:t>
            </a:r>
          </a:p>
          <a:p>
            <a:endParaRPr lang="en-US" sz="2600" dirty="0" smtClean="0">
              <a:latin typeface="Courier"/>
              <a:cs typeface="Courier"/>
            </a:endParaRPr>
          </a:p>
          <a:p>
            <a:r>
              <a:rPr lang="en-US" sz="2600" dirty="0" smtClean="0">
                <a:latin typeface="Courier"/>
                <a:cs typeface="Courier"/>
              </a:rPr>
              <a:t>Return?</a:t>
            </a:r>
          </a:p>
          <a:p>
            <a:endParaRPr lang="en-US" sz="2600" dirty="0">
              <a:latin typeface="Courier"/>
              <a:cs typeface="Courier"/>
            </a:endParaRPr>
          </a:p>
          <a:p>
            <a:r>
              <a:rPr lang="en-US" sz="2600" dirty="0" smtClean="0">
                <a:latin typeface="Courier"/>
                <a:cs typeface="Courier"/>
              </a:rPr>
              <a:t>A. </a:t>
            </a:r>
            <a:r>
              <a:rPr lang="en-US" sz="2800" dirty="0">
                <a:latin typeface="Courier"/>
                <a:cs typeface="Courier"/>
              </a:rPr>
              <a:t>0.3680014</a:t>
            </a:r>
          </a:p>
          <a:p>
            <a:r>
              <a:rPr lang="en-US" sz="2600" dirty="0" smtClean="0">
                <a:latin typeface="Courier"/>
                <a:cs typeface="Courier"/>
              </a:rPr>
              <a:t>B. </a:t>
            </a:r>
            <a:r>
              <a:rPr lang="en-US" sz="2800" dirty="0" smtClean="0">
                <a:latin typeface="Courier"/>
                <a:cs typeface="Courier"/>
              </a:rPr>
              <a:t>0.4268003</a:t>
            </a:r>
          </a:p>
          <a:p>
            <a:r>
              <a:rPr lang="en-US" sz="2800" dirty="0" smtClean="0">
                <a:latin typeface="Courier"/>
                <a:cs typeface="Courier"/>
              </a:rPr>
              <a:t>C. Some other value</a:t>
            </a:r>
            <a:endParaRPr lang="en-US" sz="2800" dirty="0">
              <a:latin typeface="Courier"/>
              <a:cs typeface="Courier"/>
            </a:endParaRPr>
          </a:p>
          <a:p>
            <a:endParaRPr lang="en-US" sz="2600" dirty="0">
              <a:latin typeface="Courier"/>
              <a:cs typeface="Courier"/>
            </a:endParaRPr>
          </a:p>
        </p:txBody>
      </p:sp>
    </p:spTree>
    <p:extLst>
      <p:ext uri="{BB962C8B-B14F-4D97-AF65-F5344CB8AC3E}">
        <p14:creationId xmlns:p14="http://schemas.microsoft.com/office/powerpoint/2010/main" val="1571614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008" y="678656"/>
            <a:ext cx="7508933" cy="5884664"/>
          </a:xfrm>
        </p:spPr>
        <p:txBody>
          <a:bodyPr/>
          <a:lstStyle/>
          <a:p>
            <a:r>
              <a:rPr lang="en-US" sz="3600" dirty="0" smtClean="0">
                <a:latin typeface="Calibri"/>
                <a:cs typeface="Calibri"/>
              </a:rPr>
              <a:t>It’s not a good idea to set the seed inside a function, unless expressly asked to via an input parameter</a:t>
            </a:r>
          </a:p>
          <a:p>
            <a:endParaRPr lang="en-US" sz="3600" dirty="0" smtClean="0">
              <a:latin typeface="Calibri"/>
              <a:cs typeface="Calibri"/>
            </a:endParaRPr>
          </a:p>
          <a:p>
            <a:r>
              <a:rPr lang="en-US" sz="2800" dirty="0">
                <a:latin typeface="Courier"/>
                <a:cs typeface="Courier"/>
              </a:rPr>
              <a:t>&gt; </a:t>
            </a:r>
            <a:r>
              <a:rPr lang="en-US" sz="2800" dirty="0" err="1">
                <a:latin typeface="Courier"/>
                <a:cs typeface="Courier"/>
              </a:rPr>
              <a:t>set.seed</a:t>
            </a:r>
            <a:r>
              <a:rPr lang="en-US" sz="2800" dirty="0">
                <a:latin typeface="Courier"/>
                <a:cs typeface="Courier"/>
              </a:rPr>
              <a:t>(6789)</a:t>
            </a:r>
          </a:p>
          <a:p>
            <a:r>
              <a:rPr lang="en-US" sz="2800" dirty="0" smtClean="0">
                <a:latin typeface="Courier"/>
                <a:cs typeface="Courier"/>
              </a:rPr>
              <a:t>&gt; funnyMean2</a:t>
            </a:r>
            <a:r>
              <a:rPr lang="en-US" sz="2800" dirty="0">
                <a:latin typeface="Courier"/>
                <a:cs typeface="Courier"/>
              </a:rPr>
              <a:t>(</a:t>
            </a:r>
            <a:r>
              <a:rPr lang="en-US" sz="2800" dirty="0" err="1">
                <a:latin typeface="Courier"/>
                <a:cs typeface="Courier"/>
              </a:rPr>
              <a:t>runif</a:t>
            </a:r>
            <a:r>
              <a:rPr lang="en-US" sz="2800" dirty="0">
                <a:latin typeface="Courier"/>
                <a:cs typeface="Courier"/>
              </a:rPr>
              <a:t>(2)</a:t>
            </a:r>
            <a:r>
              <a:rPr lang="en-US" sz="2800" dirty="0" smtClean="0">
                <a:latin typeface="Courier"/>
                <a:cs typeface="Courier"/>
              </a:rPr>
              <a:t>)</a:t>
            </a:r>
          </a:p>
          <a:p>
            <a:r>
              <a:rPr lang="en-US" sz="2800" dirty="0">
                <a:latin typeface="Courier"/>
                <a:cs typeface="Courier"/>
              </a:rPr>
              <a:t>1] </a:t>
            </a:r>
            <a:r>
              <a:rPr lang="en-US" sz="2800" dirty="0" smtClean="0">
                <a:latin typeface="Courier"/>
                <a:cs typeface="Courier"/>
              </a:rPr>
              <a:t>0.4268003</a:t>
            </a:r>
          </a:p>
          <a:p>
            <a:endParaRPr lang="en-US" sz="2800" dirty="0">
              <a:latin typeface="Courier"/>
              <a:cs typeface="Courier"/>
            </a:endParaRPr>
          </a:p>
          <a:p>
            <a:r>
              <a:rPr lang="en-US" sz="2800" dirty="0" smtClean="0">
                <a:latin typeface="Courier"/>
                <a:cs typeface="Courier"/>
              </a:rPr>
              <a:t>&gt; funnyMean2</a:t>
            </a:r>
            <a:r>
              <a:rPr lang="en-US" sz="2800" dirty="0">
                <a:latin typeface="Courier"/>
                <a:cs typeface="Courier"/>
              </a:rPr>
              <a:t>(</a:t>
            </a:r>
            <a:r>
              <a:rPr lang="en-US" sz="2800" dirty="0" err="1">
                <a:latin typeface="Courier"/>
                <a:cs typeface="Courier"/>
              </a:rPr>
              <a:t>runif</a:t>
            </a:r>
            <a:r>
              <a:rPr lang="en-US" sz="2800" dirty="0">
                <a:latin typeface="Courier"/>
                <a:cs typeface="Courier"/>
              </a:rPr>
              <a:t>(2)</a:t>
            </a:r>
            <a:r>
              <a:rPr lang="en-US" sz="2800" dirty="0" smtClean="0">
                <a:latin typeface="Courier"/>
                <a:cs typeface="Courier"/>
              </a:rPr>
              <a:t>)</a:t>
            </a:r>
          </a:p>
          <a:p>
            <a:r>
              <a:rPr lang="en-US" sz="2800" dirty="0">
                <a:latin typeface="Courier"/>
                <a:cs typeface="Courier"/>
              </a:rPr>
              <a:t>[1] </a:t>
            </a:r>
            <a:r>
              <a:rPr lang="en-US" sz="2800" dirty="0" smtClean="0">
                <a:latin typeface="Courier"/>
                <a:cs typeface="Courier"/>
              </a:rPr>
              <a:t>0.3680014</a:t>
            </a:r>
          </a:p>
          <a:p>
            <a:r>
              <a:rPr lang="en-US" sz="2800" dirty="0" smtClean="0">
                <a:latin typeface="Courier"/>
                <a:cs typeface="Courier"/>
              </a:rPr>
              <a:t>&gt; funnyMean2</a:t>
            </a:r>
            <a:r>
              <a:rPr lang="en-US" sz="2800" dirty="0">
                <a:latin typeface="Courier"/>
                <a:cs typeface="Courier"/>
              </a:rPr>
              <a:t>(</a:t>
            </a:r>
            <a:r>
              <a:rPr lang="en-US" sz="2800" dirty="0" err="1">
                <a:latin typeface="Courier"/>
                <a:cs typeface="Courier"/>
              </a:rPr>
              <a:t>runif</a:t>
            </a:r>
            <a:r>
              <a:rPr lang="en-US" sz="2800" dirty="0">
                <a:latin typeface="Courier"/>
                <a:cs typeface="Courier"/>
              </a:rPr>
              <a:t>(2)</a:t>
            </a:r>
            <a:r>
              <a:rPr lang="en-US" sz="2800" dirty="0" smtClean="0">
                <a:latin typeface="Courier"/>
                <a:cs typeface="Courier"/>
              </a:rPr>
              <a:t>)</a:t>
            </a:r>
          </a:p>
          <a:p>
            <a:r>
              <a:rPr lang="en-US" sz="2800" dirty="0">
                <a:latin typeface="Courier"/>
                <a:cs typeface="Courier"/>
              </a:rPr>
              <a:t>[1] 0.3680014</a:t>
            </a:r>
          </a:p>
          <a:p>
            <a:endParaRPr lang="en-US" sz="3600" dirty="0">
              <a:latin typeface="Courier"/>
              <a:cs typeface="Courier"/>
            </a:endParaRPr>
          </a:p>
          <a:p>
            <a:endParaRPr lang="en-US" sz="3600" dirty="0">
              <a:latin typeface="Courier"/>
              <a:cs typeface="Courier"/>
            </a:endParaRPr>
          </a:p>
          <a:p>
            <a:endParaRPr lang="en-US" sz="3600" dirty="0">
              <a:latin typeface="Calibri"/>
              <a:cs typeface="Calibri"/>
            </a:endParaRPr>
          </a:p>
          <a:p>
            <a:endParaRPr lang="en-US" sz="3600" dirty="0" smtClean="0">
              <a:latin typeface="Calibri"/>
              <a:cs typeface="Calibri"/>
            </a:endParaRPr>
          </a:p>
          <a:p>
            <a:endParaRPr lang="en-US" dirty="0">
              <a:latin typeface="Courier"/>
              <a:cs typeface="Courier"/>
            </a:endParaRPr>
          </a:p>
        </p:txBody>
      </p:sp>
      <p:sp>
        <p:nvSpPr>
          <p:cNvPr id="2" name="TextBox 1"/>
          <p:cNvSpPr txBox="1"/>
          <p:nvPr/>
        </p:nvSpPr>
        <p:spPr>
          <a:xfrm>
            <a:off x="5707529" y="2405070"/>
            <a:ext cx="3615765" cy="4524315"/>
          </a:xfrm>
          <a:prstGeom prst="rect">
            <a:avLst/>
          </a:prstGeom>
          <a:noFill/>
        </p:spPr>
        <p:txBody>
          <a:bodyPr wrap="square" rtlCol="0">
            <a:spAutoFit/>
          </a:bodyPr>
          <a:lstStyle/>
          <a:p>
            <a:r>
              <a:rPr lang="en-US" sz="3200" dirty="0" smtClean="0">
                <a:solidFill>
                  <a:srgbClr val="0000FF"/>
                </a:solidFill>
                <a:latin typeface="Calibri"/>
                <a:cs typeface="Calibri"/>
              </a:rPr>
              <a:t>CAN you figure out what’s happening?</a:t>
            </a:r>
          </a:p>
          <a:p>
            <a:endParaRPr lang="en-US" sz="3200" dirty="0" smtClean="0">
              <a:solidFill>
                <a:srgbClr val="0000FF"/>
              </a:solidFill>
              <a:latin typeface="Calibri"/>
              <a:cs typeface="Calibri"/>
            </a:endParaRPr>
          </a:p>
          <a:p>
            <a:r>
              <a:rPr lang="en-US" sz="3200" dirty="0" smtClean="0">
                <a:solidFill>
                  <a:srgbClr val="0000FF"/>
                </a:solidFill>
                <a:latin typeface="Courier"/>
                <a:cs typeface="Courier"/>
              </a:rPr>
              <a:t>funnyMean2</a:t>
            </a:r>
            <a:r>
              <a:rPr lang="en-US" sz="3200" dirty="0" smtClean="0">
                <a:solidFill>
                  <a:srgbClr val="0000FF"/>
                </a:solidFill>
                <a:latin typeface="Calibri"/>
                <a:cs typeface="Calibri"/>
              </a:rPr>
              <a:t> keeps resetting the seed to 1234. </a:t>
            </a:r>
          </a:p>
          <a:p>
            <a:r>
              <a:rPr lang="en-US" sz="3200" dirty="0" smtClean="0">
                <a:solidFill>
                  <a:srgbClr val="0000FF"/>
                </a:solidFill>
                <a:latin typeface="Calibri"/>
                <a:cs typeface="Calibri"/>
              </a:rPr>
              <a:t>It’s an example of what can go wrong when we set a seed </a:t>
            </a:r>
            <a:endParaRPr lang="en-US" sz="3200" dirty="0">
              <a:solidFill>
                <a:srgbClr val="0000FF"/>
              </a:solidFill>
              <a:latin typeface="Calibri"/>
              <a:cs typeface="Calibri"/>
            </a:endParaRPr>
          </a:p>
        </p:txBody>
      </p:sp>
    </p:spTree>
    <p:extLst>
      <p:ext uri="{BB962C8B-B14F-4D97-AF65-F5344CB8AC3E}">
        <p14:creationId xmlns:p14="http://schemas.microsoft.com/office/powerpoint/2010/main" val="40588289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1"/>
          <p:cNvSpPr>
            <a:spLocks noGrp="1" noChangeArrowheads="1"/>
          </p:cNvSpPr>
          <p:nvPr>
            <p:ph type="body" idx="1"/>
          </p:nvPr>
        </p:nvSpPr>
        <p:spPr/>
        <p:txBody>
          <a:bodyPr/>
          <a:lstStyle/>
          <a:p>
            <a:pPr marL="0" indent="0" eaLnBrk="1" hangingPunct="1">
              <a:defRPr/>
            </a:pPr>
            <a:r>
              <a:rPr lang="en-US" dirty="0" smtClean="0"/>
              <a:t>If R reaches the Global Environment and still can</a:t>
            </a:r>
            <a:r>
              <a:rPr lang="ja-JP" altLang="en-US" dirty="0" smtClean="0">
                <a:latin typeface="Arial"/>
              </a:rPr>
              <a:t>’</a:t>
            </a:r>
            <a:r>
              <a:rPr lang="en-US" dirty="0" smtClean="0"/>
              <a:t>t find the variable, it looks in something called the </a:t>
            </a:r>
            <a:r>
              <a:rPr lang="en-US" i="1" dirty="0" smtClean="0"/>
              <a:t>search path</a:t>
            </a:r>
            <a:r>
              <a:rPr lang="en-US" dirty="0" smtClean="0"/>
              <a:t>.  This is a list of additional environments, which is used for packages of functions and user attached data.  You can see the search path by typing </a:t>
            </a:r>
            <a:r>
              <a:rPr lang="en-US" sz="1700" dirty="0">
                <a:latin typeface="Monaco" charset="0"/>
                <a:cs typeface="Monaco" charset="0"/>
                <a:sym typeface="Monaco" charset="0"/>
              </a:rPr>
              <a:t>search()</a:t>
            </a:r>
            <a:r>
              <a:rPr lang="en-US" dirty="0" smtClean="0"/>
              <a:t>.  </a:t>
            </a:r>
          </a:p>
          <a:p>
            <a:pPr marL="0" indent="0" eaLnBrk="1" hangingPunct="1">
              <a:defRPr/>
            </a:pPr>
            <a:endParaRPr lang="en-US" dirty="0" smtClean="0"/>
          </a:p>
          <a:p>
            <a:pPr marL="0" indent="0" eaLnBrk="1" hangingPunct="1">
              <a:defRPr/>
            </a:pPr>
            <a:r>
              <a:rPr lang="en-US" dirty="0" smtClean="0"/>
              <a:t>This helps explain why we can write over built-in objects in R.  What we</a:t>
            </a:r>
            <a:r>
              <a:rPr lang="ja-JP" altLang="en-US" dirty="0" smtClean="0">
                <a:latin typeface="Arial"/>
              </a:rPr>
              <a:t>’</a:t>
            </a:r>
            <a:r>
              <a:rPr lang="en-US" dirty="0" smtClean="0"/>
              <a:t>re really doing is creating that object in the Global Environment, and then when we refer to it by name, R finds it here before it finds the predefined one.</a:t>
            </a:r>
          </a:p>
          <a:p>
            <a:pPr marL="0" indent="0" eaLnBrk="1" hangingPunct="1">
              <a:defRPr/>
            </a:pPr>
            <a:endParaRPr lang="en-US" dirty="0" smtClean="0"/>
          </a:p>
          <a:p>
            <a:pPr marL="0" indent="0" eaLnBrk="1" hangingPunct="1">
              <a:defRPr/>
            </a:pPr>
            <a:r>
              <a:rPr lang="en-US" sz="2000" dirty="0">
                <a:solidFill>
                  <a:srgbClr val="0000FF"/>
                </a:solidFill>
                <a:latin typeface="Monaco" charset="0"/>
                <a:cs typeface="Monaco" charset="0"/>
                <a:sym typeface="Monaco" charset="0"/>
              </a:rPr>
              <a:t>&gt; help(pi)</a:t>
            </a:r>
            <a:endParaRPr lang="en-US" sz="2000" dirty="0">
              <a:solidFill>
                <a:srgbClr val="0000FF"/>
              </a:solidFill>
              <a:latin typeface="Monaco" charset="0"/>
              <a:sym typeface="Monaco" charset="0"/>
            </a:endParaRPr>
          </a:p>
          <a:p>
            <a:pPr marL="0" indent="0" eaLnBrk="1" hangingPunct="1">
              <a:defRPr/>
            </a:pPr>
            <a:r>
              <a:rPr lang="en-US" sz="2000" dirty="0">
                <a:solidFill>
                  <a:srgbClr val="0000FF"/>
                </a:solidFill>
                <a:latin typeface="Monaco" charset="0"/>
                <a:cs typeface="Monaco" charset="0"/>
                <a:sym typeface="Monaco" charset="0"/>
              </a:rPr>
              <a:t>&gt; p</a:t>
            </a:r>
            <a:r>
              <a:rPr lang="en-US" sz="2000" dirty="0" smtClean="0">
                <a:solidFill>
                  <a:srgbClr val="0000FF"/>
                </a:solidFill>
                <a:latin typeface="Monaco" charset="0"/>
                <a:cs typeface="Monaco" charset="0"/>
                <a:sym typeface="Monaco" charset="0"/>
              </a:rPr>
              <a:t>i = </a:t>
            </a:r>
            <a:r>
              <a:rPr lang="en-US" sz="2000" dirty="0">
                <a:solidFill>
                  <a:srgbClr val="0000FF"/>
                </a:solidFill>
                <a:latin typeface="Monaco" charset="0"/>
                <a:cs typeface="Monaco" charset="0"/>
                <a:sym typeface="Monaco" charset="0"/>
              </a:rPr>
              <a:t>3</a:t>
            </a:r>
            <a:endParaRPr lang="en-US" sz="2000" dirty="0">
              <a:solidFill>
                <a:srgbClr val="0000FF"/>
              </a:solidFill>
              <a:latin typeface="Monaco" charset="0"/>
              <a:sym typeface="Monaco" charset="0"/>
            </a:endParaRPr>
          </a:p>
          <a:p>
            <a:pPr marL="0" indent="0" eaLnBrk="1" hangingPunct="1">
              <a:defRPr/>
            </a:pPr>
            <a:r>
              <a:rPr lang="en-US" sz="2000" dirty="0">
                <a:solidFill>
                  <a:srgbClr val="0000FF"/>
                </a:solidFill>
                <a:latin typeface="Monaco" charset="0"/>
                <a:cs typeface="Monaco" charset="0"/>
                <a:sym typeface="Monaco" charset="0"/>
              </a:rPr>
              <a:t>&gt; pi</a:t>
            </a:r>
            <a:endParaRPr lang="en-US" sz="2000" dirty="0">
              <a:solidFill>
                <a:srgbClr val="0000FF"/>
              </a:solidFill>
              <a:latin typeface="Monaco" charset="0"/>
              <a:sym typeface="Monaco" charset="0"/>
            </a:endParaRPr>
          </a:p>
          <a:p>
            <a:pPr marL="0" indent="0" eaLnBrk="1" hangingPunct="1">
              <a:defRPr/>
            </a:pPr>
            <a:r>
              <a:rPr lang="en-US" sz="2000" dirty="0">
                <a:solidFill>
                  <a:srgbClr val="0000FF"/>
                </a:solidFill>
                <a:latin typeface="Monaco" charset="0"/>
                <a:cs typeface="Monaco" charset="0"/>
                <a:sym typeface="Monaco" charset="0"/>
              </a:rPr>
              <a:t>&gt; </a:t>
            </a:r>
            <a:r>
              <a:rPr lang="en-US" sz="2000" dirty="0" err="1">
                <a:solidFill>
                  <a:srgbClr val="0000FF"/>
                </a:solidFill>
                <a:latin typeface="Monaco" charset="0"/>
                <a:cs typeface="Monaco" charset="0"/>
                <a:sym typeface="Monaco" charset="0"/>
              </a:rPr>
              <a:t>rm</a:t>
            </a:r>
            <a:r>
              <a:rPr lang="en-US" sz="2000" dirty="0">
                <a:solidFill>
                  <a:srgbClr val="0000FF"/>
                </a:solidFill>
                <a:latin typeface="Monaco" charset="0"/>
                <a:cs typeface="Monaco" charset="0"/>
                <a:sym typeface="Monaco" charset="0"/>
              </a:rPr>
              <a:t>(pi)</a:t>
            </a:r>
            <a:endParaRPr lang="en-US" sz="2000" dirty="0">
              <a:solidFill>
                <a:srgbClr val="0000FF"/>
              </a:solidFill>
              <a:latin typeface="Monaco" charset="0"/>
              <a:sym typeface="Monaco" charset="0"/>
            </a:endParaRPr>
          </a:p>
          <a:p>
            <a:pPr marL="0" indent="0" eaLnBrk="1" hangingPunct="1">
              <a:defRPr/>
            </a:pPr>
            <a:r>
              <a:rPr lang="en-US" sz="2000" dirty="0">
                <a:solidFill>
                  <a:srgbClr val="0000FF"/>
                </a:solidFill>
                <a:latin typeface="Monaco" charset="0"/>
                <a:cs typeface="Monaco" charset="0"/>
                <a:sym typeface="Monaco" charset="0"/>
              </a:rPr>
              <a:t>&gt; pi</a:t>
            </a:r>
            <a:endParaRPr lang="en-US" sz="2000" dirty="0">
              <a:solidFill>
                <a:srgbClr val="0000FF"/>
              </a:solidFill>
              <a:latin typeface="Monaco" charset="0"/>
              <a:sym typeface="Monaco"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Assignment in Parent Environment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017363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smtClean="0">
                <a:latin typeface="Courier"/>
                <a:cs typeface="Courier"/>
              </a:rPr>
              <a:t>lookAt3(z)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492443"/>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a copy of z</a:t>
            </a:r>
            <a:endParaRPr lang="en-US" sz="2600" dirty="0">
              <a:solidFill>
                <a:srgbClr val="000000"/>
              </a:solidFill>
              <a:latin typeface="Courier"/>
              <a:cs typeface="Courier"/>
            </a:endParaRPr>
          </a:p>
        </p:txBody>
      </p: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smtClean="0">
                <a:latin typeface="Courier"/>
                <a:cs typeface="Courier"/>
              </a:rPr>
              <a:t>lookAt3 = function(x) {</a:t>
            </a:r>
          </a:p>
          <a:p>
            <a:r>
              <a:rPr lang="en-US" sz="2800" dirty="0">
                <a:latin typeface="Courier"/>
                <a:cs typeface="Courier"/>
              </a:rPr>
              <a:t> </a:t>
            </a:r>
            <a:r>
              <a:rPr lang="en-US" sz="2800" dirty="0" smtClean="0">
                <a:latin typeface="Courier"/>
                <a:cs typeface="Courier"/>
              </a:rPr>
              <a:t> y &lt;&lt;-  17</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8434112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smtClean="0">
                <a:latin typeface="Courier"/>
                <a:cs typeface="Courier"/>
              </a:rPr>
              <a:t>lookAt3(z)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a:t>
            </a:r>
            <a:r>
              <a:rPr lang="en-US" sz="2000" dirty="0" smtClean="0">
                <a:solidFill>
                  <a:srgbClr val="FF0000"/>
                </a:solidFill>
                <a:latin typeface="Courier"/>
                <a:cs typeface="Courier"/>
              </a:rPr>
              <a:t>17</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492443"/>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a copy of z</a:t>
            </a:r>
            <a:endParaRPr lang="en-US" sz="2600" dirty="0" smtClean="0">
              <a:solidFill>
                <a:srgbClr val="FF0000"/>
              </a:solidFill>
              <a:latin typeface="Courier"/>
              <a:cs typeface="Courier"/>
            </a:endParaRPr>
          </a:p>
        </p:txBody>
      </p:sp>
      <p:cxnSp>
        <p:nvCxnSpPr>
          <p:cNvPr id="13" name="Straight Connector 12"/>
          <p:cNvCxnSpPr/>
          <p:nvPr/>
        </p:nvCxnSpPr>
        <p:spPr bwMode="auto">
          <a:xfrm flipH="1" flipV="1">
            <a:off x="3003176" y="1658471"/>
            <a:ext cx="2101060" cy="2330823"/>
          </a:xfrm>
          <a:prstGeom prst="line">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smtClean="0">
                <a:latin typeface="Courier"/>
                <a:cs typeface="Courier"/>
              </a:rPr>
              <a:t>lookAt3 = function(x) {</a:t>
            </a:r>
          </a:p>
          <a:p>
            <a:r>
              <a:rPr lang="en-US" sz="2800" dirty="0">
                <a:latin typeface="Courier"/>
                <a:cs typeface="Courier"/>
              </a:rPr>
              <a:t> </a:t>
            </a:r>
            <a:r>
              <a:rPr lang="en-US" sz="2800" dirty="0" smtClean="0">
                <a:latin typeface="Courier"/>
                <a:cs typeface="Courier"/>
              </a:rPr>
              <a:t> </a:t>
            </a:r>
            <a:r>
              <a:rPr lang="en-US" sz="2800" dirty="0" smtClean="0">
                <a:solidFill>
                  <a:srgbClr val="FF0000"/>
                </a:solidFill>
                <a:latin typeface="Courier"/>
                <a:cs typeface="Courier"/>
              </a:rPr>
              <a:t>y &lt;&lt;-  17</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389102043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smtClean="0">
                <a:latin typeface="Courier"/>
                <a:cs typeface="Courier"/>
              </a:rPr>
              <a:t>lookAt3(z)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17</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a copy of z</a:t>
            </a:r>
            <a:endParaRPr lang="en-US" sz="2600" dirty="0" smtClean="0">
              <a:solidFill>
                <a:srgbClr val="FF0000"/>
              </a:solidFill>
              <a:latin typeface="Courier"/>
              <a:cs typeface="Courier"/>
            </a:endParaRP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smtClean="0">
                <a:latin typeface="Courier"/>
                <a:cs typeface="Courier"/>
              </a:rPr>
              <a:t>lookAt3 = function(x) {</a:t>
            </a:r>
          </a:p>
          <a:p>
            <a:r>
              <a:rPr lang="en-US" sz="2800" dirty="0">
                <a:latin typeface="Courier"/>
                <a:cs typeface="Courier"/>
              </a:rPr>
              <a:t> </a:t>
            </a:r>
            <a:r>
              <a:rPr lang="en-US" sz="2800" dirty="0" smtClean="0">
                <a:latin typeface="Courier"/>
                <a:cs typeface="Courier"/>
              </a:rPr>
              <a:t> y &lt;&lt;-  17</a:t>
            </a:r>
          </a:p>
          <a:p>
            <a:r>
              <a:rPr lang="en-US" sz="2800" dirty="0" smtClean="0">
                <a:latin typeface="Courier"/>
                <a:cs typeface="Courier"/>
              </a:rPr>
              <a:t>  </a:t>
            </a:r>
            <a:r>
              <a:rPr lang="en-US" sz="2800" dirty="0" smtClean="0">
                <a:solidFill>
                  <a:srgbClr val="FF0000"/>
                </a:solidFill>
                <a:latin typeface="Courier"/>
                <a:cs typeface="Courier"/>
              </a:rPr>
              <a:t>y </a:t>
            </a:r>
            <a:r>
              <a:rPr lang="en-US" sz="2800" dirty="0">
                <a:solidFill>
                  <a:srgbClr val="FF0000"/>
                </a:solidFill>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405319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smtClean="0">
                <a:latin typeface="Courier"/>
                <a:cs typeface="Courier"/>
              </a:rPr>
              <a:t>lookAt3(z)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17</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FF0000"/>
                </a:solidFill>
                <a:latin typeface="Courier"/>
                <a:cs typeface="Courier"/>
              </a:rPr>
              <a:t>x</a:t>
            </a:r>
            <a:r>
              <a:rPr lang="en-US" sz="2600" dirty="0" smtClean="0">
                <a:solidFill>
                  <a:srgbClr val="FF0000"/>
                </a:solidFill>
                <a:latin typeface="Courier"/>
                <a:cs typeface="Courier"/>
              </a:rPr>
              <a:t> is vector 17</a:t>
            </a: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89255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FF0000"/>
                </a:solidFill>
                <a:latin typeface="Courier"/>
                <a:cs typeface="Courier"/>
              </a:rPr>
              <a:t>[1] 17</a:t>
            </a:r>
          </a:p>
        </p:txBody>
      </p: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smtClean="0">
                <a:latin typeface="Courier"/>
                <a:cs typeface="Courier"/>
              </a:rPr>
              <a:t>lookAt3 = function(x) {</a:t>
            </a:r>
          </a:p>
          <a:p>
            <a:r>
              <a:rPr lang="en-US" sz="2800" dirty="0">
                <a:latin typeface="Courier"/>
                <a:cs typeface="Courier"/>
              </a:rPr>
              <a:t> </a:t>
            </a:r>
            <a:r>
              <a:rPr lang="en-US" sz="2800" dirty="0" smtClean="0">
                <a:latin typeface="Courier"/>
                <a:cs typeface="Courier"/>
              </a:rPr>
              <a:t> y &lt;&lt;-  17</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(x)</a:t>
            </a:r>
          </a:p>
          <a:p>
            <a:r>
              <a:rPr lang="en-US" sz="2800" dirty="0" smtClean="0">
                <a:latin typeface="Courier"/>
                <a:cs typeface="Courier"/>
              </a:rPr>
              <a:t>  print</a:t>
            </a:r>
            <a:r>
              <a:rPr lang="en-US" sz="2800" dirty="0">
                <a:latin typeface="Courier"/>
                <a:cs typeface="Courier"/>
              </a:rPr>
              <a:t>(y)</a:t>
            </a:r>
          </a:p>
          <a:p>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11497333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smtClean="0">
                <a:latin typeface="Courier"/>
                <a:cs typeface="Courier"/>
              </a:rPr>
              <a:t>lookAt3(z)</a:t>
            </a:r>
            <a:endParaRPr lang="en-US" sz="2600" dirty="0">
              <a:latin typeface="Courier"/>
              <a:cs typeface="Courier"/>
            </a:endParaRPr>
          </a:p>
        </p:txBody>
      </p:sp>
      <p:sp>
        <p:nvSpPr>
          <p:cNvPr id="9" name="TextBox 8"/>
          <p:cNvSpPr txBox="1"/>
          <p:nvPr/>
        </p:nvSpPr>
        <p:spPr>
          <a:xfrm>
            <a:off x="684416" y="1107328"/>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17</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546708" cy="892552"/>
          </a:xfrm>
          <a:prstGeom prst="rect">
            <a:avLst/>
          </a:prstGeom>
          <a:noFill/>
        </p:spPr>
        <p:txBody>
          <a:bodyPr wrap="square" rtlCol="0">
            <a:spAutoFit/>
          </a:bodyPr>
          <a:lstStyle/>
          <a:p>
            <a:r>
              <a:rPr lang="en-US" sz="2600" dirty="0">
                <a:solidFill>
                  <a:srgbClr val="000000"/>
                </a:solidFill>
                <a:latin typeface="Courier"/>
                <a:cs typeface="Courier"/>
              </a:rPr>
              <a:t>x</a:t>
            </a:r>
            <a:r>
              <a:rPr lang="en-US" sz="2600" dirty="0" smtClean="0">
                <a:solidFill>
                  <a:srgbClr val="000000"/>
                </a:solidFill>
                <a:latin typeface="Courier"/>
                <a:cs typeface="Courier"/>
              </a:rPr>
              <a:t> is vector 17</a:t>
            </a:r>
            <a:endParaRPr lang="en-US" sz="2600" dirty="0" smtClean="0">
              <a:solidFill>
                <a:srgbClr val="FF0000"/>
              </a:solidFill>
              <a:latin typeface="Courier"/>
              <a:cs typeface="Courier"/>
            </a:endParaRPr>
          </a:p>
          <a:p>
            <a:r>
              <a:rPr lang="en-US" sz="2600" dirty="0" smtClean="0">
                <a:solidFill>
                  <a:srgbClr val="000000"/>
                </a:solidFill>
                <a:latin typeface="Courier"/>
                <a:cs typeface="Courier"/>
              </a:rPr>
              <a:t>y is vector 3 </a:t>
            </a:r>
            <a:endParaRPr lang="en-US" sz="2600" dirty="0">
              <a:solidFill>
                <a:srgbClr val="000000"/>
              </a:solidFill>
              <a:latin typeface="Courier"/>
              <a:cs typeface="Courier"/>
            </a:endParaRPr>
          </a:p>
        </p:txBody>
      </p:sp>
      <p:sp>
        <p:nvSpPr>
          <p:cNvPr id="12" name="TextBox 11"/>
          <p:cNvSpPr txBox="1"/>
          <p:nvPr/>
        </p:nvSpPr>
        <p:spPr>
          <a:xfrm>
            <a:off x="684416" y="4737248"/>
            <a:ext cx="2841702" cy="129266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17</a:t>
            </a:r>
          </a:p>
          <a:p>
            <a:r>
              <a:rPr lang="en-US" sz="2600" dirty="0" smtClean="0">
                <a:solidFill>
                  <a:srgbClr val="FF0000"/>
                </a:solidFill>
                <a:latin typeface="Courier"/>
                <a:cs typeface="Courier"/>
              </a:rPr>
              <a:t>[1] 3</a:t>
            </a:r>
          </a:p>
        </p:txBody>
      </p:sp>
      <p:sp>
        <p:nvSpPr>
          <p:cNvPr id="17" name="TextBox 16"/>
          <p:cNvSpPr txBox="1"/>
          <p:nvPr/>
        </p:nvSpPr>
        <p:spPr>
          <a:xfrm>
            <a:off x="5104235" y="0"/>
            <a:ext cx="4039765" cy="3108544"/>
          </a:xfrm>
          <a:prstGeom prst="rect">
            <a:avLst/>
          </a:prstGeom>
          <a:noFill/>
        </p:spPr>
        <p:txBody>
          <a:bodyPr wrap="square" rtlCol="0">
            <a:spAutoFit/>
          </a:bodyPr>
          <a:lstStyle/>
          <a:p>
            <a:r>
              <a:rPr lang="en-US" sz="2800" dirty="0" smtClean="0">
                <a:latin typeface="Courier"/>
                <a:cs typeface="Courier"/>
              </a:rPr>
              <a:t>lookAt3 = function(x) {</a:t>
            </a:r>
          </a:p>
          <a:p>
            <a:r>
              <a:rPr lang="en-US" sz="2800" dirty="0">
                <a:latin typeface="Courier"/>
                <a:cs typeface="Courier"/>
              </a:rPr>
              <a:t> </a:t>
            </a:r>
            <a:r>
              <a:rPr lang="en-US" sz="2800" dirty="0" smtClean="0">
                <a:latin typeface="Courier"/>
                <a:cs typeface="Courier"/>
              </a:rPr>
              <a:t> y &lt;&lt;-  17</a:t>
            </a:r>
          </a:p>
          <a:p>
            <a:r>
              <a:rPr lang="en-US" sz="2800" dirty="0" smtClean="0">
                <a:latin typeface="Courier"/>
                <a:cs typeface="Courier"/>
              </a:rPr>
              <a:t>  y </a:t>
            </a:r>
            <a:r>
              <a:rPr lang="en-US" sz="2800" dirty="0">
                <a:latin typeface="Courier"/>
                <a:cs typeface="Courier"/>
              </a:rPr>
              <a:t>= 3</a:t>
            </a:r>
          </a:p>
          <a:p>
            <a:r>
              <a:rPr lang="en-US" sz="2800" dirty="0" smtClean="0">
                <a:solidFill>
                  <a:srgbClr val="000000"/>
                </a:solidFill>
                <a:latin typeface="Courier"/>
                <a:cs typeface="Courier"/>
              </a:rPr>
              <a:t>  print</a:t>
            </a:r>
            <a:r>
              <a:rPr lang="en-US" sz="2800" dirty="0">
                <a:solidFill>
                  <a:srgbClr val="000000"/>
                </a:solidFill>
                <a:latin typeface="Courier"/>
                <a:cs typeface="Courier"/>
              </a:rPr>
              <a:t>(x)</a:t>
            </a:r>
          </a:p>
          <a:p>
            <a:r>
              <a:rPr lang="en-US" sz="2800" dirty="0" smtClean="0">
                <a:latin typeface="Courier"/>
                <a:cs typeface="Courier"/>
              </a:rPr>
              <a:t>  </a:t>
            </a:r>
            <a:r>
              <a:rPr lang="en-US" sz="2800" dirty="0" smtClean="0">
                <a:solidFill>
                  <a:srgbClr val="FF0000"/>
                </a:solidFill>
                <a:latin typeface="Courier"/>
                <a:cs typeface="Courier"/>
              </a:rPr>
              <a:t>print</a:t>
            </a:r>
            <a:r>
              <a:rPr lang="en-US" sz="2800" dirty="0">
                <a:solidFill>
                  <a:srgbClr val="FF0000"/>
                </a:solidFill>
                <a:latin typeface="Courier"/>
                <a:cs typeface="Courier"/>
              </a:rPr>
              <a:t>(y)</a:t>
            </a:r>
          </a:p>
          <a:p>
            <a:r>
              <a:rPr lang="en-US" sz="2800" dirty="0" smtClean="0">
                <a:latin typeface="Courier"/>
                <a:cs typeface="Courier"/>
              </a:rPr>
              <a:t>}</a:t>
            </a:r>
            <a:endParaRPr lang="en-US" sz="2800" dirty="0">
              <a:latin typeface="Courier"/>
              <a:cs typeface="Courier"/>
            </a:endParaRPr>
          </a:p>
        </p:txBody>
      </p:sp>
    </p:spTree>
    <p:extLst>
      <p:ext uri="{BB962C8B-B14F-4D97-AF65-F5344CB8AC3E}">
        <p14:creationId xmlns:p14="http://schemas.microsoft.com/office/powerpoint/2010/main" val="17083011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Call Frames for Function Calls within Function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24290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6847291" cy="5632824"/>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6" name="TextBox 5"/>
          <p:cNvSpPr txBox="1"/>
          <p:nvPr/>
        </p:nvSpPr>
        <p:spPr>
          <a:xfrm>
            <a:off x="1647966" y="1179517"/>
            <a:ext cx="4925196" cy="4678204"/>
          </a:xfrm>
          <a:prstGeom prst="rect">
            <a:avLst/>
          </a:prstGeom>
          <a:noFill/>
        </p:spPr>
        <p:txBody>
          <a:bodyPr wrap="none" rtlCol="0">
            <a:spAutoFit/>
          </a:bodyPr>
          <a:lstStyle/>
          <a:p>
            <a:r>
              <a:rPr lang="en-US" sz="2800" dirty="0" smtClean="0">
                <a:latin typeface="Courier"/>
                <a:cs typeface="Courier"/>
              </a:rPr>
              <a:t>x = </a:t>
            </a:r>
            <a:r>
              <a:rPr lang="en-US" sz="2800" dirty="0" err="1" smtClean="0">
                <a:latin typeface="Courier"/>
                <a:cs typeface="Courier"/>
              </a:rPr>
              <a:t>seq</a:t>
            </a:r>
            <a:r>
              <a:rPr lang="en-US" sz="2800" dirty="0" smtClean="0">
                <a:latin typeface="Courier"/>
                <a:cs typeface="Courier"/>
              </a:rPr>
              <a:t>(1,7,2)</a:t>
            </a:r>
          </a:p>
          <a:p>
            <a:r>
              <a:rPr lang="en-US" sz="2800" dirty="0">
                <a:latin typeface="Courier"/>
                <a:cs typeface="Courier"/>
              </a:rPr>
              <a:t>y</a:t>
            </a:r>
            <a:r>
              <a:rPr lang="en-US" sz="2800" dirty="0" smtClean="0">
                <a:latin typeface="Courier"/>
                <a:cs typeface="Courier"/>
              </a:rPr>
              <a:t> = rep(2, 3)</a:t>
            </a:r>
          </a:p>
          <a:p>
            <a:r>
              <a:rPr lang="en-US" sz="2800" dirty="0">
                <a:latin typeface="Courier"/>
                <a:cs typeface="Courier"/>
              </a:rPr>
              <a:t>z</a:t>
            </a:r>
            <a:r>
              <a:rPr lang="en-US" sz="2800" dirty="0" smtClean="0">
                <a:latin typeface="Courier"/>
                <a:cs typeface="Courier"/>
              </a:rPr>
              <a:t> = 17</a:t>
            </a:r>
          </a:p>
          <a:p>
            <a:endParaRPr lang="en-US" sz="2800" dirty="0">
              <a:latin typeface="Courier"/>
              <a:cs typeface="Courier"/>
            </a:endParaRPr>
          </a:p>
          <a:p>
            <a:r>
              <a:rPr lang="en-US" sz="2800" dirty="0" err="1" smtClean="0">
                <a:latin typeface="Courier"/>
                <a:cs typeface="Courier"/>
              </a:rPr>
              <a:t>lookAt</a:t>
            </a:r>
            <a:r>
              <a:rPr lang="en-US" sz="2800" dirty="0" smtClean="0">
                <a:latin typeface="Courier"/>
                <a:cs typeface="Courier"/>
              </a:rPr>
              <a:t> = function(x) {</a:t>
            </a:r>
          </a:p>
          <a:p>
            <a:r>
              <a:rPr lang="en-US" sz="2800" dirty="0">
                <a:latin typeface="Courier"/>
                <a:cs typeface="Courier"/>
              </a:rPr>
              <a:t> </a:t>
            </a:r>
            <a:r>
              <a:rPr lang="en-US" sz="2800" dirty="0" smtClean="0">
                <a:latin typeface="Courier"/>
                <a:cs typeface="Courier"/>
              </a:rPr>
              <a:t> y = 3</a:t>
            </a:r>
          </a:p>
          <a:p>
            <a:r>
              <a:rPr lang="en-US" sz="2800" dirty="0">
                <a:latin typeface="Courier"/>
                <a:cs typeface="Courier"/>
              </a:rPr>
              <a:t> </a:t>
            </a:r>
            <a:r>
              <a:rPr lang="en-US" sz="2800" dirty="0" smtClean="0">
                <a:latin typeface="Courier"/>
                <a:cs typeface="Courier"/>
              </a:rPr>
              <a:t> print(x)</a:t>
            </a:r>
          </a:p>
          <a:p>
            <a:r>
              <a:rPr lang="en-US" sz="2800" dirty="0">
                <a:latin typeface="Courier"/>
                <a:cs typeface="Courier"/>
              </a:rPr>
              <a:t> </a:t>
            </a:r>
            <a:r>
              <a:rPr lang="en-US" sz="2800" dirty="0" smtClean="0">
                <a:latin typeface="Courier"/>
                <a:cs typeface="Courier"/>
              </a:rPr>
              <a:t> print(y)</a:t>
            </a:r>
          </a:p>
          <a:p>
            <a:r>
              <a:rPr lang="en-US" sz="2800" dirty="0">
                <a:latin typeface="Courier"/>
                <a:cs typeface="Courier"/>
              </a:rPr>
              <a:t> </a:t>
            </a:r>
            <a:r>
              <a:rPr lang="en-US" sz="2800" dirty="0" smtClean="0">
                <a:latin typeface="Courier"/>
                <a:cs typeface="Courier"/>
              </a:rPr>
              <a:t> print(z)</a:t>
            </a:r>
          </a:p>
          <a:p>
            <a:r>
              <a:rPr lang="en-US" sz="2800" dirty="0">
                <a:latin typeface="Courier"/>
                <a:cs typeface="Courier"/>
              </a:rPr>
              <a:t>}</a:t>
            </a:r>
            <a:r>
              <a:rPr lang="en-US" sz="2800" dirty="0" smtClean="0">
                <a:latin typeface="Courier"/>
                <a:cs typeface="Courier"/>
              </a:rPr>
              <a:t> </a:t>
            </a:r>
          </a:p>
          <a:p>
            <a:endParaRPr lang="en-US" dirty="0"/>
          </a:p>
        </p:txBody>
      </p:sp>
      <p:sp>
        <p:nvSpPr>
          <p:cNvPr id="2" name="TextBox 1"/>
          <p:cNvSpPr txBox="1"/>
          <p:nvPr/>
        </p:nvSpPr>
        <p:spPr>
          <a:xfrm>
            <a:off x="224117" y="214716"/>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Tree>
    <p:extLst>
      <p:ext uri="{BB962C8B-B14F-4D97-AF65-F5344CB8AC3E}">
        <p14:creationId xmlns:p14="http://schemas.microsoft.com/office/powerpoint/2010/main" val="381849576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txBox="1">
            <a:spLocks noGrp="1"/>
          </p:cNvSpPr>
          <p:nvPr>
            <p:ph sz="half" idx="1"/>
          </p:nvPr>
        </p:nvSpPr>
        <p:spPr>
          <a:xfrm>
            <a:off x="457647" y="282059"/>
            <a:ext cx="3763962" cy="3765446"/>
          </a:xfrm>
          <a:prstGeom prst="rect">
            <a:avLst/>
          </a:prstGeom>
          <a:noFill/>
        </p:spPr>
        <p:txBody>
          <a:bodyPr wrap="square" rtlCol="0">
            <a:spAutoFit/>
          </a:bodyPr>
          <a:lstStyle/>
          <a:p>
            <a:r>
              <a:rPr lang="en-US" sz="2400" dirty="0" err="1">
                <a:latin typeface="Courier"/>
                <a:cs typeface="Courier"/>
              </a:rPr>
              <a:t>lA</a:t>
            </a:r>
            <a:r>
              <a:rPr lang="en-US" sz="2400" dirty="0">
                <a:latin typeface="Courier"/>
                <a:cs typeface="Courier"/>
              </a:rPr>
              <a:t> = function() {</a:t>
            </a:r>
          </a:p>
          <a:p>
            <a:r>
              <a:rPr lang="en-US" sz="2400" dirty="0">
                <a:latin typeface="Courier"/>
                <a:cs typeface="Courier"/>
              </a:rPr>
              <a:t>    print(x</a:t>
            </a:r>
            <a:r>
              <a:rPr lang="en-US" sz="2400" dirty="0" smtClean="0">
                <a:latin typeface="Courier"/>
                <a:cs typeface="Courier"/>
              </a:rPr>
              <a:t>)</a:t>
            </a:r>
            <a:endParaRPr lang="en-US" sz="2400" dirty="0">
              <a:latin typeface="Courier"/>
              <a:cs typeface="Courier"/>
            </a:endParaRPr>
          </a:p>
          <a:p>
            <a:r>
              <a:rPr lang="en-US" sz="2400" dirty="0" smtClean="0">
                <a:latin typeface="Courier"/>
                <a:cs typeface="Courier"/>
              </a:rPr>
              <a:t>}</a:t>
            </a:r>
            <a:endParaRPr lang="en-US" sz="2400" dirty="0">
              <a:latin typeface="Calibri"/>
              <a:cs typeface="Calibri"/>
            </a:endParaRPr>
          </a:p>
          <a:p>
            <a:endParaRPr lang="en-US" sz="2400" dirty="0" smtClean="0">
              <a:latin typeface="Courier"/>
              <a:cs typeface="Courier"/>
            </a:endParaRPr>
          </a:p>
          <a:p>
            <a:r>
              <a:rPr lang="en-US" sz="2400" dirty="0" smtClean="0">
                <a:latin typeface="Courier"/>
                <a:cs typeface="Courier"/>
              </a:rPr>
              <a:t>lookAt4 = function()</a:t>
            </a:r>
          </a:p>
          <a:p>
            <a:r>
              <a:rPr lang="en-US" sz="2400" dirty="0" smtClean="0">
                <a:latin typeface="Courier"/>
                <a:cs typeface="Courier"/>
              </a:rPr>
              <a:t>{</a:t>
            </a:r>
          </a:p>
          <a:p>
            <a:r>
              <a:rPr lang="en-US" sz="2400" dirty="0" smtClean="0">
                <a:latin typeface="Courier"/>
                <a:cs typeface="Courier"/>
              </a:rPr>
              <a:t>  x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a:t>
            </a:r>
            <a:r>
              <a:rPr lang="en-US" sz="2400" dirty="0" err="1" smtClean="0">
                <a:latin typeface="Courier"/>
                <a:cs typeface="Courier"/>
              </a:rPr>
              <a:t>lA</a:t>
            </a:r>
            <a:r>
              <a:rPr lang="en-US" sz="2400" dirty="0" smtClean="0">
                <a:latin typeface="Courier"/>
                <a:cs typeface="Courier"/>
              </a:rPr>
              <a:t>()</a:t>
            </a:r>
            <a:endParaRPr lang="en-US" sz="2400" dirty="0">
              <a:latin typeface="Courier"/>
              <a:cs typeface="Courier"/>
            </a:endParaRP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latin typeface="Courier"/>
                <a:cs typeface="Courier"/>
              </a:rPr>
              <a:t>}</a:t>
            </a:r>
            <a:endParaRPr lang="en-US" sz="2400" dirty="0">
              <a:latin typeface="Courier"/>
              <a:cs typeface="Courier"/>
            </a:endParaRPr>
          </a:p>
        </p:txBody>
      </p:sp>
      <p:sp>
        <p:nvSpPr>
          <p:cNvPr id="8" name="TextBox 7"/>
          <p:cNvSpPr txBox="1"/>
          <p:nvPr/>
        </p:nvSpPr>
        <p:spPr>
          <a:xfrm>
            <a:off x="5109882" y="280236"/>
            <a:ext cx="4228353" cy="4185762"/>
          </a:xfrm>
          <a:prstGeom prst="rect">
            <a:avLst/>
          </a:prstGeom>
          <a:noFill/>
        </p:spPr>
        <p:txBody>
          <a:bodyPr wrap="square" rtlCol="0">
            <a:spAutoFit/>
          </a:bodyPr>
          <a:lstStyle/>
          <a:p>
            <a:r>
              <a:rPr lang="en-US" sz="2400" dirty="0" smtClean="0">
                <a:latin typeface="Courier"/>
                <a:cs typeface="Courier"/>
              </a:rPr>
              <a:t>lookAt4A = function</a:t>
            </a:r>
            <a:r>
              <a:rPr lang="en-US" sz="2400" dirty="0">
                <a:latin typeface="Courier"/>
                <a:cs typeface="Courier"/>
              </a:rPr>
              <a:t>()</a:t>
            </a:r>
          </a:p>
          <a:p>
            <a:r>
              <a:rPr lang="en-US" sz="2400" dirty="0" smtClean="0">
                <a:latin typeface="Courier"/>
                <a:cs typeface="Courier"/>
              </a:rPr>
              <a:t>{</a:t>
            </a:r>
          </a:p>
          <a:p>
            <a:r>
              <a:rPr lang="en-US" sz="2400" dirty="0">
                <a:latin typeface="Courier"/>
                <a:cs typeface="Courier"/>
              </a:rPr>
              <a:t> </a:t>
            </a:r>
            <a:r>
              <a:rPr lang="en-US" sz="2400" dirty="0" smtClean="0">
                <a:latin typeface="Courier"/>
                <a:cs typeface="Courier"/>
              </a:rPr>
              <a:t> </a:t>
            </a:r>
            <a:r>
              <a:rPr lang="en-US" sz="2400" dirty="0" err="1">
                <a:solidFill>
                  <a:srgbClr val="FF0000"/>
                </a:solidFill>
                <a:latin typeface="Courier"/>
                <a:cs typeface="Courier"/>
              </a:rPr>
              <a:t>lA</a:t>
            </a:r>
            <a:r>
              <a:rPr lang="en-US" sz="2400" dirty="0">
                <a:solidFill>
                  <a:srgbClr val="FF0000"/>
                </a:solidFill>
                <a:latin typeface="Courier"/>
                <a:cs typeface="Courier"/>
              </a:rPr>
              <a:t> </a:t>
            </a:r>
            <a:r>
              <a:rPr lang="en-US" sz="2400" dirty="0" smtClean="0">
                <a:solidFill>
                  <a:srgbClr val="FF0000"/>
                </a:solidFill>
                <a:latin typeface="Courier"/>
                <a:cs typeface="Courier"/>
              </a:rPr>
              <a:t>= function</a:t>
            </a:r>
            <a:r>
              <a:rPr lang="en-US" sz="2400" dirty="0">
                <a:solidFill>
                  <a:srgbClr val="FF0000"/>
                </a:solidFill>
                <a:latin typeface="Courier"/>
                <a:cs typeface="Courier"/>
              </a:rPr>
              <a:t>() {</a:t>
            </a:r>
          </a:p>
          <a:p>
            <a:r>
              <a:rPr lang="en-US" sz="2400" dirty="0">
                <a:solidFill>
                  <a:srgbClr val="FF0000"/>
                </a:solidFill>
                <a:latin typeface="Courier"/>
                <a:cs typeface="Courier"/>
              </a:rPr>
              <a:t>    print(x)</a:t>
            </a:r>
          </a:p>
          <a:p>
            <a:r>
              <a:rPr lang="en-US" sz="2400" dirty="0" smtClean="0">
                <a:solidFill>
                  <a:srgbClr val="FF0000"/>
                </a:solidFill>
                <a:latin typeface="Courier"/>
                <a:cs typeface="Courier"/>
              </a:rPr>
              <a:t>  }</a:t>
            </a:r>
            <a:endParaRPr lang="en-US" sz="2400" dirty="0">
              <a:solidFill>
                <a:srgbClr val="FF0000"/>
              </a:solidFill>
              <a:latin typeface="Calibri"/>
              <a:cs typeface="Calibri"/>
            </a:endParaRPr>
          </a:p>
          <a:p>
            <a:endParaRPr lang="en-US" sz="2400" dirty="0">
              <a:latin typeface="Courier"/>
              <a:cs typeface="Courier"/>
            </a:endParaRPr>
          </a:p>
          <a:p>
            <a:r>
              <a:rPr lang="en-US" sz="2400" dirty="0">
                <a:latin typeface="Courier"/>
                <a:cs typeface="Courier"/>
              </a:rPr>
              <a:t>  </a:t>
            </a:r>
            <a:r>
              <a:rPr lang="en-US" sz="2400" dirty="0" smtClean="0">
                <a:latin typeface="Courier"/>
                <a:cs typeface="Courier"/>
              </a:rPr>
              <a:t>x </a:t>
            </a:r>
            <a:r>
              <a:rPr lang="en-US" sz="2400" dirty="0">
                <a:latin typeface="Courier"/>
                <a:cs typeface="Courier"/>
              </a:rPr>
              <a:t>= </a:t>
            </a:r>
            <a:r>
              <a:rPr lang="en-US" sz="2400" dirty="0" smtClean="0">
                <a:latin typeface="Courier"/>
                <a:cs typeface="Courier"/>
              </a:rPr>
              <a:t>3</a:t>
            </a:r>
            <a:endParaRPr lang="en-US" sz="2400" dirty="0">
              <a:latin typeface="Courier"/>
              <a:cs typeface="Courier"/>
            </a:endParaRPr>
          </a:p>
          <a:p>
            <a:r>
              <a:rPr lang="en-US" sz="2400" dirty="0">
                <a:latin typeface="Courier"/>
                <a:cs typeface="Courier"/>
              </a:rPr>
              <a:t>  </a:t>
            </a:r>
            <a:r>
              <a:rPr lang="en-US" sz="2400" dirty="0" err="1">
                <a:latin typeface="Courier"/>
                <a:cs typeface="Courier"/>
              </a:rPr>
              <a:t>lA</a:t>
            </a:r>
            <a:r>
              <a:rPr lang="en-US" sz="2400" dirty="0">
                <a:latin typeface="Courier"/>
                <a:cs typeface="Courier"/>
              </a:rPr>
              <a:t>()</a:t>
            </a:r>
          </a:p>
          <a:p>
            <a:r>
              <a:rPr lang="en-US" sz="2400" dirty="0">
                <a:solidFill>
                  <a:srgbClr val="000000"/>
                </a:solidFill>
                <a:latin typeface="Courier"/>
                <a:cs typeface="Courier"/>
              </a:rPr>
              <a:t>  print</a:t>
            </a:r>
            <a:r>
              <a:rPr lang="en-US" sz="2400" dirty="0" smtClean="0">
                <a:solidFill>
                  <a:srgbClr val="000000"/>
                </a:solidFill>
                <a:latin typeface="Courier"/>
                <a:cs typeface="Courier"/>
              </a:rPr>
              <a:t>(x)</a:t>
            </a:r>
            <a:endParaRPr lang="en-US" sz="2400" dirty="0">
              <a:solidFill>
                <a:srgbClr val="FF0000"/>
              </a:solidFill>
              <a:latin typeface="Courier"/>
              <a:cs typeface="Courier"/>
            </a:endParaRPr>
          </a:p>
          <a:p>
            <a:r>
              <a:rPr lang="en-US" sz="2400" dirty="0" smtClean="0">
                <a:latin typeface="Courier"/>
                <a:cs typeface="Courier"/>
              </a:rPr>
              <a:t>}</a:t>
            </a:r>
            <a:endParaRPr lang="en-US" sz="2400" dirty="0">
              <a:latin typeface="Courier"/>
              <a:cs typeface="Courier"/>
            </a:endParaRPr>
          </a:p>
          <a:p>
            <a:endParaRPr lang="en-US" sz="2600" dirty="0">
              <a:latin typeface="Courier"/>
              <a:cs typeface="Courier"/>
            </a:endParaRPr>
          </a:p>
        </p:txBody>
      </p:sp>
      <p:sp>
        <p:nvSpPr>
          <p:cNvPr id="2" name="TextBox 1"/>
          <p:cNvSpPr txBox="1"/>
          <p:nvPr/>
        </p:nvSpPr>
        <p:spPr>
          <a:xfrm>
            <a:off x="457647" y="4465998"/>
            <a:ext cx="3561529" cy="2246769"/>
          </a:xfrm>
          <a:prstGeom prst="rect">
            <a:avLst/>
          </a:prstGeom>
          <a:noFill/>
        </p:spPr>
        <p:txBody>
          <a:bodyPr wrap="square" rtlCol="0">
            <a:spAutoFit/>
          </a:bodyPr>
          <a:lstStyle/>
          <a:p>
            <a:r>
              <a:rPr lang="en-US" sz="2800" dirty="0" smtClean="0">
                <a:latin typeface="Calibri"/>
                <a:cs typeface="Calibri"/>
              </a:rPr>
              <a:t>When the </a:t>
            </a:r>
            <a:r>
              <a:rPr lang="en-US" sz="2800" dirty="0" err="1" smtClean="0">
                <a:latin typeface="Calibri"/>
                <a:cs typeface="Calibri"/>
              </a:rPr>
              <a:t>lA</a:t>
            </a:r>
            <a:r>
              <a:rPr lang="en-US" sz="2800" dirty="0" smtClean="0">
                <a:latin typeface="Calibri"/>
                <a:cs typeface="Calibri"/>
              </a:rPr>
              <a:t> function is defined in the Global </a:t>
            </a:r>
            <a:r>
              <a:rPr lang="en-US" sz="2800" dirty="0" err="1" smtClean="0">
                <a:latin typeface="Calibri"/>
                <a:cs typeface="Calibri"/>
              </a:rPr>
              <a:t>Env</a:t>
            </a:r>
            <a:r>
              <a:rPr lang="en-US" sz="2800" dirty="0" smtClean="0">
                <a:latin typeface="Calibri"/>
                <a:cs typeface="Calibri"/>
              </a:rPr>
              <a:t>, it’s parent environment is Global </a:t>
            </a:r>
            <a:r>
              <a:rPr lang="en-US" sz="2800" dirty="0" err="1" smtClean="0">
                <a:latin typeface="Calibri"/>
                <a:cs typeface="Calibri"/>
              </a:rPr>
              <a:t>Env</a:t>
            </a:r>
            <a:endParaRPr lang="en-US" sz="2800" dirty="0">
              <a:latin typeface="Calibri"/>
              <a:cs typeface="Calibri"/>
            </a:endParaRPr>
          </a:p>
        </p:txBody>
      </p:sp>
      <p:sp>
        <p:nvSpPr>
          <p:cNvPr id="6" name="TextBox 5"/>
          <p:cNvSpPr txBox="1"/>
          <p:nvPr/>
        </p:nvSpPr>
        <p:spPr>
          <a:xfrm>
            <a:off x="4942988" y="4465998"/>
            <a:ext cx="3561529" cy="2246769"/>
          </a:xfrm>
          <a:prstGeom prst="rect">
            <a:avLst/>
          </a:prstGeom>
          <a:noFill/>
        </p:spPr>
        <p:txBody>
          <a:bodyPr wrap="square" rtlCol="0">
            <a:spAutoFit/>
          </a:bodyPr>
          <a:lstStyle/>
          <a:p>
            <a:r>
              <a:rPr lang="en-US" sz="2800" dirty="0" smtClean="0">
                <a:latin typeface="Calibri"/>
                <a:cs typeface="Calibri"/>
              </a:rPr>
              <a:t>When the </a:t>
            </a:r>
            <a:r>
              <a:rPr lang="en-US" sz="2800" dirty="0" err="1" smtClean="0">
                <a:latin typeface="Calibri"/>
                <a:cs typeface="Calibri"/>
              </a:rPr>
              <a:t>lA</a:t>
            </a:r>
            <a:r>
              <a:rPr lang="en-US" sz="2800" dirty="0" smtClean="0">
                <a:latin typeface="Calibri"/>
                <a:cs typeface="Calibri"/>
              </a:rPr>
              <a:t> function is defined in the body of lookAt4E, it’s parent environment is lookAt4E’s frame</a:t>
            </a:r>
            <a:endParaRPr lang="en-US" sz="2800" dirty="0">
              <a:latin typeface="Calibri"/>
              <a:cs typeface="Calibri"/>
            </a:endParaRPr>
          </a:p>
        </p:txBody>
      </p:sp>
    </p:spTree>
    <p:extLst>
      <p:ext uri="{BB962C8B-B14F-4D97-AF65-F5344CB8AC3E}">
        <p14:creationId xmlns:p14="http://schemas.microsoft.com/office/powerpoint/2010/main" val="3386247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1" y="4159188"/>
            <a:ext cx="2495177" cy="1583764"/>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17</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lookAt4, </a:t>
            </a:r>
            <a:r>
              <a:rPr lang="en-US" sz="2000" dirty="0" err="1" smtClean="0">
                <a:latin typeface="Courier"/>
                <a:cs typeface="Courier"/>
              </a:rPr>
              <a:t>lA</a:t>
            </a:r>
            <a:r>
              <a:rPr lang="en-US" sz="2000" dirty="0" smtClean="0">
                <a:latin typeface="Courier"/>
                <a:cs typeface="Courier"/>
              </a:rPr>
              <a:t>, lookAt4A</a:t>
            </a:r>
          </a:p>
          <a:p>
            <a:r>
              <a:rPr lang="en-US" sz="2000" dirty="0" smtClean="0">
                <a:latin typeface="Courier"/>
                <a:cs typeface="Courier"/>
              </a:rPr>
              <a:t>function object</a:t>
            </a:r>
          </a:p>
        </p:txBody>
      </p:sp>
      <p:sp>
        <p:nvSpPr>
          <p:cNvPr id="13" name="Cloud 12"/>
          <p:cNvSpPr/>
          <p:nvPr/>
        </p:nvSpPr>
        <p:spPr bwMode="auto">
          <a:xfrm>
            <a:off x="5964517" y="3046320"/>
            <a:ext cx="2495177" cy="1583764"/>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Cloud 13"/>
          <p:cNvSpPr/>
          <p:nvPr/>
        </p:nvSpPr>
        <p:spPr bwMode="auto">
          <a:xfrm>
            <a:off x="2933819" y="4159188"/>
            <a:ext cx="1931655" cy="1462554"/>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Cloud 14"/>
          <p:cNvSpPr/>
          <p:nvPr/>
        </p:nvSpPr>
        <p:spPr bwMode="auto">
          <a:xfrm>
            <a:off x="6584576" y="5378824"/>
            <a:ext cx="2100729" cy="1100105"/>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490347" y="4612962"/>
            <a:ext cx="1368133" cy="646331"/>
          </a:xfrm>
          <a:prstGeom prst="rect">
            <a:avLst/>
          </a:prstGeom>
          <a:noFill/>
        </p:spPr>
        <p:txBody>
          <a:bodyPr wrap="none" rtlCol="0">
            <a:spAutoFit/>
          </a:bodyPr>
          <a:lstStyle/>
          <a:p>
            <a:r>
              <a:rPr lang="en-US" dirty="0" smtClean="0"/>
              <a:t>lookAt4 </a:t>
            </a:r>
          </a:p>
          <a:p>
            <a:r>
              <a:rPr lang="en-US" dirty="0" smtClean="0"/>
              <a:t>environment</a:t>
            </a:r>
            <a:endParaRPr lang="en-US" dirty="0"/>
          </a:p>
        </p:txBody>
      </p:sp>
      <p:sp>
        <p:nvSpPr>
          <p:cNvPr id="19" name="TextBox 18"/>
          <p:cNvSpPr txBox="1"/>
          <p:nvPr/>
        </p:nvSpPr>
        <p:spPr>
          <a:xfrm>
            <a:off x="3215580" y="4612962"/>
            <a:ext cx="1368133" cy="646331"/>
          </a:xfrm>
          <a:prstGeom prst="rect">
            <a:avLst/>
          </a:prstGeom>
          <a:noFill/>
        </p:spPr>
        <p:txBody>
          <a:bodyPr wrap="none" rtlCol="0">
            <a:spAutoFit/>
          </a:bodyPr>
          <a:lstStyle/>
          <a:p>
            <a:r>
              <a:rPr lang="en-US" dirty="0" err="1" smtClean="0"/>
              <a:t>lA</a:t>
            </a:r>
            <a:r>
              <a:rPr lang="en-US" dirty="0" smtClean="0"/>
              <a:t> </a:t>
            </a:r>
          </a:p>
          <a:p>
            <a:r>
              <a:rPr lang="en-US" dirty="0" smtClean="0"/>
              <a:t>environment</a:t>
            </a:r>
            <a:endParaRPr lang="en-US" dirty="0"/>
          </a:p>
        </p:txBody>
      </p:sp>
      <p:sp>
        <p:nvSpPr>
          <p:cNvPr id="20" name="TextBox 19"/>
          <p:cNvSpPr txBox="1"/>
          <p:nvPr/>
        </p:nvSpPr>
        <p:spPr>
          <a:xfrm>
            <a:off x="6368168" y="3515036"/>
            <a:ext cx="1368133" cy="646331"/>
          </a:xfrm>
          <a:prstGeom prst="rect">
            <a:avLst/>
          </a:prstGeom>
          <a:noFill/>
        </p:spPr>
        <p:txBody>
          <a:bodyPr wrap="none" rtlCol="0">
            <a:spAutoFit/>
          </a:bodyPr>
          <a:lstStyle/>
          <a:p>
            <a:r>
              <a:rPr lang="en-US" dirty="0" smtClean="0"/>
              <a:t>lookAt4A</a:t>
            </a:r>
          </a:p>
          <a:p>
            <a:r>
              <a:rPr lang="en-US" dirty="0" smtClean="0"/>
              <a:t>environment</a:t>
            </a:r>
            <a:endParaRPr lang="en-US" dirty="0"/>
          </a:p>
        </p:txBody>
      </p:sp>
      <p:sp>
        <p:nvSpPr>
          <p:cNvPr id="21" name="TextBox 20"/>
          <p:cNvSpPr txBox="1"/>
          <p:nvPr/>
        </p:nvSpPr>
        <p:spPr>
          <a:xfrm>
            <a:off x="7052234" y="5621742"/>
            <a:ext cx="1368133" cy="646331"/>
          </a:xfrm>
          <a:prstGeom prst="rect">
            <a:avLst/>
          </a:prstGeom>
          <a:noFill/>
        </p:spPr>
        <p:txBody>
          <a:bodyPr wrap="none" rtlCol="0">
            <a:spAutoFit/>
          </a:bodyPr>
          <a:lstStyle/>
          <a:p>
            <a:r>
              <a:rPr lang="en-US" dirty="0" err="1" smtClean="0"/>
              <a:t>lA</a:t>
            </a:r>
            <a:endParaRPr lang="en-US" dirty="0" smtClean="0"/>
          </a:p>
          <a:p>
            <a:r>
              <a:rPr lang="en-US" dirty="0" smtClean="0"/>
              <a:t>environment</a:t>
            </a:r>
            <a:endParaRPr lang="en-US" dirty="0"/>
          </a:p>
        </p:txBody>
      </p:sp>
      <p:cxnSp>
        <p:nvCxnSpPr>
          <p:cNvPr id="22" name="Straight Connector 21"/>
          <p:cNvCxnSpPr/>
          <p:nvPr/>
        </p:nvCxnSpPr>
        <p:spPr bwMode="auto">
          <a:xfrm flipH="1" flipV="1">
            <a:off x="4482353" y="2508437"/>
            <a:ext cx="1624857" cy="1075766"/>
          </a:xfrm>
          <a:prstGeom prst="line">
            <a:avLst/>
          </a:prstGeom>
          <a:blipFill dpi="0" rotWithShape="0">
            <a:blip r:embed="rId2"/>
            <a:srcRect/>
            <a:tile tx="0" ty="0" sx="100000" sy="100000" flip="none" algn="tl"/>
          </a:blipFill>
          <a:ln w="38100" cap="flat" cmpd="sng" algn="ctr">
            <a:solidFill>
              <a:schemeClr val="tx1"/>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p:cNvCxnSpPr/>
          <p:nvPr/>
        </p:nvCxnSpPr>
        <p:spPr bwMode="auto">
          <a:xfrm flipH="1" flipV="1">
            <a:off x="7605061" y="4415366"/>
            <a:ext cx="29880" cy="963458"/>
          </a:xfrm>
          <a:prstGeom prst="line">
            <a:avLst/>
          </a:prstGeom>
          <a:blipFill dpi="0" rotWithShape="0">
            <a:blip r:embed="rId2"/>
            <a:srcRect/>
            <a:tile tx="0" ty="0" sx="100000" sy="100000" flip="none" algn="tl"/>
          </a:blipFill>
          <a:ln w="38100" cap="flat" cmpd="sng" algn="ctr">
            <a:solidFill>
              <a:schemeClr val="tx1"/>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flipH="1" flipV="1">
            <a:off x="3526118" y="3198720"/>
            <a:ext cx="373529" cy="962648"/>
          </a:xfrm>
          <a:prstGeom prst="line">
            <a:avLst/>
          </a:prstGeom>
          <a:blipFill dpi="0" rotWithShape="0">
            <a:blip r:embed="rId2"/>
            <a:srcRect/>
            <a:tile tx="0" ty="0" sx="100000" sy="100000" flip="none" algn="tl"/>
          </a:blipFill>
          <a:ln w="38100" cap="flat" cmpd="sng" algn="ctr">
            <a:solidFill>
              <a:schemeClr val="tx1"/>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flipV="1">
            <a:off x="896471" y="3515036"/>
            <a:ext cx="971176" cy="791882"/>
          </a:xfrm>
          <a:prstGeom prst="line">
            <a:avLst/>
          </a:prstGeom>
          <a:blipFill dpi="0" rotWithShape="0">
            <a:blip r:embed="rId2"/>
            <a:srcRect/>
            <a:tile tx="0" ty="0" sx="100000" sy="100000" flip="none" algn="tl"/>
          </a:blipFill>
          <a:ln w="38100" cap="flat" cmpd="sng" algn="ctr">
            <a:solidFill>
              <a:schemeClr val="tx1"/>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6269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txBox="1">
            <a:spLocks noGrp="1"/>
          </p:cNvSpPr>
          <p:nvPr>
            <p:ph sz="half" idx="1"/>
          </p:nvPr>
        </p:nvSpPr>
        <p:spPr>
          <a:xfrm>
            <a:off x="457647" y="282059"/>
            <a:ext cx="3763962" cy="3765446"/>
          </a:xfrm>
          <a:prstGeom prst="rect">
            <a:avLst/>
          </a:prstGeom>
          <a:noFill/>
        </p:spPr>
        <p:txBody>
          <a:bodyPr wrap="square" rtlCol="0">
            <a:spAutoFit/>
          </a:bodyPr>
          <a:lstStyle/>
          <a:p>
            <a:r>
              <a:rPr lang="en-US" sz="2400" dirty="0" err="1">
                <a:latin typeface="Courier"/>
                <a:cs typeface="Courier"/>
              </a:rPr>
              <a:t>lA</a:t>
            </a:r>
            <a:r>
              <a:rPr lang="en-US" sz="2400" dirty="0">
                <a:latin typeface="Courier"/>
                <a:cs typeface="Courier"/>
              </a:rPr>
              <a:t> = function() {</a:t>
            </a:r>
          </a:p>
          <a:p>
            <a:r>
              <a:rPr lang="en-US" sz="2400" dirty="0">
                <a:latin typeface="Courier"/>
                <a:cs typeface="Courier"/>
              </a:rPr>
              <a:t>    print(x</a:t>
            </a:r>
            <a:r>
              <a:rPr lang="en-US" sz="2400" dirty="0" smtClean="0">
                <a:latin typeface="Courier"/>
                <a:cs typeface="Courier"/>
              </a:rPr>
              <a:t>)</a:t>
            </a:r>
            <a:endParaRPr lang="en-US" sz="2400" dirty="0">
              <a:latin typeface="Courier"/>
              <a:cs typeface="Courier"/>
            </a:endParaRPr>
          </a:p>
          <a:p>
            <a:r>
              <a:rPr lang="en-US" sz="2400" dirty="0" smtClean="0">
                <a:latin typeface="Courier"/>
                <a:cs typeface="Courier"/>
              </a:rPr>
              <a:t>}</a:t>
            </a:r>
            <a:endParaRPr lang="en-US" sz="2400" dirty="0">
              <a:latin typeface="Calibri"/>
              <a:cs typeface="Calibri"/>
            </a:endParaRPr>
          </a:p>
          <a:p>
            <a:endParaRPr lang="en-US" sz="2400" dirty="0" smtClean="0">
              <a:latin typeface="Courier"/>
              <a:cs typeface="Courier"/>
            </a:endParaRPr>
          </a:p>
          <a:p>
            <a:r>
              <a:rPr lang="en-US" sz="2400" dirty="0" smtClean="0">
                <a:latin typeface="Courier"/>
                <a:cs typeface="Courier"/>
              </a:rPr>
              <a:t>lookAt4 = function()</a:t>
            </a:r>
          </a:p>
          <a:p>
            <a:r>
              <a:rPr lang="en-US" sz="2400" dirty="0" smtClean="0">
                <a:latin typeface="Courier"/>
                <a:cs typeface="Courier"/>
              </a:rPr>
              <a:t>{</a:t>
            </a:r>
          </a:p>
          <a:p>
            <a:r>
              <a:rPr lang="en-US" sz="2400" dirty="0" smtClean="0">
                <a:latin typeface="Courier"/>
                <a:cs typeface="Courier"/>
              </a:rPr>
              <a:t>  x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a:t>
            </a:r>
            <a:r>
              <a:rPr lang="en-US" sz="2400" dirty="0" err="1" smtClean="0">
                <a:latin typeface="Courier"/>
                <a:cs typeface="Courier"/>
              </a:rPr>
              <a:t>lA</a:t>
            </a:r>
            <a:r>
              <a:rPr lang="en-US" sz="2400" dirty="0" smtClean="0">
                <a:latin typeface="Courier"/>
                <a:cs typeface="Courier"/>
              </a:rPr>
              <a:t>()</a:t>
            </a:r>
            <a:endParaRPr lang="en-US" sz="2400" dirty="0">
              <a:latin typeface="Courier"/>
              <a:cs typeface="Courier"/>
            </a:endParaRP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latin typeface="Courier"/>
                <a:cs typeface="Courier"/>
              </a:rPr>
              <a:t>}</a:t>
            </a:r>
            <a:endParaRPr lang="en-US" sz="2400" dirty="0">
              <a:latin typeface="Courier"/>
              <a:cs typeface="Courier"/>
            </a:endParaRPr>
          </a:p>
        </p:txBody>
      </p:sp>
      <p:sp>
        <p:nvSpPr>
          <p:cNvPr id="8" name="TextBox 7"/>
          <p:cNvSpPr txBox="1"/>
          <p:nvPr/>
        </p:nvSpPr>
        <p:spPr>
          <a:xfrm>
            <a:off x="5109882" y="280236"/>
            <a:ext cx="4228353" cy="4185762"/>
          </a:xfrm>
          <a:prstGeom prst="rect">
            <a:avLst/>
          </a:prstGeom>
          <a:noFill/>
        </p:spPr>
        <p:txBody>
          <a:bodyPr wrap="square" rtlCol="0">
            <a:spAutoFit/>
          </a:bodyPr>
          <a:lstStyle/>
          <a:p>
            <a:r>
              <a:rPr lang="en-US" sz="2400" dirty="0" smtClean="0">
                <a:latin typeface="Courier"/>
                <a:cs typeface="Courier"/>
              </a:rPr>
              <a:t>lookAt4A = function</a:t>
            </a:r>
            <a:r>
              <a:rPr lang="en-US" sz="2400" dirty="0">
                <a:latin typeface="Courier"/>
                <a:cs typeface="Courier"/>
              </a:rPr>
              <a:t>()</a:t>
            </a:r>
          </a:p>
          <a:p>
            <a:r>
              <a:rPr lang="en-US" sz="2400" dirty="0" smtClean="0">
                <a:latin typeface="Courier"/>
                <a:cs typeface="Courier"/>
              </a:rPr>
              <a:t>{</a:t>
            </a:r>
          </a:p>
          <a:p>
            <a:r>
              <a:rPr lang="en-US" sz="2400" dirty="0">
                <a:latin typeface="Courier"/>
                <a:cs typeface="Courier"/>
              </a:rPr>
              <a:t> </a:t>
            </a:r>
            <a:r>
              <a:rPr lang="en-US" sz="2400" dirty="0" smtClean="0">
                <a:latin typeface="Courier"/>
                <a:cs typeface="Courier"/>
              </a:rPr>
              <a:t> </a:t>
            </a:r>
            <a:r>
              <a:rPr lang="en-US" sz="2400" dirty="0" err="1">
                <a:solidFill>
                  <a:srgbClr val="FF0000"/>
                </a:solidFill>
                <a:latin typeface="Courier"/>
                <a:cs typeface="Courier"/>
              </a:rPr>
              <a:t>lA</a:t>
            </a:r>
            <a:r>
              <a:rPr lang="en-US" sz="2400" dirty="0">
                <a:solidFill>
                  <a:srgbClr val="FF0000"/>
                </a:solidFill>
                <a:latin typeface="Courier"/>
                <a:cs typeface="Courier"/>
              </a:rPr>
              <a:t> </a:t>
            </a:r>
            <a:r>
              <a:rPr lang="en-US" sz="2400" dirty="0" smtClean="0">
                <a:solidFill>
                  <a:srgbClr val="FF0000"/>
                </a:solidFill>
                <a:latin typeface="Courier"/>
                <a:cs typeface="Courier"/>
              </a:rPr>
              <a:t>= function</a:t>
            </a:r>
            <a:r>
              <a:rPr lang="en-US" sz="2400" dirty="0">
                <a:solidFill>
                  <a:srgbClr val="FF0000"/>
                </a:solidFill>
                <a:latin typeface="Courier"/>
                <a:cs typeface="Courier"/>
              </a:rPr>
              <a:t>() {</a:t>
            </a:r>
          </a:p>
          <a:p>
            <a:r>
              <a:rPr lang="en-US" sz="2400" dirty="0">
                <a:solidFill>
                  <a:srgbClr val="FF0000"/>
                </a:solidFill>
                <a:latin typeface="Courier"/>
                <a:cs typeface="Courier"/>
              </a:rPr>
              <a:t>    print(x)</a:t>
            </a:r>
          </a:p>
          <a:p>
            <a:r>
              <a:rPr lang="en-US" sz="2400" dirty="0" smtClean="0">
                <a:solidFill>
                  <a:srgbClr val="FF0000"/>
                </a:solidFill>
                <a:latin typeface="Courier"/>
                <a:cs typeface="Courier"/>
              </a:rPr>
              <a:t>  }</a:t>
            </a:r>
            <a:endParaRPr lang="en-US" sz="2400" dirty="0">
              <a:solidFill>
                <a:srgbClr val="FF0000"/>
              </a:solidFill>
              <a:latin typeface="Calibri"/>
              <a:cs typeface="Calibri"/>
            </a:endParaRPr>
          </a:p>
          <a:p>
            <a:endParaRPr lang="en-US" sz="2400" dirty="0">
              <a:latin typeface="Courier"/>
              <a:cs typeface="Courier"/>
            </a:endParaRPr>
          </a:p>
          <a:p>
            <a:r>
              <a:rPr lang="en-US" sz="2400" dirty="0">
                <a:latin typeface="Courier"/>
                <a:cs typeface="Courier"/>
              </a:rPr>
              <a:t>  </a:t>
            </a:r>
            <a:r>
              <a:rPr lang="en-US" sz="2400" dirty="0" smtClean="0">
                <a:latin typeface="Courier"/>
                <a:cs typeface="Courier"/>
              </a:rPr>
              <a:t>x </a:t>
            </a:r>
            <a:r>
              <a:rPr lang="en-US" sz="2400" dirty="0">
                <a:latin typeface="Courier"/>
                <a:cs typeface="Courier"/>
              </a:rPr>
              <a:t>= </a:t>
            </a:r>
            <a:r>
              <a:rPr lang="en-US" sz="2400" dirty="0" smtClean="0">
                <a:latin typeface="Courier"/>
                <a:cs typeface="Courier"/>
              </a:rPr>
              <a:t>3</a:t>
            </a:r>
            <a:endParaRPr lang="en-US" sz="2400" dirty="0">
              <a:latin typeface="Courier"/>
              <a:cs typeface="Courier"/>
            </a:endParaRPr>
          </a:p>
          <a:p>
            <a:r>
              <a:rPr lang="en-US" sz="2400" dirty="0">
                <a:latin typeface="Courier"/>
                <a:cs typeface="Courier"/>
              </a:rPr>
              <a:t>  </a:t>
            </a:r>
            <a:r>
              <a:rPr lang="en-US" sz="2400" dirty="0" err="1">
                <a:latin typeface="Courier"/>
                <a:cs typeface="Courier"/>
              </a:rPr>
              <a:t>lA</a:t>
            </a:r>
            <a:r>
              <a:rPr lang="en-US" sz="2400" dirty="0">
                <a:latin typeface="Courier"/>
                <a:cs typeface="Courier"/>
              </a:rPr>
              <a:t>()</a:t>
            </a:r>
          </a:p>
          <a:p>
            <a:r>
              <a:rPr lang="en-US" sz="2400" dirty="0">
                <a:solidFill>
                  <a:srgbClr val="000000"/>
                </a:solidFill>
                <a:latin typeface="Courier"/>
                <a:cs typeface="Courier"/>
              </a:rPr>
              <a:t>  print</a:t>
            </a:r>
            <a:r>
              <a:rPr lang="en-US" sz="2400" dirty="0" smtClean="0">
                <a:solidFill>
                  <a:srgbClr val="000000"/>
                </a:solidFill>
                <a:latin typeface="Courier"/>
                <a:cs typeface="Courier"/>
              </a:rPr>
              <a:t>(x)</a:t>
            </a:r>
            <a:endParaRPr lang="en-US" sz="2400" dirty="0">
              <a:solidFill>
                <a:srgbClr val="FF0000"/>
              </a:solidFill>
              <a:latin typeface="Courier"/>
              <a:cs typeface="Courier"/>
            </a:endParaRPr>
          </a:p>
          <a:p>
            <a:r>
              <a:rPr lang="en-US" sz="2400" dirty="0" smtClean="0">
                <a:latin typeface="Courier"/>
                <a:cs typeface="Courier"/>
              </a:rPr>
              <a:t>}</a:t>
            </a:r>
            <a:endParaRPr lang="en-US" sz="2400" dirty="0">
              <a:latin typeface="Courier"/>
              <a:cs typeface="Courier"/>
            </a:endParaRPr>
          </a:p>
          <a:p>
            <a:endParaRPr lang="en-US" sz="2600" dirty="0">
              <a:latin typeface="Courier"/>
              <a:cs typeface="Courier"/>
            </a:endParaRPr>
          </a:p>
        </p:txBody>
      </p:sp>
      <p:sp>
        <p:nvSpPr>
          <p:cNvPr id="3" name="TextBox 2"/>
          <p:cNvSpPr txBox="1"/>
          <p:nvPr/>
        </p:nvSpPr>
        <p:spPr>
          <a:xfrm>
            <a:off x="4990353" y="4465998"/>
            <a:ext cx="2988236" cy="2154436"/>
          </a:xfrm>
          <a:prstGeom prst="rect">
            <a:avLst/>
          </a:prstGeom>
          <a:noFill/>
        </p:spPr>
        <p:txBody>
          <a:bodyPr wrap="square" rtlCol="0">
            <a:spAutoFit/>
          </a:bodyPr>
          <a:lstStyle/>
          <a:p>
            <a:r>
              <a:rPr lang="en-US" sz="2800" dirty="0" smtClean="0">
                <a:latin typeface="Courier"/>
                <a:cs typeface="Courier"/>
              </a:rPr>
              <a:t>&gt; lookAt4</a:t>
            </a:r>
            <a:r>
              <a:rPr lang="en-US" sz="2800" dirty="0">
                <a:latin typeface="Courier"/>
                <a:cs typeface="Courier"/>
              </a:rPr>
              <a:t>(</a:t>
            </a:r>
            <a:r>
              <a:rPr lang="en-US" sz="2800" dirty="0" smtClean="0">
                <a:latin typeface="Courier"/>
                <a:cs typeface="Courier"/>
              </a:rPr>
              <a:t>)</a:t>
            </a:r>
          </a:p>
          <a:p>
            <a:r>
              <a:rPr lang="en-US" sz="2800" dirty="0" smtClean="0">
                <a:latin typeface="Courier"/>
                <a:cs typeface="Courier"/>
              </a:rPr>
              <a:t>&gt; lookAt4A()</a:t>
            </a:r>
            <a:endParaRPr lang="en-US" sz="2800" dirty="0">
              <a:latin typeface="Courier"/>
              <a:cs typeface="Courier"/>
            </a:endParaRPr>
          </a:p>
          <a:p>
            <a:endParaRPr lang="en-US" sz="2600" dirty="0" smtClean="0">
              <a:latin typeface="Courier"/>
              <a:cs typeface="Courier"/>
            </a:endParaRPr>
          </a:p>
          <a:p>
            <a:pPr marL="342900" indent="-342900">
              <a:buAutoNum type="alphaUcPeriod"/>
            </a:pPr>
            <a:r>
              <a:rPr lang="en-US" sz="2600" dirty="0" smtClean="0">
                <a:latin typeface="Courier"/>
                <a:cs typeface="Courier"/>
              </a:rPr>
              <a:t>Same</a:t>
            </a:r>
          </a:p>
          <a:p>
            <a:pPr marL="342900" indent="-342900">
              <a:buAutoNum type="alphaUcPeriod"/>
            </a:pPr>
            <a:r>
              <a:rPr lang="en-US" sz="2600" dirty="0" smtClean="0">
                <a:latin typeface="Courier"/>
                <a:cs typeface="Courier"/>
              </a:rPr>
              <a:t>Different</a:t>
            </a:r>
            <a:endParaRPr lang="en-US" sz="2600" dirty="0">
              <a:latin typeface="Courier"/>
              <a:cs typeface="Courier"/>
            </a:endParaRPr>
          </a:p>
        </p:txBody>
      </p:sp>
      <p:sp>
        <p:nvSpPr>
          <p:cNvPr id="2" name="TextBox 1"/>
          <p:cNvSpPr txBox="1"/>
          <p:nvPr/>
        </p:nvSpPr>
        <p:spPr>
          <a:xfrm>
            <a:off x="567765" y="4243294"/>
            <a:ext cx="2403222" cy="2585323"/>
          </a:xfrm>
          <a:prstGeom prst="rect">
            <a:avLst/>
          </a:prstGeom>
          <a:noFill/>
        </p:spPr>
        <p:txBody>
          <a:bodyPr wrap="none" rtlCol="0">
            <a:spAutoFit/>
          </a:bodyPr>
          <a:lstStyle/>
          <a:p>
            <a:r>
              <a:rPr lang="en-US" sz="2400" dirty="0">
                <a:latin typeface="Courier"/>
                <a:cs typeface="Courier"/>
              </a:rPr>
              <a:t>Global </a:t>
            </a:r>
            <a:r>
              <a:rPr lang="en-US" sz="2400" dirty="0" err="1">
                <a:latin typeface="Courier"/>
                <a:cs typeface="Courier"/>
              </a:rPr>
              <a:t>env</a:t>
            </a:r>
            <a:endParaRPr lang="en-US" sz="2400" dirty="0">
              <a:latin typeface="Courier"/>
              <a:cs typeface="Courier"/>
            </a:endParaRPr>
          </a:p>
          <a:p>
            <a:r>
              <a:rPr lang="en-US" sz="2400" dirty="0">
                <a:latin typeface="Courier"/>
                <a:cs typeface="Courier"/>
              </a:rPr>
              <a:t>x is 1 3 5 7</a:t>
            </a:r>
          </a:p>
          <a:p>
            <a:r>
              <a:rPr lang="en-US" sz="2400" dirty="0">
                <a:latin typeface="Courier"/>
                <a:cs typeface="Courier"/>
              </a:rPr>
              <a:t>y is 2 2 2</a:t>
            </a:r>
          </a:p>
          <a:p>
            <a:r>
              <a:rPr lang="en-US" sz="2400" dirty="0">
                <a:latin typeface="Courier"/>
                <a:cs typeface="Courier"/>
              </a:rPr>
              <a:t>z is </a:t>
            </a:r>
            <a:r>
              <a:rPr lang="en-US" sz="2400" dirty="0" smtClean="0">
                <a:latin typeface="Courier"/>
                <a:cs typeface="Courier"/>
              </a:rPr>
              <a:t>35</a:t>
            </a:r>
          </a:p>
          <a:p>
            <a:r>
              <a:rPr lang="en-US" sz="2400" dirty="0" err="1" smtClean="0">
                <a:latin typeface="Courier"/>
                <a:cs typeface="Courier"/>
              </a:rPr>
              <a:t>lA</a:t>
            </a:r>
            <a:r>
              <a:rPr lang="en-US" sz="2400" dirty="0" smtClean="0">
                <a:latin typeface="Courier"/>
                <a:cs typeface="Courier"/>
              </a:rPr>
              <a:t>, lookat4, </a:t>
            </a:r>
          </a:p>
          <a:p>
            <a:r>
              <a:rPr lang="en-US" sz="2400" dirty="0" smtClean="0">
                <a:latin typeface="Courier"/>
                <a:cs typeface="Courier"/>
              </a:rPr>
              <a:t>and lookAt4A</a:t>
            </a:r>
            <a:endParaRPr lang="en-US" sz="2400" dirty="0">
              <a:latin typeface="Courier"/>
              <a:cs typeface="Courier"/>
            </a:endParaRPr>
          </a:p>
          <a:p>
            <a:endParaRPr lang="en-US" dirty="0">
              <a:latin typeface="Courier"/>
              <a:cs typeface="Courier"/>
            </a:endParaRPr>
          </a:p>
        </p:txBody>
      </p:sp>
    </p:spTree>
    <p:extLst>
      <p:ext uri="{BB962C8B-B14F-4D97-AF65-F5344CB8AC3E}">
        <p14:creationId xmlns:p14="http://schemas.microsoft.com/office/powerpoint/2010/main" val="1511352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20" y="717176"/>
            <a:ext cx="7634883" cy="5214471"/>
          </a:xfrm>
        </p:spPr>
        <p:txBody>
          <a:bodyPr/>
          <a:lstStyle/>
          <a:p>
            <a:r>
              <a:rPr lang="en-US" sz="3600" dirty="0" smtClean="0">
                <a:latin typeface="Calibri"/>
                <a:cs typeface="Calibri"/>
              </a:rPr>
              <a:t>The function definition for </a:t>
            </a:r>
            <a:r>
              <a:rPr lang="en-US" sz="3600" dirty="0" err="1" smtClean="0">
                <a:latin typeface="Courier"/>
                <a:cs typeface="Courier"/>
              </a:rPr>
              <a:t>lA</a:t>
            </a:r>
            <a:r>
              <a:rPr lang="en-US" sz="3600" dirty="0" smtClean="0">
                <a:latin typeface="Courier"/>
                <a:cs typeface="Courier"/>
              </a:rPr>
              <a:t> is in the Global environment</a:t>
            </a:r>
            <a:r>
              <a:rPr lang="en-US" sz="3600" dirty="0" smtClean="0">
                <a:latin typeface="Calibri"/>
                <a:cs typeface="Calibri"/>
              </a:rPr>
              <a:t>.</a:t>
            </a:r>
          </a:p>
          <a:p>
            <a:endParaRPr lang="en-US" sz="3600" dirty="0">
              <a:latin typeface="Calibri"/>
              <a:cs typeface="Calibri"/>
            </a:endParaRPr>
          </a:p>
          <a:p>
            <a:r>
              <a:rPr lang="en-US" sz="3600" dirty="0" smtClean="0">
                <a:latin typeface="Calibri"/>
                <a:cs typeface="Calibri"/>
              </a:rPr>
              <a:t> </a:t>
            </a:r>
            <a:r>
              <a:rPr lang="en-US" sz="3600" dirty="0">
                <a:latin typeface="Calibri"/>
                <a:cs typeface="Calibri"/>
              </a:rPr>
              <a:t>W</a:t>
            </a:r>
            <a:r>
              <a:rPr lang="en-US" sz="3600" dirty="0" smtClean="0">
                <a:latin typeface="Calibri"/>
                <a:cs typeface="Calibri"/>
              </a:rPr>
              <a:t>hen </a:t>
            </a:r>
            <a:r>
              <a:rPr lang="en-US" sz="3600" dirty="0" err="1" smtClean="0">
                <a:latin typeface="Courier"/>
                <a:cs typeface="Courier"/>
              </a:rPr>
              <a:t>lA</a:t>
            </a:r>
            <a:r>
              <a:rPr lang="en-US" sz="3600" dirty="0" smtClean="0">
                <a:latin typeface="Calibri"/>
                <a:cs typeface="Calibri"/>
              </a:rPr>
              <a:t> is called in the code in </a:t>
            </a:r>
            <a:r>
              <a:rPr lang="en-US" sz="3600" dirty="0" smtClean="0">
                <a:latin typeface="Courier"/>
                <a:cs typeface="Courier"/>
              </a:rPr>
              <a:t>lookAt4(</a:t>
            </a:r>
            <a:r>
              <a:rPr lang="en-US" sz="3600" dirty="0">
                <a:latin typeface="Courier"/>
                <a:cs typeface="Courier"/>
              </a:rPr>
              <a:t>)</a:t>
            </a:r>
            <a:r>
              <a:rPr lang="en-US" sz="3600" dirty="0" smtClean="0">
                <a:latin typeface="Calibri"/>
                <a:cs typeface="Calibri"/>
              </a:rPr>
              <a:t>, a call frame is set up for </a:t>
            </a:r>
            <a:r>
              <a:rPr lang="en-US" sz="3600" dirty="0" err="1" smtClean="0">
                <a:latin typeface="Courier"/>
                <a:cs typeface="Courier"/>
              </a:rPr>
              <a:t>lA</a:t>
            </a:r>
            <a:r>
              <a:rPr lang="en-US" sz="3600" dirty="0" smtClean="0">
                <a:latin typeface="Courier"/>
                <a:cs typeface="Courier"/>
              </a:rPr>
              <a:t>().</a:t>
            </a:r>
          </a:p>
          <a:p>
            <a:endParaRPr lang="en-US" sz="3600" dirty="0" smtClean="0">
              <a:latin typeface="Courier"/>
              <a:cs typeface="Courier"/>
            </a:endParaRPr>
          </a:p>
          <a:p>
            <a:r>
              <a:rPr lang="en-US" sz="3600" dirty="0" smtClean="0">
                <a:latin typeface="Calibri"/>
                <a:cs typeface="Calibri"/>
              </a:rPr>
              <a:t> </a:t>
            </a:r>
            <a:r>
              <a:rPr lang="en-US" sz="3600" dirty="0">
                <a:latin typeface="Calibri"/>
                <a:cs typeface="Calibri"/>
              </a:rPr>
              <a:t>I</a:t>
            </a:r>
            <a:r>
              <a:rPr lang="en-US" sz="3600" dirty="0" smtClean="0">
                <a:latin typeface="Calibri"/>
                <a:cs typeface="Calibri"/>
              </a:rPr>
              <a:t>t’s parent environment is Global </a:t>
            </a:r>
            <a:r>
              <a:rPr lang="en-US" sz="3600" dirty="0" err="1" smtClean="0">
                <a:latin typeface="Calibri"/>
                <a:cs typeface="Calibri"/>
              </a:rPr>
              <a:t>Env</a:t>
            </a:r>
            <a:endParaRPr lang="en-US" sz="3600" dirty="0" smtClean="0">
              <a:latin typeface="Calibri"/>
              <a:cs typeface="Calibri"/>
            </a:endParaRPr>
          </a:p>
          <a:p>
            <a:endParaRPr lang="en-US" sz="3600" dirty="0">
              <a:latin typeface="Calibri"/>
              <a:cs typeface="Calibri"/>
            </a:endParaRPr>
          </a:p>
        </p:txBody>
      </p:sp>
    </p:spTree>
    <p:extLst>
      <p:ext uri="{BB962C8B-B14F-4D97-AF65-F5344CB8AC3E}">
        <p14:creationId xmlns:p14="http://schemas.microsoft.com/office/powerpoint/2010/main" val="33910802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20" y="717176"/>
            <a:ext cx="7634883" cy="5214471"/>
          </a:xfrm>
        </p:spPr>
        <p:txBody>
          <a:bodyPr/>
          <a:lstStyle/>
          <a:p>
            <a:r>
              <a:rPr lang="en-US" sz="3600" dirty="0" smtClean="0">
                <a:latin typeface="Calibri"/>
                <a:cs typeface="Calibri"/>
              </a:rPr>
              <a:t>The function definition for </a:t>
            </a:r>
            <a:r>
              <a:rPr lang="en-US" sz="3600" dirty="0" err="1" smtClean="0">
                <a:latin typeface="Courier"/>
                <a:cs typeface="Courier"/>
              </a:rPr>
              <a:t>lA</a:t>
            </a:r>
            <a:r>
              <a:rPr lang="en-US" sz="3600" dirty="0" smtClean="0">
                <a:latin typeface="Courier"/>
                <a:cs typeface="Courier"/>
              </a:rPr>
              <a:t> is in the Global environment</a:t>
            </a:r>
            <a:r>
              <a:rPr lang="en-US" sz="3600" dirty="0" smtClean="0">
                <a:latin typeface="Calibri"/>
                <a:cs typeface="Calibri"/>
              </a:rPr>
              <a:t>.</a:t>
            </a:r>
          </a:p>
          <a:p>
            <a:endParaRPr lang="en-US" sz="3600" dirty="0">
              <a:latin typeface="Calibri"/>
              <a:cs typeface="Calibri"/>
            </a:endParaRPr>
          </a:p>
          <a:p>
            <a:r>
              <a:rPr lang="en-US" sz="3600" dirty="0" smtClean="0">
                <a:latin typeface="Calibri"/>
                <a:cs typeface="Calibri"/>
              </a:rPr>
              <a:t> </a:t>
            </a:r>
            <a:r>
              <a:rPr lang="en-US" sz="3600" dirty="0">
                <a:latin typeface="Calibri"/>
                <a:cs typeface="Calibri"/>
              </a:rPr>
              <a:t>W</a:t>
            </a:r>
            <a:r>
              <a:rPr lang="en-US" sz="3600" dirty="0" smtClean="0">
                <a:latin typeface="Calibri"/>
                <a:cs typeface="Calibri"/>
              </a:rPr>
              <a:t>hen </a:t>
            </a:r>
            <a:r>
              <a:rPr lang="en-US" sz="3600" dirty="0" err="1" smtClean="0">
                <a:latin typeface="Courier"/>
                <a:cs typeface="Courier"/>
              </a:rPr>
              <a:t>lA</a:t>
            </a:r>
            <a:r>
              <a:rPr lang="en-US" sz="3600" dirty="0" smtClean="0">
                <a:latin typeface="Calibri"/>
                <a:cs typeface="Calibri"/>
              </a:rPr>
              <a:t> is called in the code in </a:t>
            </a:r>
            <a:r>
              <a:rPr lang="en-US" sz="3600" dirty="0" smtClean="0">
                <a:latin typeface="Courier"/>
                <a:cs typeface="Courier"/>
              </a:rPr>
              <a:t>lookAt4A(</a:t>
            </a:r>
            <a:r>
              <a:rPr lang="en-US" sz="3600" dirty="0">
                <a:latin typeface="Courier"/>
                <a:cs typeface="Courier"/>
              </a:rPr>
              <a:t>)</a:t>
            </a:r>
            <a:r>
              <a:rPr lang="en-US" sz="3600" dirty="0" smtClean="0">
                <a:latin typeface="Calibri"/>
                <a:cs typeface="Calibri"/>
              </a:rPr>
              <a:t>, a call frame is set up for </a:t>
            </a:r>
            <a:r>
              <a:rPr lang="en-US" sz="3600" dirty="0" err="1" smtClean="0">
                <a:latin typeface="Courier"/>
                <a:cs typeface="Courier"/>
              </a:rPr>
              <a:t>lA</a:t>
            </a:r>
            <a:r>
              <a:rPr lang="en-US" sz="3600" dirty="0" smtClean="0">
                <a:latin typeface="Courier"/>
                <a:cs typeface="Courier"/>
              </a:rPr>
              <a:t>().</a:t>
            </a:r>
          </a:p>
          <a:p>
            <a:endParaRPr lang="en-US" sz="3600" dirty="0" smtClean="0">
              <a:latin typeface="Courier"/>
              <a:cs typeface="Courier"/>
            </a:endParaRPr>
          </a:p>
          <a:p>
            <a:r>
              <a:rPr lang="en-US" sz="3600" dirty="0" smtClean="0">
                <a:latin typeface="Calibri"/>
                <a:cs typeface="Calibri"/>
              </a:rPr>
              <a:t> </a:t>
            </a:r>
            <a:r>
              <a:rPr lang="en-US" sz="3600" dirty="0">
                <a:latin typeface="Calibri"/>
                <a:cs typeface="Calibri"/>
              </a:rPr>
              <a:t>I</a:t>
            </a:r>
            <a:r>
              <a:rPr lang="en-US" sz="3600" dirty="0" smtClean="0">
                <a:latin typeface="Calibri"/>
                <a:cs typeface="Calibri"/>
              </a:rPr>
              <a:t>t’s parent environment is the lookAt4A frame.</a:t>
            </a:r>
          </a:p>
          <a:p>
            <a:endParaRPr lang="en-US" sz="3600" dirty="0">
              <a:latin typeface="Calibri"/>
              <a:cs typeface="Calibri"/>
            </a:endParaRPr>
          </a:p>
        </p:txBody>
      </p:sp>
    </p:spTree>
    <p:extLst>
      <p:ext uri="{BB962C8B-B14F-4D97-AF65-F5344CB8AC3E}">
        <p14:creationId xmlns:p14="http://schemas.microsoft.com/office/powerpoint/2010/main" val="18424515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Additional Examples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034066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065059" y="20481"/>
            <a:ext cx="4078941"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smtClean="0">
                <a:solidFill>
                  <a:srgbClr val="FF0000"/>
                </a:solidFill>
                <a:latin typeface="Courier"/>
                <a:cs typeface="Courier"/>
              </a:rPr>
              <a:t>lookAt2()</a:t>
            </a:r>
            <a:endParaRPr lang="en-US" sz="2600" dirty="0">
              <a:solidFill>
                <a:srgbClr val="FF0000"/>
              </a:solidFill>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292662"/>
          </a:xfrm>
          <a:prstGeom prst="rect">
            <a:avLst/>
          </a:prstGeom>
          <a:noFill/>
        </p:spPr>
        <p:txBody>
          <a:bodyPr wrap="square" rtlCol="0">
            <a:spAutoFit/>
          </a:bodyPr>
          <a:lstStyle/>
          <a:p>
            <a:r>
              <a:rPr lang="en-US" sz="2600" dirty="0" smtClean="0">
                <a:solidFill>
                  <a:srgbClr val="FF0000"/>
                </a:solidFill>
                <a:latin typeface="Courier"/>
                <a:cs typeface="Courier"/>
              </a:rPr>
              <a:t>x is an object of some kind</a:t>
            </a:r>
          </a:p>
          <a:p>
            <a:r>
              <a:rPr lang="en-US" sz="2600" dirty="0" smtClean="0">
                <a:solidFill>
                  <a:srgbClr val="FF0000"/>
                </a:solidFill>
                <a:latin typeface="Courier"/>
                <a:cs typeface="Courier"/>
              </a:rPr>
              <a:t> </a:t>
            </a:r>
          </a:p>
        </p:txBody>
      </p:sp>
      <p:cxnSp>
        <p:nvCxnSpPr>
          <p:cNvPr id="11" name="Straight Connector 10"/>
          <p:cNvCxnSpPr/>
          <p:nvPr/>
        </p:nvCxnSpPr>
        <p:spPr bwMode="auto">
          <a:xfrm flipH="1" flipV="1">
            <a:off x="3947348" y="3046320"/>
            <a:ext cx="956234" cy="1038720"/>
          </a:xfrm>
          <a:prstGeom prst="line">
            <a:avLst/>
          </a:prstGeom>
          <a:blipFill dpi="0" rotWithShape="0">
            <a:blip r:embed="rId2"/>
            <a:srcRect/>
            <a:tile tx="0" ty="0" sx="100000" sy="100000" flip="none" algn="tl"/>
          </a:blipFill>
          <a:ln w="38100" cap="flat" cmpd="sng" algn="ctr">
            <a:solidFill>
              <a:srgbClr val="00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2065507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154706" y="-14941"/>
            <a:ext cx="4153648"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a:t>
            </a:r>
            <a:r>
              <a:rPr lang="en-US" sz="2400" dirty="0" smtClean="0">
                <a:solidFill>
                  <a:srgbClr val="FF0000"/>
                </a:solidFill>
                <a:latin typeface="Courier"/>
                <a:cs typeface="Courier"/>
              </a:rPr>
              <a:t>y </a:t>
            </a:r>
            <a:r>
              <a:rPr lang="en-US" sz="2400" dirty="0">
                <a:solidFill>
                  <a:srgbClr val="FF0000"/>
                </a:solidFill>
                <a:latin typeface="Courier"/>
                <a:cs typeface="Courier"/>
              </a:rPr>
              <a:t>= </a:t>
            </a:r>
            <a:r>
              <a:rPr lang="en-US" sz="2400" dirty="0" smtClean="0">
                <a:solidFill>
                  <a:srgbClr val="FF0000"/>
                </a:solidFill>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692771"/>
          </a:xfrm>
          <a:prstGeom prst="rect">
            <a:avLst/>
          </a:prstGeom>
          <a:noFill/>
        </p:spPr>
        <p:txBody>
          <a:bodyPr wrap="square" rtlCol="0">
            <a:spAutoFit/>
          </a:bodyPr>
          <a:lstStyle/>
          <a:p>
            <a:r>
              <a:rPr lang="en-US" sz="2600" dirty="0" smtClean="0">
                <a:solidFill>
                  <a:srgbClr val="000000"/>
                </a:solidFill>
                <a:latin typeface="Courier"/>
                <a:cs typeface="Courier"/>
              </a:rPr>
              <a:t>x is an object of some kind</a:t>
            </a:r>
          </a:p>
          <a:p>
            <a:r>
              <a:rPr lang="en-US" sz="2600" dirty="0" smtClean="0">
                <a:solidFill>
                  <a:srgbClr val="FF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71496076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124824" y="49198"/>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a:t>
            </a:r>
            <a:r>
              <a:rPr lang="en-US" sz="2400" dirty="0" smtClean="0">
                <a:solidFill>
                  <a:srgbClr val="FF0000"/>
                </a:solidFill>
                <a:latin typeface="Courier"/>
                <a:cs typeface="Courier"/>
              </a:rPr>
              <a:t>z &gt; 25</a:t>
            </a:r>
            <a:r>
              <a:rPr lang="en-US" sz="2400" dirty="0" smtClean="0">
                <a:latin typeface="Courier"/>
                <a:cs typeface="Courier"/>
              </a:rPr>
              <a:t>) x=-1:-4</a:t>
            </a:r>
            <a:endParaRPr lang="en-US" sz="2400" dirty="0">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692771"/>
          </a:xfrm>
          <a:prstGeom prst="rect">
            <a:avLst/>
          </a:prstGeom>
          <a:noFill/>
        </p:spPr>
        <p:txBody>
          <a:bodyPr wrap="square" rtlCol="0">
            <a:spAutoFit/>
          </a:bodyPr>
          <a:lstStyle/>
          <a:p>
            <a:r>
              <a:rPr lang="en-US" sz="2600" dirty="0" smtClean="0">
                <a:solidFill>
                  <a:srgbClr val="000000"/>
                </a:solidFill>
                <a:latin typeface="Courier"/>
                <a:cs typeface="Courier"/>
              </a:rPr>
              <a:t>x is an object of some kind</a:t>
            </a:r>
          </a:p>
          <a:p>
            <a:r>
              <a:rPr lang="en-US" sz="26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298751900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172523" y="-668"/>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a:t>
            </a:r>
            <a:r>
              <a:rPr lang="en-US" sz="2400" dirty="0" smtClean="0">
                <a:solidFill>
                  <a:srgbClr val="FF0000"/>
                </a:solidFill>
                <a:latin typeface="Courier"/>
                <a:cs typeface="Courier"/>
              </a:rPr>
              <a:t>print</a:t>
            </a:r>
            <a:r>
              <a:rPr lang="en-US" sz="2400" dirty="0">
                <a:solidFill>
                  <a:srgbClr val="FF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838818"/>
            <a:ext cx="4213412" cy="492443"/>
          </a:xfrm>
          <a:prstGeom prst="rect">
            <a:avLst/>
          </a:prstGeom>
          <a:noFill/>
        </p:spPr>
        <p:txBody>
          <a:bodyPr wrap="square" rtlCol="0">
            <a:spAutoFit/>
          </a:bodyPr>
          <a:lstStyle/>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692771"/>
          </a:xfrm>
          <a:prstGeom prst="rect">
            <a:avLst/>
          </a:prstGeom>
          <a:noFill/>
        </p:spPr>
        <p:txBody>
          <a:bodyPr wrap="square" rtlCol="0">
            <a:spAutoFit/>
          </a:bodyPr>
          <a:lstStyle/>
          <a:p>
            <a:r>
              <a:rPr lang="en-US" sz="2600" dirty="0" smtClean="0">
                <a:solidFill>
                  <a:srgbClr val="000000"/>
                </a:solidFill>
                <a:latin typeface="Courier"/>
                <a:cs typeface="Courier"/>
              </a:rPr>
              <a:t>x is an object of some kind</a:t>
            </a:r>
          </a:p>
          <a:p>
            <a:r>
              <a:rPr lang="en-US" sz="26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sp>
        <p:nvSpPr>
          <p:cNvPr id="12" name="TextBox 11"/>
          <p:cNvSpPr txBox="1"/>
          <p:nvPr/>
        </p:nvSpPr>
        <p:spPr>
          <a:xfrm>
            <a:off x="239059" y="4365010"/>
            <a:ext cx="3974353" cy="2092881"/>
          </a:xfrm>
          <a:prstGeom prst="rect">
            <a:avLst/>
          </a:prstGeom>
          <a:noFill/>
        </p:spPr>
        <p:txBody>
          <a:bodyPr wrap="square" rtlCol="0">
            <a:spAutoFit/>
          </a:bodyPr>
          <a:lstStyle/>
          <a:p>
            <a:r>
              <a:rPr lang="en-US" sz="2600" dirty="0" smtClean="0">
                <a:latin typeface="Courier"/>
                <a:cs typeface="Courier"/>
              </a:rPr>
              <a:t>CONSOLE</a:t>
            </a:r>
          </a:p>
          <a:p>
            <a:r>
              <a:rPr lang="en-US" sz="2600" dirty="0">
                <a:solidFill>
                  <a:srgbClr val="FF0000"/>
                </a:solidFill>
                <a:latin typeface="Courier"/>
                <a:cs typeface="Courier"/>
              </a:rPr>
              <a:t>Error </a:t>
            </a:r>
            <a:r>
              <a:rPr lang="en-US" sz="2600" dirty="0" smtClean="0">
                <a:solidFill>
                  <a:srgbClr val="FF0000"/>
                </a:solidFill>
                <a:latin typeface="Courier"/>
                <a:cs typeface="Courier"/>
              </a:rPr>
              <a:t>in print</a:t>
            </a:r>
            <a:r>
              <a:rPr lang="en-US" sz="2600" dirty="0">
                <a:solidFill>
                  <a:srgbClr val="FF0000"/>
                </a:solidFill>
                <a:latin typeface="Courier"/>
                <a:cs typeface="Courier"/>
              </a:rPr>
              <a:t>(x) : argument "x" is missing, with no default</a:t>
            </a:r>
          </a:p>
        </p:txBody>
      </p:sp>
    </p:spTree>
    <p:extLst>
      <p:ext uri="{BB962C8B-B14F-4D97-AF65-F5344CB8AC3E}">
        <p14:creationId xmlns:p14="http://schemas.microsoft.com/office/powerpoint/2010/main" val="7578872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6847291" cy="5632824"/>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6" name="TextBox 5"/>
          <p:cNvSpPr txBox="1"/>
          <p:nvPr/>
        </p:nvSpPr>
        <p:spPr>
          <a:xfrm>
            <a:off x="940722" y="1567988"/>
            <a:ext cx="4494239" cy="2677656"/>
          </a:xfrm>
          <a:prstGeom prst="rect">
            <a:avLst/>
          </a:prstGeom>
          <a:noFill/>
        </p:spPr>
        <p:txBody>
          <a:bodyPr wrap="none" rtlCol="0">
            <a:spAutoFit/>
          </a:bodyPr>
          <a:lstStyle/>
          <a:p>
            <a:r>
              <a:rPr lang="en-US" sz="2800" dirty="0" smtClean="0">
                <a:latin typeface="Courier"/>
                <a:cs typeface="Courier"/>
              </a:rPr>
              <a:t>x is vector: 1 3 5 7</a:t>
            </a:r>
          </a:p>
          <a:p>
            <a:r>
              <a:rPr lang="en-US" sz="2800" dirty="0" smtClean="0">
                <a:latin typeface="Courier"/>
                <a:cs typeface="Courier"/>
              </a:rPr>
              <a:t>y is vector: 2 2 2 </a:t>
            </a:r>
          </a:p>
          <a:p>
            <a:r>
              <a:rPr lang="en-US" sz="2800" dirty="0" smtClean="0">
                <a:latin typeface="Courier"/>
                <a:cs typeface="Courier"/>
              </a:rPr>
              <a:t>z is vector: 17</a:t>
            </a:r>
          </a:p>
          <a:p>
            <a:endParaRPr lang="en-US" sz="2800" dirty="0">
              <a:latin typeface="Courier"/>
              <a:cs typeface="Courier"/>
            </a:endParaRPr>
          </a:p>
          <a:p>
            <a:r>
              <a:rPr lang="en-US" sz="2800" dirty="0" err="1" smtClean="0">
                <a:latin typeface="Courier"/>
                <a:cs typeface="Courier"/>
              </a:rPr>
              <a:t>lookAt</a:t>
            </a:r>
            <a:r>
              <a:rPr lang="en-US" sz="2800" dirty="0">
                <a:latin typeface="Courier"/>
                <a:cs typeface="Courier"/>
              </a:rPr>
              <a:t> </a:t>
            </a:r>
            <a:r>
              <a:rPr lang="en-US" sz="2800" dirty="0" smtClean="0">
                <a:latin typeface="Courier"/>
                <a:cs typeface="Courier"/>
              </a:rPr>
              <a:t>is a function</a:t>
            </a:r>
          </a:p>
          <a:p>
            <a:r>
              <a:rPr lang="en-US" sz="2800" dirty="0" smtClean="0">
                <a:latin typeface="Courier"/>
                <a:cs typeface="Courier"/>
              </a:rPr>
              <a:t>object</a:t>
            </a:r>
          </a:p>
        </p:txBody>
      </p:sp>
      <p:sp>
        <p:nvSpPr>
          <p:cNvPr id="2" name="TextBox 1"/>
          <p:cNvSpPr txBox="1"/>
          <p:nvPr/>
        </p:nvSpPr>
        <p:spPr>
          <a:xfrm>
            <a:off x="224117" y="214716"/>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Tree>
    <p:extLst>
      <p:ext uri="{BB962C8B-B14F-4D97-AF65-F5344CB8AC3E}">
        <p14:creationId xmlns:p14="http://schemas.microsoft.com/office/powerpoint/2010/main" val="286954043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139765" y="-668"/>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627293"/>
            <a:ext cx="4213412" cy="892552"/>
          </a:xfrm>
          <a:prstGeom prst="rect">
            <a:avLst/>
          </a:prstGeom>
          <a:noFill/>
        </p:spPr>
        <p:txBody>
          <a:bodyPr wrap="square" rtlCol="0">
            <a:spAutoFit/>
          </a:bodyPr>
          <a:lstStyle/>
          <a:p>
            <a:r>
              <a:rPr lang="en-US" sz="2600" dirty="0">
                <a:solidFill>
                  <a:srgbClr val="FF0000"/>
                </a:solidFill>
                <a:latin typeface="Courier"/>
                <a:cs typeface="Courier"/>
              </a:rPr>
              <a:t>z</a:t>
            </a:r>
            <a:r>
              <a:rPr lang="en-US" sz="2600" dirty="0" smtClean="0">
                <a:solidFill>
                  <a:srgbClr val="FF0000"/>
                </a:solidFill>
                <a:latin typeface="Courier"/>
                <a:cs typeface="Courier"/>
              </a:rPr>
              <a:t> = 35</a:t>
            </a:r>
          </a:p>
          <a:p>
            <a:r>
              <a:rPr lang="en-US" sz="2600" dirty="0" smtClean="0">
                <a:solidFill>
                  <a:srgbClr val="FF0000"/>
                </a:solidFill>
                <a:latin typeface="Courier"/>
                <a:cs typeface="Courier"/>
              </a:rPr>
              <a:t>lookAt2()</a:t>
            </a:r>
            <a:endParaRPr lang="en-US" sz="2600" dirty="0">
              <a:solidFill>
                <a:srgbClr val="FF0000"/>
              </a:solidFill>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a:t>
            </a:r>
            <a:r>
              <a:rPr lang="en-US" sz="2000" dirty="0" smtClean="0">
                <a:solidFill>
                  <a:srgbClr val="FF0000"/>
                </a:solidFill>
                <a:latin typeface="Courier"/>
                <a:cs typeface="Courier"/>
              </a:rPr>
              <a:t>35</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292662"/>
          </a:xfrm>
          <a:prstGeom prst="rect">
            <a:avLst/>
          </a:prstGeom>
          <a:noFill/>
        </p:spPr>
        <p:txBody>
          <a:bodyPr wrap="square" rtlCol="0">
            <a:spAutoFit/>
          </a:bodyPr>
          <a:lstStyle/>
          <a:p>
            <a:r>
              <a:rPr lang="en-US" sz="2600" dirty="0" smtClean="0">
                <a:solidFill>
                  <a:srgbClr val="FF0000"/>
                </a:solidFill>
                <a:latin typeface="Courier"/>
                <a:cs typeface="Courier"/>
              </a:rPr>
              <a:t>x is an object of some kind</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280685203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080000" y="20481"/>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a:t>
            </a:r>
            <a:r>
              <a:rPr lang="en-US" sz="2400" dirty="0" smtClean="0">
                <a:solidFill>
                  <a:srgbClr val="FF0000"/>
                </a:solidFill>
                <a:latin typeface="Courier"/>
                <a:cs typeface="Courier"/>
              </a:rPr>
              <a:t>y </a:t>
            </a:r>
            <a:r>
              <a:rPr lang="en-US" sz="2400" dirty="0">
                <a:solidFill>
                  <a:srgbClr val="FF0000"/>
                </a:solidFill>
                <a:latin typeface="Courier"/>
                <a:cs typeface="Courier"/>
              </a:rPr>
              <a:t>= </a:t>
            </a:r>
            <a:r>
              <a:rPr lang="en-US" sz="2400" dirty="0" smtClean="0">
                <a:solidFill>
                  <a:srgbClr val="FF0000"/>
                </a:solidFill>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58589" y="3598475"/>
            <a:ext cx="4213412" cy="892552"/>
          </a:xfrm>
          <a:prstGeom prst="rect">
            <a:avLst/>
          </a:prstGeom>
          <a:noFill/>
        </p:spPr>
        <p:txBody>
          <a:bodyPr wrap="square" rtlCol="0">
            <a:spAutoFit/>
          </a:bodyPr>
          <a:lstStyle/>
          <a:p>
            <a:r>
              <a:rPr lang="en-US" sz="2600" dirty="0">
                <a:latin typeface="Courier"/>
                <a:cs typeface="Courier"/>
              </a:rPr>
              <a:t>z</a:t>
            </a:r>
            <a:r>
              <a:rPr lang="en-US" sz="2600" dirty="0" smtClean="0">
                <a:latin typeface="Courier"/>
                <a:cs typeface="Courier"/>
              </a:rPr>
              <a:t> = 35</a:t>
            </a:r>
          </a:p>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880116" y="4491027"/>
            <a:ext cx="3546708" cy="1692771"/>
          </a:xfrm>
          <a:prstGeom prst="rect">
            <a:avLst/>
          </a:prstGeom>
          <a:noFill/>
        </p:spPr>
        <p:txBody>
          <a:bodyPr wrap="square" rtlCol="0">
            <a:spAutoFit/>
          </a:bodyPr>
          <a:lstStyle/>
          <a:p>
            <a:r>
              <a:rPr lang="en-US" sz="2600" dirty="0" smtClean="0">
                <a:solidFill>
                  <a:srgbClr val="000000"/>
                </a:solidFill>
                <a:latin typeface="Courier"/>
                <a:cs typeface="Courier"/>
              </a:rPr>
              <a:t>x is an object of some kind</a:t>
            </a:r>
          </a:p>
          <a:p>
            <a:r>
              <a:rPr lang="en-US" sz="2600" dirty="0" smtClean="0">
                <a:solidFill>
                  <a:srgbClr val="FF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27073607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154706" y="25523"/>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a:t>
            </a:r>
            <a:r>
              <a:rPr lang="en-US" sz="2400" dirty="0" smtClean="0">
                <a:solidFill>
                  <a:srgbClr val="FF0000"/>
                </a:solidFill>
                <a:latin typeface="Courier"/>
                <a:cs typeface="Courier"/>
              </a:rPr>
              <a:t>z &gt; 25</a:t>
            </a:r>
            <a:r>
              <a:rPr lang="en-US" sz="2400" dirty="0" smtClean="0">
                <a:latin typeface="Courier"/>
                <a:cs typeface="Courier"/>
              </a:rPr>
              <a:t>) </a:t>
            </a:r>
            <a:r>
              <a:rPr lang="en-US" sz="2400" dirty="0" smtClean="0">
                <a:solidFill>
                  <a:srgbClr val="FF0000"/>
                </a:solidFill>
                <a:latin typeface="Courier"/>
                <a:cs typeface="Courier"/>
              </a:rPr>
              <a:t>x=-1:-4</a:t>
            </a:r>
            <a:endParaRPr lang="en-US" sz="2400" dirty="0">
              <a:solidFill>
                <a:srgbClr val="FF0000"/>
              </a:solidFill>
              <a:latin typeface="Courier"/>
              <a:cs typeface="Courier"/>
            </a:endParaRPr>
          </a:p>
          <a:p>
            <a:r>
              <a:rPr lang="en-US" sz="2400" dirty="0" smtClean="0">
                <a:solidFill>
                  <a:srgbClr val="000000"/>
                </a:solidFill>
                <a:latin typeface="Courier"/>
                <a:cs typeface="Courier"/>
              </a:rPr>
              <a:t>  print</a:t>
            </a:r>
            <a:r>
              <a:rPr lang="en-US" sz="2400" dirty="0">
                <a:solidFill>
                  <a:srgbClr val="00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310887" y="3638764"/>
            <a:ext cx="4213412" cy="892552"/>
          </a:xfrm>
          <a:prstGeom prst="rect">
            <a:avLst/>
          </a:prstGeom>
          <a:noFill/>
        </p:spPr>
        <p:txBody>
          <a:bodyPr wrap="square" rtlCol="0">
            <a:spAutoFit/>
          </a:bodyPr>
          <a:lstStyle/>
          <a:p>
            <a:r>
              <a:rPr lang="en-US" sz="2600" dirty="0">
                <a:latin typeface="Courier"/>
                <a:cs typeface="Courier"/>
              </a:rPr>
              <a:t>z</a:t>
            </a:r>
            <a:r>
              <a:rPr lang="en-US" sz="2600" dirty="0" smtClean="0">
                <a:latin typeface="Courier"/>
                <a:cs typeface="Courier"/>
              </a:rPr>
              <a:t> = 35</a:t>
            </a:r>
          </a:p>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35</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0" name="TextBox 9"/>
          <p:cNvSpPr txBox="1"/>
          <p:nvPr/>
        </p:nvSpPr>
        <p:spPr>
          <a:xfrm>
            <a:off x="4524299" y="4695221"/>
            <a:ext cx="4452469" cy="1231106"/>
          </a:xfrm>
          <a:prstGeom prst="rect">
            <a:avLst/>
          </a:prstGeom>
          <a:noFill/>
        </p:spPr>
        <p:txBody>
          <a:bodyPr wrap="square" rtlCol="0">
            <a:spAutoFit/>
          </a:bodyPr>
          <a:lstStyle/>
          <a:p>
            <a:r>
              <a:rPr lang="en-US" sz="2400" dirty="0" smtClean="0">
                <a:solidFill>
                  <a:srgbClr val="FF0000"/>
                </a:solidFill>
                <a:latin typeface="Courier"/>
                <a:cs typeface="Courier"/>
              </a:rPr>
              <a:t>x is vector -1 -2 -3 -4</a:t>
            </a:r>
          </a:p>
          <a:p>
            <a:r>
              <a:rPr lang="en-US" sz="24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cxnSp>
        <p:nvCxnSpPr>
          <p:cNvPr id="12" name="Straight Connector 11"/>
          <p:cNvCxnSpPr/>
          <p:nvPr/>
        </p:nvCxnSpPr>
        <p:spPr bwMode="auto">
          <a:xfrm flipH="1" flipV="1">
            <a:off x="3003176" y="2076824"/>
            <a:ext cx="1876941" cy="2008216"/>
          </a:xfrm>
          <a:prstGeom prst="line">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6600485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023111" y="20481"/>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a:t>
            </a:r>
            <a:r>
              <a:rPr lang="en-US" sz="2400" dirty="0" smtClean="0">
                <a:solidFill>
                  <a:srgbClr val="FF0000"/>
                </a:solidFill>
                <a:latin typeface="Courier"/>
                <a:cs typeface="Courier"/>
              </a:rPr>
              <a:t>print</a:t>
            </a:r>
            <a:r>
              <a:rPr lang="en-US" sz="2400" dirty="0">
                <a:solidFill>
                  <a:srgbClr val="FF0000"/>
                </a:solidFill>
                <a:latin typeface="Courier"/>
                <a:cs typeface="Courier"/>
              </a:rPr>
              <a:t>(x)</a:t>
            </a:r>
          </a:p>
          <a:p>
            <a:r>
              <a:rPr lang="en-US" sz="2400" dirty="0" smtClean="0">
                <a:latin typeface="Courier"/>
                <a:cs typeface="Courier"/>
              </a:rPr>
              <a:t>  print</a:t>
            </a:r>
            <a:r>
              <a:rPr lang="en-US" sz="2400" dirty="0">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281005" y="3529363"/>
            <a:ext cx="4213412" cy="892552"/>
          </a:xfrm>
          <a:prstGeom prst="rect">
            <a:avLst/>
          </a:prstGeom>
          <a:noFill/>
        </p:spPr>
        <p:txBody>
          <a:bodyPr wrap="square" rtlCol="0">
            <a:spAutoFit/>
          </a:bodyPr>
          <a:lstStyle/>
          <a:p>
            <a:r>
              <a:rPr lang="en-US" sz="2600" dirty="0">
                <a:latin typeface="Courier"/>
                <a:cs typeface="Courier"/>
              </a:rPr>
              <a:t>z</a:t>
            </a:r>
            <a:r>
              <a:rPr lang="en-US" sz="2600" dirty="0" smtClean="0">
                <a:latin typeface="Courier"/>
                <a:cs typeface="Courier"/>
              </a:rPr>
              <a:t> = 35</a:t>
            </a:r>
          </a:p>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35</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2" name="TextBox 11"/>
          <p:cNvSpPr txBox="1"/>
          <p:nvPr/>
        </p:nvSpPr>
        <p:spPr>
          <a:xfrm>
            <a:off x="239059" y="4365010"/>
            <a:ext cx="3974353" cy="89255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FF0000"/>
                </a:solidFill>
                <a:latin typeface="Courier"/>
                <a:cs typeface="Courier"/>
              </a:rPr>
              <a:t>[1] -1 -2 -3 -4</a:t>
            </a:r>
            <a:endParaRPr lang="en-US" sz="2600" dirty="0">
              <a:solidFill>
                <a:srgbClr val="FF0000"/>
              </a:solidFill>
              <a:latin typeface="Courier"/>
              <a:cs typeface="Courier"/>
            </a:endParaRPr>
          </a:p>
        </p:txBody>
      </p:sp>
      <p:sp>
        <p:nvSpPr>
          <p:cNvPr id="13" name="TextBox 12"/>
          <p:cNvSpPr txBox="1"/>
          <p:nvPr/>
        </p:nvSpPr>
        <p:spPr>
          <a:xfrm>
            <a:off x="4572001" y="4695221"/>
            <a:ext cx="4452469" cy="1231106"/>
          </a:xfrm>
          <a:prstGeom prst="rect">
            <a:avLst/>
          </a:prstGeom>
          <a:noFill/>
        </p:spPr>
        <p:txBody>
          <a:bodyPr wrap="square" rtlCol="0">
            <a:spAutoFit/>
          </a:bodyPr>
          <a:lstStyle/>
          <a:p>
            <a:r>
              <a:rPr lang="en-US" sz="2400" dirty="0" smtClean="0">
                <a:solidFill>
                  <a:srgbClr val="000000"/>
                </a:solidFill>
                <a:latin typeface="Courier"/>
                <a:cs typeface="Courier"/>
              </a:rPr>
              <a:t>x is vector -1 -2 -3 -4</a:t>
            </a:r>
          </a:p>
          <a:p>
            <a:r>
              <a:rPr lang="en-US" sz="24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126267147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008170" y="-668"/>
            <a:ext cx="4452470" cy="3046988"/>
          </a:xfrm>
          <a:prstGeom prst="rect">
            <a:avLst/>
          </a:prstGeom>
          <a:noFill/>
        </p:spPr>
        <p:txBody>
          <a:bodyPr wrap="square" rtlCol="0">
            <a:spAutoFit/>
          </a:bodyPr>
          <a:lstStyle/>
          <a:p>
            <a:r>
              <a:rPr lang="en-US" sz="2400" dirty="0" smtClean="0">
                <a:latin typeface="Courier"/>
                <a:cs typeface="Courier"/>
              </a:rPr>
              <a:t>lookAt2 = </a:t>
            </a:r>
          </a:p>
          <a:p>
            <a:r>
              <a:rPr lang="en-US" sz="2400" dirty="0" smtClean="0">
                <a:latin typeface="Courier"/>
                <a:cs typeface="Courier"/>
              </a:rPr>
              <a:t>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solidFill>
                  <a:srgbClr val="FF0000"/>
                </a:solidFill>
                <a:latin typeface="Courier"/>
                <a:cs typeface="Courier"/>
              </a:rPr>
              <a:t>  print</a:t>
            </a:r>
            <a:r>
              <a:rPr lang="en-US" sz="2400" dirty="0">
                <a:solidFill>
                  <a:srgbClr val="FF0000"/>
                </a:solidFill>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239059" y="3506364"/>
            <a:ext cx="4213412" cy="892552"/>
          </a:xfrm>
          <a:prstGeom prst="rect">
            <a:avLst/>
          </a:prstGeom>
          <a:noFill/>
        </p:spPr>
        <p:txBody>
          <a:bodyPr wrap="square" rtlCol="0">
            <a:spAutoFit/>
          </a:bodyPr>
          <a:lstStyle/>
          <a:p>
            <a:r>
              <a:rPr lang="en-US" sz="2600" dirty="0" smtClean="0">
                <a:latin typeface="Courier"/>
                <a:cs typeface="Courier"/>
              </a:rPr>
              <a:t>z = 35</a:t>
            </a:r>
          </a:p>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35</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sp>
        <p:nvSpPr>
          <p:cNvPr id="12" name="TextBox 11"/>
          <p:cNvSpPr txBox="1"/>
          <p:nvPr/>
        </p:nvSpPr>
        <p:spPr>
          <a:xfrm>
            <a:off x="239059" y="4365010"/>
            <a:ext cx="3974353" cy="1292662"/>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-1 -2 -3 -4</a:t>
            </a:r>
          </a:p>
          <a:p>
            <a:r>
              <a:rPr lang="en-US" sz="2600" dirty="0" smtClean="0">
                <a:solidFill>
                  <a:srgbClr val="FF0000"/>
                </a:solidFill>
                <a:latin typeface="Courier"/>
                <a:cs typeface="Courier"/>
              </a:rPr>
              <a:t>[1] 3</a:t>
            </a:r>
            <a:endParaRPr lang="en-US" sz="2600" dirty="0">
              <a:solidFill>
                <a:srgbClr val="FF0000"/>
              </a:solidFill>
              <a:latin typeface="Courier"/>
              <a:cs typeface="Courier"/>
            </a:endParaRPr>
          </a:p>
        </p:txBody>
      </p:sp>
      <p:sp>
        <p:nvSpPr>
          <p:cNvPr id="13" name="TextBox 12"/>
          <p:cNvSpPr txBox="1"/>
          <p:nvPr/>
        </p:nvSpPr>
        <p:spPr>
          <a:xfrm>
            <a:off x="4572001" y="4695221"/>
            <a:ext cx="4452469" cy="1231106"/>
          </a:xfrm>
          <a:prstGeom prst="rect">
            <a:avLst/>
          </a:prstGeom>
          <a:noFill/>
        </p:spPr>
        <p:txBody>
          <a:bodyPr wrap="square" rtlCol="0">
            <a:spAutoFit/>
          </a:bodyPr>
          <a:lstStyle/>
          <a:p>
            <a:r>
              <a:rPr lang="en-US" sz="2400" dirty="0" smtClean="0">
                <a:solidFill>
                  <a:srgbClr val="000000"/>
                </a:solidFill>
                <a:latin typeface="Courier"/>
                <a:cs typeface="Courier"/>
              </a:rPr>
              <a:t>x is vector -1 -2 -3 -4</a:t>
            </a:r>
          </a:p>
          <a:p>
            <a:r>
              <a:rPr lang="en-US" sz="24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349195673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1" y="343647"/>
            <a:ext cx="4880116" cy="3391647"/>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506364"/>
            <a:ext cx="4811059" cy="335163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4691530" y="333748"/>
            <a:ext cx="4452470" cy="2677656"/>
          </a:xfrm>
          <a:prstGeom prst="rect">
            <a:avLst/>
          </a:prstGeom>
          <a:noFill/>
        </p:spPr>
        <p:txBody>
          <a:bodyPr wrap="square" rtlCol="0">
            <a:spAutoFit/>
          </a:bodyPr>
          <a:lstStyle/>
          <a:p>
            <a:r>
              <a:rPr lang="en-US" sz="2400" dirty="0" smtClean="0">
                <a:latin typeface="Courier"/>
                <a:cs typeface="Courier"/>
              </a:rPr>
              <a:t>lookAt2 = 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x=-1:-4</a:t>
            </a:r>
            <a:endParaRPr lang="en-US" sz="2400" dirty="0">
              <a:latin typeface="Courier"/>
              <a:cs typeface="Courier"/>
            </a:endParaRP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solidFill>
                  <a:srgbClr val="FF0000"/>
                </a:solidFill>
                <a:latin typeface="Courier"/>
                <a:cs typeface="Courier"/>
              </a:rPr>
              <a:t>  </a:t>
            </a:r>
            <a:r>
              <a:rPr lang="en-US" sz="2400" dirty="0" smtClean="0">
                <a:solidFill>
                  <a:srgbClr val="000000"/>
                </a:solidFill>
                <a:latin typeface="Courier"/>
                <a:cs typeface="Courier"/>
              </a:rPr>
              <a:t>print</a:t>
            </a:r>
            <a:r>
              <a:rPr lang="en-US" sz="2400" dirty="0">
                <a:solidFill>
                  <a:srgbClr val="000000"/>
                </a:solidFill>
                <a:latin typeface="Courier"/>
                <a:cs typeface="Courier"/>
              </a:rPr>
              <a:t>(y)</a:t>
            </a:r>
          </a:p>
          <a:p>
            <a:r>
              <a:rPr lang="en-US" sz="2400" dirty="0" smtClean="0">
                <a:latin typeface="Courier"/>
                <a:cs typeface="Courier"/>
              </a:rPr>
              <a:t>  </a:t>
            </a:r>
            <a:r>
              <a:rPr lang="en-US" sz="2400" dirty="0" smtClean="0">
                <a:solidFill>
                  <a:srgbClr val="FF0000"/>
                </a:solidFill>
                <a:latin typeface="Courier"/>
                <a:cs typeface="Courier"/>
              </a:rPr>
              <a:t>print</a:t>
            </a:r>
            <a:r>
              <a:rPr lang="en-US" sz="2400" dirty="0">
                <a:solidFill>
                  <a:srgbClr val="FF0000"/>
                </a:solidFill>
                <a:latin typeface="Courier"/>
                <a:cs typeface="Courier"/>
              </a:rPr>
              <a:t>(z</a:t>
            </a:r>
            <a:r>
              <a:rPr lang="en-US" sz="2400" dirty="0" smtClean="0">
                <a:solidFill>
                  <a:srgbClr val="FF0000"/>
                </a:solidFill>
                <a:latin typeface="Courier"/>
                <a:cs typeface="Courier"/>
              </a:rPr>
              <a:t>)</a:t>
            </a:r>
          </a:p>
          <a:p>
            <a:r>
              <a:rPr lang="en-US" sz="2400" dirty="0">
                <a:latin typeface="Courier"/>
                <a:cs typeface="Courier"/>
              </a:rPr>
              <a:t>}</a:t>
            </a:r>
          </a:p>
        </p:txBody>
      </p:sp>
      <p:sp>
        <p:nvSpPr>
          <p:cNvPr id="8" name="TextBox 7"/>
          <p:cNvSpPr txBox="1"/>
          <p:nvPr/>
        </p:nvSpPr>
        <p:spPr>
          <a:xfrm>
            <a:off x="239059" y="3392542"/>
            <a:ext cx="4213412" cy="892552"/>
          </a:xfrm>
          <a:prstGeom prst="rect">
            <a:avLst/>
          </a:prstGeom>
          <a:noFill/>
        </p:spPr>
        <p:txBody>
          <a:bodyPr wrap="square" rtlCol="0">
            <a:spAutoFit/>
          </a:bodyPr>
          <a:lstStyle/>
          <a:p>
            <a:r>
              <a:rPr lang="en-US" sz="2600" dirty="0" smtClean="0">
                <a:latin typeface="Courier"/>
                <a:cs typeface="Courier"/>
              </a:rPr>
              <a:t>z = 35</a:t>
            </a:r>
          </a:p>
          <a:p>
            <a:r>
              <a:rPr lang="en-US" sz="2600" dirty="0" smtClean="0">
                <a:latin typeface="Courier"/>
                <a:cs typeface="Courier"/>
              </a:rPr>
              <a:t>lookAt2()</a:t>
            </a:r>
            <a:endParaRPr lang="en-US" sz="2600" dirty="0">
              <a:latin typeface="Courier"/>
              <a:cs typeface="Courier"/>
            </a:endParaRPr>
          </a:p>
        </p:txBody>
      </p:sp>
      <p:sp>
        <p:nvSpPr>
          <p:cNvPr id="9" name="TextBox 8"/>
          <p:cNvSpPr txBox="1"/>
          <p:nvPr/>
        </p:nvSpPr>
        <p:spPr>
          <a:xfrm>
            <a:off x="684416" y="1107328"/>
            <a:ext cx="3416846"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35</a:t>
            </a:r>
          </a:p>
          <a:p>
            <a:endParaRPr lang="en-US" sz="2000" dirty="0">
              <a:latin typeface="Courier"/>
              <a:cs typeface="Courier"/>
            </a:endParaRPr>
          </a:p>
          <a:p>
            <a:r>
              <a:rPr lang="en-US" sz="2000" dirty="0" smtClean="0">
                <a:latin typeface="Courier"/>
                <a:cs typeface="Courier"/>
              </a:rPr>
              <a:t>lookAt2 is a function</a:t>
            </a:r>
          </a:p>
          <a:p>
            <a:r>
              <a:rPr lang="en-US" sz="2000" dirty="0" smtClean="0">
                <a:latin typeface="Courier"/>
                <a:cs typeface="Courier"/>
              </a:rPr>
              <a:t>object</a:t>
            </a:r>
          </a:p>
        </p:txBody>
      </p:sp>
      <p:cxnSp>
        <p:nvCxnSpPr>
          <p:cNvPr id="11" name="Straight Connector 10"/>
          <p:cNvCxnSpPr/>
          <p:nvPr/>
        </p:nvCxnSpPr>
        <p:spPr bwMode="auto">
          <a:xfrm flipH="1" flipV="1">
            <a:off x="3003176" y="2076824"/>
            <a:ext cx="1900406" cy="2008216"/>
          </a:xfrm>
          <a:prstGeom prst="line">
            <a:avLst/>
          </a:prstGeom>
          <a:blipFill dpi="0" rotWithShape="0">
            <a:blip r:embed="rId2"/>
            <a:srcRect/>
            <a:tile tx="0" ty="0" sx="100000" sy="100000" flip="none" algn="tl"/>
          </a:blipFill>
          <a:ln w="38100" cap="flat" cmpd="sng" algn="ctr">
            <a:solidFill>
              <a:srgbClr val="FF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p:cNvSpPr txBox="1"/>
          <p:nvPr/>
        </p:nvSpPr>
        <p:spPr>
          <a:xfrm>
            <a:off x="239059" y="4365010"/>
            <a:ext cx="3974353" cy="1692771"/>
          </a:xfrm>
          <a:prstGeom prst="rect">
            <a:avLst/>
          </a:prstGeom>
          <a:noFill/>
        </p:spPr>
        <p:txBody>
          <a:bodyPr wrap="square" rtlCol="0">
            <a:spAutoFit/>
          </a:bodyPr>
          <a:lstStyle/>
          <a:p>
            <a:r>
              <a:rPr lang="en-US" sz="2600" dirty="0" smtClean="0">
                <a:latin typeface="Courier"/>
                <a:cs typeface="Courier"/>
              </a:rPr>
              <a:t>CONSOLE</a:t>
            </a:r>
          </a:p>
          <a:p>
            <a:r>
              <a:rPr lang="en-US" sz="2600" dirty="0" smtClean="0">
                <a:solidFill>
                  <a:srgbClr val="000000"/>
                </a:solidFill>
                <a:latin typeface="Courier"/>
                <a:cs typeface="Courier"/>
              </a:rPr>
              <a:t>[1] -1 -2 -3 -4</a:t>
            </a:r>
          </a:p>
          <a:p>
            <a:r>
              <a:rPr lang="en-US" sz="2600" dirty="0" smtClean="0">
                <a:latin typeface="Courier"/>
                <a:cs typeface="Courier"/>
              </a:rPr>
              <a:t>[1] 3</a:t>
            </a:r>
          </a:p>
          <a:p>
            <a:r>
              <a:rPr lang="en-US" sz="2600" dirty="0" smtClean="0">
                <a:solidFill>
                  <a:srgbClr val="FF0000"/>
                </a:solidFill>
                <a:latin typeface="Courier"/>
                <a:cs typeface="Courier"/>
              </a:rPr>
              <a:t>[1] 35</a:t>
            </a:r>
            <a:endParaRPr lang="en-US" sz="2600" dirty="0">
              <a:solidFill>
                <a:srgbClr val="FF0000"/>
              </a:solidFill>
              <a:latin typeface="Courier"/>
              <a:cs typeface="Courier"/>
            </a:endParaRPr>
          </a:p>
        </p:txBody>
      </p:sp>
      <p:sp>
        <p:nvSpPr>
          <p:cNvPr id="13" name="TextBox 12"/>
          <p:cNvSpPr txBox="1"/>
          <p:nvPr/>
        </p:nvSpPr>
        <p:spPr>
          <a:xfrm>
            <a:off x="4572001" y="4695221"/>
            <a:ext cx="4452469" cy="1231106"/>
          </a:xfrm>
          <a:prstGeom prst="rect">
            <a:avLst/>
          </a:prstGeom>
          <a:noFill/>
        </p:spPr>
        <p:txBody>
          <a:bodyPr wrap="square" rtlCol="0">
            <a:spAutoFit/>
          </a:bodyPr>
          <a:lstStyle/>
          <a:p>
            <a:r>
              <a:rPr lang="en-US" sz="2400" dirty="0" smtClean="0">
                <a:solidFill>
                  <a:srgbClr val="000000"/>
                </a:solidFill>
                <a:latin typeface="Courier"/>
                <a:cs typeface="Courier"/>
              </a:rPr>
              <a:t>x is vector -1 -2 -3 -4</a:t>
            </a:r>
          </a:p>
          <a:p>
            <a:r>
              <a:rPr lang="en-US" sz="2400" dirty="0" smtClean="0">
                <a:solidFill>
                  <a:srgbClr val="000000"/>
                </a:solidFill>
                <a:latin typeface="Courier"/>
                <a:cs typeface="Courier"/>
              </a:rPr>
              <a:t>y is vector 3</a:t>
            </a:r>
          </a:p>
          <a:p>
            <a:r>
              <a:rPr lang="en-US" sz="2600" dirty="0" smtClean="0">
                <a:solidFill>
                  <a:srgbClr val="FF0000"/>
                </a:solidFill>
                <a:latin typeface="Courier"/>
                <a:cs typeface="Courier"/>
              </a:rPr>
              <a:t> </a:t>
            </a:r>
          </a:p>
        </p:txBody>
      </p:sp>
    </p:spTree>
    <p:extLst>
      <p:ext uri="{BB962C8B-B14F-4D97-AF65-F5344CB8AC3E}">
        <p14:creationId xmlns:p14="http://schemas.microsoft.com/office/powerpoint/2010/main" val="321660880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505027" y="762000"/>
            <a:ext cx="3763863" cy="4934732"/>
          </a:xfrm>
        </p:spPr>
        <p:txBody>
          <a:bodyPr/>
          <a:lstStyle/>
          <a:p>
            <a:r>
              <a:rPr lang="en-US" sz="2400" dirty="0" smtClean="0">
                <a:latin typeface="Courier"/>
                <a:cs typeface="Courier"/>
              </a:rPr>
              <a:t>A</a:t>
            </a:r>
            <a:r>
              <a:rPr lang="en-US" sz="2400" dirty="0">
                <a:latin typeface="Courier"/>
                <a:cs typeface="Courier"/>
              </a:rPr>
              <a:t>. [1] -1 -2 -3 -4</a:t>
            </a:r>
          </a:p>
          <a:p>
            <a:r>
              <a:rPr lang="en-US" sz="2400" dirty="0" smtClean="0">
                <a:latin typeface="Courier"/>
                <a:cs typeface="Courier"/>
              </a:rPr>
              <a:t>   [</a:t>
            </a:r>
            <a:r>
              <a:rPr lang="en-US" sz="2400" dirty="0">
                <a:latin typeface="Courier"/>
                <a:cs typeface="Courier"/>
              </a:rPr>
              <a:t>1] 3</a:t>
            </a:r>
          </a:p>
          <a:p>
            <a:r>
              <a:rPr lang="en-US" sz="2400" dirty="0" smtClean="0">
                <a:latin typeface="Courier"/>
                <a:cs typeface="Courier"/>
              </a:rPr>
              <a:t>   [</a:t>
            </a:r>
            <a:r>
              <a:rPr lang="en-US" sz="2400" dirty="0">
                <a:latin typeface="Courier"/>
                <a:cs typeface="Courier"/>
              </a:rPr>
              <a:t>1] </a:t>
            </a:r>
            <a:r>
              <a:rPr lang="en-US" sz="2400" dirty="0" smtClean="0">
                <a:latin typeface="Courier"/>
                <a:cs typeface="Courier"/>
              </a:rPr>
              <a:t>35</a:t>
            </a:r>
          </a:p>
          <a:p>
            <a:endParaRPr lang="en-US" sz="2400" dirty="0">
              <a:latin typeface="Courier"/>
              <a:cs typeface="Courier"/>
            </a:endParaRPr>
          </a:p>
          <a:p>
            <a:r>
              <a:rPr lang="en-US" sz="2400" dirty="0">
                <a:latin typeface="Courier"/>
                <a:cs typeface="Courier"/>
              </a:rPr>
              <a:t>B. [1] </a:t>
            </a:r>
            <a:r>
              <a:rPr lang="en-US" sz="2400" dirty="0" smtClean="0">
                <a:latin typeface="Courier"/>
                <a:cs typeface="Courier"/>
              </a:rPr>
              <a:t>4</a:t>
            </a:r>
            <a:endParaRPr lang="en-US" sz="2400" dirty="0">
              <a:latin typeface="Courier"/>
              <a:cs typeface="Courier"/>
            </a:endParaRPr>
          </a:p>
          <a:p>
            <a:r>
              <a:rPr lang="en-US" sz="2400" dirty="0" smtClean="0">
                <a:latin typeface="Courier"/>
                <a:cs typeface="Courier"/>
              </a:rPr>
              <a:t>   [</a:t>
            </a:r>
            <a:r>
              <a:rPr lang="en-US" sz="2400" dirty="0">
                <a:latin typeface="Courier"/>
                <a:cs typeface="Courier"/>
              </a:rPr>
              <a:t>1] 3</a:t>
            </a:r>
          </a:p>
          <a:p>
            <a:r>
              <a:rPr lang="en-US" sz="2400" dirty="0" smtClean="0">
                <a:latin typeface="Courier"/>
                <a:cs typeface="Courier"/>
              </a:rPr>
              <a:t>   [</a:t>
            </a:r>
            <a:r>
              <a:rPr lang="en-US" sz="2400" dirty="0">
                <a:latin typeface="Courier"/>
                <a:cs typeface="Courier"/>
              </a:rPr>
              <a:t>1] </a:t>
            </a:r>
            <a:r>
              <a:rPr lang="en-US" sz="2400" dirty="0" smtClean="0">
                <a:latin typeface="Courier"/>
                <a:cs typeface="Courier"/>
              </a:rPr>
              <a:t>35 </a:t>
            </a:r>
          </a:p>
          <a:p>
            <a:endParaRPr lang="en-US" sz="2400" dirty="0">
              <a:latin typeface="Courier"/>
              <a:cs typeface="Courier"/>
            </a:endParaRPr>
          </a:p>
          <a:p>
            <a:r>
              <a:rPr lang="en-US" sz="2400" dirty="0" smtClean="0">
                <a:latin typeface="Courier"/>
                <a:cs typeface="Courier"/>
              </a:rPr>
              <a:t>C. </a:t>
            </a:r>
            <a:r>
              <a:rPr lang="en-US" sz="2400" dirty="0">
                <a:solidFill>
                  <a:srgbClr val="FF0000"/>
                </a:solidFill>
                <a:latin typeface="Courier"/>
                <a:cs typeface="Courier"/>
              </a:rPr>
              <a:t>Error in print(x) : argument "x" is missing, with no default</a:t>
            </a:r>
          </a:p>
          <a:p>
            <a:endParaRPr lang="en-US" dirty="0"/>
          </a:p>
        </p:txBody>
      </p:sp>
      <p:sp>
        <p:nvSpPr>
          <p:cNvPr id="7" name="Content Placeholder 6"/>
          <p:cNvSpPr txBox="1">
            <a:spLocks noGrp="1"/>
          </p:cNvSpPr>
          <p:nvPr>
            <p:ph sz="half" idx="1"/>
          </p:nvPr>
        </p:nvSpPr>
        <p:spPr>
          <a:xfrm>
            <a:off x="457647" y="282059"/>
            <a:ext cx="3763962" cy="3765446"/>
          </a:xfrm>
          <a:prstGeom prst="rect">
            <a:avLst/>
          </a:prstGeom>
          <a:noFill/>
        </p:spPr>
        <p:txBody>
          <a:bodyPr wrap="square" rtlCol="0">
            <a:spAutoFit/>
          </a:bodyPr>
          <a:lstStyle/>
          <a:p>
            <a:r>
              <a:rPr lang="en-US" sz="2400" dirty="0" smtClean="0">
                <a:latin typeface="Courier"/>
                <a:cs typeface="Courier"/>
              </a:rPr>
              <a:t>lookAt2 = 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  </a:t>
            </a:r>
          </a:p>
          <a:p>
            <a:r>
              <a:rPr lang="en-US" sz="2400" dirty="0">
                <a:latin typeface="Courier"/>
                <a:cs typeface="Courier"/>
              </a:rPr>
              <a:t> </a:t>
            </a:r>
            <a:r>
              <a:rPr lang="en-US" sz="2400" dirty="0" smtClean="0">
                <a:latin typeface="Courier"/>
                <a:cs typeface="Courier"/>
              </a:rPr>
              <a:t>    x=-1:-4</a:t>
            </a:r>
          </a:p>
          <a:p>
            <a:r>
              <a:rPr lang="en-US" sz="2400" dirty="0">
                <a:latin typeface="Courier"/>
                <a:cs typeface="Courier"/>
              </a:rPr>
              <a:t>}</a:t>
            </a: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solidFill>
                  <a:srgbClr val="FF0000"/>
                </a:solidFill>
                <a:latin typeface="Courier"/>
                <a:cs typeface="Courier"/>
              </a:rPr>
              <a:t>  </a:t>
            </a:r>
            <a:r>
              <a:rPr lang="en-US" sz="2400" dirty="0" smtClean="0">
                <a:solidFill>
                  <a:srgbClr val="000000"/>
                </a:solidFill>
                <a:latin typeface="Courier"/>
                <a:cs typeface="Courier"/>
              </a:rPr>
              <a:t>print</a:t>
            </a:r>
            <a:r>
              <a:rPr lang="en-US" sz="2400" dirty="0">
                <a:solidFill>
                  <a:srgbClr val="000000"/>
                </a:solidFill>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457647" y="4248782"/>
            <a:ext cx="3232824" cy="2492990"/>
          </a:xfrm>
          <a:prstGeom prst="rect">
            <a:avLst/>
          </a:prstGeom>
          <a:noFill/>
        </p:spPr>
        <p:txBody>
          <a:bodyPr wrap="square" rtlCol="0">
            <a:spAutoFit/>
          </a:bodyPr>
          <a:lstStyle/>
          <a:p>
            <a:r>
              <a:rPr lang="en-US" sz="2600" dirty="0" smtClean="0">
                <a:latin typeface="Courier"/>
                <a:cs typeface="Courier"/>
              </a:rPr>
              <a:t>Global </a:t>
            </a:r>
            <a:r>
              <a:rPr lang="en-US" sz="2600" dirty="0" err="1" smtClean="0">
                <a:latin typeface="Courier"/>
                <a:cs typeface="Courier"/>
              </a:rPr>
              <a:t>env</a:t>
            </a:r>
            <a:endParaRPr lang="en-US" sz="2600" dirty="0" smtClean="0">
              <a:latin typeface="Courier"/>
              <a:cs typeface="Courier"/>
            </a:endParaRPr>
          </a:p>
          <a:p>
            <a:r>
              <a:rPr lang="en-US" sz="2600" dirty="0" smtClean="0">
                <a:latin typeface="Courier"/>
                <a:cs typeface="Courier"/>
              </a:rPr>
              <a:t>x is 1 3 5 7</a:t>
            </a:r>
          </a:p>
          <a:p>
            <a:r>
              <a:rPr lang="en-US" sz="2600" dirty="0" smtClean="0">
                <a:latin typeface="Courier"/>
                <a:cs typeface="Courier"/>
              </a:rPr>
              <a:t>y is 2 2 2</a:t>
            </a:r>
          </a:p>
          <a:p>
            <a:r>
              <a:rPr lang="en-US" sz="2600" dirty="0" smtClean="0">
                <a:latin typeface="Courier"/>
                <a:cs typeface="Courier"/>
              </a:rPr>
              <a:t>z is 17</a:t>
            </a:r>
          </a:p>
          <a:p>
            <a:endParaRPr lang="en-US" sz="2600" dirty="0" smtClean="0">
              <a:latin typeface="Courier"/>
              <a:cs typeface="Courier"/>
            </a:endParaRPr>
          </a:p>
          <a:p>
            <a:r>
              <a:rPr lang="en-US" sz="2600" dirty="0" smtClean="0">
                <a:latin typeface="Courier"/>
                <a:cs typeface="Courier"/>
              </a:rPr>
              <a:t>lookAt2(4)</a:t>
            </a:r>
            <a:endParaRPr lang="en-US" sz="2600" dirty="0">
              <a:latin typeface="Courier"/>
              <a:cs typeface="Courier"/>
            </a:endParaRPr>
          </a:p>
        </p:txBody>
      </p:sp>
    </p:spTree>
    <p:extLst>
      <p:ext uri="{BB962C8B-B14F-4D97-AF65-F5344CB8AC3E}">
        <p14:creationId xmlns:p14="http://schemas.microsoft.com/office/powerpoint/2010/main" val="59916558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505027" y="762000"/>
            <a:ext cx="3763863" cy="4934732"/>
          </a:xfrm>
        </p:spPr>
        <p:txBody>
          <a:bodyPr/>
          <a:lstStyle/>
          <a:p>
            <a:r>
              <a:rPr lang="en-US" sz="2400" dirty="0" smtClean="0">
                <a:latin typeface="Courier"/>
                <a:cs typeface="Courier"/>
              </a:rPr>
              <a:t>A</a:t>
            </a:r>
            <a:r>
              <a:rPr lang="en-US" sz="2400" dirty="0">
                <a:latin typeface="Courier"/>
                <a:cs typeface="Courier"/>
              </a:rPr>
              <a:t>. [1] -1 -2 -3 -4</a:t>
            </a:r>
          </a:p>
          <a:p>
            <a:r>
              <a:rPr lang="en-US" sz="2400" dirty="0" smtClean="0">
                <a:latin typeface="Courier"/>
                <a:cs typeface="Courier"/>
              </a:rPr>
              <a:t>   [</a:t>
            </a:r>
            <a:r>
              <a:rPr lang="en-US" sz="2400" dirty="0">
                <a:latin typeface="Courier"/>
                <a:cs typeface="Courier"/>
              </a:rPr>
              <a:t>1] 3</a:t>
            </a:r>
          </a:p>
          <a:p>
            <a:r>
              <a:rPr lang="en-US" sz="2400" dirty="0" smtClean="0">
                <a:latin typeface="Courier"/>
                <a:cs typeface="Courier"/>
              </a:rPr>
              <a:t>   [</a:t>
            </a:r>
            <a:r>
              <a:rPr lang="en-US" sz="2400" dirty="0">
                <a:latin typeface="Courier"/>
                <a:cs typeface="Courier"/>
              </a:rPr>
              <a:t>1] </a:t>
            </a:r>
            <a:r>
              <a:rPr lang="en-US" sz="2400" dirty="0" smtClean="0">
                <a:latin typeface="Courier"/>
                <a:cs typeface="Courier"/>
              </a:rPr>
              <a:t>35</a:t>
            </a:r>
          </a:p>
          <a:p>
            <a:endParaRPr lang="en-US" sz="2400" dirty="0">
              <a:latin typeface="Courier"/>
              <a:cs typeface="Courier"/>
            </a:endParaRPr>
          </a:p>
          <a:p>
            <a:r>
              <a:rPr lang="en-US" sz="2400" dirty="0">
                <a:latin typeface="Courier"/>
                <a:cs typeface="Courier"/>
              </a:rPr>
              <a:t>B. [1] </a:t>
            </a:r>
            <a:r>
              <a:rPr lang="en-US" sz="2400" dirty="0" smtClean="0">
                <a:latin typeface="Courier"/>
                <a:cs typeface="Courier"/>
              </a:rPr>
              <a:t>4</a:t>
            </a:r>
            <a:endParaRPr lang="en-US" sz="2400" dirty="0">
              <a:latin typeface="Courier"/>
              <a:cs typeface="Courier"/>
            </a:endParaRPr>
          </a:p>
          <a:p>
            <a:r>
              <a:rPr lang="en-US" sz="2400" dirty="0" smtClean="0">
                <a:latin typeface="Courier"/>
                <a:cs typeface="Courier"/>
              </a:rPr>
              <a:t>   [</a:t>
            </a:r>
            <a:r>
              <a:rPr lang="en-US" sz="2400" dirty="0">
                <a:latin typeface="Courier"/>
                <a:cs typeface="Courier"/>
              </a:rPr>
              <a:t>1] 3</a:t>
            </a:r>
          </a:p>
          <a:p>
            <a:r>
              <a:rPr lang="en-US" sz="2400" dirty="0" smtClean="0">
                <a:latin typeface="Courier"/>
                <a:cs typeface="Courier"/>
              </a:rPr>
              <a:t>   [</a:t>
            </a:r>
            <a:r>
              <a:rPr lang="en-US" sz="2400" dirty="0">
                <a:latin typeface="Courier"/>
                <a:cs typeface="Courier"/>
              </a:rPr>
              <a:t>1] </a:t>
            </a:r>
            <a:r>
              <a:rPr lang="en-US" sz="2400" dirty="0" smtClean="0">
                <a:latin typeface="Courier"/>
                <a:cs typeface="Courier"/>
              </a:rPr>
              <a:t>35 </a:t>
            </a:r>
          </a:p>
          <a:p>
            <a:endParaRPr lang="en-US" sz="2400" dirty="0">
              <a:latin typeface="Courier"/>
              <a:cs typeface="Courier"/>
            </a:endParaRPr>
          </a:p>
          <a:p>
            <a:r>
              <a:rPr lang="en-US" sz="2400" dirty="0" smtClean="0">
                <a:latin typeface="Courier"/>
                <a:cs typeface="Courier"/>
              </a:rPr>
              <a:t>C. </a:t>
            </a:r>
            <a:r>
              <a:rPr lang="en-US" sz="2400" dirty="0">
                <a:solidFill>
                  <a:srgbClr val="FF0000"/>
                </a:solidFill>
                <a:latin typeface="Courier"/>
                <a:cs typeface="Courier"/>
              </a:rPr>
              <a:t>Error in print(x) : argument "x" is missing, with no default</a:t>
            </a:r>
          </a:p>
          <a:p>
            <a:endParaRPr lang="en-US" dirty="0"/>
          </a:p>
        </p:txBody>
      </p:sp>
      <p:sp>
        <p:nvSpPr>
          <p:cNvPr id="7" name="Content Placeholder 6"/>
          <p:cNvSpPr txBox="1">
            <a:spLocks noGrp="1"/>
          </p:cNvSpPr>
          <p:nvPr>
            <p:ph sz="half" idx="1"/>
          </p:nvPr>
        </p:nvSpPr>
        <p:spPr>
          <a:xfrm>
            <a:off x="457647" y="282059"/>
            <a:ext cx="3763962" cy="3765446"/>
          </a:xfrm>
          <a:prstGeom prst="rect">
            <a:avLst/>
          </a:prstGeom>
          <a:noFill/>
        </p:spPr>
        <p:txBody>
          <a:bodyPr wrap="square" rtlCol="0">
            <a:spAutoFit/>
          </a:bodyPr>
          <a:lstStyle/>
          <a:p>
            <a:r>
              <a:rPr lang="en-US" sz="2400" dirty="0" smtClean="0">
                <a:latin typeface="Courier"/>
                <a:cs typeface="Courier"/>
              </a:rPr>
              <a:t>lookAt2 = function(x) {</a:t>
            </a:r>
            <a:endParaRPr lang="en-US" sz="2400" dirty="0" smtClean="0">
              <a:latin typeface="Calibri"/>
              <a:cs typeface="Calibri"/>
            </a:endParaRPr>
          </a:p>
          <a:p>
            <a:r>
              <a:rPr lang="en-US" sz="2400" dirty="0" smtClean="0">
                <a:latin typeface="Courier"/>
                <a:cs typeface="Courier"/>
              </a:rPr>
              <a:t>  y </a:t>
            </a:r>
            <a:r>
              <a:rPr lang="en-US" sz="2400" dirty="0">
                <a:latin typeface="Courier"/>
                <a:cs typeface="Courier"/>
              </a:rPr>
              <a:t>= </a:t>
            </a:r>
            <a:r>
              <a:rPr lang="en-US" sz="2400" dirty="0" smtClean="0">
                <a:latin typeface="Courier"/>
                <a:cs typeface="Courier"/>
              </a:rPr>
              <a:t>3</a:t>
            </a:r>
          </a:p>
          <a:p>
            <a:r>
              <a:rPr lang="en-US" sz="2400" dirty="0" smtClean="0">
                <a:latin typeface="Courier"/>
                <a:cs typeface="Courier"/>
              </a:rPr>
              <a:t>  if (z &gt; 25) {</a:t>
            </a:r>
          </a:p>
          <a:p>
            <a:r>
              <a:rPr lang="en-US" sz="2400" dirty="0">
                <a:latin typeface="Courier"/>
                <a:cs typeface="Courier"/>
              </a:rPr>
              <a:t> </a:t>
            </a:r>
            <a:r>
              <a:rPr lang="en-US" sz="2400" dirty="0" smtClean="0">
                <a:latin typeface="Courier"/>
                <a:cs typeface="Courier"/>
              </a:rPr>
              <a:t>   x=-1:-4</a:t>
            </a:r>
          </a:p>
          <a:p>
            <a:r>
              <a:rPr lang="en-US" sz="2400" dirty="0">
                <a:latin typeface="Courier"/>
                <a:cs typeface="Courier"/>
              </a:rPr>
              <a:t> </a:t>
            </a:r>
            <a:r>
              <a:rPr lang="en-US" sz="2400" dirty="0" smtClean="0">
                <a:latin typeface="Courier"/>
                <a:cs typeface="Courier"/>
              </a:rPr>
              <a:t> }</a:t>
            </a:r>
            <a:endParaRPr lang="en-US" sz="2400" dirty="0">
              <a:latin typeface="Courier"/>
              <a:cs typeface="Courier"/>
            </a:endParaRPr>
          </a:p>
          <a:p>
            <a:r>
              <a:rPr lang="en-US" sz="2400" dirty="0" smtClean="0">
                <a:solidFill>
                  <a:srgbClr val="000000"/>
                </a:solidFill>
                <a:latin typeface="Courier"/>
                <a:cs typeface="Courier"/>
              </a:rPr>
              <a:t>  print(x)</a:t>
            </a:r>
            <a:endParaRPr lang="en-US" sz="2400" dirty="0">
              <a:solidFill>
                <a:srgbClr val="FF0000"/>
              </a:solidFill>
              <a:latin typeface="Courier"/>
              <a:cs typeface="Courier"/>
            </a:endParaRPr>
          </a:p>
          <a:p>
            <a:r>
              <a:rPr lang="en-US" sz="2400" dirty="0" smtClean="0">
                <a:solidFill>
                  <a:srgbClr val="FF0000"/>
                </a:solidFill>
                <a:latin typeface="Courier"/>
                <a:cs typeface="Courier"/>
              </a:rPr>
              <a:t>  </a:t>
            </a:r>
            <a:r>
              <a:rPr lang="en-US" sz="2400" dirty="0" smtClean="0">
                <a:solidFill>
                  <a:srgbClr val="000000"/>
                </a:solidFill>
                <a:latin typeface="Courier"/>
                <a:cs typeface="Courier"/>
              </a:rPr>
              <a:t>print</a:t>
            </a:r>
            <a:r>
              <a:rPr lang="en-US" sz="2400" dirty="0">
                <a:solidFill>
                  <a:srgbClr val="000000"/>
                </a:solidFill>
                <a:latin typeface="Courier"/>
                <a:cs typeface="Courier"/>
              </a:rPr>
              <a:t>(y)</a:t>
            </a:r>
          </a:p>
          <a:p>
            <a:r>
              <a:rPr lang="en-US" sz="2400" dirty="0" smtClean="0">
                <a:latin typeface="Courier"/>
                <a:cs typeface="Courier"/>
              </a:rPr>
              <a:t>  print</a:t>
            </a:r>
            <a:r>
              <a:rPr lang="en-US" sz="2400" dirty="0">
                <a:latin typeface="Courier"/>
                <a:cs typeface="Courier"/>
              </a:rPr>
              <a:t>(z</a:t>
            </a:r>
            <a:r>
              <a:rPr lang="en-US" sz="2400" dirty="0" smtClean="0">
                <a:latin typeface="Courier"/>
                <a:cs typeface="Courier"/>
              </a:rPr>
              <a:t>)</a:t>
            </a:r>
          </a:p>
          <a:p>
            <a:r>
              <a:rPr lang="en-US" sz="2400" dirty="0">
                <a:latin typeface="Courier"/>
                <a:cs typeface="Courier"/>
              </a:rPr>
              <a:t>}</a:t>
            </a:r>
          </a:p>
        </p:txBody>
      </p:sp>
      <p:sp>
        <p:nvSpPr>
          <p:cNvPr id="8" name="TextBox 7"/>
          <p:cNvSpPr txBox="1"/>
          <p:nvPr/>
        </p:nvSpPr>
        <p:spPr>
          <a:xfrm>
            <a:off x="457647" y="4080032"/>
            <a:ext cx="3232824" cy="2492990"/>
          </a:xfrm>
          <a:prstGeom prst="rect">
            <a:avLst/>
          </a:prstGeom>
          <a:noFill/>
        </p:spPr>
        <p:txBody>
          <a:bodyPr wrap="square" rtlCol="0">
            <a:spAutoFit/>
          </a:bodyPr>
          <a:lstStyle/>
          <a:p>
            <a:r>
              <a:rPr lang="en-US" sz="2600" dirty="0" smtClean="0">
                <a:latin typeface="Courier"/>
                <a:cs typeface="Courier"/>
              </a:rPr>
              <a:t>Global </a:t>
            </a:r>
            <a:r>
              <a:rPr lang="en-US" sz="2600" dirty="0" err="1" smtClean="0">
                <a:latin typeface="Courier"/>
                <a:cs typeface="Courier"/>
              </a:rPr>
              <a:t>env</a:t>
            </a:r>
            <a:endParaRPr lang="en-US" sz="2600" dirty="0" smtClean="0">
              <a:latin typeface="Courier"/>
              <a:cs typeface="Courier"/>
            </a:endParaRPr>
          </a:p>
          <a:p>
            <a:r>
              <a:rPr lang="en-US" sz="2600" dirty="0" smtClean="0">
                <a:latin typeface="Courier"/>
                <a:cs typeface="Courier"/>
              </a:rPr>
              <a:t>x is 1 3 5 7</a:t>
            </a:r>
          </a:p>
          <a:p>
            <a:r>
              <a:rPr lang="en-US" sz="2600" dirty="0" smtClean="0">
                <a:latin typeface="Courier"/>
                <a:cs typeface="Courier"/>
              </a:rPr>
              <a:t>y is 2 2 2</a:t>
            </a:r>
          </a:p>
          <a:p>
            <a:r>
              <a:rPr lang="en-US" sz="2600" dirty="0" smtClean="0">
                <a:latin typeface="Courier"/>
                <a:cs typeface="Courier"/>
              </a:rPr>
              <a:t>z is 35</a:t>
            </a:r>
          </a:p>
          <a:p>
            <a:endParaRPr lang="en-US" sz="2600" dirty="0" smtClean="0">
              <a:latin typeface="Courier"/>
              <a:cs typeface="Courier"/>
            </a:endParaRPr>
          </a:p>
          <a:p>
            <a:r>
              <a:rPr lang="en-US" sz="2600" dirty="0" smtClean="0">
                <a:latin typeface="Courier"/>
                <a:cs typeface="Courier"/>
              </a:rPr>
              <a:t>lookAt2(4)</a:t>
            </a:r>
            <a:endParaRPr lang="en-US" sz="2600" dirty="0">
              <a:latin typeface="Courier"/>
              <a:cs typeface="Courier"/>
            </a:endParaRPr>
          </a:p>
        </p:txBody>
      </p:sp>
    </p:spTree>
    <p:extLst>
      <p:ext uri="{BB962C8B-B14F-4D97-AF65-F5344CB8AC3E}">
        <p14:creationId xmlns:p14="http://schemas.microsoft.com/office/powerpoint/2010/main" val="25614971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5647765" cy="3975191"/>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735294"/>
            <a:ext cx="4622195" cy="312270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742783" y="666812"/>
            <a:ext cx="3092824" cy="2862322"/>
          </a:xfrm>
          <a:prstGeom prst="rect">
            <a:avLst/>
          </a:prstGeom>
          <a:noFill/>
        </p:spPr>
        <p:txBody>
          <a:bodyPr wrap="square" rtlCol="0">
            <a:spAutoFit/>
          </a:bodyPr>
          <a:lstStyle/>
          <a:p>
            <a:r>
              <a:rPr lang="en-US" sz="3600" dirty="0" smtClean="0">
                <a:latin typeface="Calibri"/>
                <a:cs typeface="Calibri"/>
              </a:rPr>
              <a:t>When we call a function, a new workspace, AKA a frame, is created</a:t>
            </a:r>
            <a:endParaRPr lang="en-US" sz="3600" dirty="0">
              <a:latin typeface="Calibri"/>
              <a:cs typeface="Calibri"/>
            </a:endParaRPr>
          </a:p>
        </p:txBody>
      </p:sp>
      <p:sp>
        <p:nvSpPr>
          <p:cNvPr id="8" name="TextBox 7"/>
          <p:cNvSpPr txBox="1"/>
          <p:nvPr/>
        </p:nvSpPr>
        <p:spPr>
          <a:xfrm>
            <a:off x="358589" y="4460249"/>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1147593" y="1223505"/>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Tree>
    <p:extLst>
      <p:ext uri="{BB962C8B-B14F-4D97-AF65-F5344CB8AC3E}">
        <p14:creationId xmlns:p14="http://schemas.microsoft.com/office/powerpoint/2010/main" val="38494037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5647765" cy="3975191"/>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735294"/>
            <a:ext cx="4622195" cy="312270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358589" y="4460249"/>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1147593" y="1223505"/>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192040" cy="1384995"/>
          </a:xfrm>
          <a:prstGeom prst="rect">
            <a:avLst/>
          </a:prstGeom>
          <a:noFill/>
        </p:spPr>
        <p:txBody>
          <a:bodyPr wrap="square" rtlCol="0">
            <a:spAutoFit/>
          </a:bodyPr>
          <a:lstStyle/>
          <a:p>
            <a:r>
              <a:rPr lang="en-US" sz="2800" dirty="0" smtClean="0">
                <a:latin typeface="Calibri"/>
                <a:cs typeface="Calibri"/>
              </a:rPr>
              <a:t>This call frame has Global </a:t>
            </a:r>
            <a:r>
              <a:rPr lang="en-US" sz="2800" dirty="0" err="1" smtClean="0">
                <a:latin typeface="Calibri"/>
                <a:cs typeface="Calibri"/>
              </a:rPr>
              <a:t>Env</a:t>
            </a:r>
            <a:r>
              <a:rPr lang="en-US" sz="2800" dirty="0" smtClean="0">
                <a:latin typeface="Calibri"/>
                <a:cs typeface="Calibri"/>
              </a:rPr>
              <a:t> as its parent environment</a:t>
            </a:r>
            <a:endParaRPr lang="en-US" sz="2800" dirty="0">
              <a:latin typeface="Calibri"/>
              <a:cs typeface="Calibri"/>
            </a:endParaRPr>
          </a:p>
        </p:txBody>
      </p:sp>
      <p:cxnSp>
        <p:nvCxnSpPr>
          <p:cNvPr id="11" name="Straight Connector 10"/>
          <p:cNvCxnSpPr/>
          <p:nvPr/>
        </p:nvCxnSpPr>
        <p:spPr bwMode="auto">
          <a:xfrm flipH="1" flipV="1">
            <a:off x="4407648" y="3421529"/>
            <a:ext cx="956234" cy="1038720"/>
          </a:xfrm>
          <a:prstGeom prst="line">
            <a:avLst/>
          </a:prstGeom>
          <a:blipFill dpi="0" rotWithShape="0">
            <a:blip r:embed="rId2"/>
            <a:srcRect/>
            <a:tile tx="0" ty="0" sx="100000" sy="100000" flip="none" algn="tl"/>
          </a:blipFill>
          <a:ln w="38100" cap="flat" cmpd="sng" algn="ctr">
            <a:solidFill>
              <a:srgbClr val="000000"/>
            </a:solidFill>
            <a:prstDash val="solid"/>
            <a:round/>
            <a:headEnd type="none" w="med" len="med"/>
            <a:tailEnd type="triangle" w="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503378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5647765" cy="3975191"/>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735294"/>
            <a:ext cx="4622195" cy="312270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748155" y="902018"/>
            <a:ext cx="3087452" cy="2554545"/>
          </a:xfrm>
          <a:prstGeom prst="rect">
            <a:avLst/>
          </a:prstGeom>
          <a:noFill/>
        </p:spPr>
        <p:txBody>
          <a:bodyPr wrap="square" rtlCol="0">
            <a:spAutoFit/>
          </a:bodyPr>
          <a:lstStyle/>
          <a:p>
            <a:r>
              <a:rPr lang="en-US" sz="3200" dirty="0">
                <a:latin typeface="Calibri"/>
                <a:cs typeface="Calibri"/>
              </a:rPr>
              <a:t>In </a:t>
            </a:r>
            <a:r>
              <a:rPr lang="en-US" sz="3200" dirty="0" smtClean="0">
                <a:latin typeface="Calibri"/>
                <a:cs typeface="Calibri"/>
              </a:rPr>
              <a:t>the </a:t>
            </a:r>
            <a:r>
              <a:rPr lang="en-US" sz="3200" dirty="0">
                <a:latin typeface="Calibri"/>
                <a:cs typeface="Calibri"/>
              </a:rPr>
              <a:t>frame, </a:t>
            </a:r>
            <a:r>
              <a:rPr lang="en-US" sz="3200" dirty="0" smtClean="0">
                <a:latin typeface="Calibri"/>
                <a:cs typeface="Calibri"/>
              </a:rPr>
              <a:t>variables are created for the arguments in </a:t>
            </a:r>
            <a:r>
              <a:rPr lang="en-US" sz="3200" dirty="0">
                <a:latin typeface="Calibri"/>
                <a:cs typeface="Calibri"/>
              </a:rPr>
              <a:t>the </a:t>
            </a:r>
            <a:r>
              <a:rPr lang="en-US" sz="3200" dirty="0" smtClean="0">
                <a:latin typeface="Calibri"/>
                <a:cs typeface="Calibri"/>
              </a:rPr>
              <a:t>function call</a:t>
            </a:r>
            <a:endParaRPr lang="en-US" sz="3200" dirty="0">
              <a:latin typeface="Calibri"/>
              <a:cs typeface="Calibri"/>
            </a:endParaRPr>
          </a:p>
        </p:txBody>
      </p:sp>
      <p:sp>
        <p:nvSpPr>
          <p:cNvPr id="8" name="TextBox 7"/>
          <p:cNvSpPr txBox="1"/>
          <p:nvPr/>
        </p:nvSpPr>
        <p:spPr>
          <a:xfrm>
            <a:off x="358589" y="4460249"/>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1147593" y="1223505"/>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192040" cy="492443"/>
          </a:xfrm>
          <a:prstGeom prst="rect">
            <a:avLst/>
          </a:prstGeom>
          <a:noFill/>
        </p:spPr>
        <p:txBody>
          <a:bodyPr wrap="square" rtlCol="0">
            <a:spAutoFit/>
          </a:bodyPr>
          <a:lstStyle/>
          <a:p>
            <a:r>
              <a:rPr lang="en-US" sz="2600" dirty="0">
                <a:latin typeface="Courier"/>
                <a:cs typeface="Courier"/>
              </a:rPr>
              <a:t>x</a:t>
            </a:r>
            <a:r>
              <a:rPr lang="en-US" sz="2600" dirty="0" smtClean="0">
                <a:latin typeface="Courier"/>
                <a:cs typeface="Courier"/>
              </a:rPr>
              <a:t> = c(0, 100) </a:t>
            </a:r>
            <a:endParaRPr lang="en-US" sz="2600" dirty="0">
              <a:latin typeface="Courier"/>
              <a:cs typeface="Courier"/>
            </a:endParaRPr>
          </a:p>
        </p:txBody>
      </p:sp>
    </p:spTree>
    <p:extLst>
      <p:ext uri="{BB962C8B-B14F-4D97-AF65-F5344CB8AC3E}">
        <p14:creationId xmlns:p14="http://schemas.microsoft.com/office/powerpoint/2010/main" val="33614778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0" y="343647"/>
            <a:ext cx="5647765" cy="3975191"/>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TextBox 4"/>
          <p:cNvSpPr txBox="1"/>
          <p:nvPr/>
        </p:nvSpPr>
        <p:spPr>
          <a:xfrm>
            <a:off x="3003176" y="2076824"/>
            <a:ext cx="184666" cy="369332"/>
          </a:xfrm>
          <a:prstGeom prst="rect">
            <a:avLst/>
          </a:prstGeom>
          <a:noFill/>
        </p:spPr>
        <p:txBody>
          <a:bodyPr wrap="none" rtlCol="0">
            <a:spAutoFit/>
          </a:bodyPr>
          <a:lstStyle/>
          <a:p>
            <a:endParaRPr lang="en-US" dirty="0"/>
          </a:p>
        </p:txBody>
      </p:sp>
      <p:sp>
        <p:nvSpPr>
          <p:cNvPr id="2" name="TextBox 1"/>
          <p:cNvSpPr txBox="1"/>
          <p:nvPr/>
        </p:nvSpPr>
        <p:spPr>
          <a:xfrm>
            <a:off x="0" y="20481"/>
            <a:ext cx="2779059" cy="646331"/>
          </a:xfrm>
          <a:prstGeom prst="rect">
            <a:avLst/>
          </a:prstGeom>
          <a:noFill/>
        </p:spPr>
        <p:txBody>
          <a:bodyPr wrap="square" rtlCol="0">
            <a:spAutoFit/>
          </a:bodyPr>
          <a:lstStyle/>
          <a:p>
            <a:r>
              <a:rPr lang="en-US" sz="3600" dirty="0" smtClean="0">
                <a:latin typeface="Calibri"/>
                <a:cs typeface="Calibri"/>
              </a:rPr>
              <a:t>Global </a:t>
            </a:r>
            <a:r>
              <a:rPr lang="en-US" sz="3600" dirty="0" err="1" smtClean="0">
                <a:latin typeface="Calibri"/>
                <a:cs typeface="Calibri"/>
              </a:rPr>
              <a:t>Env</a:t>
            </a:r>
            <a:endParaRPr lang="en-US" sz="3600" dirty="0">
              <a:latin typeface="Calibri"/>
              <a:cs typeface="Calibri"/>
            </a:endParaRPr>
          </a:p>
        </p:txBody>
      </p:sp>
      <p:sp>
        <p:nvSpPr>
          <p:cNvPr id="7" name="Cloud 6"/>
          <p:cNvSpPr/>
          <p:nvPr/>
        </p:nvSpPr>
        <p:spPr bwMode="auto">
          <a:xfrm>
            <a:off x="4213412" y="3735294"/>
            <a:ext cx="4622195" cy="3122706"/>
          </a:xfrm>
          <a:prstGeom prst="cloud">
            <a:avLst/>
          </a:prstGeom>
          <a:no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5748155" y="902018"/>
            <a:ext cx="3276316" cy="2554545"/>
          </a:xfrm>
          <a:prstGeom prst="rect">
            <a:avLst/>
          </a:prstGeom>
          <a:noFill/>
        </p:spPr>
        <p:txBody>
          <a:bodyPr wrap="square" rtlCol="0">
            <a:spAutoFit/>
          </a:bodyPr>
          <a:lstStyle/>
          <a:p>
            <a:r>
              <a:rPr lang="en-US" sz="3200" dirty="0" smtClean="0">
                <a:latin typeface="Calibri"/>
                <a:cs typeface="Calibri"/>
              </a:rPr>
              <a:t>As the code in the  function is evaluated, new objects are added to the call frame</a:t>
            </a:r>
            <a:endParaRPr lang="en-US" sz="3200" dirty="0">
              <a:latin typeface="Calibri"/>
              <a:cs typeface="Calibri"/>
            </a:endParaRPr>
          </a:p>
        </p:txBody>
      </p:sp>
      <p:sp>
        <p:nvSpPr>
          <p:cNvPr id="8" name="TextBox 7"/>
          <p:cNvSpPr txBox="1"/>
          <p:nvPr/>
        </p:nvSpPr>
        <p:spPr>
          <a:xfrm>
            <a:off x="358589" y="4460249"/>
            <a:ext cx="4213412" cy="492443"/>
          </a:xfrm>
          <a:prstGeom prst="rect">
            <a:avLst/>
          </a:prstGeom>
          <a:noFill/>
        </p:spPr>
        <p:txBody>
          <a:bodyPr wrap="square" rtlCol="0">
            <a:spAutoFit/>
          </a:bodyPr>
          <a:lstStyle/>
          <a:p>
            <a:r>
              <a:rPr lang="en-US" sz="2600" dirty="0" err="1" smtClean="0">
                <a:latin typeface="Courier"/>
                <a:cs typeface="Courier"/>
              </a:rPr>
              <a:t>lookAt</a:t>
            </a:r>
            <a:r>
              <a:rPr lang="en-US" sz="2600" dirty="0" smtClean="0">
                <a:latin typeface="Courier"/>
                <a:cs typeface="Courier"/>
              </a:rPr>
              <a:t>(x = c(0,100))</a:t>
            </a:r>
            <a:endParaRPr lang="en-US" sz="2600" dirty="0">
              <a:latin typeface="Courier"/>
              <a:cs typeface="Courier"/>
            </a:endParaRPr>
          </a:p>
        </p:txBody>
      </p:sp>
      <p:sp>
        <p:nvSpPr>
          <p:cNvPr id="9" name="TextBox 8"/>
          <p:cNvSpPr txBox="1"/>
          <p:nvPr/>
        </p:nvSpPr>
        <p:spPr>
          <a:xfrm>
            <a:off x="1147593" y="1223505"/>
            <a:ext cx="3262932" cy="1938992"/>
          </a:xfrm>
          <a:prstGeom prst="rect">
            <a:avLst/>
          </a:prstGeom>
          <a:noFill/>
        </p:spPr>
        <p:txBody>
          <a:bodyPr wrap="none" rtlCol="0">
            <a:spAutoFit/>
          </a:bodyPr>
          <a:lstStyle/>
          <a:p>
            <a:r>
              <a:rPr lang="en-US" sz="2000" dirty="0" smtClean="0">
                <a:latin typeface="Courier"/>
                <a:cs typeface="Courier"/>
              </a:rPr>
              <a:t>x is vector: 1 3 5 7</a:t>
            </a:r>
          </a:p>
          <a:p>
            <a:r>
              <a:rPr lang="en-US" sz="2000" dirty="0" smtClean="0">
                <a:latin typeface="Courier"/>
                <a:cs typeface="Courier"/>
              </a:rPr>
              <a:t>y is vector: 2 2 2 </a:t>
            </a:r>
          </a:p>
          <a:p>
            <a:r>
              <a:rPr lang="en-US" sz="2000" dirty="0" smtClean="0">
                <a:latin typeface="Courier"/>
                <a:cs typeface="Courier"/>
              </a:rPr>
              <a:t>z is vector: 17</a:t>
            </a:r>
          </a:p>
          <a:p>
            <a:endParaRPr lang="en-US" sz="2000" dirty="0">
              <a:latin typeface="Courier"/>
              <a:cs typeface="Courier"/>
            </a:endParaRPr>
          </a:p>
          <a:p>
            <a:r>
              <a:rPr lang="en-US" sz="2000" dirty="0" err="1" smtClean="0">
                <a:latin typeface="Courier"/>
                <a:cs typeface="Courier"/>
              </a:rPr>
              <a:t>lookAt</a:t>
            </a:r>
            <a:r>
              <a:rPr lang="en-US" sz="2000" dirty="0">
                <a:latin typeface="Courier"/>
                <a:cs typeface="Courier"/>
              </a:rPr>
              <a:t> </a:t>
            </a:r>
            <a:r>
              <a:rPr lang="en-US" sz="2000" dirty="0" smtClean="0">
                <a:latin typeface="Courier"/>
                <a:cs typeface="Courier"/>
              </a:rPr>
              <a:t>is a function</a:t>
            </a:r>
          </a:p>
          <a:p>
            <a:r>
              <a:rPr lang="en-US" sz="2000" dirty="0" smtClean="0">
                <a:latin typeface="Courier"/>
                <a:cs typeface="Courier"/>
              </a:rPr>
              <a:t>object</a:t>
            </a:r>
          </a:p>
        </p:txBody>
      </p:sp>
      <p:sp>
        <p:nvSpPr>
          <p:cNvPr id="10" name="TextBox 9"/>
          <p:cNvSpPr txBox="1"/>
          <p:nvPr/>
        </p:nvSpPr>
        <p:spPr>
          <a:xfrm>
            <a:off x="4880116" y="4491027"/>
            <a:ext cx="3192040" cy="492443"/>
          </a:xfrm>
          <a:prstGeom prst="rect">
            <a:avLst/>
          </a:prstGeom>
          <a:noFill/>
        </p:spPr>
        <p:txBody>
          <a:bodyPr wrap="square" rtlCol="0">
            <a:spAutoFit/>
          </a:bodyPr>
          <a:lstStyle/>
          <a:p>
            <a:r>
              <a:rPr lang="en-US" sz="2600" dirty="0">
                <a:latin typeface="Courier"/>
                <a:cs typeface="Courier"/>
              </a:rPr>
              <a:t>x</a:t>
            </a:r>
            <a:r>
              <a:rPr lang="en-US" sz="2600" dirty="0" smtClean="0">
                <a:latin typeface="Courier"/>
                <a:cs typeface="Courier"/>
              </a:rPr>
              <a:t> = c(0, 100) </a:t>
            </a:r>
            <a:endParaRPr lang="en-US" sz="2600" dirty="0">
              <a:latin typeface="Courier"/>
              <a:cs typeface="Courier"/>
            </a:endParaRPr>
          </a:p>
        </p:txBody>
      </p:sp>
    </p:spTree>
    <p:extLst>
      <p:ext uri="{BB962C8B-B14F-4D97-AF65-F5344CB8AC3E}">
        <p14:creationId xmlns:p14="http://schemas.microsoft.com/office/powerpoint/2010/main" val="310547620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xt only">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ext onl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ext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7392</TotalTime>
  <Words>3295</Words>
  <Application>Microsoft Macintosh PowerPoint</Application>
  <PresentationFormat>On-screen Show (4:3)</PresentationFormat>
  <Paragraphs>812</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Courier</vt:lpstr>
      <vt:lpstr>Gill Sans</vt:lpstr>
      <vt:lpstr>Monaco</vt:lpstr>
      <vt:lpstr>ヒラギノ角ゴ ProN W3</vt:lpstr>
      <vt:lpstr>Arial</vt:lpstr>
      <vt:lpstr>Text only</vt:lpstr>
      <vt:lpstr>Environments, Scope, and Lazy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Objects</vt:lpstr>
      <vt:lpstr>Finding Objects</vt:lpstr>
      <vt:lpstr>PowerPoint Presentation</vt:lpstr>
      <vt:lpstr>PowerPoint Presentation</vt:lpstr>
      <vt:lpstr>PowerPoint Presentation</vt:lpstr>
      <vt:lpstr>PowerPoint Presentation</vt:lpstr>
      <vt:lpstr>PowerPoint Presentation</vt:lpstr>
      <vt:lpstr>Lazy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in Parent Environment</vt:lpstr>
      <vt:lpstr>PowerPoint Presentation</vt:lpstr>
      <vt:lpstr>PowerPoint Presentation</vt:lpstr>
      <vt:lpstr>PowerPoint Presentation</vt:lpstr>
      <vt:lpstr>PowerPoint Presentation</vt:lpstr>
      <vt:lpstr>PowerPoint Presentation</vt:lpstr>
      <vt:lpstr>Call Frames for Function Calls within Function</vt:lpstr>
      <vt:lpstr>PowerPoint Presentation</vt:lpstr>
      <vt:lpstr>PowerPoint Presentation</vt:lpstr>
      <vt:lpstr>PowerPoint Presentation</vt:lpstr>
      <vt:lpstr>PowerPoint Presentation</vt:lpstr>
      <vt:lpstr>PowerPoint Presentation</vt:lpstr>
      <vt:lpstr>Additional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R</dc:title>
  <dc:creator>Hank Ibser</dc:creator>
  <cp:lastModifiedBy>Microsoft Office User</cp:lastModifiedBy>
  <cp:revision>321</cp:revision>
  <cp:lastPrinted>2016-09-30T19:28:24Z</cp:lastPrinted>
  <dcterms:created xsi:type="dcterms:W3CDTF">2012-02-02T21:07:36Z</dcterms:created>
  <dcterms:modified xsi:type="dcterms:W3CDTF">2017-02-16T03:53:08Z</dcterms:modified>
</cp:coreProperties>
</file>