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handoutMasterIdLst>
    <p:handoutMasterId r:id="rId35"/>
  </p:handoutMasterIdLst>
  <p:sldIdLst>
    <p:sldId id="257" r:id="rId3"/>
    <p:sldId id="311" r:id="rId4"/>
    <p:sldId id="317" r:id="rId5"/>
    <p:sldId id="318" r:id="rId6"/>
    <p:sldId id="319" r:id="rId7"/>
    <p:sldId id="320" r:id="rId8"/>
    <p:sldId id="369" r:id="rId9"/>
    <p:sldId id="310" r:id="rId10"/>
    <p:sldId id="312" r:id="rId11"/>
    <p:sldId id="313" r:id="rId12"/>
    <p:sldId id="323" r:id="rId13"/>
    <p:sldId id="314" r:id="rId14"/>
    <p:sldId id="315" r:id="rId15"/>
    <p:sldId id="324" r:id="rId16"/>
    <p:sldId id="325" r:id="rId17"/>
    <p:sldId id="326" r:id="rId18"/>
    <p:sldId id="316" r:id="rId19"/>
    <p:sldId id="356" r:id="rId20"/>
    <p:sldId id="357" r:id="rId21"/>
    <p:sldId id="358" r:id="rId22"/>
    <p:sldId id="359" r:id="rId23"/>
    <p:sldId id="372" r:id="rId24"/>
    <p:sldId id="360" r:id="rId25"/>
    <p:sldId id="327" r:id="rId26"/>
    <p:sldId id="328" r:id="rId27"/>
    <p:sldId id="329" r:id="rId28"/>
    <p:sldId id="330" r:id="rId29"/>
    <p:sldId id="331" r:id="rId30"/>
    <p:sldId id="332" r:id="rId31"/>
    <p:sldId id="373" r:id="rId32"/>
    <p:sldId id="333" r:id="rId33"/>
    <p:sldId id="334" r:id="rId3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14"/>
  </p:normalViewPr>
  <p:slideViewPr>
    <p:cSldViewPr snapToGrid="0" snapToObjects="1">
      <p:cViewPr>
        <p:scale>
          <a:sx n="85" d="100"/>
          <a:sy n="85" d="100"/>
        </p:scale>
        <p:origin x="1632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F8395-6644-9E41-B5CB-20D79706A807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5EFE7-608E-CF4B-9259-93D2F001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9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101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8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1600647"/>
            <a:ext cx="2057176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6064374" cy="4525119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79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108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1848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88" tIns="32144" rIns="64288" bIns="32144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40" indent="0">
              <a:buNone/>
              <a:defRPr sz="1300"/>
            </a:lvl2pPr>
            <a:lvl3pPr marL="642882" indent="0">
              <a:buNone/>
              <a:defRPr sz="1100"/>
            </a:lvl3pPr>
            <a:lvl4pPr marL="964323" indent="0">
              <a:buNone/>
              <a:defRPr sz="1000"/>
            </a:lvl4pPr>
            <a:lvl5pPr marL="1285763" indent="0">
              <a:buNone/>
              <a:defRPr sz="1000"/>
            </a:lvl5pPr>
            <a:lvl6pPr marL="1607205" indent="0">
              <a:buNone/>
              <a:defRPr sz="1000"/>
            </a:lvl6pPr>
            <a:lvl7pPr marL="1928645" indent="0">
              <a:buNone/>
              <a:defRPr sz="1000"/>
            </a:lvl7pPr>
            <a:lvl8pPr marL="2250086" indent="0">
              <a:buNone/>
              <a:defRPr sz="1000"/>
            </a:lvl8pPr>
            <a:lvl9pPr marL="25715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34855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009" y="678656"/>
            <a:ext cx="3763863" cy="588466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5027" y="678656"/>
            <a:ext cx="3763863" cy="588466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368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610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655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829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8" y="273474"/>
            <a:ext cx="3008189" cy="1161975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8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07558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9089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6" y="4800824"/>
            <a:ext cx="5486177" cy="567035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6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40" indent="0">
              <a:buNone/>
              <a:defRPr sz="2000"/>
            </a:lvl2pPr>
            <a:lvl3pPr marL="642882" indent="0">
              <a:buNone/>
              <a:defRPr sz="1700"/>
            </a:lvl3pPr>
            <a:lvl4pPr marL="964323" indent="0">
              <a:buNone/>
              <a:defRPr sz="1400"/>
            </a:lvl4pPr>
            <a:lvl5pPr marL="1285763" indent="0">
              <a:buNone/>
              <a:defRPr sz="1400"/>
            </a:lvl5pPr>
            <a:lvl6pPr marL="1607205" indent="0">
              <a:buNone/>
              <a:defRPr sz="1400"/>
            </a:lvl6pPr>
            <a:lvl7pPr marL="1928645" indent="0">
              <a:buNone/>
              <a:defRPr sz="1400"/>
            </a:lvl7pPr>
            <a:lvl8pPr marL="2250086" indent="0">
              <a:buNone/>
              <a:defRPr sz="1400"/>
            </a:lvl8pPr>
            <a:lvl9pPr marL="2571527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6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542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155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6288732"/>
          </a:xfrm>
          <a:prstGeom prst="rect">
            <a:avLst/>
          </a:prstGeom>
        </p:spPr>
        <p:txBody>
          <a:bodyPr vert="eaVert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6288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67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8888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604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80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706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8881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93387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14554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2089547"/>
            <a:ext cx="7358063" cy="267890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1093" indent="-241093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368" indent="-200911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643" indent="-160729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101" indent="-160729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558" indent="-160729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4008" y="678656"/>
            <a:ext cx="7634883" cy="588466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4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8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2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76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1080" indent="-241080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341" indent="-20090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602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044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484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40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882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23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763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Simulation/Monte Carlo</a:t>
            </a:r>
            <a:br>
              <a:rPr lang="en-US" dirty="0" smtClean="0"/>
            </a:br>
            <a:r>
              <a:rPr lang="en-US" sz="3600" dirty="0" smtClean="0"/>
              <a:t>Back to the basics</a:t>
            </a:r>
            <a:endParaRPr 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647" y="1286882"/>
            <a:ext cx="8228707" cy="4779235"/>
          </a:xfrm>
          <a:ln/>
        </p:spPr>
        <p:txBody>
          <a:bodyPr/>
          <a:lstStyle/>
          <a:p>
            <a:pPr algn="l"/>
            <a:r>
              <a:rPr lang="en-US" dirty="0"/>
              <a:t>The main idea in a simulation study is to replace the mathematical expression for the distribution with a </a:t>
            </a:r>
            <a:r>
              <a:rPr lang="en-US" i="1" dirty="0"/>
              <a:t>sample</a:t>
            </a:r>
            <a:r>
              <a:rPr lang="en-US" dirty="0"/>
              <a:t> from that distribution.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In our example:                 are independent observations from the same distribution. </a:t>
            </a:r>
            <a:endParaRPr lang="en-US" dirty="0"/>
          </a:p>
          <a:p>
            <a:pPr algn="l"/>
            <a:r>
              <a:rPr lang="en-US" dirty="0" smtClean="0"/>
              <a:t>The distribution has center (mean/expected value)      and spread (standard deviation)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We are interested in the distribution of</a:t>
            </a:r>
          </a:p>
          <a:p>
            <a:pPr algn="l"/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So we take many samples of size n, and study the behavior of the sample medians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575076"/>
              </p:ext>
            </p:extLst>
          </p:nvPr>
        </p:nvGraphicFramePr>
        <p:xfrm>
          <a:off x="2723963" y="2738438"/>
          <a:ext cx="130492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3" name="Equation" r:id="rId3" imgW="850900" imgH="215900" progId="Equation.3">
                  <p:embed/>
                </p:oleObj>
              </mc:Choice>
              <mc:Fallback>
                <p:oleObj name="Equation" r:id="rId3" imgW="850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3963" y="2738438"/>
                        <a:ext cx="1304925" cy="65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889957"/>
              </p:ext>
            </p:extLst>
          </p:nvPr>
        </p:nvGraphicFramePr>
        <p:xfrm>
          <a:off x="7106158" y="3557588"/>
          <a:ext cx="421274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" name="Equation" r:id="rId5" imgW="139700" imgH="165100" progId="Equation.3">
                  <p:embed/>
                </p:oleObj>
              </mc:Choice>
              <mc:Fallback>
                <p:oleObj name="Equation" r:id="rId5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06158" y="3557588"/>
                        <a:ext cx="421274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557911"/>
              </p:ext>
            </p:extLst>
          </p:nvPr>
        </p:nvGraphicFramePr>
        <p:xfrm>
          <a:off x="4419321" y="3938307"/>
          <a:ext cx="2428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" name="Equation" r:id="rId7" imgW="152400" imgH="139700" progId="Equation.3">
                  <p:embed/>
                </p:oleObj>
              </mc:Choice>
              <mc:Fallback>
                <p:oleObj name="Equation" r:id="rId7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9321" y="3938307"/>
                        <a:ext cx="242887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493777"/>
              </p:ext>
            </p:extLst>
          </p:nvPr>
        </p:nvGraphicFramePr>
        <p:xfrm>
          <a:off x="5819122" y="4653149"/>
          <a:ext cx="2084387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" name="Equation" r:id="rId9" imgW="1358900" imgH="215900" progId="Equation.3">
                  <p:embed/>
                </p:oleObj>
              </mc:Choice>
              <mc:Fallback>
                <p:oleObj name="Equation" r:id="rId9" imgW="1358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19122" y="4653149"/>
                        <a:ext cx="2084387" cy="65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Monte Carlo Methods</a:t>
            </a:r>
          </a:p>
          <a:p>
            <a:endParaRPr lang="en-US" dirty="0"/>
          </a:p>
          <a:p>
            <a:pPr algn="l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use the sample to </a:t>
            </a:r>
            <a:r>
              <a:rPr lang="en-US" i="1" dirty="0"/>
              <a:t>estimate</a:t>
            </a:r>
            <a:r>
              <a:rPr lang="en-US" dirty="0"/>
              <a:t> features of the distribution, such as the behavior of various statistics under repeated sampling from the distribution.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This set of techniques, sometimes called Monte Carlo methods, is very powerful.  </a:t>
            </a:r>
            <a:r>
              <a:rPr lang="en-US" dirty="0" smtClean="0"/>
              <a:t>Statisticians/scientists </a:t>
            </a:r>
            <a:r>
              <a:rPr lang="en-US" dirty="0"/>
              <a:t>routinely use it to evaluate complicated methods for which exact mathematical results are difficult or impossible to obtain.</a:t>
            </a:r>
          </a:p>
        </p:txBody>
      </p:sp>
    </p:spTree>
    <p:extLst>
      <p:ext uri="{BB962C8B-B14F-4D97-AF65-F5344CB8AC3E}">
        <p14:creationId xmlns:p14="http://schemas.microsoft.com/office/powerpoint/2010/main" val="2399790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589359" y="678656"/>
            <a:ext cx="7634883" cy="5884664"/>
          </a:xfrm>
          <a:ln/>
        </p:spPr>
        <p:txBody>
          <a:bodyPr/>
          <a:lstStyle/>
          <a:p>
            <a:pPr algn="l"/>
            <a:r>
              <a:rPr lang="en-US" dirty="0"/>
              <a:t>The downside: whereas mathematical results are symbolic, in terms of arbitrary parameters and sample size, in a simulation we must specify particular values.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single experiment within a simulation</a:t>
            </a:r>
            <a:r>
              <a:rPr lang="en-US" dirty="0"/>
              <a:t> looks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To approximate the </a:t>
            </a:r>
            <a:r>
              <a:rPr lang="en-US" i="1" dirty="0"/>
              <a:t>sampling distribution</a:t>
            </a:r>
            <a:r>
              <a:rPr lang="en-US" dirty="0"/>
              <a:t> of the statistic, we repeat the whole experiment B times.  The larger B is, the better our approximation will tend to be.</a:t>
            </a:r>
          </a:p>
        </p:txBody>
      </p:sp>
      <p:sp>
        <p:nvSpPr>
          <p:cNvPr id="212994" name="Oval 2"/>
          <p:cNvSpPr>
            <a:spLocks/>
          </p:cNvSpPr>
          <p:nvPr/>
        </p:nvSpPr>
        <p:spPr bwMode="auto">
          <a:xfrm>
            <a:off x="1035844" y="3098602"/>
            <a:ext cx="2750344" cy="1544836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2995" name="Rectangle 3"/>
          <p:cNvSpPr>
            <a:spLocks/>
          </p:cNvSpPr>
          <p:nvPr/>
        </p:nvSpPr>
        <p:spPr bwMode="auto">
          <a:xfrm>
            <a:off x="1275830" y="3348633"/>
            <a:ext cx="2262559" cy="116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500">
                <a:ea typeface="ＭＳ Ｐゴシック" charset="0"/>
                <a:cs typeface="Gill Sans" charset="0"/>
              </a:rPr>
              <a:t>Particular choice</a:t>
            </a:r>
          </a:p>
          <a:p>
            <a:r>
              <a:rPr lang="en-US" sz="2500">
                <a:ea typeface="ＭＳ Ｐゴシック" charset="0"/>
                <a:cs typeface="Gill Sans" charset="0"/>
              </a:rPr>
              <a:t>of parameters,</a:t>
            </a:r>
          </a:p>
          <a:p>
            <a:r>
              <a:rPr lang="en-US" sz="2500">
                <a:ea typeface="ＭＳ Ｐゴシック" charset="0"/>
                <a:cs typeface="Gill Sans" charset="0"/>
              </a:rPr>
              <a:t>sample size</a:t>
            </a:r>
          </a:p>
        </p:txBody>
      </p:sp>
      <p:sp>
        <p:nvSpPr>
          <p:cNvPr id="212996" name="Rectangle 4"/>
          <p:cNvSpPr>
            <a:spLocks/>
          </p:cNvSpPr>
          <p:nvPr/>
        </p:nvSpPr>
        <p:spPr bwMode="auto">
          <a:xfrm>
            <a:off x="4332015" y="3270855"/>
            <a:ext cx="240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X</a:t>
            </a:r>
            <a:r>
              <a:rPr lang="en-US" baseline="-6000">
                <a:solidFill>
                  <a:schemeClr val="tx1"/>
                </a:solidFill>
                <a:ea typeface="ＭＳ Ｐゴシック" charset="0"/>
                <a:cs typeface="Gill Sans" charset="0"/>
              </a:rPr>
              <a:t>1</a:t>
            </a:r>
          </a:p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X</a:t>
            </a:r>
            <a:r>
              <a:rPr lang="en-US" baseline="-6000">
                <a:solidFill>
                  <a:schemeClr val="tx1"/>
                </a:solidFill>
                <a:ea typeface="ＭＳ Ｐゴシック" charset="0"/>
                <a:cs typeface="Gill Sans" charset="0"/>
              </a:rPr>
              <a:t>2</a:t>
            </a:r>
          </a:p>
          <a:p>
            <a:endParaRPr lang="en-US" baseline="-600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endParaRPr lang="en-US" baseline="-600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X</a:t>
            </a:r>
            <a:r>
              <a:rPr lang="en-US" baseline="-6000">
                <a:solidFill>
                  <a:schemeClr val="tx1"/>
                </a:solidFill>
                <a:ea typeface="ＭＳ Ｐゴシック" charset="0"/>
                <a:cs typeface="Gill Sans" charset="0"/>
              </a:rPr>
              <a:t>n</a:t>
            </a:r>
          </a:p>
        </p:txBody>
      </p:sp>
      <p:sp>
        <p:nvSpPr>
          <p:cNvPr id="212997" name="Line 5"/>
          <p:cNvSpPr>
            <a:spLocks noChangeShapeType="1"/>
          </p:cNvSpPr>
          <p:nvPr/>
        </p:nvSpPr>
        <p:spPr bwMode="auto">
          <a:xfrm flipH="1">
            <a:off x="3393282" y="3000375"/>
            <a:ext cx="868412" cy="237753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 flipH="1">
            <a:off x="3830836" y="3452441"/>
            <a:ext cx="502295" cy="98227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2999" name="Line 7"/>
          <p:cNvSpPr>
            <a:spLocks noChangeShapeType="1"/>
          </p:cNvSpPr>
          <p:nvPr/>
        </p:nvSpPr>
        <p:spPr bwMode="auto">
          <a:xfrm rot="10800000">
            <a:off x="3536156" y="4506144"/>
            <a:ext cx="678656" cy="232172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 rot="10800000">
            <a:off x="3845347" y="4143375"/>
            <a:ext cx="500063" cy="4688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3001" name="Rectangle 9"/>
          <p:cNvSpPr>
            <a:spLocks/>
          </p:cNvSpPr>
          <p:nvPr/>
        </p:nvSpPr>
        <p:spPr bwMode="auto">
          <a:xfrm>
            <a:off x="5034111" y="2616443"/>
            <a:ext cx="60214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4100">
                <a:latin typeface="Gill Sans Light" charset="0"/>
                <a:ea typeface="ＭＳ Ｐゴシック" charset="0"/>
                <a:cs typeface="Gill Sans Light" charset="0"/>
                <a:sym typeface="Gill Sans Light" charset="0"/>
              </a:rPr>
              <a:t>}</a:t>
            </a:r>
          </a:p>
        </p:txBody>
      </p:sp>
      <p:sp>
        <p:nvSpPr>
          <p:cNvPr id="213002" name="Rectangle 10"/>
          <p:cNvSpPr>
            <a:spLocks/>
          </p:cNvSpPr>
          <p:nvPr/>
        </p:nvSpPr>
        <p:spPr bwMode="auto">
          <a:xfrm>
            <a:off x="5834435" y="3714660"/>
            <a:ext cx="13046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Single statistic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634008" y="973336"/>
            <a:ext cx="8241051" cy="5884664"/>
          </a:xfrm>
          <a:ln/>
        </p:spPr>
        <p:txBody>
          <a:bodyPr/>
          <a:lstStyle/>
          <a:p>
            <a:r>
              <a:rPr lang="en-US" sz="3500" dirty="0"/>
              <a:t>Steps in carrying out a simulation study:</a:t>
            </a:r>
          </a:p>
          <a:p>
            <a:pPr marL="457200" indent="-457200" algn="l">
              <a:spcBef>
                <a:spcPts val="1125"/>
              </a:spcBef>
              <a:buFont typeface="+mj-lt"/>
              <a:buAutoNum type="arabicPeriod"/>
            </a:pPr>
            <a:r>
              <a:rPr lang="en-US" dirty="0" smtClean="0"/>
              <a:t>Specify </a:t>
            </a:r>
            <a:r>
              <a:rPr lang="en-US" dirty="0"/>
              <a:t>what makes up an individual experiment: sample size, distributions, parameters, statistic of interest.</a:t>
            </a:r>
          </a:p>
          <a:p>
            <a:pPr marL="457200" indent="-457200" algn="l">
              <a:spcBef>
                <a:spcPts val="1125"/>
              </a:spcBef>
              <a:buFont typeface="+mj-lt"/>
              <a:buAutoNum type="arabicPeriod"/>
            </a:pPr>
            <a:r>
              <a:rPr lang="en-US" dirty="0"/>
              <a:t>Write an expression or function to carry out an individual experiment and return the statistic.</a:t>
            </a:r>
          </a:p>
          <a:p>
            <a:pPr marL="457200" indent="-457200" algn="l">
              <a:spcBef>
                <a:spcPts val="1125"/>
              </a:spcBef>
              <a:buFont typeface="+mj-lt"/>
              <a:buAutoNum type="arabicPeriod"/>
            </a:pPr>
            <a:r>
              <a:rPr lang="en-US" dirty="0"/>
              <a:t>Determine what inputs, if any, to vary (</a:t>
            </a:r>
            <a:r>
              <a:rPr lang="en-US" dirty="0" smtClean="0"/>
              <a:t>e.g</a:t>
            </a:r>
            <a:r>
              <a:rPr lang="en-US" dirty="0"/>
              <a:t>. different sample sizes or parameters).</a:t>
            </a:r>
          </a:p>
          <a:p>
            <a:pPr marL="457200" indent="-457200" algn="l">
              <a:spcBef>
                <a:spcPts val="1125"/>
              </a:spcBef>
              <a:buFont typeface="+mj-lt"/>
              <a:buAutoNum type="arabicPeriod"/>
            </a:pPr>
            <a:r>
              <a:rPr lang="en-US" dirty="0"/>
              <a:t>For each combination of inputs, repeat the experiment B times, providing B samples of the statistic.</a:t>
            </a:r>
          </a:p>
          <a:p>
            <a:pPr marL="457200" indent="-457200" algn="l">
              <a:spcBef>
                <a:spcPts val="1125"/>
              </a:spcBef>
              <a:buFont typeface="+mj-lt"/>
              <a:buAutoNum type="arabicPeriod"/>
            </a:pPr>
            <a:r>
              <a:rPr lang="en-US" dirty="0"/>
              <a:t>For each combination of inputs, summarize the </a:t>
            </a:r>
            <a:r>
              <a:rPr lang="en-US" i="1" dirty="0"/>
              <a:t>empirical distribution</a:t>
            </a:r>
            <a:r>
              <a:rPr lang="en-US" dirty="0"/>
              <a:t> of the statistic of interest.</a:t>
            </a:r>
          </a:p>
          <a:p>
            <a:pPr marL="457200" indent="-457200" algn="l">
              <a:spcBef>
                <a:spcPts val="1125"/>
              </a:spcBef>
              <a:buFont typeface="+mj-lt"/>
              <a:buAutoNum type="arabicPeriod"/>
            </a:pPr>
            <a:r>
              <a:rPr lang="en-US" dirty="0"/>
              <a:t>State and/or plot the results.  </a:t>
            </a:r>
            <a:r>
              <a:rPr lang="en-US" dirty="0" smtClean="0"/>
              <a:t>(Sometimes go back to 3.)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162135"/>
            <a:ext cx="7358063" cy="1571041"/>
          </a:xfrm>
        </p:spPr>
        <p:txBody>
          <a:bodyPr/>
          <a:lstStyle/>
          <a:p>
            <a:r>
              <a:rPr lang="en-US" sz="4500" dirty="0" smtClean="0"/>
              <a:t>Useful Random Number Generators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59" y="1733176"/>
            <a:ext cx="8641529" cy="4766236"/>
          </a:xfrm>
        </p:spPr>
        <p:txBody>
          <a:bodyPr/>
          <a:lstStyle/>
          <a:p>
            <a:pPr marL="0" indent="0" algn="l"/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sample(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x, size, replace = FALSE, 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 algn="l"/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prob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 NULL)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 algn="l"/>
            <a:r>
              <a:rPr lang="en-US" dirty="0" smtClean="0"/>
              <a:t> </a:t>
            </a:r>
          </a:p>
          <a:p>
            <a:pPr marL="0" indent="0" algn="l"/>
            <a:r>
              <a:rPr lang="en-US" dirty="0" smtClean="0"/>
              <a:t>Think of an urn with tickets, each ticket marked with a value. </a:t>
            </a:r>
          </a:p>
          <a:p>
            <a:pPr marL="0" indent="0" algn="l"/>
            <a:r>
              <a:rPr lang="en-US" dirty="0" smtClean="0"/>
              <a:t>Mix up the tickets and draw one at a time from the urn</a:t>
            </a:r>
          </a:p>
          <a:p>
            <a:pPr marL="0" indent="0" algn="l"/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x = vector with one element for each ticket, values correspond to what is written on the ticket. 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size </a:t>
            </a:r>
            <a:r>
              <a:rPr lang="en-US" dirty="0"/>
              <a:t>= number of draws to </a:t>
            </a:r>
            <a:r>
              <a:rPr lang="en-US" dirty="0" smtClean="0"/>
              <a:t>take from the urn 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replace = replace the ticket between draws or not. 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err="1" smtClean="0"/>
              <a:t>prob</a:t>
            </a:r>
            <a:r>
              <a:rPr lang="en-US" dirty="0" smtClean="0"/>
              <a:t> = set of  weights for the elements in x (an element might represent more than one ticket)</a:t>
            </a:r>
          </a:p>
          <a:p>
            <a:pPr marL="0" indent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1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162135"/>
            <a:ext cx="7358063" cy="1571041"/>
          </a:xfrm>
        </p:spPr>
        <p:txBody>
          <a:bodyPr/>
          <a:lstStyle/>
          <a:p>
            <a:r>
              <a:rPr lang="en-US" sz="4500" dirty="0" smtClean="0"/>
              <a:t>Useful Random Number Generators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59" y="1733176"/>
            <a:ext cx="8641529" cy="4525119"/>
          </a:xfrm>
        </p:spPr>
        <p:txBody>
          <a:bodyPr/>
          <a:lstStyle/>
          <a:p>
            <a:pPr marL="0" indent="0" algn="l"/>
            <a:r>
              <a:rPr lang="en-US" dirty="0" smtClean="0"/>
              <a:t>Standard Probability Distributions: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 err="1"/>
              <a:t>runif</a:t>
            </a:r>
            <a:r>
              <a:rPr lang="en-US" dirty="0"/>
              <a:t>(n, </a:t>
            </a:r>
            <a:r>
              <a:rPr lang="en-US" dirty="0" smtClean="0"/>
              <a:t>min = 0</a:t>
            </a:r>
            <a:r>
              <a:rPr lang="en-US" dirty="0"/>
              <a:t>, </a:t>
            </a:r>
            <a:r>
              <a:rPr lang="en-US" dirty="0" smtClean="0"/>
              <a:t>max = 1</a:t>
            </a:r>
            <a:r>
              <a:rPr lang="en-US" dirty="0"/>
              <a:t>)</a:t>
            </a:r>
            <a:r>
              <a:rPr lang="en-US" dirty="0" smtClean="0"/>
              <a:t> – sample from the uniform distribution on the interval (0, 1). 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 smtClean="0"/>
              <a:t>So the chance the value drawn is:</a:t>
            </a:r>
          </a:p>
          <a:p>
            <a:pPr marL="0" indent="0" algn="l"/>
            <a:r>
              <a:rPr lang="en-US" dirty="0" smtClean="0"/>
              <a:t> 	between 0 and 1/3 has chance 1/3;</a:t>
            </a:r>
          </a:p>
          <a:p>
            <a:pPr marL="0" indent="0" algn="l"/>
            <a:r>
              <a:rPr lang="en-US" dirty="0" smtClean="0"/>
              <a:t> 	between 1/3 and 1/2 has chance 1/6;  </a:t>
            </a:r>
          </a:p>
          <a:p>
            <a:pPr marL="0" indent="0" algn="l"/>
            <a:r>
              <a:rPr lang="en-US" dirty="0" smtClean="0"/>
              <a:t>	between 9/10 and 1 has chance 1/10</a:t>
            </a:r>
            <a:endParaRPr lang="en-US" dirty="0"/>
          </a:p>
          <a:p>
            <a:pPr marL="0" indent="0" algn="l"/>
            <a:endParaRPr lang="en-US" dirty="0" smtClean="0"/>
          </a:p>
          <a:p>
            <a:pPr marL="0" indent="0" algn="l"/>
            <a:r>
              <a:rPr lang="en-US" dirty="0" smtClean="0"/>
              <a:t>The min and max allow you to change the interval from which to sample, e.g. min = 100, max = 150 will produce random values between 100 and 150</a:t>
            </a:r>
          </a:p>
          <a:p>
            <a:pPr marL="0" indent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0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162135"/>
            <a:ext cx="7358063" cy="1571041"/>
          </a:xfrm>
        </p:spPr>
        <p:txBody>
          <a:bodyPr/>
          <a:lstStyle/>
          <a:p>
            <a:r>
              <a:rPr lang="en-US" sz="4500" dirty="0" smtClean="0"/>
              <a:t>Useful Random Number Generators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60" y="1733176"/>
            <a:ext cx="8193294" cy="4525119"/>
          </a:xfrm>
        </p:spPr>
        <p:txBody>
          <a:bodyPr/>
          <a:lstStyle/>
          <a:p>
            <a:pPr marL="0" indent="0" algn="l"/>
            <a:r>
              <a:rPr lang="en-US" dirty="0" smtClean="0"/>
              <a:t>Standard Probability Distributions:</a:t>
            </a:r>
          </a:p>
          <a:p>
            <a:pPr marL="0" indent="0" algn="l"/>
            <a:endParaRPr lang="en-US" dirty="0" smtClean="0"/>
          </a:p>
          <a:p>
            <a:pPr marL="0" indent="0" algn="l"/>
            <a:r>
              <a:rPr lang="en-US" dirty="0" err="1" smtClean="0"/>
              <a:t>rnorm</a:t>
            </a:r>
            <a:r>
              <a:rPr lang="en-US" dirty="0"/>
              <a:t>(n, mean = 0, </a:t>
            </a:r>
            <a:r>
              <a:rPr lang="en-US" dirty="0" err="1"/>
              <a:t>sd</a:t>
            </a:r>
            <a:r>
              <a:rPr lang="en-US" dirty="0"/>
              <a:t> = 1</a:t>
            </a:r>
            <a:r>
              <a:rPr lang="en-US" dirty="0" smtClean="0"/>
              <a:t>) – sample from the normal distribution with center = mean and spread = </a:t>
            </a:r>
            <a:r>
              <a:rPr lang="en-US" dirty="0" err="1" smtClean="0"/>
              <a:t>sd</a:t>
            </a:r>
            <a:endParaRPr lang="en-US" dirty="0" smtClean="0"/>
          </a:p>
          <a:p>
            <a:pPr marL="0" indent="0" algn="l"/>
            <a:endParaRPr lang="en-US" dirty="0" smtClean="0"/>
          </a:p>
          <a:p>
            <a:pPr marL="0" indent="0" algn="l"/>
            <a:r>
              <a:rPr lang="en-US" dirty="0" err="1"/>
              <a:t>rbinom</a:t>
            </a:r>
            <a:r>
              <a:rPr lang="en-US" dirty="0"/>
              <a:t>(n, size, </a:t>
            </a:r>
            <a:r>
              <a:rPr lang="en-US" dirty="0" err="1"/>
              <a:t>prob</a:t>
            </a:r>
            <a:r>
              <a:rPr lang="en-US" dirty="0"/>
              <a:t>)</a:t>
            </a:r>
            <a:r>
              <a:rPr lang="en-US" dirty="0" smtClean="0"/>
              <a:t>, - sample from the binomial distribution with number of trials = size and chance of success = </a:t>
            </a:r>
            <a:r>
              <a:rPr lang="en-US" dirty="0" err="1" smtClean="0"/>
              <a:t>prob</a:t>
            </a:r>
            <a:endParaRPr lang="en-US" dirty="0" smtClean="0"/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 smtClean="0"/>
              <a:t>Other distributions: </a:t>
            </a:r>
            <a:r>
              <a:rPr lang="en-US" dirty="0" err="1" smtClean="0"/>
              <a:t>rexp</a:t>
            </a:r>
            <a:r>
              <a:rPr lang="en-US" dirty="0" smtClean="0"/>
              <a:t>(), </a:t>
            </a:r>
            <a:r>
              <a:rPr lang="en-US" dirty="0" err="1" smtClean="0"/>
              <a:t>rpois</a:t>
            </a:r>
            <a:r>
              <a:rPr lang="en-US" dirty="0" smtClean="0"/>
              <a:t>(), </a:t>
            </a:r>
            <a:r>
              <a:rPr lang="en-US" dirty="0" err="1" smtClean="0"/>
              <a:t>rt</a:t>
            </a:r>
            <a:r>
              <a:rPr lang="en-US" dirty="0" smtClean="0"/>
              <a:t>(), </a:t>
            </a:r>
            <a:r>
              <a:rPr lang="en-US" dirty="0" err="1" smtClean="0"/>
              <a:t>rf</a:t>
            </a:r>
            <a:r>
              <a:rPr lang="en-US" dirty="0" smtClean="0"/>
              <a:t>() – each has arguments for parameter values relevant to the distribution …  See ?Distributions for more information</a:t>
            </a:r>
          </a:p>
          <a:p>
            <a:pPr marL="0" indent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647" y="420293"/>
            <a:ext cx="8228707" cy="6437707"/>
          </a:xfrm>
          <a:ln/>
        </p:spPr>
        <p:txBody>
          <a:bodyPr/>
          <a:lstStyle/>
          <a:p>
            <a:pPr algn="l"/>
            <a:r>
              <a:rPr lang="en-US" dirty="0" smtClean="0"/>
              <a:t>Example</a:t>
            </a:r>
            <a:r>
              <a:rPr lang="en-US" dirty="0"/>
              <a:t>:  Carry out a simulation study </a:t>
            </a:r>
            <a:r>
              <a:rPr lang="en-US" dirty="0" smtClean="0"/>
              <a:t>of </a:t>
            </a:r>
            <a:r>
              <a:rPr lang="en-US" dirty="0"/>
              <a:t>the median when sampling from the normal distribution.  How does it vary with the sample size and with the standard deviation of the normal distribution</a:t>
            </a:r>
            <a:r>
              <a:rPr lang="en-US" dirty="0" smtClean="0"/>
              <a:t>?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Median of sample from Normal distribution with mean 0</a:t>
            </a:r>
          </a:p>
          <a:p>
            <a:pPr algn="l"/>
            <a:r>
              <a:rPr lang="en-US" dirty="0" smtClean="0"/>
              <a:t>Vary the SD of the distribution:, 1, 5, 10, 20</a:t>
            </a:r>
            <a:endParaRPr lang="en-US" dirty="0"/>
          </a:p>
          <a:p>
            <a:pPr algn="l"/>
            <a:r>
              <a:rPr lang="en-US" dirty="0" smtClean="0"/>
              <a:t>Vary the sample size: 100, 200, 1000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median(</a:t>
            </a:r>
            <a:r>
              <a:rPr lang="en-US" dirty="0" err="1" smtClean="0"/>
              <a:t>rnorm</a:t>
            </a:r>
            <a:r>
              <a:rPr lang="en-US" dirty="0" smtClean="0"/>
              <a:t>(100, mean = 0, </a:t>
            </a:r>
            <a:r>
              <a:rPr lang="en-US" dirty="0" err="1" smtClean="0"/>
              <a:t>sd</a:t>
            </a:r>
            <a:r>
              <a:rPr lang="en-US" dirty="0" smtClean="0"/>
              <a:t> = 1))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replicate(1000, </a:t>
            </a:r>
            <a:r>
              <a:rPr lang="en-US" dirty="0" err="1"/>
              <a:t>myExpt</a:t>
            </a:r>
            <a:r>
              <a:rPr lang="en-US" dirty="0"/>
              <a:t>(n = 100, </a:t>
            </a:r>
            <a:r>
              <a:rPr lang="en-US" dirty="0" err="1"/>
              <a:t>sd</a:t>
            </a:r>
            <a:r>
              <a:rPr lang="en-US" dirty="0"/>
              <a:t> = 1))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Experiment: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008" y="1643528"/>
            <a:ext cx="7634883" cy="4919791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600" dirty="0" smtClean="0"/>
              <a:t>Generate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3600" dirty="0" smtClean="0"/>
              <a:t> random normal values from a Normal(0,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s^2</a:t>
            </a:r>
            <a:r>
              <a:rPr lang="en-US" sz="3600" dirty="0" smtClean="0">
                <a:solidFill>
                  <a:srgbClr val="0D0D0D"/>
                </a:solidFill>
                <a:latin typeface="Gill Sans"/>
                <a:cs typeface="Gill Sans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solidFill>
                  <a:srgbClr val="0D0D0D"/>
                </a:solidFill>
                <a:latin typeface="Gill Sans"/>
                <a:cs typeface="Gill Sans"/>
              </a:rPr>
              <a:t>Take the median of these 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3600" dirty="0"/>
              <a:t> </a:t>
            </a:r>
            <a:r>
              <a:rPr lang="en-US" sz="3600" dirty="0" smtClean="0"/>
              <a:t>values</a:t>
            </a:r>
          </a:p>
          <a:p>
            <a:pPr marL="0" indent="0"/>
            <a:endParaRPr lang="en-US" sz="3600" dirty="0" smtClean="0"/>
          </a:p>
          <a:p>
            <a:pPr marL="0" indent="0"/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n = 27</a:t>
            </a:r>
          </a:p>
          <a:p>
            <a:pPr marL="0" indent="0"/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s = 3</a:t>
            </a:r>
          </a:p>
          <a:p>
            <a:pPr marL="0" indent="0"/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median(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rnorm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(n = n,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s))</a:t>
            </a:r>
          </a:p>
          <a:p>
            <a:pPr marL="0" indent="0"/>
            <a:endParaRPr lang="en-US" dirty="0" smtClean="0">
              <a:solidFill>
                <a:srgbClr val="0D0D0D"/>
              </a:solidFill>
              <a:latin typeface="Gill Sans"/>
              <a:cs typeface="Gill Sans"/>
            </a:endParaRP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Repeat Experiment: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008" y="1643528"/>
            <a:ext cx="7634883" cy="4919791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600" dirty="0" smtClean="0"/>
              <a:t>Repeat the experiment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B</a:t>
            </a:r>
            <a:r>
              <a:rPr lang="en-US" sz="3600" dirty="0" smtClean="0"/>
              <a:t> times 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solidFill>
                  <a:srgbClr val="0D0D0D"/>
                </a:solidFill>
                <a:latin typeface="Gill Sans"/>
                <a:cs typeface="Gill Sans"/>
              </a:rPr>
              <a:t>Examine the distribution of the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B</a:t>
            </a:r>
            <a:r>
              <a:rPr lang="en-US" sz="3600" dirty="0" smtClean="0">
                <a:solidFill>
                  <a:srgbClr val="0D0D0D"/>
                </a:solidFill>
                <a:latin typeface="Gill Sans"/>
                <a:cs typeface="Gill Sans"/>
              </a:rPr>
              <a:t> medians</a:t>
            </a:r>
            <a:endParaRPr lang="en-US" sz="3600" dirty="0" smtClean="0"/>
          </a:p>
          <a:p>
            <a:pPr marL="0" indent="0"/>
            <a:endParaRPr lang="en-US" sz="3600" dirty="0" smtClean="0"/>
          </a:p>
          <a:p>
            <a:pPr marL="0" indent="0"/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1000</a:t>
            </a:r>
          </a:p>
          <a:p>
            <a:pPr marL="0" indent="0"/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sampleMs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replicate(1000, </a:t>
            </a:r>
          </a:p>
          <a:p>
            <a:pPr marL="0" indent="0"/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median(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rnorm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(n = n,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s))</a:t>
            </a:r>
          </a:p>
          <a:p>
            <a:pPr marL="0" indent="0"/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m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ean(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sampleMs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marL="0" indent="0"/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sampleMs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marL="0" indent="0"/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hist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sampleMs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dirty="0" smtClean="0">
              <a:solidFill>
                <a:srgbClr val="0D0D0D"/>
              </a:solidFill>
              <a:latin typeface="Gill Sans"/>
              <a:cs typeface="Gill Sans"/>
            </a:endParaRP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42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98" y="446017"/>
            <a:ext cx="7358063" cy="1750336"/>
          </a:xfrm>
        </p:spPr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209921" name="Rectangle 1"/>
          <p:cNvSpPr>
            <a:spLocks noGrp="1" noChangeArrowheads="1"/>
          </p:cNvSpPr>
          <p:nvPr>
            <p:ph idx="1"/>
          </p:nvPr>
        </p:nvSpPr>
        <p:spPr>
          <a:xfrm>
            <a:off x="457647" y="2035999"/>
            <a:ext cx="8228707" cy="4284119"/>
          </a:xfrm>
          <a:ln/>
        </p:spPr>
        <p:txBody>
          <a:bodyPr/>
          <a:lstStyle/>
          <a:p>
            <a:pPr marL="342900" indent="-342900" algn="l">
              <a:buFont typeface="Arial"/>
              <a:buChar char="•"/>
            </a:pPr>
            <a:r>
              <a:rPr lang="en-US" sz="2800" dirty="0">
                <a:latin typeface="Calibri"/>
                <a:cs typeface="Calibri"/>
              </a:rPr>
              <a:t>Probability allows us to quantify statements about the chance of an event taking place. </a:t>
            </a:r>
            <a:endParaRPr lang="en-US" sz="2800" dirty="0" smtClean="0">
              <a:latin typeface="Calibri"/>
              <a:cs typeface="Calibri"/>
            </a:endParaRPr>
          </a:p>
          <a:p>
            <a:pPr marL="0" indent="0" algn="l"/>
            <a:endParaRPr lang="en-US" sz="2800" dirty="0" smtClean="0">
              <a:latin typeface="Calibri"/>
              <a:cs typeface="Calibri"/>
            </a:endParaRPr>
          </a:p>
          <a:p>
            <a:pPr marL="0" indent="0" algn="l"/>
            <a:r>
              <a:rPr lang="en-US" sz="2800" dirty="0" smtClean="0">
                <a:latin typeface="Calibri"/>
                <a:cs typeface="Calibri"/>
              </a:rPr>
              <a:t>For example - </a:t>
            </a:r>
            <a:r>
              <a:rPr lang="en-US" sz="2800" dirty="0">
                <a:latin typeface="Calibri"/>
                <a:cs typeface="Calibri"/>
              </a:rPr>
              <a:t>Flip a fair coin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latin typeface="Calibri"/>
                <a:cs typeface="Calibri"/>
              </a:rPr>
              <a:t>W</a:t>
            </a:r>
            <a:r>
              <a:rPr lang="en-US" sz="2800" dirty="0" smtClean="0">
                <a:latin typeface="Calibri"/>
                <a:cs typeface="Calibri"/>
              </a:rPr>
              <a:t>hat’s the chance it lands heads?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latin typeface="Calibri"/>
                <a:cs typeface="Calibri"/>
              </a:rPr>
              <a:t>Flip it 4 times, what proportion of heads do you expect?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latin typeface="Calibri"/>
                <a:cs typeface="Calibri"/>
              </a:rPr>
              <a:t>Will you get exactly that proportion?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latin typeface="Calibri"/>
                <a:cs typeface="Calibri"/>
              </a:rPr>
              <a:t>What happens when you flip the coin 1000 times?</a:t>
            </a:r>
            <a:endParaRPr lang="en-US" sz="28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Repeat Simulation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008" y="1643528"/>
            <a:ext cx="7634883" cy="4919791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600" dirty="0" smtClean="0"/>
              <a:t>Repeat the simulation for different values of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36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solidFill>
                  <a:srgbClr val="0D0D0D"/>
                </a:solidFill>
                <a:latin typeface="Gill Sans"/>
                <a:cs typeface="Gill Sans"/>
              </a:rPr>
              <a:t>Compare/Examine the behavior for these different values</a:t>
            </a:r>
            <a:endParaRPr lang="en-US" sz="3600" dirty="0" smtClean="0"/>
          </a:p>
          <a:p>
            <a:pPr marL="0" indent="0"/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/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ns =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seq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(20, 200, by = 10)</a:t>
            </a:r>
          </a:p>
          <a:p>
            <a:pPr marL="0" indent="0"/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seq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(1, 10, by = 0.5)</a:t>
            </a:r>
          </a:p>
        </p:txBody>
      </p:sp>
    </p:spTree>
    <p:extLst>
      <p:ext uri="{BB962C8B-B14F-4D97-AF65-F5344CB8AC3E}">
        <p14:creationId xmlns:p14="http://schemas.microsoft.com/office/powerpoint/2010/main" val="4150789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Repeat Simulation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008" y="1643528"/>
            <a:ext cx="7634883" cy="5094943"/>
          </a:xfrm>
        </p:spPr>
        <p:txBody>
          <a:bodyPr/>
          <a:lstStyle/>
          <a:p>
            <a:pPr marL="0" indent="0"/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ns =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seq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(20, 200, by = 10)</a:t>
            </a:r>
          </a:p>
          <a:p>
            <a:pPr marL="0" indent="0"/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seq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(1, 10, by = 0.5)</a:t>
            </a:r>
          </a:p>
          <a:p>
            <a:pPr marL="0" indent="0"/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samples = matrix(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nrow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= length(ns),</a:t>
            </a:r>
          </a:p>
          <a:p>
            <a:pPr marL="0" indent="0"/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            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ncol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= length(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))</a:t>
            </a:r>
          </a:p>
          <a:p>
            <a:pPr marL="0" indent="0"/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/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for (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in 1:length(ns)) {</a:t>
            </a:r>
          </a:p>
          <a:p>
            <a:pPr marL="0" indent="0"/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 for (j in 1:length(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ss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)) {</a:t>
            </a:r>
          </a:p>
          <a:p>
            <a:pPr marL="0" indent="0"/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samples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[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, j] =  </a:t>
            </a:r>
          </a:p>
          <a:p>
            <a:pPr marL="0" indent="0"/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mean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(replicate(1000, </a:t>
            </a:r>
          </a:p>
          <a:p>
            <a:pPr marL="0" indent="0"/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   median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rnorm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(n = ns[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], </a:t>
            </a: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/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                   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sd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ss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[j]))))</a:t>
            </a:r>
          </a:p>
          <a:p>
            <a:pPr marL="0" indent="0"/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 }</a:t>
            </a:r>
          </a:p>
          <a:p>
            <a:pPr marL="0" indent="0"/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61675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Repeat Simulation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008" y="1643528"/>
            <a:ext cx="7867521" cy="4919791"/>
          </a:xfrm>
        </p:spPr>
        <p:txBody>
          <a:bodyPr/>
          <a:lstStyle/>
          <a:p>
            <a:pPr marL="0" indent="0"/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ns =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seq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(20, 200, by = 10)</a:t>
            </a:r>
          </a:p>
          <a:p>
            <a:pPr marL="0" indent="0"/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seq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(1, 10, by = 0.5)</a:t>
            </a:r>
          </a:p>
          <a:p>
            <a:pPr marL="0" indent="0"/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samples = matrix(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nrow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= length(ns),</a:t>
            </a:r>
          </a:p>
          <a:p>
            <a:pPr marL="0" indent="0"/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            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ncol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= length(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))</a:t>
            </a:r>
          </a:p>
          <a:p>
            <a:pPr marL="0" indent="0"/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/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parValues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expand.grid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(ns,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marL="0" indent="0"/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/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mapply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(function (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num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sd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){ </a:t>
            </a:r>
          </a:p>
          <a:p>
            <a:pPr marL="0" indent="0"/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mean(replicate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(1000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,</a:t>
            </a:r>
          </a:p>
          <a:p>
            <a:pPr marL="0" indent="0"/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            median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rnorm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num,sd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))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/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},  </a:t>
            </a:r>
          </a:p>
          <a:p>
            <a:pPr marL="0" indent="0"/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parValues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[ , 1],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parValues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[, 2])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/>
            <a:endParaRPr lang="en-US" sz="26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49699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edianExperimen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147" b="-211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8763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R generate random numbers?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32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162135"/>
            <a:ext cx="7358063" cy="1287159"/>
          </a:xfrm>
        </p:spPr>
        <p:txBody>
          <a:bodyPr/>
          <a:lstStyle/>
          <a:p>
            <a:r>
              <a:rPr lang="en-US" sz="4500" dirty="0" smtClean="0"/>
              <a:t>Actually, it doesn’t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59" y="1733176"/>
            <a:ext cx="8641529" cy="4525119"/>
          </a:xfrm>
        </p:spPr>
        <p:txBody>
          <a:bodyPr/>
          <a:lstStyle/>
          <a:p>
            <a:pPr marL="0" indent="0" algn="l"/>
            <a:r>
              <a:rPr lang="en-US" sz="2800" dirty="0" smtClean="0">
                <a:latin typeface="Calibri"/>
                <a:cs typeface="Calibri"/>
              </a:rPr>
              <a:t>R uses a </a:t>
            </a:r>
            <a:r>
              <a:rPr lang="en-US" sz="2800" b="1" dirty="0" smtClean="0">
                <a:latin typeface="Calibri"/>
                <a:cs typeface="Calibri"/>
              </a:rPr>
              <a:t>pseudo random number generator</a:t>
            </a:r>
            <a:r>
              <a:rPr lang="en-US" sz="2800" dirty="0" smtClean="0">
                <a:latin typeface="Calibri"/>
                <a:cs typeface="Calibri"/>
              </a:rPr>
              <a:t>:</a:t>
            </a:r>
          </a:p>
          <a:p>
            <a:pPr marL="0" indent="0" algn="l"/>
            <a:endParaRPr lang="en-US" sz="2800" dirty="0">
              <a:latin typeface="Calibri"/>
              <a:cs typeface="Calibri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It starts with a </a:t>
            </a:r>
            <a:r>
              <a:rPr lang="en-US" sz="2800" b="1" dirty="0" smtClean="0">
                <a:latin typeface="Calibri"/>
                <a:cs typeface="Calibri"/>
              </a:rPr>
              <a:t>seed </a:t>
            </a:r>
            <a:r>
              <a:rPr lang="en-US" sz="2800" dirty="0" smtClean="0">
                <a:latin typeface="Calibri"/>
                <a:cs typeface="Calibri"/>
              </a:rPr>
              <a:t>and an </a:t>
            </a:r>
            <a:r>
              <a:rPr lang="en-US" sz="2800" b="1" dirty="0" smtClean="0">
                <a:latin typeface="Calibri"/>
                <a:cs typeface="Calibri"/>
              </a:rPr>
              <a:t>algorithm</a:t>
            </a:r>
            <a:r>
              <a:rPr lang="en-US" sz="2800" dirty="0" smtClean="0">
                <a:latin typeface="Calibri"/>
                <a:cs typeface="Calibri"/>
              </a:rPr>
              <a:t> (i.e. a function)</a:t>
            </a:r>
            <a:r>
              <a:rPr lang="en-US" sz="2800" dirty="0">
                <a:latin typeface="Calibri"/>
                <a:cs typeface="Calibri"/>
              </a:rPr>
              <a:t>	</a:t>
            </a:r>
            <a:endParaRPr lang="en-US" sz="2800" dirty="0" smtClean="0">
              <a:latin typeface="Calibri"/>
              <a:cs typeface="Calibri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The seed is plugged into the algorithm and a number is returned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That number is then plugged into the algorithm and the next number is created</a:t>
            </a:r>
          </a:p>
          <a:p>
            <a:pPr marL="0" indent="0" algn="l"/>
            <a:endParaRPr lang="en-US" sz="2800" dirty="0">
              <a:latin typeface="Calibri"/>
              <a:cs typeface="Calibri"/>
            </a:endParaRPr>
          </a:p>
          <a:p>
            <a:pPr marL="0" indent="0" algn="l"/>
            <a:r>
              <a:rPr lang="en-US" sz="2800" dirty="0" smtClean="0">
                <a:latin typeface="Calibri"/>
                <a:cs typeface="Calibri"/>
              </a:rPr>
              <a:t>The algorithms are such that the numbers produced behave/look like random values</a:t>
            </a:r>
          </a:p>
          <a:p>
            <a:pPr marL="457200" indent="-457200" algn="l">
              <a:buFont typeface="Arial"/>
              <a:buChar char="•"/>
            </a:pP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0062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162135"/>
            <a:ext cx="7358063" cy="1287159"/>
          </a:xfrm>
        </p:spPr>
        <p:txBody>
          <a:bodyPr/>
          <a:lstStyle/>
          <a:p>
            <a:r>
              <a:rPr lang="en-US" sz="4500" dirty="0" smtClean="0"/>
              <a:t>Simple </a:t>
            </a:r>
            <a:r>
              <a:rPr lang="en-US" sz="4500" dirty="0" err="1" smtClean="0"/>
              <a:t>Congruential</a:t>
            </a:r>
            <a:r>
              <a:rPr lang="en-US" sz="4500" dirty="0" smtClean="0"/>
              <a:t> Generator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59" y="1733176"/>
            <a:ext cx="8641529" cy="4525119"/>
          </a:xfrm>
        </p:spPr>
        <p:txBody>
          <a:bodyPr/>
          <a:lstStyle/>
          <a:p>
            <a:pPr algn="l"/>
            <a:r>
              <a:rPr lang="en-US" dirty="0"/>
              <a:t>The </a:t>
            </a:r>
            <a:r>
              <a:rPr lang="en-US" dirty="0" err="1"/>
              <a:t>congruential</a:t>
            </a:r>
            <a:r>
              <a:rPr lang="en-US" dirty="0"/>
              <a:t> method uses modular arithmetic to generate “random” numbers.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From </a:t>
            </a:r>
            <a:r>
              <a:rPr lang="en-US" dirty="0"/>
              <a:t>inputs a and b and an initial value, </a:t>
            </a:r>
            <a:r>
              <a:rPr lang="en-US" dirty="0" smtClean="0"/>
              <a:t>x_0 </a:t>
            </a:r>
            <a:r>
              <a:rPr lang="en-US" dirty="0"/>
              <a:t>, the ﬁrst “random number” is </a:t>
            </a:r>
            <a:r>
              <a:rPr lang="en-US" dirty="0" smtClean="0"/>
              <a:t>generated </a:t>
            </a:r>
            <a:r>
              <a:rPr lang="en-US" dirty="0"/>
              <a:t>as follows: </a:t>
            </a:r>
          </a:p>
          <a:p>
            <a:r>
              <a:rPr lang="en-US" dirty="0" smtClean="0">
                <a:latin typeface="Courier"/>
                <a:cs typeface="Courier"/>
              </a:rPr>
              <a:t>x_1 </a:t>
            </a:r>
            <a:r>
              <a:rPr lang="en-US" dirty="0">
                <a:latin typeface="Courier"/>
                <a:cs typeface="Courier"/>
              </a:rPr>
              <a:t>= a </a:t>
            </a:r>
            <a:r>
              <a:rPr lang="da-DK" dirty="0" smtClean="0">
                <a:latin typeface="Courier"/>
                <a:cs typeface="Courier"/>
              </a:rPr>
              <a:t>∗ x_0 mod b </a:t>
            </a:r>
          </a:p>
          <a:p>
            <a:endParaRPr lang="da-DK" dirty="0">
              <a:latin typeface="Courier"/>
              <a:cs typeface="Courier"/>
            </a:endParaRPr>
          </a:p>
          <a:p>
            <a:pPr algn="l"/>
            <a:r>
              <a:rPr lang="da-DK" dirty="0"/>
              <a:t>and </a:t>
            </a:r>
            <a:r>
              <a:rPr lang="da-DK" dirty="0" err="1"/>
              <a:t>subsequent</a:t>
            </a:r>
            <a:r>
              <a:rPr lang="da-DK" dirty="0"/>
              <a:t> </a:t>
            </a:r>
            <a:r>
              <a:rPr lang="da-DK" dirty="0" err="1"/>
              <a:t>numbers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generated</a:t>
            </a:r>
            <a:r>
              <a:rPr lang="da-DK" dirty="0"/>
              <a:t> </a:t>
            </a:r>
            <a:r>
              <a:rPr lang="da-DK" dirty="0" err="1"/>
              <a:t>recursively</a:t>
            </a:r>
            <a:r>
              <a:rPr lang="da-DK" dirty="0"/>
              <a:t>, </a:t>
            </a:r>
          </a:p>
          <a:p>
            <a:r>
              <a:rPr lang="da-DK" dirty="0" smtClean="0">
                <a:latin typeface="Courier"/>
                <a:cs typeface="Courier"/>
              </a:rPr>
              <a:t>x_(n</a:t>
            </a:r>
            <a:r>
              <a:rPr lang="da-DK" dirty="0">
                <a:latin typeface="Courier"/>
                <a:cs typeface="Courier"/>
              </a:rPr>
              <a:t>+</a:t>
            </a:r>
            <a:r>
              <a:rPr lang="da-DK" dirty="0" smtClean="0">
                <a:latin typeface="Courier"/>
                <a:cs typeface="Courier"/>
              </a:rPr>
              <a:t>1) </a:t>
            </a:r>
            <a:r>
              <a:rPr lang="da-DK" dirty="0">
                <a:latin typeface="Courier"/>
                <a:cs typeface="Courier"/>
              </a:rPr>
              <a:t>= a </a:t>
            </a:r>
            <a:r>
              <a:rPr lang="da-DK" dirty="0" smtClean="0">
                <a:latin typeface="Courier"/>
                <a:cs typeface="Courier"/>
              </a:rPr>
              <a:t>∗ </a:t>
            </a:r>
            <a:r>
              <a:rPr lang="da-DK" dirty="0" err="1" smtClean="0">
                <a:latin typeface="Courier"/>
                <a:cs typeface="Courier"/>
              </a:rPr>
              <a:t>x_n</a:t>
            </a:r>
            <a:r>
              <a:rPr lang="da-DK" dirty="0" smtClean="0">
                <a:latin typeface="Courier"/>
                <a:cs typeface="Courier"/>
              </a:rPr>
              <a:t> </a:t>
            </a:r>
            <a:r>
              <a:rPr lang="da-DK" dirty="0">
                <a:latin typeface="Courier"/>
                <a:cs typeface="Courier"/>
              </a:rPr>
              <a:t>mod </a:t>
            </a:r>
            <a:r>
              <a:rPr lang="da-DK" dirty="0" smtClean="0">
                <a:latin typeface="Courier"/>
                <a:cs typeface="Courier"/>
              </a:rPr>
              <a:t>b</a:t>
            </a:r>
          </a:p>
          <a:p>
            <a:pPr algn="l"/>
            <a:endParaRPr lang="da-DK" dirty="0" smtClean="0">
              <a:latin typeface="Calibri"/>
              <a:cs typeface="Calibri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We call x_0 the </a:t>
            </a:r>
            <a:r>
              <a:rPr lang="en-US" b="1" dirty="0" smtClean="0">
                <a:latin typeface="Courier"/>
                <a:cs typeface="Courier"/>
              </a:rPr>
              <a:t>seed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45013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162135"/>
            <a:ext cx="7358063" cy="1287159"/>
          </a:xfrm>
        </p:spPr>
        <p:txBody>
          <a:bodyPr/>
          <a:lstStyle/>
          <a:p>
            <a:r>
              <a:rPr lang="en-US" sz="4500" dirty="0" err="1" smtClean="0"/>
              <a:t>Congruential</a:t>
            </a:r>
            <a:r>
              <a:rPr lang="en-US" sz="4500" dirty="0" smtClean="0"/>
              <a:t> </a:t>
            </a:r>
            <a:r>
              <a:rPr lang="en-US" sz="4500" dirty="0" smtClean="0">
                <a:latin typeface="Courier"/>
                <a:cs typeface="Courier"/>
              </a:rPr>
              <a:t>a = 3,b = 64</a:t>
            </a:r>
            <a:endParaRPr lang="en-US" sz="4500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59" y="1733176"/>
            <a:ext cx="8641529" cy="4525119"/>
          </a:xfrm>
        </p:spPr>
        <p:txBody>
          <a:bodyPr/>
          <a:lstStyle/>
          <a:p>
            <a:pPr marL="0" indent="0" algn="l"/>
            <a:r>
              <a:rPr lang="en-US" dirty="0" smtClean="0"/>
              <a:t>Seed = 17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 smtClean="0"/>
              <a:t>3 * 17 mod 64 = 51 mod 64 = 51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 smtClean="0"/>
              <a:t>3 * 51 mod 64 = 153 mod 64 = 25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 smtClean="0"/>
              <a:t>3 * 25 mode 64 = 75 mod 64 = 11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 smtClean="0"/>
              <a:t>And so on.  The first 20 “random” numbers are</a:t>
            </a:r>
          </a:p>
          <a:p>
            <a:pPr marL="0" indent="0" algn="l"/>
            <a:r>
              <a:rPr lang="en-US" dirty="0">
                <a:latin typeface="Courier"/>
                <a:cs typeface="Courier"/>
              </a:rPr>
              <a:t>51 25 11 33 35 41 59 49 19 57 43  1  3  9 27 17 51 </a:t>
            </a:r>
            <a:r>
              <a:rPr lang="en-US" dirty="0" smtClean="0">
                <a:latin typeface="Courier"/>
                <a:cs typeface="Courier"/>
              </a:rPr>
              <a:t>25 11 </a:t>
            </a:r>
            <a:r>
              <a:rPr lang="en-US" dirty="0">
                <a:latin typeface="Courier"/>
                <a:cs typeface="Courier"/>
              </a:rPr>
              <a:t>33</a:t>
            </a:r>
          </a:p>
          <a:p>
            <a:pPr marL="0" indent="0" algn="l"/>
            <a:endParaRPr lang="en-US" dirty="0" smtClean="0"/>
          </a:p>
          <a:p>
            <a:pPr marL="0" indent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1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162135"/>
            <a:ext cx="7358063" cy="1287159"/>
          </a:xfrm>
        </p:spPr>
        <p:txBody>
          <a:bodyPr/>
          <a:lstStyle/>
          <a:p>
            <a:r>
              <a:rPr lang="en-US" sz="4500" dirty="0" smtClean="0"/>
              <a:t>Generate 1000 values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59" y="1733176"/>
            <a:ext cx="8641529" cy="4525119"/>
          </a:xfrm>
        </p:spPr>
        <p:txBody>
          <a:bodyPr/>
          <a:lstStyle/>
          <a:p>
            <a:pPr marL="0" indent="0" algn="l"/>
            <a:r>
              <a:rPr lang="en-US" dirty="0">
                <a:latin typeface="Courier"/>
                <a:cs typeface="Courier"/>
              </a:rPr>
              <a:t>plot(x3b64[1:(n-1)], x3b64[2:n], </a:t>
            </a:r>
            <a:endParaRPr lang="en-US" dirty="0" smtClean="0">
              <a:latin typeface="Courier"/>
              <a:cs typeface="Courier"/>
            </a:endParaRPr>
          </a:p>
          <a:p>
            <a:pPr marL="0" indent="0"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xlab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"current </a:t>
            </a:r>
            <a:r>
              <a:rPr lang="en-US" dirty="0" smtClean="0">
                <a:latin typeface="Courier"/>
                <a:cs typeface="Courier"/>
              </a:rPr>
              <a:t>value”,</a:t>
            </a:r>
            <a:r>
              <a:rPr lang="en-US" dirty="0" err="1" smtClean="0">
                <a:latin typeface="Courier"/>
                <a:cs typeface="Courier"/>
              </a:rPr>
              <a:t>ylab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"next value")</a:t>
            </a:r>
          </a:p>
        </p:txBody>
      </p:sp>
      <p:pic>
        <p:nvPicPr>
          <p:cNvPr id="4" name="Picture 3" descr="plotCong3b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12" y="2465294"/>
            <a:ext cx="5720976" cy="420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162135"/>
            <a:ext cx="7358063" cy="1287159"/>
          </a:xfrm>
        </p:spPr>
        <p:txBody>
          <a:bodyPr/>
          <a:lstStyle/>
          <a:p>
            <a:r>
              <a:rPr lang="en-US" sz="3000" dirty="0" err="1" smtClean="0">
                <a:latin typeface="Courier"/>
                <a:cs typeface="Courier"/>
              </a:rPr>
              <a:t>cong</a:t>
            </a:r>
            <a:r>
              <a:rPr lang="en-US" sz="3000" dirty="0">
                <a:latin typeface="Courier"/>
                <a:cs typeface="Courier"/>
              </a:rPr>
              <a:t>(n, a = 69069, b = 2^32)</a:t>
            </a:r>
          </a:p>
        </p:txBody>
      </p:sp>
      <p:pic>
        <p:nvPicPr>
          <p:cNvPr id="5" name="Content Placeholder 4" descr="plotCong69069b2to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5" b="13125"/>
          <a:stretch>
            <a:fillRect/>
          </a:stretch>
        </p:blipFill>
        <p:spPr>
          <a:xfrm>
            <a:off x="352425" y="1733550"/>
            <a:ext cx="8642350" cy="4524375"/>
          </a:xfrm>
        </p:spPr>
      </p:pic>
    </p:spTree>
    <p:extLst>
      <p:ext uri="{BB962C8B-B14F-4D97-AF65-F5344CB8AC3E}">
        <p14:creationId xmlns:p14="http://schemas.microsoft.com/office/powerpoint/2010/main" val="2947815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431076"/>
            <a:ext cx="7358063" cy="1705512"/>
          </a:xfrm>
        </p:spPr>
        <p:txBody>
          <a:bodyPr/>
          <a:lstStyle/>
          <a:p>
            <a:r>
              <a:rPr lang="en-US" dirty="0" smtClean="0"/>
              <a:t> 4 Flips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941" y="1912471"/>
            <a:ext cx="8228707" cy="4691253"/>
          </a:xfrm>
        </p:spPr>
        <p:txBody>
          <a:bodyPr/>
          <a:lstStyle/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In 4 flips, we can get 0, 1, 2, 3, or 4 Heads and so the proportion of Heads can be: 0, 0.25, 0.5, 0.75, or 1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We expect the proportion to be 0.5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But, a proportion of 0.25 is quite likely:</a:t>
            </a:r>
          </a:p>
          <a:p>
            <a:pPr marL="0" indent="0" algn="l"/>
            <a:r>
              <a:rPr lang="en-US" sz="2800" dirty="0" smtClean="0">
                <a:latin typeface="Calibri"/>
                <a:cs typeface="Calibri"/>
              </a:rPr>
              <a:t>There are 16 possible ways for 4 tosses to land, e.g. HHHH, HHHT, HHTH, …</a:t>
            </a:r>
          </a:p>
          <a:p>
            <a:pPr marL="0" indent="0" algn="l"/>
            <a:endParaRPr lang="en-US" sz="2800" dirty="0" smtClean="0">
              <a:latin typeface="Calibri"/>
              <a:cs typeface="Calibri"/>
            </a:endParaRPr>
          </a:p>
          <a:p>
            <a:pPr marL="0" indent="0" algn="l"/>
            <a:r>
              <a:rPr lang="en-US" sz="2800" dirty="0" smtClean="0">
                <a:latin typeface="Calibri"/>
                <a:cs typeface="Calibri"/>
              </a:rPr>
              <a:t>Each is equally likely, so the chance of any particular sequence of </a:t>
            </a:r>
            <a:r>
              <a:rPr lang="en-US" sz="2800" dirty="0" err="1" smtClean="0">
                <a:latin typeface="Calibri"/>
                <a:cs typeface="Calibri"/>
              </a:rPr>
              <a:t>Hs</a:t>
            </a:r>
            <a:r>
              <a:rPr lang="en-US" sz="2800" dirty="0" smtClean="0">
                <a:latin typeface="Calibri"/>
                <a:cs typeface="Calibri"/>
              </a:rPr>
              <a:t> and </a:t>
            </a:r>
            <a:r>
              <a:rPr lang="en-US" sz="2800" dirty="0" err="1" smtClean="0">
                <a:latin typeface="Calibri"/>
                <a:cs typeface="Calibri"/>
              </a:rPr>
              <a:t>Ts</a:t>
            </a:r>
            <a:r>
              <a:rPr lang="en-US" sz="2800" dirty="0" smtClean="0">
                <a:latin typeface="Calibri"/>
                <a:cs typeface="Calibri"/>
              </a:rPr>
              <a:t> is 1/16</a:t>
            </a:r>
          </a:p>
          <a:p>
            <a:pPr marL="0" indent="0" algn="l"/>
            <a:r>
              <a:rPr lang="en-US" sz="2800" dirty="0" smtClean="0">
                <a:latin typeface="Calibri"/>
                <a:cs typeface="Calibri"/>
              </a:rPr>
              <a:t>So chance of 0.25 proportion is 4/16 </a:t>
            </a:r>
          </a:p>
          <a:p>
            <a:pPr marL="0" indent="0" algn="l"/>
            <a:r>
              <a:rPr lang="en-US" sz="2800" dirty="0" smtClean="0">
                <a:latin typeface="Calibri"/>
                <a:cs typeface="Calibri"/>
              </a:rPr>
              <a:t> HTTT, THTT, TTHT, TTTH</a:t>
            </a:r>
          </a:p>
          <a:p>
            <a:pPr marL="0" indent="0" algn="l"/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654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Uniform Random Numbers</a:t>
            </a:r>
          </a:p>
          <a:p>
            <a:endParaRPr lang="en-US" dirty="0"/>
          </a:p>
          <a:p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We can take the sequence we just generated and simply divide it by by b. Then all values will lie between 0 and 1.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This gives us a sequence of pseudo-random uniform(0,1) random variables.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All random number generation algorithms are built upon uniform(0,1) random number sequences! E.g. </a:t>
            </a:r>
            <a:r>
              <a:rPr lang="en-US" smtClean="0"/>
              <a:t>(simple) how </a:t>
            </a:r>
            <a:r>
              <a:rPr lang="en-US" dirty="0" smtClean="0"/>
              <a:t>do we generate coin flips with U(0,1) random variables?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Much of the research in Monte Carlo centers around clever algorithms to turn uniform(0,1) variables into random variables from other distributions.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024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162135"/>
            <a:ext cx="7358063" cy="1287159"/>
          </a:xfrm>
        </p:spPr>
        <p:txBody>
          <a:bodyPr/>
          <a:lstStyle/>
          <a:p>
            <a:r>
              <a:rPr lang="en-US" sz="4500" dirty="0" smtClean="0"/>
              <a:t>The Seed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59" y="1733176"/>
            <a:ext cx="8641529" cy="4736353"/>
          </a:xfrm>
        </p:spPr>
        <p:txBody>
          <a:bodyPr/>
          <a:lstStyle/>
          <a:p>
            <a:pPr algn="l"/>
            <a:r>
              <a:rPr lang="en-US" dirty="0" smtClean="0"/>
              <a:t>There is one big advantage to pseudo-random number generators: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You can reproduce your simulation results by controlling the seed: 	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set.seed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() </a:t>
            </a:r>
            <a:r>
              <a:rPr lang="en-US" dirty="0" smtClean="0"/>
              <a:t>allows you to do this: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When researchers publish results from simulation studies, they typically include the random number generator and the seed that was used so that others can verify/replicate their results</a:t>
            </a:r>
          </a:p>
        </p:txBody>
      </p:sp>
    </p:spTree>
    <p:extLst>
      <p:ext uri="{BB962C8B-B14F-4D97-AF65-F5344CB8AC3E}">
        <p14:creationId xmlns:p14="http://schemas.microsoft.com/office/powerpoint/2010/main" val="15485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162135"/>
            <a:ext cx="7358063" cy="1287159"/>
          </a:xfrm>
        </p:spPr>
        <p:txBody>
          <a:bodyPr/>
          <a:lstStyle/>
          <a:p>
            <a:r>
              <a:rPr lang="en-US" sz="4500" dirty="0" smtClean="0"/>
              <a:t>The Seed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59" y="1733176"/>
            <a:ext cx="8641529" cy="4736353"/>
          </a:xfrm>
        </p:spPr>
        <p:txBody>
          <a:bodyPr/>
          <a:lstStyle/>
          <a:p>
            <a:pPr algn="l"/>
            <a:r>
              <a:rPr lang="nl-NL" sz="2200" dirty="0" smtClean="0">
                <a:latin typeface="Courier"/>
                <a:cs typeface="Courier"/>
              </a:rPr>
              <a:t>&gt; </a:t>
            </a:r>
            <a:r>
              <a:rPr lang="nl-NL" sz="2200" dirty="0" err="1" smtClean="0">
                <a:latin typeface="Courier"/>
                <a:cs typeface="Courier"/>
              </a:rPr>
              <a:t>set</a:t>
            </a:r>
            <a:r>
              <a:rPr lang="nl-NL" sz="2200" dirty="0" err="1">
                <a:latin typeface="Courier"/>
                <a:cs typeface="Courier"/>
              </a:rPr>
              <a:t>.seed</a:t>
            </a:r>
            <a:r>
              <a:rPr lang="nl-NL" sz="2200" dirty="0">
                <a:latin typeface="Courier"/>
                <a:cs typeface="Courier"/>
              </a:rPr>
              <a:t>(69069</a:t>
            </a:r>
            <a:r>
              <a:rPr lang="nl-NL" sz="2200" dirty="0" smtClean="0">
                <a:latin typeface="Courier"/>
                <a:cs typeface="Courier"/>
              </a:rPr>
              <a:t>)	</a:t>
            </a:r>
            <a:r>
              <a:rPr lang="nl-NL" sz="2200" dirty="0">
                <a:latin typeface="Courier"/>
                <a:cs typeface="Courier"/>
              </a:rPr>
              <a:t>	</a:t>
            </a:r>
            <a:r>
              <a:rPr lang="nl-NL" sz="2800" dirty="0" smtClean="0">
                <a:latin typeface="Calibri"/>
                <a:cs typeface="Calibri"/>
              </a:rPr>
              <a:t>Set the </a:t>
            </a:r>
            <a:r>
              <a:rPr lang="nl-NL" sz="2800" dirty="0" err="1" smtClean="0">
                <a:latin typeface="Calibri"/>
                <a:cs typeface="Calibri"/>
              </a:rPr>
              <a:t>seed</a:t>
            </a:r>
            <a:r>
              <a:rPr lang="nl-NL" sz="2800" dirty="0" smtClean="0">
                <a:latin typeface="Calibri"/>
                <a:cs typeface="Calibri"/>
              </a:rPr>
              <a:t> </a:t>
            </a:r>
            <a:r>
              <a:rPr lang="nl-NL" sz="2800" dirty="0" err="1" smtClean="0">
                <a:latin typeface="Calibri"/>
                <a:cs typeface="Calibri"/>
              </a:rPr>
              <a:t>for</a:t>
            </a:r>
            <a:r>
              <a:rPr lang="nl-NL" sz="2800" dirty="0" smtClean="0">
                <a:latin typeface="Calibri"/>
                <a:cs typeface="Calibri"/>
              </a:rPr>
              <a:t> the RNG</a:t>
            </a:r>
          </a:p>
          <a:p>
            <a:pPr algn="l"/>
            <a:endParaRPr lang="nl-NL" sz="2200" dirty="0">
              <a:latin typeface="Courier"/>
              <a:cs typeface="Courier"/>
            </a:endParaRPr>
          </a:p>
          <a:p>
            <a:pPr algn="l"/>
            <a:r>
              <a:rPr lang="nl-NL" sz="2200" dirty="0">
                <a:latin typeface="Courier"/>
                <a:cs typeface="Courier"/>
              </a:rPr>
              <a:t>&gt; </a:t>
            </a:r>
            <a:r>
              <a:rPr lang="nl-NL" sz="2200" dirty="0" err="1">
                <a:latin typeface="Courier"/>
                <a:cs typeface="Courier"/>
              </a:rPr>
              <a:t>runif</a:t>
            </a:r>
            <a:r>
              <a:rPr lang="nl-NL" sz="2200" dirty="0">
                <a:latin typeface="Courier"/>
                <a:cs typeface="Courier"/>
              </a:rPr>
              <a:t>(3</a:t>
            </a:r>
            <a:r>
              <a:rPr lang="nl-NL" sz="2200" dirty="0" smtClean="0">
                <a:latin typeface="Courier"/>
                <a:cs typeface="Courier"/>
              </a:rPr>
              <a:t>)				</a:t>
            </a:r>
            <a:r>
              <a:rPr lang="nl-NL" sz="2800" dirty="0" smtClean="0">
                <a:latin typeface="Calibri"/>
                <a:cs typeface="Calibri"/>
              </a:rPr>
              <a:t>Call the uniform RNG</a:t>
            </a:r>
            <a:endParaRPr lang="nl-NL" sz="2800" dirty="0">
              <a:latin typeface="Calibri"/>
              <a:cs typeface="Calibri"/>
            </a:endParaRPr>
          </a:p>
          <a:p>
            <a:pPr algn="l"/>
            <a:r>
              <a:rPr lang="nl-NL" sz="2200" dirty="0">
                <a:latin typeface="Courier"/>
                <a:cs typeface="Courier"/>
              </a:rPr>
              <a:t>[1] 0.1648855 0.9564664 </a:t>
            </a:r>
            <a:r>
              <a:rPr lang="nl-NL" sz="2200" dirty="0" smtClean="0">
                <a:latin typeface="Courier"/>
                <a:cs typeface="Courier"/>
              </a:rPr>
              <a:t>0.3345479</a:t>
            </a:r>
          </a:p>
          <a:p>
            <a:pPr algn="l"/>
            <a:endParaRPr lang="nl-NL" sz="2200" dirty="0">
              <a:latin typeface="Courier"/>
              <a:cs typeface="Courier"/>
            </a:endParaRPr>
          </a:p>
          <a:p>
            <a:pPr algn="l"/>
            <a:r>
              <a:rPr lang="nl-NL" sz="2200" dirty="0">
                <a:latin typeface="Courier"/>
                <a:cs typeface="Courier"/>
              </a:rPr>
              <a:t>&gt; </a:t>
            </a:r>
            <a:r>
              <a:rPr lang="nl-NL" sz="2200" dirty="0" err="1">
                <a:latin typeface="Courier"/>
                <a:cs typeface="Courier"/>
              </a:rPr>
              <a:t>runif</a:t>
            </a:r>
            <a:r>
              <a:rPr lang="nl-NL" sz="2200" dirty="0">
                <a:latin typeface="Courier"/>
                <a:cs typeface="Courier"/>
              </a:rPr>
              <a:t>(3</a:t>
            </a:r>
            <a:r>
              <a:rPr lang="nl-NL" sz="2200" dirty="0" smtClean="0">
                <a:latin typeface="Courier"/>
                <a:cs typeface="Courier"/>
              </a:rPr>
              <a:t>)				</a:t>
            </a:r>
            <a:r>
              <a:rPr lang="nl-NL" sz="2800" dirty="0">
                <a:latin typeface="Calibri"/>
                <a:cs typeface="Calibri"/>
              </a:rPr>
              <a:t>Call the uniform </a:t>
            </a:r>
            <a:r>
              <a:rPr lang="nl-NL" sz="2800" dirty="0" smtClean="0">
                <a:latin typeface="Calibri"/>
                <a:cs typeface="Calibri"/>
              </a:rPr>
              <a:t>RNG </a:t>
            </a:r>
            <a:r>
              <a:rPr lang="nl-NL" sz="2800" dirty="0" err="1" smtClean="0">
                <a:latin typeface="Calibri"/>
                <a:cs typeface="Calibri"/>
              </a:rPr>
              <a:t>again</a:t>
            </a:r>
            <a:endParaRPr lang="nl-NL" sz="2800" dirty="0">
              <a:latin typeface="Calibri"/>
              <a:cs typeface="Calibri"/>
            </a:endParaRPr>
          </a:p>
          <a:p>
            <a:pPr algn="l"/>
            <a:r>
              <a:rPr lang="nl-NL" sz="2200" dirty="0">
                <a:latin typeface="Courier"/>
                <a:cs typeface="Courier"/>
              </a:rPr>
              <a:t>[1] 0.01109596 0.18654873 </a:t>
            </a:r>
            <a:r>
              <a:rPr lang="nl-NL" sz="2200" dirty="0" smtClean="0">
                <a:latin typeface="Courier"/>
                <a:cs typeface="Courier"/>
              </a:rPr>
              <a:t>0.94657805</a:t>
            </a:r>
          </a:p>
          <a:p>
            <a:pPr algn="l"/>
            <a:endParaRPr lang="nl-NL" sz="2200" dirty="0">
              <a:latin typeface="Courier"/>
              <a:cs typeface="Courier"/>
            </a:endParaRPr>
          </a:p>
          <a:p>
            <a:pPr algn="l"/>
            <a:r>
              <a:rPr lang="nl-NL" sz="2200" dirty="0">
                <a:latin typeface="Courier"/>
                <a:cs typeface="Courier"/>
              </a:rPr>
              <a:t>&gt; </a:t>
            </a:r>
            <a:r>
              <a:rPr lang="nl-NL" sz="2200" dirty="0" err="1">
                <a:latin typeface="Courier"/>
                <a:cs typeface="Courier"/>
              </a:rPr>
              <a:t>set.seed</a:t>
            </a:r>
            <a:r>
              <a:rPr lang="nl-NL" sz="2200" dirty="0">
                <a:latin typeface="Courier"/>
                <a:cs typeface="Courier"/>
              </a:rPr>
              <a:t>(69069</a:t>
            </a:r>
            <a:r>
              <a:rPr lang="nl-NL" sz="2200" dirty="0" smtClean="0">
                <a:latin typeface="Courier"/>
                <a:cs typeface="Courier"/>
              </a:rPr>
              <a:t>)		</a:t>
            </a:r>
            <a:r>
              <a:rPr lang="nl-NL" sz="2800" dirty="0" smtClean="0">
                <a:latin typeface="Calibri"/>
                <a:cs typeface="Calibri"/>
              </a:rPr>
              <a:t>Set the </a:t>
            </a:r>
            <a:r>
              <a:rPr lang="nl-NL" sz="2800" dirty="0" err="1" smtClean="0">
                <a:latin typeface="Calibri"/>
                <a:cs typeface="Calibri"/>
              </a:rPr>
              <a:t>seed</a:t>
            </a:r>
            <a:r>
              <a:rPr lang="nl-NL" sz="2800" dirty="0" smtClean="0">
                <a:latin typeface="Calibri"/>
                <a:cs typeface="Calibri"/>
              </a:rPr>
              <a:t> back </a:t>
            </a:r>
            <a:r>
              <a:rPr lang="nl-NL" sz="2800" dirty="0" err="1" smtClean="0">
                <a:latin typeface="Calibri"/>
                <a:cs typeface="Calibri"/>
              </a:rPr>
              <a:t>to</a:t>
            </a:r>
            <a:r>
              <a:rPr lang="nl-NL" sz="2800" dirty="0" smtClean="0">
                <a:latin typeface="Calibri"/>
                <a:cs typeface="Calibri"/>
              </a:rPr>
              <a:t> 69069</a:t>
            </a:r>
            <a:endParaRPr lang="nl-NL" sz="2800" dirty="0">
              <a:latin typeface="Calibri"/>
              <a:cs typeface="Calibri"/>
            </a:endParaRPr>
          </a:p>
          <a:p>
            <a:pPr algn="l"/>
            <a:r>
              <a:rPr lang="nl-NL" sz="2200" dirty="0">
                <a:latin typeface="Courier"/>
                <a:cs typeface="Courier"/>
              </a:rPr>
              <a:t>&gt; </a:t>
            </a:r>
            <a:r>
              <a:rPr lang="nl-NL" sz="2200" dirty="0" err="1">
                <a:latin typeface="Courier"/>
                <a:cs typeface="Courier"/>
              </a:rPr>
              <a:t>runif</a:t>
            </a:r>
            <a:r>
              <a:rPr lang="nl-NL" sz="2200" dirty="0">
                <a:latin typeface="Courier"/>
                <a:cs typeface="Courier"/>
              </a:rPr>
              <a:t>(3)</a:t>
            </a:r>
          </a:p>
          <a:p>
            <a:pPr algn="l"/>
            <a:r>
              <a:rPr lang="nl-NL" sz="2200" dirty="0">
                <a:latin typeface="Courier"/>
                <a:cs typeface="Courier"/>
              </a:rPr>
              <a:t>[1] 0.1648855 0.9564664 0.3345479</a:t>
            </a:r>
            <a:endParaRPr lang="en-US" sz="2200" dirty="0">
              <a:latin typeface="Courier"/>
              <a:cs typeface="Courier"/>
            </a:endParaRP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1755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431076"/>
            <a:ext cx="7358063" cy="1705512"/>
          </a:xfrm>
        </p:spPr>
        <p:txBody>
          <a:bodyPr/>
          <a:lstStyle/>
          <a:p>
            <a:r>
              <a:rPr lang="en-US" dirty="0" smtClean="0"/>
              <a:t> 4 Flips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941" y="1912471"/>
            <a:ext cx="8228707" cy="4691253"/>
          </a:xfrm>
        </p:spPr>
        <p:txBody>
          <a:bodyPr/>
          <a:lstStyle/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We can think of the proportion of Heads in 4 flips as a statistic because it summarizes data</a:t>
            </a:r>
          </a:p>
          <a:p>
            <a:pPr marL="0" indent="0" algn="l"/>
            <a:endParaRPr lang="en-US" sz="2800" dirty="0" smtClean="0">
              <a:latin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Notice that it is a random quantity – it takes on 5 possible values, each with some probability</a:t>
            </a:r>
          </a:p>
          <a:p>
            <a:pPr marL="0" indent="0" algn="l"/>
            <a:endParaRPr lang="en-US" sz="2800" dirty="0" smtClean="0">
              <a:latin typeface="Calibri"/>
              <a:cs typeface="Calibri"/>
            </a:endParaRPr>
          </a:p>
          <a:p>
            <a:pPr marL="0" indent="0" algn="l"/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022940"/>
              </p:ext>
            </p:extLst>
          </p:nvPr>
        </p:nvGraphicFramePr>
        <p:xfrm>
          <a:off x="892966" y="4713941"/>
          <a:ext cx="6398328" cy="132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388"/>
                <a:gridCol w="1066388"/>
                <a:gridCol w="1066388"/>
                <a:gridCol w="1066388"/>
                <a:gridCol w="1066388"/>
                <a:gridCol w="10663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value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0.00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0.25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0.50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0.75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1.00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chance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1/16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4/16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6/16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4/16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1/16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001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431076"/>
            <a:ext cx="7358063" cy="1705512"/>
          </a:xfrm>
        </p:spPr>
        <p:txBody>
          <a:bodyPr/>
          <a:lstStyle/>
          <a:p>
            <a:r>
              <a:rPr lang="en-US" dirty="0" smtClean="0"/>
              <a:t> 1,000 Flips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941" y="1912471"/>
            <a:ext cx="8228707" cy="4691253"/>
          </a:xfrm>
        </p:spPr>
        <p:txBody>
          <a:bodyPr/>
          <a:lstStyle/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When we flip the coin 1,000 times, we can get a many different possible proportions of Heads, i.e. 0, 0.001, 0.002, 0.003, …, 0.998, 0.999, 1.000</a:t>
            </a:r>
          </a:p>
          <a:p>
            <a:pPr marL="342900" indent="-342900" algn="l">
              <a:buFont typeface="Arial"/>
              <a:buChar char="•"/>
            </a:pPr>
            <a:endParaRPr lang="en-US" sz="2800" dirty="0" smtClean="0">
              <a:latin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It’s highly unlikely that we would get 0 for the proportion – how unlikely?</a:t>
            </a:r>
          </a:p>
          <a:p>
            <a:pPr marL="0" indent="0" algn="l"/>
            <a:endParaRPr lang="en-US" sz="2800" dirty="0" smtClean="0">
              <a:latin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What does the distribution of the proportion of heads in 1000 flips look like?</a:t>
            </a:r>
          </a:p>
          <a:p>
            <a:pPr marL="0" indent="0" algn="l"/>
            <a:endParaRPr lang="en-US" sz="2800" dirty="0" smtClean="0">
              <a:latin typeface="Calibri"/>
              <a:cs typeface="Calibri"/>
            </a:endParaRPr>
          </a:p>
          <a:p>
            <a:pPr marL="0" indent="0" algn="l"/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488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431076"/>
            <a:ext cx="7358063" cy="1705512"/>
          </a:xfrm>
        </p:spPr>
        <p:txBody>
          <a:bodyPr/>
          <a:lstStyle/>
          <a:p>
            <a:r>
              <a:rPr lang="en-US" dirty="0" smtClean="0"/>
              <a:t> 1,000 Flips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941" y="1912471"/>
            <a:ext cx="8228707" cy="4691253"/>
          </a:xfrm>
        </p:spPr>
        <p:txBody>
          <a:bodyPr/>
          <a:lstStyle/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With some advanced math tools, we can figure this out.  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But we can also get a good idea using a simulation.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In our simulation we will assume that the chance of Heads is 0.5 and find out what the possible values for the proportion of heads in 1,000 flips looks like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If we were to carry out an experiment with a coin  and get a particular proportion, say 0.37, then we could use this simulation study to help us understand the results of our experiment.</a:t>
            </a:r>
          </a:p>
          <a:p>
            <a:pPr marL="0" indent="0" algn="l"/>
            <a:endParaRPr lang="en-US" sz="2800" dirty="0" smtClean="0">
              <a:latin typeface="Calibri"/>
              <a:cs typeface="Calibri"/>
            </a:endParaRPr>
          </a:p>
          <a:p>
            <a:pPr marL="0" indent="0" algn="l"/>
            <a:endParaRPr lang="en-US" sz="2800" dirty="0" smtClean="0">
              <a:latin typeface="Calibri"/>
              <a:cs typeface="Calibri"/>
            </a:endParaRPr>
          </a:p>
          <a:p>
            <a:pPr marL="0" indent="0" algn="l"/>
            <a:endParaRPr lang="en-US" sz="2800" dirty="0" smtClean="0">
              <a:latin typeface="Calibri"/>
              <a:cs typeface="Calibri"/>
            </a:endParaRPr>
          </a:p>
          <a:p>
            <a:pPr marL="0" indent="0" algn="l"/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7991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445741"/>
            <a:ext cx="7358063" cy="1451512"/>
          </a:xfrm>
        </p:spPr>
        <p:txBody>
          <a:bodyPr/>
          <a:lstStyle/>
          <a:p>
            <a:r>
              <a:rPr lang="en-US" dirty="0" smtClean="0"/>
              <a:t>Distribution of the Sample Median</a:t>
            </a:r>
            <a:endParaRPr lang="en-US" dirty="0"/>
          </a:p>
        </p:txBody>
      </p:sp>
      <p:sp>
        <p:nvSpPr>
          <p:cNvPr id="215041" name="Rectangle 1"/>
          <p:cNvSpPr>
            <a:spLocks noGrp="1" noChangeArrowheads="1"/>
          </p:cNvSpPr>
          <p:nvPr>
            <p:ph idx="1"/>
          </p:nvPr>
        </p:nvSpPr>
        <p:spPr>
          <a:xfrm>
            <a:off x="457647" y="1884530"/>
            <a:ext cx="8228707" cy="4525119"/>
          </a:xfrm>
          <a:ln/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sz="3000" dirty="0"/>
              <a:t>Example:  Carry out a simulation study </a:t>
            </a:r>
            <a:r>
              <a:rPr lang="en-US" sz="3000" dirty="0" smtClean="0"/>
              <a:t>of </a:t>
            </a:r>
            <a:r>
              <a:rPr lang="en-US" sz="3000" dirty="0"/>
              <a:t>the median when sampling from the normal distribution.  How does it vary with the sample size and with the standard deviation of the normal distribution</a:t>
            </a:r>
            <a:r>
              <a:rPr lang="en-US" sz="3000" dirty="0" smtClean="0"/>
              <a:t>?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73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647" y="689819"/>
            <a:ext cx="8228707" cy="4525119"/>
          </a:xfrm>
          <a:ln/>
        </p:spPr>
        <p:txBody>
          <a:bodyPr/>
          <a:lstStyle/>
          <a:p>
            <a:r>
              <a:rPr lang="en-US" dirty="0" smtClean="0"/>
              <a:t>To understand </a:t>
            </a:r>
            <a:r>
              <a:rPr lang="en-US" dirty="0"/>
              <a:t>the role that simulation can play in helping us understand statistics, let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take a step back and think about the big picture.</a:t>
            </a:r>
          </a:p>
          <a:p>
            <a:endParaRPr lang="en-US" dirty="0"/>
          </a:p>
          <a:p>
            <a:r>
              <a:rPr lang="en-US" dirty="0"/>
              <a:t>We can think of probability theory as complimentary to statistical inference.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8898" name="Oval 2"/>
          <p:cNvSpPr>
            <a:spLocks/>
          </p:cNvSpPr>
          <p:nvPr/>
        </p:nvSpPr>
        <p:spPr bwMode="auto">
          <a:xfrm>
            <a:off x="1473398" y="3893344"/>
            <a:ext cx="2884289" cy="1321594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8899" name="Rectangle 3"/>
          <p:cNvSpPr>
            <a:spLocks/>
          </p:cNvSpPr>
          <p:nvPr/>
        </p:nvSpPr>
        <p:spPr bwMode="auto">
          <a:xfrm>
            <a:off x="2096244" y="4357315"/>
            <a:ext cx="157294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500">
                <a:ea typeface="ＭＳ Ｐゴシック" charset="0"/>
                <a:cs typeface="Gill Sans" charset="0"/>
              </a:rPr>
              <a:t>Distribution</a:t>
            </a:r>
          </a:p>
        </p:txBody>
      </p:sp>
      <p:sp>
        <p:nvSpPr>
          <p:cNvPr id="208900" name="Oval 4"/>
          <p:cNvSpPr>
            <a:spLocks/>
          </p:cNvSpPr>
          <p:nvPr/>
        </p:nvSpPr>
        <p:spPr bwMode="auto">
          <a:xfrm>
            <a:off x="5331023" y="3893344"/>
            <a:ext cx="2884289" cy="1321594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8901" name="Rectangle 5"/>
          <p:cNvSpPr>
            <a:spLocks/>
          </p:cNvSpPr>
          <p:nvPr/>
        </p:nvSpPr>
        <p:spPr bwMode="auto">
          <a:xfrm>
            <a:off x="5769695" y="4357315"/>
            <a:ext cx="192360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500">
                <a:ea typeface="ＭＳ Ｐゴシック" charset="0"/>
                <a:cs typeface="Gill Sans" charset="0"/>
              </a:rPr>
              <a:t>Observed data</a:t>
            </a:r>
          </a:p>
        </p:txBody>
      </p:sp>
      <p:sp>
        <p:nvSpPr>
          <p:cNvPr id="208902" name="Line 6"/>
          <p:cNvSpPr>
            <a:spLocks noChangeShapeType="1"/>
          </p:cNvSpPr>
          <p:nvPr/>
        </p:nvSpPr>
        <p:spPr bwMode="auto">
          <a:xfrm rot="10800000">
            <a:off x="3857625" y="3631035"/>
            <a:ext cx="2035969" cy="11162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8903" name="Line 7"/>
          <p:cNvSpPr>
            <a:spLocks noChangeShapeType="1"/>
          </p:cNvSpPr>
          <p:nvPr/>
        </p:nvSpPr>
        <p:spPr bwMode="auto">
          <a:xfrm>
            <a:off x="3833069" y="5511850"/>
            <a:ext cx="2060525" cy="21208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8904" name="Rectangle 8"/>
          <p:cNvSpPr>
            <a:spLocks/>
          </p:cNvSpPr>
          <p:nvPr/>
        </p:nvSpPr>
        <p:spPr bwMode="auto">
          <a:xfrm>
            <a:off x="4133330" y="3232175"/>
            <a:ext cx="13747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500">
                <a:ea typeface="ＭＳ Ｐゴシック" charset="0"/>
                <a:cs typeface="Gill Sans" charset="0"/>
              </a:rPr>
              <a:t>Probability</a:t>
            </a:r>
          </a:p>
        </p:txBody>
      </p:sp>
      <p:sp>
        <p:nvSpPr>
          <p:cNvPr id="208905" name="Rectangle 9"/>
          <p:cNvSpPr>
            <a:spLocks/>
          </p:cNvSpPr>
          <p:nvPr/>
        </p:nvSpPr>
        <p:spPr bwMode="auto">
          <a:xfrm>
            <a:off x="4229324" y="5598542"/>
            <a:ext cx="119943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500">
                <a:ea typeface="ＭＳ Ｐゴシック" charset="0"/>
                <a:cs typeface="Gill Sans" charset="0"/>
              </a:rPr>
              <a:t>Inference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647" y="748999"/>
            <a:ext cx="8228707" cy="4525119"/>
          </a:xfrm>
          <a:ln/>
        </p:spPr>
        <p:txBody>
          <a:bodyPr/>
          <a:lstStyle/>
          <a:p>
            <a:pPr algn="l"/>
            <a:r>
              <a:rPr lang="en-US" dirty="0"/>
              <a:t>A </a:t>
            </a:r>
            <a:r>
              <a:rPr lang="en-US" i="1" dirty="0"/>
              <a:t>statistic</a:t>
            </a:r>
            <a:r>
              <a:rPr lang="en-US" dirty="0"/>
              <a:t> is </a:t>
            </a:r>
            <a:r>
              <a:rPr lang="en-US" dirty="0" smtClean="0"/>
              <a:t>often just </a:t>
            </a:r>
            <a:r>
              <a:rPr lang="en-US" dirty="0"/>
              <a:t>a function of a random sample, for example the sample </a:t>
            </a:r>
            <a:r>
              <a:rPr lang="en-US" dirty="0" smtClean="0"/>
              <a:t>mean, </a:t>
            </a:r>
            <a:r>
              <a:rPr lang="en-US" dirty="0"/>
              <a:t>the 95th </a:t>
            </a:r>
            <a:r>
              <a:rPr lang="en-US" dirty="0" smtClean="0"/>
              <a:t>percentile, or the sample proportion.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Statistics are often used as </a:t>
            </a:r>
            <a:r>
              <a:rPr lang="en-US" i="1" dirty="0"/>
              <a:t>estimators</a:t>
            </a:r>
            <a:r>
              <a:rPr lang="en-US" dirty="0"/>
              <a:t> of quantities of interest about the distribution, called </a:t>
            </a:r>
            <a:r>
              <a:rPr lang="en-US" i="1" dirty="0"/>
              <a:t>parameters</a:t>
            </a:r>
            <a:r>
              <a:rPr lang="en-US" dirty="0"/>
              <a:t>.  Statistics are random variables (since they depend on the sample); parameters are not.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In simple cases, we can study the </a:t>
            </a:r>
            <a:r>
              <a:rPr lang="en-US" i="1" dirty="0"/>
              <a:t>sampling distribution</a:t>
            </a:r>
            <a:r>
              <a:rPr lang="en-US" dirty="0">
                <a:cs typeface="Lucida Grande" charset="0"/>
              </a:rPr>
              <a:t> of the statistic analytically.  For example, we can prove that under mild conditions the </a:t>
            </a:r>
            <a:r>
              <a:rPr lang="en-US" dirty="0" smtClean="0">
                <a:cs typeface="Lucida Grande" charset="0"/>
              </a:rPr>
              <a:t>distribution of the sample proportion is close to normal for large sample sizes. 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In more complicated cases, we turn to simulation.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xt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xt onl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ext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16443</TotalTime>
  <Words>1800</Words>
  <Application>Microsoft Macintosh PowerPoint</Application>
  <PresentationFormat>On-screen Show (4:3)</PresentationFormat>
  <Paragraphs>259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Calibri</vt:lpstr>
      <vt:lpstr>Courier</vt:lpstr>
      <vt:lpstr>Gill Sans</vt:lpstr>
      <vt:lpstr>Gill Sans Light</vt:lpstr>
      <vt:lpstr>Lucida Grande</vt:lpstr>
      <vt:lpstr>ＭＳ Ｐゴシック</vt:lpstr>
      <vt:lpstr>ヒラギノ角ゴ ProN W3</vt:lpstr>
      <vt:lpstr>Arial</vt:lpstr>
      <vt:lpstr>Title - Center</vt:lpstr>
      <vt:lpstr>Text only</vt:lpstr>
      <vt:lpstr>Equation</vt:lpstr>
      <vt:lpstr>Simulation/Monte Carlo Back to the basics</vt:lpstr>
      <vt:lpstr>Probability</vt:lpstr>
      <vt:lpstr> 4 Flips</vt:lpstr>
      <vt:lpstr> 4 Flips</vt:lpstr>
      <vt:lpstr> 1,000 Flips</vt:lpstr>
      <vt:lpstr> 1,000 Flips</vt:lpstr>
      <vt:lpstr>Distribution of the Sample Median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Random Number Generators</vt:lpstr>
      <vt:lpstr>Useful Random Number Generators</vt:lpstr>
      <vt:lpstr>Useful Random Number Generators</vt:lpstr>
      <vt:lpstr>PowerPoint Presentation</vt:lpstr>
      <vt:lpstr>Experiment:</vt:lpstr>
      <vt:lpstr>Repeat Experiment:</vt:lpstr>
      <vt:lpstr>Repeat Simulation</vt:lpstr>
      <vt:lpstr>Repeat Simulation</vt:lpstr>
      <vt:lpstr>Repeat Simulation</vt:lpstr>
      <vt:lpstr>PowerPoint Presentation</vt:lpstr>
      <vt:lpstr>How does R generate random numbers?</vt:lpstr>
      <vt:lpstr>Actually, it doesn’t</vt:lpstr>
      <vt:lpstr>Simple Congruential Generator</vt:lpstr>
      <vt:lpstr>Congruential a = 3,b = 64</vt:lpstr>
      <vt:lpstr>Generate 1000 values</vt:lpstr>
      <vt:lpstr>cong(n, a = 69069, b = 2^32)</vt:lpstr>
      <vt:lpstr>PowerPoint Presentation</vt:lpstr>
      <vt:lpstr>The Seed</vt:lpstr>
      <vt:lpstr>The Seed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R</dc:title>
  <dc:creator>Hank Ibser</dc:creator>
  <cp:lastModifiedBy>Microsoft Office User</cp:lastModifiedBy>
  <cp:revision>114</cp:revision>
  <cp:lastPrinted>2017-02-21T05:06:52Z</cp:lastPrinted>
  <dcterms:created xsi:type="dcterms:W3CDTF">2012-02-02T21:07:36Z</dcterms:created>
  <dcterms:modified xsi:type="dcterms:W3CDTF">2017-02-28T14:40:05Z</dcterms:modified>
</cp:coreProperties>
</file>