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34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53" r:id="rId13"/>
    <p:sldId id="355" r:id="rId14"/>
    <p:sldId id="356" r:id="rId15"/>
    <p:sldId id="331" r:id="rId16"/>
    <p:sldId id="262" r:id="rId17"/>
    <p:sldId id="263" r:id="rId18"/>
    <p:sldId id="333" r:id="rId19"/>
    <p:sldId id="346" r:id="rId20"/>
    <p:sldId id="329" r:id="rId21"/>
    <p:sldId id="348" r:id="rId22"/>
    <p:sldId id="349" r:id="rId23"/>
    <p:sldId id="350" r:id="rId24"/>
    <p:sldId id="351" r:id="rId25"/>
    <p:sldId id="347" r:id="rId26"/>
    <p:sldId id="352" r:id="rId27"/>
    <p:sldId id="257" r:id="rId28"/>
    <p:sldId id="258" r:id="rId29"/>
    <p:sldId id="259" r:id="rId30"/>
    <p:sldId id="260" r:id="rId31"/>
    <p:sldId id="261" r:id="rId32"/>
    <p:sldId id="264" r:id="rId33"/>
    <p:sldId id="265" r:id="rId34"/>
    <p:sldId id="266" r:id="rId35"/>
    <p:sldId id="318" r:id="rId36"/>
    <p:sldId id="290" r:id="rId37"/>
    <p:sldId id="321" r:id="rId38"/>
    <p:sldId id="291" r:id="rId39"/>
    <p:sldId id="292" r:id="rId40"/>
    <p:sldId id="294" r:id="rId41"/>
    <p:sldId id="293" r:id="rId42"/>
    <p:sldId id="323" r:id="rId43"/>
    <p:sldId id="325" r:id="rId44"/>
    <p:sldId id="281" r:id="rId45"/>
    <p:sldId id="326" r:id="rId46"/>
    <p:sldId id="282" r:id="rId47"/>
    <p:sldId id="327" r:id="rId4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EE489-89B3-6E45-8B3B-58AA2F0BD96F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325AF-2ED1-794A-9519-008DC7703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AD34-4611-9648-95C3-F23A7D5DAC53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36361-1EB0-E14D-BB77-A98A23433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two ways of looking at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24072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do some examples with mv</a:t>
            </a:r>
          </a:p>
        </p:txBody>
      </p:sp>
    </p:spTree>
    <p:extLst>
      <p:ext uri="{BB962C8B-B14F-4D97-AF65-F5344CB8AC3E}">
        <p14:creationId xmlns:p14="http://schemas.microsoft.com/office/powerpoint/2010/main" val="185670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another example ls -a</a:t>
            </a:r>
          </a:p>
        </p:txBody>
      </p:sp>
    </p:spTree>
    <p:extLst>
      <p:ext uri="{BB962C8B-B14F-4D97-AF65-F5344CB8AC3E}">
        <p14:creationId xmlns:p14="http://schemas.microsoft.com/office/powerpoint/2010/main" val="53629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try with ls; point out -a, -l, </a:t>
            </a:r>
          </a:p>
        </p:txBody>
      </p:sp>
    </p:spTree>
    <p:extLst>
      <p:ext uri="{BB962C8B-B14F-4D97-AF65-F5344CB8AC3E}">
        <p14:creationId xmlns:p14="http://schemas.microsoft.com/office/powerpoint/2010/main" val="52810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36361-1EB0-E14D-BB77-A98A234334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to slide 16 if near end of lecture,</a:t>
            </a:r>
            <a:r>
              <a:rPr lang="en-US" baseline="0" dirty="0" smtClean="0"/>
              <a:t> make sure to show them how to run a batch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36361-1EB0-E14D-BB77-A98A234334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9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to slide 16 if near end of lecture,</a:t>
            </a:r>
            <a:r>
              <a:rPr lang="en-US" baseline="0" dirty="0" smtClean="0"/>
              <a:t> make sure to show them how to run a batch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36361-1EB0-E14D-BB77-A98A234334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notice how I specified the directories - absolute path name</a:t>
            </a:r>
          </a:p>
        </p:txBody>
      </p:sp>
    </p:spTree>
    <p:extLst>
      <p:ext uri="{BB962C8B-B14F-4D97-AF65-F5344CB8AC3E}">
        <p14:creationId xmlns:p14="http://schemas.microsoft.com/office/powerpoint/2010/main" val="85108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notice how I specified the directories - absolute path name</a:t>
            </a:r>
          </a:p>
        </p:txBody>
      </p:sp>
    </p:spTree>
    <p:extLst>
      <p:ext uri="{BB962C8B-B14F-4D97-AF65-F5344CB8AC3E}">
        <p14:creationId xmlns:p14="http://schemas.microsoft.com/office/powerpoint/2010/main" val="189373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main reason I use Mac: need UNIX facilities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advantage of the first one: can use even when not online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advantage of the second: need to learn how to do this anyway</a:t>
            </a:r>
          </a:p>
        </p:txBody>
      </p:sp>
    </p:spTree>
    <p:extLst>
      <p:ext uri="{BB962C8B-B14F-4D97-AF65-F5344CB8AC3E}">
        <p14:creationId xmlns:p14="http://schemas.microsoft.com/office/powerpoint/2010/main" val="9914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details aren</a:t>
            </a:r>
            <a:r>
              <a:rPr lang="ja-JP" altLang="en-US" sz="2200">
                <a:latin typeface="Arial"/>
                <a:cs typeface="Lucida Grande" charset="0"/>
                <a:sym typeface="Lucida Grande" charset="0"/>
              </a:rPr>
              <a:t>’</a:t>
            </a: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t important: notice vertical bars, called </a:t>
            </a:r>
            <a:r>
              <a:rPr lang="ja-JP" altLang="en-US" sz="2200">
                <a:latin typeface="Arial"/>
                <a:cs typeface="Lucida Grande" charset="0"/>
                <a:sym typeface="Lucida Grande" charset="0"/>
              </a:rPr>
              <a:t>“</a:t>
            </a: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pipes</a:t>
            </a:r>
            <a:r>
              <a:rPr lang="ja-JP" altLang="en-US" sz="2200">
                <a:latin typeface="Arial"/>
                <a:cs typeface="Lucida Grande" charset="0"/>
                <a:sym typeface="Lucida Grande" charset="0"/>
              </a:rPr>
              <a:t>”</a:t>
            </a:r>
            <a:endParaRPr lang="en-US" sz="2200">
              <a:latin typeface="Lucida Grande" charset="0"/>
              <a:cs typeface="Lucida Grande" charset="0"/>
              <a:sym typeface="Lucida Grande" charset="0"/>
            </a:endParaRP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output from one program becomes input to next program</a:t>
            </a:r>
          </a:p>
        </p:txBody>
      </p:sp>
    </p:spTree>
    <p:extLst>
      <p:ext uri="{BB962C8B-B14F-4D97-AF65-F5344CB8AC3E}">
        <p14:creationId xmlns:p14="http://schemas.microsoft.com/office/powerpoint/2010/main" val="205445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to find out </a:t>
            </a:r>
            <a:r>
              <a:rPr lang="en-US" sz="2200" dirty="0" smtClean="0">
                <a:latin typeface="Lucida Grande" charset="0"/>
                <a:cs typeface="Lucida Grande" charset="0"/>
                <a:sym typeface="Lucida Grande" charset="0"/>
              </a:rPr>
              <a:t>your </a:t>
            </a:r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shell, type echo $SHELL</a:t>
            </a:r>
          </a:p>
          <a:p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show connecting to lab computers</a:t>
            </a:r>
          </a:p>
        </p:txBody>
      </p:sp>
    </p:spTree>
    <p:extLst>
      <p:ext uri="{BB962C8B-B14F-4D97-AF65-F5344CB8AC3E}">
        <p14:creationId xmlns:p14="http://schemas.microsoft.com/office/powerpoint/2010/main" val="203156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many commands work like this - have arguments listed after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allows us to work with relative path names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cd without any arguments takes you back home</a:t>
            </a:r>
          </a:p>
        </p:txBody>
      </p:sp>
    </p:spTree>
    <p:extLst>
      <p:ext uri="{BB962C8B-B14F-4D97-AF65-F5344CB8AC3E}">
        <p14:creationId xmlns:p14="http://schemas.microsoft.com/office/powerpoint/2010/main" val="87404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do some examples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cd -</a:t>
            </a:r>
          </a:p>
        </p:txBody>
      </p:sp>
    </p:spTree>
    <p:extLst>
      <p:ext uri="{BB962C8B-B14F-4D97-AF65-F5344CB8AC3E}">
        <p14:creationId xmlns:p14="http://schemas.microsoft.com/office/powerpoint/2010/main" val="136270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do some examples with mv</a:t>
            </a:r>
          </a:p>
        </p:txBody>
      </p:sp>
    </p:spTree>
    <p:extLst>
      <p:ext uri="{BB962C8B-B14F-4D97-AF65-F5344CB8AC3E}">
        <p14:creationId xmlns:p14="http://schemas.microsoft.com/office/powerpoint/2010/main" val="13031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3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3BBB-64D5-6A4F-9B61-0AF080D50EE0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D97C-139E-6E46-B1AB-A39691B4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Files – plain text and others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file extension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.R </a:t>
            </a:r>
            <a:r>
              <a:rPr lang="en-US" dirty="0" smtClean="0"/>
              <a:t>– plain text file of R code only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.</a:t>
            </a:r>
            <a:r>
              <a:rPr lang="en-US" dirty="0" err="1" smtClean="0">
                <a:solidFill>
                  <a:srgbClr val="0000FF"/>
                </a:solidFill>
              </a:rPr>
              <a:t>Rmd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plain text file that contains R code and markdown instructions for knitting the report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.</a:t>
            </a:r>
            <a:r>
              <a:rPr lang="en-US" dirty="0" err="1" smtClean="0">
                <a:solidFill>
                  <a:srgbClr val="0000FF"/>
                </a:solidFill>
              </a:rPr>
              <a:t>Rhtml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plain text file that contains R code (in chunks) and html for rendering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dirty="0" err="1" smtClean="0">
                <a:solidFill>
                  <a:srgbClr val="0000FF"/>
                </a:solidFill>
              </a:rPr>
              <a:t>da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OR .</a:t>
            </a:r>
            <a:r>
              <a:rPr lang="en-US" dirty="0" err="1" smtClean="0">
                <a:solidFill>
                  <a:srgbClr val="0000FF"/>
                </a:solidFill>
              </a:rPr>
              <a:t>RData</a:t>
            </a:r>
            <a:r>
              <a:rPr lang="en-US" dirty="0" smtClean="0"/>
              <a:t>  -  NOT plain text, stores R objects that can be loaded into your workspace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save your R 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00FF"/>
                </a:solidFill>
              </a:rPr>
              <a:t> x = 1:10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00FF"/>
                </a:solidFill>
              </a:rPr>
              <a:t> y = </a:t>
            </a:r>
            <a:r>
              <a:rPr lang="en-US" dirty="0" err="1" smtClean="0">
                <a:solidFill>
                  <a:srgbClr val="0000FF"/>
                </a:solidFill>
              </a:rPr>
              <a:t>rnorm</a:t>
            </a:r>
            <a:r>
              <a:rPr lang="en-US" dirty="0" smtClean="0">
                <a:solidFill>
                  <a:srgbClr val="0000FF"/>
                </a:solidFill>
              </a:rPr>
              <a:t>(17)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myList</a:t>
            </a:r>
            <a:r>
              <a:rPr lang="en-US" dirty="0" smtClean="0">
                <a:solidFill>
                  <a:srgbClr val="0000FF"/>
                </a:solidFill>
              </a:rPr>
              <a:t> = list(a = letters, b = 3:5)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00FF"/>
                </a:solidFill>
              </a:rPr>
              <a:t> save(y, </a:t>
            </a:r>
            <a:r>
              <a:rPr lang="en-US" dirty="0" err="1" smtClean="0">
                <a:solidFill>
                  <a:srgbClr val="0000FF"/>
                </a:solidFill>
              </a:rPr>
              <a:t>myList</a:t>
            </a:r>
            <a:r>
              <a:rPr lang="en-US" dirty="0" smtClean="0">
                <a:solidFill>
                  <a:srgbClr val="0000FF"/>
                </a:solidFill>
              </a:rPr>
              <a:t>, file </a:t>
            </a:r>
            <a:r>
              <a:rPr lang="en-US" dirty="0">
                <a:solidFill>
                  <a:srgbClr val="0000FF"/>
                </a:solidFill>
              </a:rPr>
              <a:t>= "</a:t>
            </a:r>
            <a:r>
              <a:rPr lang="en-US" dirty="0" err="1">
                <a:solidFill>
                  <a:srgbClr val="0000FF"/>
                </a:solidFill>
              </a:rPr>
              <a:t>myStuff.rda</a:t>
            </a:r>
            <a:r>
              <a:rPr lang="en-US" dirty="0">
                <a:solidFill>
                  <a:srgbClr val="0000FF"/>
                </a:solidFill>
              </a:rPr>
              <a:t>")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rm</a:t>
            </a:r>
            <a:r>
              <a:rPr lang="en-US" dirty="0" smtClean="0">
                <a:solidFill>
                  <a:srgbClr val="0000FF"/>
                </a:solidFill>
              </a:rPr>
              <a:t>(list =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00FF"/>
                </a:solidFill>
              </a:rPr>
              <a:t> load(“</a:t>
            </a:r>
            <a:r>
              <a:rPr lang="en-US" dirty="0" err="1" smtClean="0">
                <a:solidFill>
                  <a:srgbClr val="0000FF"/>
                </a:solidFill>
              </a:rPr>
              <a:t>myStuff.rda</a:t>
            </a:r>
            <a:r>
              <a:rPr lang="en-US" dirty="0" smtClean="0">
                <a:solidFill>
                  <a:srgbClr val="0000FF"/>
                </a:solidFill>
              </a:rPr>
              <a:t>”)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[1</a:t>
            </a:r>
            <a:r>
              <a:rPr lang="en-US" dirty="0"/>
              <a:t>] "y"   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901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Pairs Trading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Simulation Study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65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Trading Project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 .R file with the code for the 12 functions</a:t>
            </a:r>
          </a:p>
          <a:p>
            <a:r>
              <a:rPr lang="en-US" dirty="0" smtClean="0"/>
              <a:t>A .R file that runs your simulation and saves output in a .</a:t>
            </a:r>
            <a:r>
              <a:rPr lang="en-US" dirty="0" err="1" smtClean="0"/>
              <a:t>rda</a:t>
            </a:r>
            <a:r>
              <a:rPr lang="en-US" dirty="0" smtClean="0"/>
              <a:t> file (see below) </a:t>
            </a:r>
            <a:endParaRPr lang="en-US" dirty="0"/>
          </a:p>
          <a:p>
            <a:r>
              <a:rPr lang="en-US" dirty="0" smtClean="0"/>
              <a:t>A  .</a:t>
            </a:r>
            <a:r>
              <a:rPr lang="en-US" dirty="0" err="1" smtClean="0"/>
              <a:t>Rhtml</a:t>
            </a:r>
            <a:r>
              <a:rPr lang="en-US" dirty="0" smtClean="0"/>
              <a:t> file with report </a:t>
            </a:r>
          </a:p>
          <a:p>
            <a:pPr lvl="1"/>
            <a:r>
              <a:rPr lang="en-US" dirty="0" smtClean="0"/>
              <a:t>Code chunks for empirical analysis </a:t>
            </a:r>
          </a:p>
          <a:p>
            <a:pPr lvl="1"/>
            <a:r>
              <a:rPr lang="en-US" dirty="0" smtClean="0"/>
              <a:t>Code chunks to analyze the simulation results from the stored data in the .</a:t>
            </a:r>
            <a:r>
              <a:rPr lang="en-US" dirty="0" err="1" smtClean="0"/>
              <a:t>rda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 PDF file printed from the knitted html file</a:t>
            </a:r>
          </a:p>
          <a:p>
            <a:pPr lvl="1"/>
            <a:r>
              <a:rPr lang="en-US" dirty="0" smtClean="0"/>
              <a:t>Knit the </a:t>
            </a:r>
            <a:r>
              <a:rPr lang="en-US" dirty="0" err="1" smtClean="0"/>
              <a:t>Rhtml</a:t>
            </a:r>
            <a:r>
              <a:rPr lang="en-US" dirty="0" smtClean="0"/>
              <a:t> file, open the html file in a browser, print the page to a </a:t>
            </a:r>
            <a:r>
              <a:rPr lang="en-US" smtClean="0"/>
              <a:t>PDF file</a:t>
            </a:r>
            <a:endParaRPr lang="en-US" dirty="0" smtClean="0"/>
          </a:p>
          <a:p>
            <a:r>
              <a:rPr lang="en-US" dirty="0" smtClean="0"/>
              <a:t>The .</a:t>
            </a:r>
            <a:r>
              <a:rPr lang="en-US" dirty="0" err="1" smtClean="0"/>
              <a:t>rda</a:t>
            </a:r>
            <a:r>
              <a:rPr lang="en-US" dirty="0" smtClean="0"/>
              <a:t> file containing your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67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Trading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221"/>
          </a:xfrm>
        </p:spPr>
        <p:txBody>
          <a:bodyPr>
            <a:normAutofit/>
          </a:bodyPr>
          <a:lstStyle/>
          <a:p>
            <a:r>
              <a:rPr lang="en-US" dirty="0" smtClean="0"/>
              <a:t>Sections: Intro (1 </a:t>
            </a:r>
            <a:r>
              <a:rPr lang="en-US" dirty="0" err="1" smtClean="0"/>
              <a:t>para</a:t>
            </a:r>
            <a:r>
              <a:rPr lang="en-US" dirty="0" smtClean="0"/>
              <a:t>); Background (1 </a:t>
            </a:r>
            <a:r>
              <a:rPr lang="en-US" dirty="0" err="1" smtClean="0"/>
              <a:t>para</a:t>
            </a:r>
            <a:r>
              <a:rPr lang="en-US" dirty="0" smtClean="0"/>
              <a:t>); Findings from empirical study (2 </a:t>
            </a:r>
            <a:r>
              <a:rPr lang="en-US" dirty="0" err="1" smtClean="0"/>
              <a:t>paras</a:t>
            </a:r>
            <a:r>
              <a:rPr lang="en-US" dirty="0" smtClean="0"/>
              <a:t> plus plots); </a:t>
            </a:r>
            <a:r>
              <a:rPr lang="en-US" dirty="0"/>
              <a:t>S</a:t>
            </a:r>
            <a:r>
              <a:rPr lang="en-US" dirty="0" smtClean="0"/>
              <a:t>imulation study (2 </a:t>
            </a:r>
            <a:r>
              <a:rPr lang="en-US" dirty="0" err="1" smtClean="0"/>
              <a:t>paras</a:t>
            </a:r>
            <a:r>
              <a:rPr lang="en-US" dirty="0" smtClean="0"/>
              <a:t> plus plots);</a:t>
            </a:r>
            <a:r>
              <a:rPr lang="en-US" dirty="0"/>
              <a:t> </a:t>
            </a:r>
            <a:r>
              <a:rPr lang="en-US" dirty="0" smtClean="0"/>
              <a:t>Discussion (1 </a:t>
            </a:r>
            <a:r>
              <a:rPr lang="en-US" dirty="0" err="1" smtClean="0"/>
              <a:t>para</a:t>
            </a:r>
            <a:r>
              <a:rPr lang="en-US" dirty="0" smtClean="0"/>
              <a:t>); Conclusion (1 </a:t>
            </a:r>
            <a:r>
              <a:rPr lang="en-US" dirty="0" err="1" smtClean="0"/>
              <a:t>para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.</a:t>
            </a:r>
            <a:r>
              <a:rPr lang="en-US" dirty="0" err="1" smtClean="0">
                <a:solidFill>
                  <a:srgbClr val="0000FF"/>
                </a:solidFill>
              </a:rPr>
              <a:t>Rhtml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–</a:t>
            </a:r>
            <a:r>
              <a:rPr lang="en-US" dirty="0" smtClean="0"/>
              <a:t> Template will be posted on weekend</a:t>
            </a:r>
          </a:p>
          <a:p>
            <a:r>
              <a:rPr lang="en-US" dirty="0" smtClean="0"/>
              <a:t>Tuesday – more about HTML</a:t>
            </a:r>
          </a:p>
          <a:p>
            <a:r>
              <a:rPr lang="en-US" dirty="0" smtClean="0"/>
              <a:t>Monday – how to run your simulation remotely in batch mode on the Stat </a:t>
            </a:r>
            <a:r>
              <a:rPr lang="en-US" dirty="0" err="1" smtClean="0"/>
              <a:t>Dept</a:t>
            </a:r>
            <a:r>
              <a:rPr lang="en-US" dirty="0" smtClean="0"/>
              <a:t> Computers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our Computer Organize Files?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Trees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93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455843"/>
            <a:ext cx="8350998" cy="5670321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/>
              <a:t>computer organizes </a:t>
            </a:r>
            <a:r>
              <a:rPr lang="en-US" sz="2400" i="1" dirty="0" smtClean="0"/>
              <a:t>files </a:t>
            </a:r>
            <a:r>
              <a:rPr lang="en-US" sz="2400" dirty="0" smtClean="0"/>
              <a:t>within </a:t>
            </a:r>
            <a:r>
              <a:rPr lang="en-US" sz="2400" i="1" dirty="0" smtClean="0"/>
              <a:t>directories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It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smtClean="0"/>
              <a:t>can be easier </a:t>
            </a:r>
            <a:r>
              <a:rPr lang="en-US" sz="2400" dirty="0"/>
              <a:t>to think of directories as you would </a:t>
            </a:r>
            <a:r>
              <a:rPr lang="en-US" sz="2400" i="1" dirty="0"/>
              <a:t>folders</a:t>
            </a:r>
            <a:r>
              <a:rPr lang="en-US" sz="2400" dirty="0"/>
              <a:t> on Windows or Mac OS.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latin typeface="Monaco" charset="0"/>
              <a:sym typeface="Monaco" charset="0"/>
            </a:endParaRPr>
          </a:p>
        </p:txBody>
      </p:sp>
      <p:pic>
        <p:nvPicPr>
          <p:cNvPr id="2" name="Picture 1" descr="Screen Shot 2012-03-03 at 9.5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290"/>
            <a:ext cx="9144000" cy="34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875216"/>
            <a:ext cx="8229600" cy="5250947"/>
          </a:xfrm>
          <a:ln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Directories are organized in </a:t>
            </a:r>
            <a:r>
              <a:rPr lang="en-US" dirty="0" smtClean="0"/>
              <a:t>a </a:t>
            </a:r>
            <a:r>
              <a:rPr lang="en-US" i="1" dirty="0"/>
              <a:t>tree structure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two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special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directories:  The top level directory, named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/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 is called the </a:t>
            </a:r>
            <a:r>
              <a:rPr lang="en-US" i="1" dirty="0"/>
              <a:t>root directory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Your </a:t>
            </a:r>
            <a:r>
              <a:rPr lang="en-US" i="1" dirty="0"/>
              <a:t>home directory</a:t>
            </a:r>
            <a:r>
              <a:rPr lang="en-US" dirty="0"/>
              <a:t>, named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~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 contains all your files.  For </a:t>
            </a:r>
            <a:r>
              <a:rPr lang="en-US" dirty="0" err="1" smtClean="0">
                <a:solidFill>
                  <a:srgbClr val="3366FF"/>
                </a:solidFill>
              </a:rPr>
              <a:t>mary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~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and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3366FF"/>
                </a:solidFill>
              </a:rPr>
              <a:t>/users/</a:t>
            </a:r>
            <a:r>
              <a:rPr lang="en-US" dirty="0" err="1">
                <a:solidFill>
                  <a:srgbClr val="3366FF"/>
                </a:solidFill>
              </a:rPr>
              <a:t>mary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mean the same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98" y="1588858"/>
            <a:ext cx="6173763" cy="242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0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08536" cy="4525963"/>
          </a:xfrm>
        </p:spPr>
        <p:txBody>
          <a:bodyPr/>
          <a:lstStyle/>
          <a:p>
            <a:r>
              <a:rPr lang="en-US" dirty="0" smtClean="0"/>
              <a:t>One root node</a:t>
            </a:r>
          </a:p>
          <a:p>
            <a:r>
              <a:rPr lang="en-US" dirty="0" smtClean="0"/>
              <a:t>Root node has child nodes and each of these can have child nodes and so on</a:t>
            </a:r>
          </a:p>
          <a:p>
            <a:r>
              <a:rPr lang="en-US" dirty="0" smtClean="0"/>
              <a:t>Any node must have one and only one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1751263"/>
            <a:ext cx="8229600" cy="4374900"/>
          </a:xfrm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Full path name: path from the top </a:t>
            </a:r>
            <a:r>
              <a:rPr lang="en-US" dirty="0"/>
              <a:t>level directory, </a:t>
            </a:r>
            <a:r>
              <a:rPr lang="en-US" dirty="0" smtClean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/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 </a:t>
            </a:r>
            <a:r>
              <a:rPr lang="en-US" dirty="0" smtClean="0"/>
              <a:t>to the file or directory of interest.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mary</a:t>
            </a:r>
            <a:r>
              <a:rPr lang="en-US" dirty="0" smtClean="0"/>
              <a:t> the full pathname is /users/</a:t>
            </a:r>
            <a:r>
              <a:rPr lang="en-US" dirty="0" err="1" smtClean="0"/>
              <a:t>mary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51" y="866964"/>
            <a:ext cx="6173763" cy="242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2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time we saw how the computer represents plain text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92770"/>
              </p:ext>
            </p:extLst>
          </p:nvPr>
        </p:nvGraphicFramePr>
        <p:xfrm>
          <a:off x="457200" y="2081463"/>
          <a:ext cx="822981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680"/>
                <a:gridCol w="2386282"/>
                <a:gridCol w="4484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Glyph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ASCII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Unicode</a:t>
                      </a:r>
                      <a:endParaRPr lang="en-US" sz="2400" dirty="0"/>
                    </a:p>
                  </a:txBody>
                  <a:tcPr marL="124286" marR="12428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0010 0011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0000 0000 0010 0011</a:t>
                      </a:r>
                      <a:endParaRPr lang="en-US" sz="2400" dirty="0"/>
                    </a:p>
                  </a:txBody>
                  <a:tcPr marL="124286" marR="12428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0010 0100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0000 0000 0010 0100</a:t>
                      </a:r>
                      <a:endParaRPr lang="en-US" sz="2400" dirty="0"/>
                    </a:p>
                  </a:txBody>
                  <a:tcPr marL="124286" marR="12428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0100 0001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0000 0000 0100 0001</a:t>
                      </a:r>
                      <a:endParaRPr lang="en-US" sz="2400" dirty="0"/>
                    </a:p>
                  </a:txBody>
                  <a:tcPr marL="124286" marR="12428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0110 0001</a:t>
                      </a:r>
                      <a:endParaRPr lang="en-US" sz="2400" dirty="0"/>
                    </a:p>
                  </a:txBody>
                  <a:tcPr marL="124286" marR="124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0000 0000 0100 0001</a:t>
                      </a:r>
                      <a:endParaRPr lang="en-US" sz="2400" dirty="0"/>
                    </a:p>
                  </a:txBody>
                  <a:tcPr marL="124286" marR="124286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728" y="4672015"/>
            <a:ext cx="76078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ASCII and Unicode mappings are compatible for the 2^7 = 128 ASCII characters. The bottom 4 characters </a:t>
            </a:r>
            <a:r>
              <a:rPr lang="en-US" sz="3200" dirty="0"/>
              <a:t>d</a:t>
            </a:r>
            <a:r>
              <a:rPr lang="en-US" sz="3200" dirty="0" smtClean="0"/>
              <a:t>o not have encodings in ASCII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20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" y="1"/>
            <a:ext cx="7807159" cy="4558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579" y="4558633"/>
            <a:ext cx="82349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Full path name: path from the top level </a:t>
            </a:r>
            <a:r>
              <a:rPr lang="en-US" sz="3200" dirty="0" smtClean="0"/>
              <a:t>directory </a:t>
            </a:r>
            <a:r>
              <a:rPr lang="en-US" sz="3200" dirty="0"/>
              <a:t>to the file or directory of interest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Full path to D:      </a:t>
            </a:r>
            <a:r>
              <a:rPr lang="en-US" sz="3200" dirty="0" smtClean="0">
                <a:solidFill>
                  <a:srgbClr val="3366FF"/>
                </a:solidFill>
              </a:rPr>
              <a:t>/A/B/D</a:t>
            </a:r>
            <a:r>
              <a:rPr lang="en-US" sz="3200" dirty="0" smtClean="0"/>
              <a:t> 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40946" y="467895"/>
            <a:ext cx="320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Circle: File</a:t>
            </a:r>
          </a:p>
          <a:p>
            <a:r>
              <a:rPr lang="en-US" sz="2400" dirty="0" smtClean="0"/>
              <a:t>Rectangle: 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1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" y="1"/>
            <a:ext cx="7807159" cy="4558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579" y="4558633"/>
            <a:ext cx="82349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Relative </a:t>
            </a:r>
            <a:r>
              <a:rPr lang="en-US" sz="3200" dirty="0"/>
              <a:t>path name: path from the </a:t>
            </a:r>
            <a:r>
              <a:rPr lang="en-US" sz="3200" dirty="0" smtClean="0"/>
              <a:t>current directory </a:t>
            </a:r>
            <a:r>
              <a:rPr lang="en-US" sz="3200" dirty="0"/>
              <a:t>to the file or directory of interest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Relative path to D from within A:         </a:t>
            </a:r>
            <a:r>
              <a:rPr lang="en-US" sz="3200" dirty="0" smtClean="0">
                <a:solidFill>
                  <a:srgbClr val="3366FF"/>
                </a:solidFill>
              </a:rPr>
              <a:t>B/D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Or:  </a:t>
            </a:r>
            <a:r>
              <a:rPr lang="en-US" sz="3200" dirty="0" smtClean="0">
                <a:solidFill>
                  <a:srgbClr val="0000FF"/>
                </a:solidFill>
              </a:rPr>
              <a:t>./B/D</a:t>
            </a:r>
            <a:r>
              <a:rPr lang="en-US" sz="3200" dirty="0" smtClean="0">
                <a:solidFill>
                  <a:srgbClr val="000000"/>
                </a:solidFill>
              </a:rPr>
              <a:t>  where “</a:t>
            </a:r>
            <a:r>
              <a:rPr lang="en-US" sz="3200" dirty="0" smtClean="0">
                <a:solidFill>
                  <a:srgbClr val="0000FF"/>
                </a:solidFill>
              </a:rPr>
              <a:t>.</a:t>
            </a:r>
            <a:r>
              <a:rPr lang="en-US" sz="3200" dirty="0" smtClean="0">
                <a:solidFill>
                  <a:srgbClr val="000000"/>
                </a:solidFill>
              </a:rPr>
              <a:t>” refers to current directory</a:t>
            </a:r>
            <a:r>
              <a:rPr lang="en-US" sz="3200" dirty="0" smtClean="0"/>
              <a:t> 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40946" y="467895"/>
            <a:ext cx="320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Circle: File</a:t>
            </a:r>
          </a:p>
          <a:p>
            <a:r>
              <a:rPr lang="en-US" sz="2400" dirty="0" smtClean="0"/>
              <a:t>Rectangle: 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2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" y="1"/>
            <a:ext cx="7807159" cy="4558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579" y="4799265"/>
            <a:ext cx="82349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Relative path to D from within C:        </a:t>
            </a:r>
            <a:r>
              <a:rPr lang="en-US" sz="3200" dirty="0" smtClean="0">
                <a:solidFill>
                  <a:srgbClr val="3366FF"/>
                </a:solidFill>
              </a:rPr>
              <a:t>../B/D</a:t>
            </a:r>
          </a:p>
          <a:p>
            <a:r>
              <a:rPr lang="en-US" sz="3200" dirty="0" smtClean="0"/>
              <a:t>Here “..” refers to the parent directory 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40946" y="467895"/>
            <a:ext cx="320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Circle: File</a:t>
            </a:r>
          </a:p>
          <a:p>
            <a:r>
              <a:rPr lang="en-US" sz="2400" dirty="0" smtClean="0"/>
              <a:t>Rectangle: 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8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" y="240632"/>
            <a:ext cx="7807159" cy="4558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157" y="4090739"/>
            <a:ext cx="184484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A) ../A/x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B) ../../x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C) </a:t>
            </a:r>
            <a:r>
              <a:rPr lang="en-US" sz="3200" smtClean="0">
                <a:solidFill>
                  <a:srgbClr val="000000"/>
                </a:solidFill>
              </a:rPr>
              <a:t>../</a:t>
            </a:r>
            <a:r>
              <a:rPr lang="en-US" sz="3200" dirty="0" smtClean="0">
                <a:solidFill>
                  <a:srgbClr val="000000"/>
                </a:solidFill>
              </a:rPr>
              <a:t>x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D) /x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40946" y="467895"/>
            <a:ext cx="320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Circle: File</a:t>
            </a:r>
          </a:p>
          <a:p>
            <a:r>
              <a:rPr lang="en-US" sz="2400" dirty="0" smtClean="0"/>
              <a:t>Rectangle: Directory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61894" y="5026526"/>
            <a:ext cx="4211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Relative path to x at the top from within C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99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" y="240632"/>
            <a:ext cx="7807159" cy="4558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156" y="4090739"/>
            <a:ext cx="30747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arenR"/>
            </a:pPr>
            <a:r>
              <a:rPr lang="en-US" sz="3200" dirty="0" smtClean="0">
                <a:solidFill>
                  <a:srgbClr val="000000"/>
                </a:solidFill>
              </a:rPr>
              <a:t>../D/x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B) ../B/D/x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C) ../../A/B/D/</a:t>
            </a:r>
            <a:r>
              <a:rPr lang="en-US" sz="3200" dirty="0" smtClean="0">
                <a:solidFill>
                  <a:srgbClr val="000000"/>
                </a:solidFill>
              </a:rPr>
              <a:t>x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D) /A/B/D/x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40946" y="467895"/>
            <a:ext cx="320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Circle: File</a:t>
            </a:r>
          </a:p>
          <a:p>
            <a:r>
              <a:rPr lang="en-US" sz="2400" dirty="0" smtClean="0"/>
              <a:t>Rectangle: Directory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61894" y="5026526"/>
            <a:ext cx="4211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Relative path to x </a:t>
            </a:r>
            <a:r>
              <a:rPr lang="en-US" sz="3200" dirty="0" smtClean="0"/>
              <a:t>in D from </a:t>
            </a:r>
            <a:r>
              <a:rPr lang="en-US" sz="3200" dirty="0"/>
              <a:t>within C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16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" y="1"/>
            <a:ext cx="7807159" cy="4558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692316"/>
            <a:ext cx="9144000" cy="2165684"/>
          </a:xfrm>
          <a:prstGeom prst="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we use this representation?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In R: </a:t>
            </a:r>
            <a:r>
              <a:rPr lang="en-US" sz="4000" dirty="0" err="1" smtClean="0"/>
              <a:t>read.csv</a:t>
            </a:r>
            <a:r>
              <a:rPr lang="en-US" sz="4000" dirty="0" smtClean="0"/>
              <a:t>(“full path name”)</a:t>
            </a:r>
          </a:p>
          <a:p>
            <a:pPr algn="l"/>
            <a:r>
              <a:rPr lang="en-US" sz="4000" dirty="0" smtClean="0"/>
              <a:t>In UNIX: cd ../B/D/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701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87781"/>
            <a:ext cx="8229600" cy="1143000"/>
          </a:xfrm>
          <a:ln/>
        </p:spPr>
        <p:txBody>
          <a:bodyPr>
            <a:normAutofit/>
          </a:bodyPr>
          <a:lstStyle/>
          <a:p>
            <a:r>
              <a:rPr lang="en-US" sz="6000" dirty="0"/>
              <a:t>UNIX</a:t>
            </a:r>
          </a:p>
        </p:txBody>
      </p:sp>
    </p:spTree>
    <p:extLst>
      <p:ext uri="{BB962C8B-B14F-4D97-AF65-F5344CB8AC3E}">
        <p14:creationId xmlns:p14="http://schemas.microsoft.com/office/powerpoint/2010/main" val="319465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803897"/>
            <a:ext cx="8229600" cy="5062176"/>
          </a:xfrm>
          <a:ln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Operating systems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An operating system (OS) is a piece of software that controls the hardware and other pieces of software on your computer.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The most popular OS today, Microsoft Windows, uses a graphical user interface (GUI) for you to interact with the OS.  This is easy to learn but not very powerful.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UNIX, on the other hand, is hard at first to learn, but it allows you vastly more control over what your computer can do.  There are actually many different </a:t>
            </a:r>
            <a:r>
              <a:rPr lang="ja-JP" altLang="en-US" sz="2500" dirty="0">
                <a:latin typeface="Arial"/>
              </a:rPr>
              <a:t>“</a:t>
            </a:r>
            <a:r>
              <a:rPr lang="en-US" sz="2500" dirty="0"/>
              <a:t>flavors</a:t>
            </a:r>
            <a:r>
              <a:rPr lang="ja-JP" altLang="en-US" sz="2500" dirty="0">
                <a:latin typeface="Arial"/>
              </a:rPr>
              <a:t>”</a:t>
            </a:r>
            <a:r>
              <a:rPr lang="en-US" sz="2500" dirty="0"/>
              <a:t> of UNIX, but what </a:t>
            </a:r>
            <a:r>
              <a:rPr lang="en-US" sz="2500" dirty="0" smtClean="0"/>
              <a:t>we</a:t>
            </a:r>
            <a:r>
              <a:rPr lang="en-US" sz="2500" dirty="0">
                <a:latin typeface="Arial"/>
              </a:rPr>
              <a:t> </a:t>
            </a:r>
            <a:r>
              <a:rPr lang="en-US" sz="2500" dirty="0" smtClean="0">
                <a:latin typeface="Arial"/>
              </a:rPr>
              <a:t>will</a:t>
            </a:r>
            <a:r>
              <a:rPr lang="en-US" sz="2500" dirty="0" smtClean="0"/>
              <a:t> </a:t>
            </a:r>
            <a:r>
              <a:rPr lang="en-US" sz="2500" dirty="0"/>
              <a:t>cover applies to almost all of them.</a:t>
            </a:r>
          </a:p>
        </p:txBody>
      </p:sp>
    </p:spTree>
    <p:extLst>
      <p:ext uri="{BB962C8B-B14F-4D97-AF65-F5344CB8AC3E}">
        <p14:creationId xmlns:p14="http://schemas.microsoft.com/office/powerpoint/2010/main" val="32570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Aside: Mac OS is </a:t>
            </a:r>
            <a:r>
              <a:rPr lang="en-US" dirty="0" smtClean="0"/>
              <a:t>built </a:t>
            </a:r>
            <a:r>
              <a:rPr lang="en-US" dirty="0"/>
              <a:t>on top of the UNIX kernel, so everything </a:t>
            </a:r>
            <a:r>
              <a:rPr lang="en-US" dirty="0" smtClean="0"/>
              <a:t>we </a:t>
            </a:r>
            <a:r>
              <a:rPr lang="en-US" dirty="0"/>
              <a:t>do here you can also do on the lab computers.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to a window with a UNIX command line (called a terminal), go to Applications &gt; Utilities &gt; Terminal.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you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are</a:t>
            </a:r>
            <a:r>
              <a:rPr lang="en-US" dirty="0" smtClean="0"/>
              <a:t> </a:t>
            </a:r>
            <a:r>
              <a:rPr lang="en-US" dirty="0"/>
              <a:t>on a Windows machine, there are programs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emulate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what a UNIX machine would do, such as Cygwin and </a:t>
            </a:r>
            <a:r>
              <a:rPr lang="en-US" dirty="0" err="1"/>
              <a:t>VirtualBox</a:t>
            </a:r>
            <a:r>
              <a:rPr lang="en-US" dirty="0"/>
              <a:t>.  Another option would be to connect remotely to one of the lab machines, which </a:t>
            </a:r>
            <a:r>
              <a:rPr lang="en-US" dirty="0" smtClean="0"/>
              <a:t>we </a:t>
            </a:r>
            <a:r>
              <a:rPr lang="en-US" dirty="0"/>
              <a:t>discuss how to do.</a:t>
            </a:r>
          </a:p>
        </p:txBody>
      </p:sp>
    </p:spTree>
    <p:extLst>
      <p:ext uri="{BB962C8B-B14F-4D97-AF65-F5344CB8AC3E}">
        <p14:creationId xmlns:p14="http://schemas.microsoft.com/office/powerpoint/2010/main" val="5916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data is organized in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6221"/>
          </a:xfrm>
        </p:spPr>
        <p:txBody>
          <a:bodyPr>
            <a:normAutofit/>
          </a:bodyPr>
          <a:lstStyle/>
          <a:p>
            <a:r>
              <a:rPr lang="en-US" dirty="0"/>
              <a:t>Plain text – or .txt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Comma Separated Values –  .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Tells us to expect commas as delimiters</a:t>
            </a:r>
          </a:p>
          <a:p>
            <a:r>
              <a:rPr lang="en-US" dirty="0" err="1" smtClean="0"/>
              <a:t>Rmd</a:t>
            </a:r>
            <a:r>
              <a:rPr lang="en-US" dirty="0" smtClean="0"/>
              <a:t> files are plain text - .</a:t>
            </a:r>
            <a:r>
              <a:rPr lang="en-US" dirty="0" err="1" smtClean="0"/>
              <a:t>Rmd</a:t>
            </a:r>
            <a:r>
              <a:rPr lang="en-US" dirty="0" smtClean="0"/>
              <a:t> or .</a:t>
            </a:r>
            <a:r>
              <a:rPr lang="en-US" dirty="0" err="1" smtClean="0"/>
              <a:t>rmd</a:t>
            </a:r>
            <a:endParaRPr lang="en-US" dirty="0"/>
          </a:p>
          <a:p>
            <a:pPr lvl="1"/>
            <a:r>
              <a:rPr lang="en-US" dirty="0" smtClean="0"/>
              <a:t>Tells us to expect code chunks delimited by ```</a:t>
            </a:r>
          </a:p>
          <a:p>
            <a:r>
              <a:rPr lang="en-US" dirty="0" smtClean="0"/>
              <a:t>HTML files are plain text too - .html or .</a:t>
            </a:r>
            <a:r>
              <a:rPr lang="en-US" dirty="0" err="1" smtClean="0"/>
              <a:t>htm</a:t>
            </a:r>
            <a:endParaRPr lang="en-US" dirty="0"/>
          </a:p>
          <a:p>
            <a:pPr lvl="1"/>
            <a:r>
              <a:rPr lang="en-US" dirty="0" smtClean="0"/>
              <a:t>Tells us to expect tags such as &lt;head&gt; </a:t>
            </a:r>
          </a:p>
        </p:txBody>
      </p:sp>
    </p:spTree>
    <p:extLst>
      <p:ext uri="{BB962C8B-B14F-4D97-AF65-F5344CB8AC3E}">
        <p14:creationId xmlns:p14="http://schemas.microsoft.com/office/powerpoint/2010/main" val="5658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8021254" cy="5884664"/>
          </a:xfrm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differences between, say, Windows and UNIX stem from an underlying philosophy about what software should do.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Windows:  Programs are large, multi-functional.  Example: Microsoft Word.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UNIX: Many small programs, which can be combined to get the job done.  A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toolbox approach.</a:t>
            </a:r>
            <a:r>
              <a:rPr lang="ja-JP" altLang="en-US" sz="2800" dirty="0" smtClean="0">
                <a:latin typeface="Arial"/>
              </a:rPr>
              <a:t>”</a:t>
            </a:r>
            <a:r>
              <a:rPr lang="en-US" altLang="ja-JP" sz="2800" dirty="0" smtClean="0">
                <a:latin typeface="Arial"/>
              </a:rPr>
              <a:t>  Example: Take all processes that I’m running which start with /App and save them in a file called </a:t>
            </a:r>
            <a:r>
              <a:rPr lang="en-US" altLang="ja-JP" sz="2800" dirty="0" err="1" smtClean="0">
                <a:latin typeface="Arial"/>
              </a:rPr>
              <a:t>AppsRunning</a:t>
            </a:r>
            <a:r>
              <a:rPr lang="en-US" altLang="ja-JP" sz="2800" dirty="0" smtClean="0">
                <a:latin typeface="Arial"/>
              </a:rPr>
              <a:t>:</a:t>
            </a:r>
          </a:p>
          <a:p>
            <a:pPr marL="0" indent="0">
              <a:buNone/>
            </a:pPr>
            <a:r>
              <a:rPr lang="en-US" altLang="ja-JP" sz="2000" dirty="0" err="1" smtClean="0">
                <a:latin typeface="Monaco"/>
                <a:cs typeface="Monaco"/>
              </a:rPr>
              <a:t>ps</a:t>
            </a:r>
            <a:r>
              <a:rPr lang="en-US" altLang="ja-JP" sz="2000" dirty="0" smtClean="0">
                <a:latin typeface="Monaco"/>
                <a:cs typeface="Monaco"/>
              </a:rPr>
              <a:t> -u </a:t>
            </a:r>
            <a:r>
              <a:rPr lang="en-US" altLang="ja-JP" sz="2000" dirty="0" err="1" smtClean="0">
                <a:latin typeface="Monaco"/>
                <a:cs typeface="Monaco"/>
              </a:rPr>
              <a:t>nolan</a:t>
            </a:r>
            <a:r>
              <a:rPr lang="en-US" altLang="ja-JP" sz="2000" dirty="0" smtClean="0">
                <a:latin typeface="Monaco"/>
                <a:cs typeface="Monaco"/>
              </a:rPr>
              <a:t> | </a:t>
            </a:r>
            <a:r>
              <a:rPr lang="en-US" altLang="ja-JP" sz="2000" dirty="0" err="1" smtClean="0">
                <a:latin typeface="Monaco"/>
                <a:cs typeface="Monaco"/>
              </a:rPr>
              <a:t>grep</a:t>
            </a:r>
            <a:r>
              <a:rPr lang="en-US" altLang="ja-JP" sz="2000" dirty="0" smtClean="0">
                <a:latin typeface="Monaco"/>
                <a:cs typeface="Monaco"/>
              </a:rPr>
              <a:t> "[0-9] /App" &gt; </a:t>
            </a:r>
            <a:r>
              <a:rPr lang="en-US" altLang="ja-JP" sz="2000" dirty="0" err="1" smtClean="0">
                <a:latin typeface="Monaco"/>
                <a:cs typeface="Monaco"/>
              </a:rPr>
              <a:t>AppsRunning</a:t>
            </a:r>
            <a:endParaRPr lang="en-US" altLang="ja-JP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altLang="ja-JP" dirty="0" smtClean="0"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4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3-03 at 9.55.0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t="1" r="24908" b="20634"/>
          <a:stretch/>
        </p:blipFill>
        <p:spPr>
          <a:xfrm>
            <a:off x="3648535" y="2833711"/>
            <a:ext cx="5239512" cy="3858768"/>
          </a:xfrm>
          <a:prstGeom prst="rect">
            <a:avLst/>
          </a:prstGeom>
        </p:spPr>
      </p:pic>
      <p:sp>
        <p:nvSpPr>
          <p:cNvPr id="23449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199" y="423358"/>
            <a:ext cx="8430847" cy="6269121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UNIX </a:t>
            </a:r>
            <a:r>
              <a:rPr lang="en-US" sz="2800" i="1" dirty="0"/>
              <a:t>kernel</a:t>
            </a:r>
            <a:r>
              <a:rPr lang="en-US" sz="2800" dirty="0"/>
              <a:t> is the part of the OS that actually carries out basic tasks.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UNIX </a:t>
            </a:r>
            <a:r>
              <a:rPr lang="en-US" sz="2800" i="1" dirty="0"/>
              <a:t>shell</a:t>
            </a:r>
            <a:r>
              <a:rPr lang="en-US" sz="2800" dirty="0"/>
              <a:t> is the user interface to the kernel.  Like flavors of UNIX, there are also many different shells.  For this course, it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oesn</a:t>
            </a:r>
            <a:r>
              <a:rPr lang="en-US" sz="2800" dirty="0" smtClean="0">
                <a:latin typeface="Arial"/>
              </a:rPr>
              <a:t>’</a:t>
            </a:r>
            <a:r>
              <a:rPr lang="en-US" sz="2800" dirty="0" smtClean="0"/>
              <a:t>t </a:t>
            </a:r>
            <a:r>
              <a:rPr lang="en-US" sz="2800" dirty="0"/>
              <a:t>matter</a:t>
            </a:r>
          </a:p>
          <a:p>
            <a:pPr marL="0" indent="0">
              <a:buNone/>
            </a:pPr>
            <a:r>
              <a:rPr lang="en-US" sz="2800" dirty="0"/>
              <a:t>which one you</a:t>
            </a:r>
          </a:p>
          <a:p>
            <a:pPr marL="0" indent="0">
              <a:buNone/>
            </a:pPr>
            <a:r>
              <a:rPr lang="en-US" sz="2800" dirty="0"/>
              <a:t>use.  The default</a:t>
            </a:r>
          </a:p>
          <a:p>
            <a:pPr marL="0" indent="0">
              <a:buNone/>
            </a:pPr>
            <a:r>
              <a:rPr lang="en-US" sz="2800" dirty="0"/>
              <a:t>on the lab</a:t>
            </a:r>
          </a:p>
          <a:p>
            <a:pPr marL="0" indent="0">
              <a:buNone/>
            </a:pPr>
            <a:r>
              <a:rPr lang="en-US" sz="2800" dirty="0"/>
              <a:t>computers is</a:t>
            </a:r>
          </a:p>
          <a:p>
            <a:pPr marL="0" indent="0">
              <a:buNone/>
            </a:pPr>
            <a:r>
              <a:rPr lang="en-US" sz="2800" dirty="0"/>
              <a:t>called </a:t>
            </a: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tcsh</a:t>
            </a:r>
            <a:r>
              <a:rPr lang="en-US" sz="2800" dirty="0"/>
              <a:t>.</a:t>
            </a:r>
          </a:p>
        </p:txBody>
      </p:sp>
      <p:sp>
        <p:nvSpPr>
          <p:cNvPr id="234499" name="Line 3"/>
          <p:cNvSpPr>
            <a:spLocks noChangeShapeType="1"/>
          </p:cNvSpPr>
          <p:nvPr/>
        </p:nvSpPr>
        <p:spPr bwMode="auto">
          <a:xfrm>
            <a:off x="5080569" y="3790281"/>
            <a:ext cx="223084" cy="276897"/>
          </a:xfrm>
          <a:prstGeom prst="line">
            <a:avLst/>
          </a:prstGeom>
          <a:noFill/>
          <a:ln w="38100" cap="flat">
            <a:solidFill>
              <a:srgbClr val="A408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4500" name="Rectangle 4"/>
          <p:cNvSpPr>
            <a:spLocks/>
          </p:cNvSpPr>
          <p:nvPr/>
        </p:nvSpPr>
        <p:spPr bwMode="auto">
          <a:xfrm>
            <a:off x="5372262" y="3881407"/>
            <a:ext cx="39931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>
                <a:solidFill>
                  <a:srgbClr val="B10000"/>
                </a:solidFill>
                <a:ea typeface="ＭＳ Ｐゴシック" charset="0"/>
                <a:cs typeface="Gill Sans" charset="0"/>
              </a:rPr>
              <a:t>the prompt </a:t>
            </a:r>
            <a:r>
              <a:rPr lang="en-US" sz="2000" dirty="0" smtClean="0">
                <a:solidFill>
                  <a:srgbClr val="B10000"/>
                </a:solidFill>
                <a:ea typeface="ＭＳ Ｐゴシック" charset="0"/>
                <a:cs typeface="Gill Sans" charset="0"/>
              </a:rPr>
              <a:t>– yours will </a:t>
            </a:r>
            <a:r>
              <a:rPr lang="en-US" sz="2000" dirty="0">
                <a:solidFill>
                  <a:srgbClr val="B10000"/>
                </a:solidFill>
                <a:ea typeface="ＭＳ Ｐゴシック" charset="0"/>
                <a:cs typeface="Gill Sans" charset="0"/>
              </a:rPr>
              <a:t>differ</a:t>
            </a:r>
          </a:p>
        </p:txBody>
      </p:sp>
    </p:spTree>
    <p:extLst>
      <p:ext uri="{BB962C8B-B14F-4D97-AF65-F5344CB8AC3E}">
        <p14:creationId xmlns:p14="http://schemas.microsoft.com/office/powerpoint/2010/main" val="24553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541866"/>
            <a:ext cx="8229600" cy="6316133"/>
          </a:xfrm>
          <a:ln/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cd</a:t>
            </a:r>
            <a:r>
              <a:rPr lang="en-US" sz="6000" dirty="0" smtClean="0"/>
              <a:t>      Means “change directory”.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5100" dirty="0">
                <a:latin typeface="Monaco" charset="0"/>
                <a:cs typeface="Monaco" charset="0"/>
                <a:sym typeface="Monaco" charset="0"/>
              </a:rPr>
              <a:t>$ </a:t>
            </a:r>
            <a:r>
              <a:rPr lang="en-US" sz="5100" dirty="0" err="1">
                <a:latin typeface="Monaco" charset="0"/>
                <a:cs typeface="Monaco" charset="0"/>
                <a:sym typeface="Monaco" charset="0"/>
              </a:rPr>
              <a:t>pwd</a:t>
            </a:r>
            <a:endParaRPr lang="en-US" sz="51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5100" dirty="0">
                <a:latin typeface="Monaco" charset="0"/>
                <a:cs typeface="Monaco" charset="0"/>
                <a:sym typeface="Monaco" charset="0"/>
              </a:rPr>
              <a:t>/Users</a:t>
            </a:r>
            <a:r>
              <a:rPr lang="en-US" sz="5100" dirty="0" smtClean="0">
                <a:latin typeface="Monaco" charset="0"/>
                <a:cs typeface="Monaco" charset="0"/>
                <a:sym typeface="Monaco" charset="0"/>
              </a:rPr>
              <a:t>/</a:t>
            </a:r>
            <a:r>
              <a:rPr lang="en-US" sz="5100" dirty="0" err="1" smtClean="0">
                <a:latin typeface="Monaco" charset="0"/>
                <a:cs typeface="Monaco" charset="0"/>
                <a:sym typeface="Monaco" charset="0"/>
              </a:rPr>
              <a:t>nolan</a:t>
            </a:r>
            <a:endParaRPr lang="en-US" sz="5100" dirty="0" smtClean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endParaRPr lang="en-US" sz="51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5100" dirty="0" smtClean="0">
                <a:latin typeface="Monaco" charset="0"/>
                <a:cs typeface="Monaco" charset="0"/>
                <a:sym typeface="Monaco" charset="0"/>
              </a:rPr>
              <a:t>$ </a:t>
            </a:r>
            <a:r>
              <a:rPr lang="en-US" sz="5100" dirty="0">
                <a:latin typeface="Monaco" charset="0"/>
                <a:cs typeface="Monaco" charset="0"/>
                <a:sym typeface="Monaco" charset="0"/>
              </a:rPr>
              <a:t>cd </a:t>
            </a:r>
            <a:r>
              <a:rPr lang="en-US" sz="5100" dirty="0" smtClean="0">
                <a:latin typeface="Monaco" charset="0"/>
                <a:cs typeface="Monaco" charset="0"/>
                <a:sym typeface="Monaco" charset="0"/>
              </a:rPr>
              <a:t>Desktop/BMLHW</a:t>
            </a:r>
          </a:p>
          <a:p>
            <a:pPr marL="0" indent="0">
              <a:buNone/>
            </a:pPr>
            <a:endParaRPr lang="en-US" sz="51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5100" dirty="0">
                <a:latin typeface="Monaco" charset="0"/>
                <a:cs typeface="Monaco" charset="0"/>
                <a:sym typeface="Monaco" charset="0"/>
              </a:rPr>
              <a:t>$ </a:t>
            </a:r>
            <a:r>
              <a:rPr lang="en-US" sz="5100" dirty="0" err="1" smtClean="0">
                <a:latin typeface="Monaco" charset="0"/>
                <a:cs typeface="Monaco" charset="0"/>
                <a:sym typeface="Monaco" charset="0"/>
              </a:rPr>
              <a:t>ls</a:t>
            </a:r>
            <a:endParaRPr lang="en-US" sz="5100" dirty="0" smtClean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5100" dirty="0" err="1">
                <a:latin typeface="Monaco" charset="0"/>
                <a:sym typeface="Monaco" charset="0"/>
              </a:rPr>
              <a:t>BMLcode</a:t>
            </a:r>
            <a:r>
              <a:rPr lang="en-US" sz="5100" dirty="0">
                <a:latin typeface="Monaco" charset="0"/>
                <a:sym typeface="Monaco" charset="0"/>
              </a:rPr>
              <a:t>        </a:t>
            </a:r>
            <a:r>
              <a:rPr lang="en-US" sz="5100" dirty="0" err="1" smtClean="0">
                <a:latin typeface="Monaco" charset="0"/>
                <a:sym typeface="Monaco" charset="0"/>
              </a:rPr>
              <a:t>BMLreport</a:t>
            </a:r>
            <a:r>
              <a:rPr lang="en-US" sz="5100" dirty="0" smtClean="0">
                <a:latin typeface="Monaco" charset="0"/>
                <a:sym typeface="Monaco" charset="0"/>
              </a:rPr>
              <a:t>       </a:t>
            </a:r>
            <a:r>
              <a:rPr lang="en-US" sz="5100" dirty="0">
                <a:latin typeface="Monaco" charset="0"/>
                <a:sym typeface="Monaco" charset="0"/>
              </a:rPr>
              <a:t>Stat133HW6.</a:t>
            </a:r>
            <a:r>
              <a:rPr lang="en-US" sz="5100" dirty="0" smtClean="0">
                <a:latin typeface="Monaco" charset="0"/>
                <a:sym typeface="Monaco" charset="0"/>
              </a:rPr>
              <a:t>pdf</a:t>
            </a:r>
          </a:p>
          <a:p>
            <a:pPr marL="0" indent="0">
              <a:buNone/>
            </a:pPr>
            <a:endParaRPr lang="en-US" sz="51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5100" dirty="0">
                <a:latin typeface="Monaco" charset="0"/>
                <a:cs typeface="Monaco" charset="0"/>
                <a:sym typeface="Monaco" charset="0"/>
              </a:rPr>
              <a:t>$ </a:t>
            </a:r>
            <a:r>
              <a:rPr lang="en-US" sz="5100" dirty="0" err="1">
                <a:latin typeface="Monaco" charset="0"/>
                <a:cs typeface="Monaco" charset="0"/>
                <a:sym typeface="Monaco" charset="0"/>
              </a:rPr>
              <a:t>ls</a:t>
            </a:r>
            <a:r>
              <a:rPr lang="en-US" sz="5100" dirty="0">
                <a:latin typeface="Monaco" charset="0"/>
                <a:cs typeface="Monaco" charset="0"/>
                <a:sym typeface="Monaco" charset="0"/>
              </a:rPr>
              <a:t> -a</a:t>
            </a:r>
            <a:endParaRPr lang="en-US" sz="51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da-DK" sz="5100" dirty="0">
                <a:latin typeface="Monaco" charset="0"/>
                <a:cs typeface="Monaco" charset="0"/>
                <a:sym typeface="Monaco" charset="0"/>
              </a:rPr>
              <a:t>. </a:t>
            </a:r>
            <a:r>
              <a:rPr lang="da-DK" sz="5100" dirty="0" smtClean="0">
                <a:latin typeface="Monaco" charset="0"/>
                <a:cs typeface="Monaco" charset="0"/>
                <a:sym typeface="Monaco" charset="0"/>
              </a:rPr>
              <a:t>					</a:t>
            </a:r>
            <a:r>
              <a:rPr lang="da-DK" sz="5100" dirty="0" err="1" smtClean="0">
                <a:latin typeface="Monaco" charset="0"/>
                <a:cs typeface="Monaco" charset="0"/>
                <a:sym typeface="Monaco" charset="0"/>
              </a:rPr>
              <a:t>BMLcode</a:t>
            </a:r>
            <a:r>
              <a:rPr lang="da-DK" sz="5100" dirty="0" smtClean="0">
                <a:latin typeface="Monaco" charset="0"/>
                <a:cs typeface="Monaco" charset="0"/>
                <a:sym typeface="Monaco" charset="0"/>
              </a:rPr>
              <a:t>			 Stat133HW6</a:t>
            </a:r>
            <a:r>
              <a:rPr lang="da-DK" sz="5100" dirty="0">
                <a:latin typeface="Monaco" charset="0"/>
                <a:cs typeface="Monaco" charset="0"/>
                <a:sym typeface="Monaco" charset="0"/>
              </a:rPr>
              <a:t>.pdf</a:t>
            </a:r>
          </a:p>
          <a:p>
            <a:pPr marL="0" indent="0">
              <a:buNone/>
            </a:pPr>
            <a:r>
              <a:rPr lang="da-DK" sz="5100" dirty="0">
                <a:latin typeface="Monaco" charset="0"/>
                <a:cs typeface="Monaco" charset="0"/>
                <a:sym typeface="Monaco" charset="0"/>
              </a:rPr>
              <a:t>.. </a:t>
            </a:r>
            <a:r>
              <a:rPr lang="da-DK" sz="5100" dirty="0" smtClean="0">
                <a:latin typeface="Monaco" charset="0"/>
                <a:cs typeface="Monaco" charset="0"/>
                <a:sym typeface="Monaco" charset="0"/>
              </a:rPr>
              <a:t>				</a:t>
            </a:r>
            <a:r>
              <a:rPr lang="da-DK" sz="5100" dirty="0" err="1" smtClean="0">
                <a:latin typeface="Monaco" charset="0"/>
                <a:cs typeface="Monaco" charset="0"/>
                <a:sym typeface="Monaco" charset="0"/>
              </a:rPr>
              <a:t>BMLreport</a:t>
            </a:r>
            <a:endParaRPr lang="en-US" sz="5100" dirty="0"/>
          </a:p>
          <a:p>
            <a:pPr marL="0" indent="0">
              <a:buNone/>
            </a:pPr>
            <a:endParaRPr lang="en-US" sz="4000" dirty="0" smtClean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70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ls</a:t>
            </a:r>
            <a:r>
              <a:rPr lang="en-US" sz="70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7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-a </a:t>
            </a:r>
            <a:r>
              <a:rPr lang="en-US" sz="5900" dirty="0"/>
              <a:t>means to show all files, including the hidden files starting with a dot (</a:t>
            </a:r>
            <a:r>
              <a:rPr lang="ja-JP" altLang="en-US" sz="5900" dirty="0">
                <a:latin typeface="Arial"/>
              </a:rPr>
              <a:t>“</a:t>
            </a:r>
            <a:r>
              <a:rPr lang="en-US" sz="5900" dirty="0"/>
              <a:t>.</a:t>
            </a:r>
            <a:r>
              <a:rPr lang="ja-JP" altLang="en-US" sz="5900" dirty="0">
                <a:latin typeface="Arial"/>
              </a:rPr>
              <a:t>”</a:t>
            </a:r>
            <a:r>
              <a:rPr lang="en-US" sz="5900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The two hidden files here are special and exist in every directory.  </a:t>
            </a:r>
            <a:r>
              <a:rPr lang="ja-JP" altLang="en-US" sz="6000" dirty="0">
                <a:latin typeface="Arial"/>
              </a:rPr>
              <a:t>“</a:t>
            </a:r>
            <a:r>
              <a:rPr lang="en-US" sz="6000" dirty="0"/>
              <a:t>.</a:t>
            </a:r>
            <a:r>
              <a:rPr lang="ja-JP" altLang="en-US" sz="6000" dirty="0">
                <a:latin typeface="Arial"/>
              </a:rPr>
              <a:t>”</a:t>
            </a:r>
            <a:r>
              <a:rPr lang="en-US" sz="6000" dirty="0"/>
              <a:t> refers to the current directory, and </a:t>
            </a:r>
            <a:r>
              <a:rPr lang="ja-JP" altLang="en-US" sz="6000" dirty="0">
                <a:latin typeface="Arial"/>
              </a:rPr>
              <a:t>“</a:t>
            </a:r>
            <a:r>
              <a:rPr lang="en-US" sz="6000" dirty="0"/>
              <a:t>..</a:t>
            </a:r>
            <a:r>
              <a:rPr lang="ja-JP" altLang="en-US" sz="6000" dirty="0">
                <a:latin typeface="Arial"/>
              </a:rPr>
              <a:t>”</a:t>
            </a:r>
            <a:r>
              <a:rPr lang="en-US" sz="6000" dirty="0"/>
              <a:t> refers to the directory above it</a:t>
            </a:r>
            <a:r>
              <a:rPr lang="en-US" sz="6000" dirty="0" smtClean="0"/>
              <a:t>.  The “$” is the UNIX prompt on my machine.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17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634962"/>
            <a:ext cx="8229600" cy="4942048"/>
          </a:xfrm>
          <a:ln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brings us to the distinction between </a:t>
            </a:r>
            <a:r>
              <a:rPr lang="en-US" sz="2400" i="1" dirty="0"/>
              <a:t>relative and absolute path names</a:t>
            </a:r>
            <a:r>
              <a:rPr lang="en-US" sz="2400" dirty="0"/>
              <a:t>.  (Think of a path like an address in UNIX, telling you where you are in the directory tree.)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may have noticed that I typed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cd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Desktop/BMLHW</a:t>
            </a:r>
            <a:r>
              <a:rPr lang="en-US" sz="2400" dirty="0" smtClean="0"/>
              <a:t>, </a:t>
            </a:r>
            <a:r>
              <a:rPr lang="en-US" sz="2400" dirty="0"/>
              <a:t>rather than</a:t>
            </a: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cd /Users</a:t>
            </a:r>
            <a:r>
              <a:rPr lang="en-US" sz="24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</a:t>
            </a:r>
            <a:r>
              <a:rPr lang="en-US" sz="2400" b="1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nolan</a:t>
            </a:r>
            <a:r>
              <a:rPr lang="en-US" sz="24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/Desktop/BMLHW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first is the relative path; the second is the absolute path.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refer to a file, </a:t>
            </a:r>
            <a:r>
              <a:rPr lang="en-US" sz="2400" dirty="0" smtClean="0"/>
              <a:t>you </a:t>
            </a:r>
            <a:r>
              <a:rPr lang="en-US" sz="2400" dirty="0"/>
              <a:t>need to refer to it using a relative or absolute path name.</a:t>
            </a:r>
          </a:p>
        </p:txBody>
      </p:sp>
    </p:spTree>
    <p:extLst>
      <p:ext uri="{BB962C8B-B14F-4D97-AF65-F5344CB8AC3E}">
        <p14:creationId xmlns:p14="http://schemas.microsoft.com/office/powerpoint/2010/main" val="983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885783"/>
            <a:ext cx="8229600" cy="5681788"/>
          </a:xfrm>
          <a:ln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Example</a:t>
            </a:r>
            <a:r>
              <a:rPr lang="en-US" sz="3000" dirty="0" smtClean="0"/>
              <a:t>:</a:t>
            </a:r>
            <a:endParaRPr lang="en-US" sz="30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pwd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/Users</a:t>
            </a:r>
            <a:r>
              <a:rPr lang="en-US" sz="2400" dirty="0" smtClean="0">
                <a:latin typeface="Monaco" charset="0"/>
                <a:cs typeface="Monaco" charset="0"/>
                <a:sym typeface="Monaco" charset="0"/>
              </a:rPr>
              <a:t>/</a:t>
            </a:r>
            <a:r>
              <a:rPr lang="en-US" sz="2400" dirty="0" err="1" smtClean="0">
                <a:latin typeface="Monaco" charset="0"/>
                <a:cs typeface="Monaco" charset="0"/>
                <a:sym typeface="Monaco" charset="0"/>
              </a:rPr>
              <a:t>nolan</a:t>
            </a:r>
            <a:r>
              <a:rPr lang="en-US" sz="2400" dirty="0" smtClean="0">
                <a:latin typeface="Monaco" charset="0"/>
                <a:cs typeface="Monaco" charset="0"/>
                <a:sym typeface="Monaco" charset="0"/>
              </a:rPr>
              <a:t>/Desktop/BMLHW</a:t>
            </a:r>
            <a:endParaRPr lang="en-US" sz="24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endParaRPr lang="en-US" sz="24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$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ls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BMLcode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</a:t>
            </a:r>
          </a:p>
          <a:p>
            <a:pPr marL="0" indent="0">
              <a:buNone/>
            </a:pPr>
            <a:r>
              <a:rPr lang="en-US" sz="2400" dirty="0" err="1" smtClean="0">
                <a:latin typeface="Monaco" charset="0"/>
                <a:sym typeface="Monaco" charset="0"/>
              </a:rPr>
              <a:t>analyze</a:t>
            </a:r>
            <a:r>
              <a:rPr lang="en-US" sz="2400" dirty="0" err="1">
                <a:latin typeface="Monaco" charset="0"/>
                <a:sym typeface="Monaco" charset="0"/>
              </a:rPr>
              <a:t>.R</a:t>
            </a:r>
            <a:r>
              <a:rPr lang="en-US" sz="2400" dirty="0">
                <a:latin typeface="Monaco" charset="0"/>
                <a:sym typeface="Monaco" charset="0"/>
              </a:rPr>
              <a:t>       </a:t>
            </a:r>
            <a:r>
              <a:rPr lang="en-US" sz="2400" dirty="0" err="1" smtClean="0">
                <a:latin typeface="Monaco" charset="0"/>
                <a:sym typeface="Monaco" charset="0"/>
              </a:rPr>
              <a:t>genCars</a:t>
            </a:r>
            <a:r>
              <a:rPr lang="en-US" sz="2400" dirty="0" err="1">
                <a:latin typeface="Monaco" charset="0"/>
                <a:sym typeface="Monaco" charset="0"/>
              </a:rPr>
              <a:t>.R</a:t>
            </a:r>
            <a:r>
              <a:rPr lang="en-US" sz="2400" dirty="0">
                <a:latin typeface="Monaco" charset="0"/>
                <a:sym typeface="Monaco" charset="0"/>
              </a:rPr>
              <a:t>       </a:t>
            </a:r>
            <a:r>
              <a:rPr lang="en-US" sz="2400" dirty="0" err="1">
                <a:latin typeface="Monaco" charset="0"/>
                <a:sym typeface="Monaco" charset="0"/>
              </a:rPr>
              <a:t>moveCars.R</a:t>
            </a:r>
            <a:r>
              <a:rPr lang="en-US" sz="2400" dirty="0">
                <a:latin typeface="Monaco" charset="0"/>
                <a:sym typeface="Monaco" charset="0"/>
              </a:rPr>
              <a:t>      </a:t>
            </a:r>
            <a:r>
              <a:rPr lang="en-US" sz="2400" dirty="0" err="1">
                <a:latin typeface="Monaco" charset="0"/>
                <a:sym typeface="Monaco" charset="0"/>
              </a:rPr>
              <a:t>runSim.R</a:t>
            </a:r>
            <a:endParaRPr lang="en-US" sz="24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endParaRPr lang="en-US" sz="2400" dirty="0" smtClean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$ head -3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BMLcode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genCars.R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Monaco" charset="0"/>
                <a:cs typeface="Monaco" charset="0"/>
                <a:sym typeface="Monaco" charset="0"/>
              </a:rPr>
              <a:t>myFunc</a:t>
            </a: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 = function(r, c) {</a:t>
            </a:r>
          </a:p>
          <a:p>
            <a:pPr marL="0" indent="0">
              <a:buNone/>
            </a:pP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  sample(1:(r*c), 6, replace = FALSE) </a:t>
            </a:r>
          </a:p>
          <a:p>
            <a:pPr marL="0" indent="0">
              <a:buNone/>
            </a:pPr>
            <a:r>
              <a:rPr lang="en-US" sz="2400" dirty="0" smtClean="0"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 charset="0"/>
              <a:cs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9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142284"/>
            <a:ext cx="8229600" cy="6332350"/>
          </a:xfrm>
          <a:ln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Example</a:t>
            </a:r>
            <a:r>
              <a:rPr lang="en-US" sz="3000" dirty="0" smtClean="0"/>
              <a:t>:</a:t>
            </a:r>
            <a:endParaRPr lang="en-US" sz="30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cd 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head -3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BMLcode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/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genCars.R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  <a:sym typeface="Monaco" charset="0"/>
              </a:rPr>
              <a:t>head: 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BMLcode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/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genCars.R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: No such file or 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directory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head -3 BMLHW/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BMLcode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/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genCars.R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myFunc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 = function(r, c)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  sample(1:(r*c), 6, replace = FALSE)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}</a:t>
            </a:r>
            <a:endParaRPr lang="en-US" sz="20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/>
              <a:t>Note that file names must be unique within a particular directory, but having,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  <a:sym typeface="Monaco" charset="0"/>
              </a:rPr>
              <a:t>/</a:t>
            </a:r>
            <a:r>
              <a:rPr lang="en-US" sz="2800" dirty="0">
                <a:latin typeface="Courier"/>
                <a:cs typeface="Courier"/>
                <a:sym typeface="Monaco" charset="0"/>
              </a:rPr>
              <a:t>Users</a:t>
            </a:r>
            <a:r>
              <a:rPr lang="en-US" sz="2800" dirty="0" smtClean="0">
                <a:latin typeface="Courier"/>
                <a:cs typeface="Courier"/>
                <a:sym typeface="Monaco" charset="0"/>
              </a:rPr>
              <a:t>/</a:t>
            </a:r>
            <a:r>
              <a:rPr lang="en-US" sz="2800" dirty="0" err="1" smtClean="0">
                <a:latin typeface="Courier"/>
                <a:cs typeface="Courier"/>
                <a:sym typeface="Monaco" charset="0"/>
              </a:rPr>
              <a:t>nolan</a:t>
            </a:r>
            <a:r>
              <a:rPr lang="en-US" sz="2800" dirty="0" smtClean="0">
                <a:latin typeface="Courier"/>
                <a:cs typeface="Courier"/>
                <a:sym typeface="Monaco" charset="0"/>
              </a:rPr>
              <a:t>/Desktop/</a:t>
            </a:r>
            <a:r>
              <a:rPr lang="en-US" sz="2800" dirty="0" err="1" smtClean="0">
                <a:latin typeface="Courier"/>
                <a:cs typeface="Courier"/>
                <a:sym typeface="Monaco" charset="0"/>
              </a:rPr>
              <a:t>genCars.R</a:t>
            </a:r>
            <a:r>
              <a:rPr lang="en-US" sz="2800" dirty="0" smtClean="0">
                <a:latin typeface="Courier"/>
                <a:cs typeface="Courier"/>
                <a:sym typeface="Monaco" charset="0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/>
              <a:t>and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  <a:sym typeface="Monaco" charset="0"/>
              </a:rPr>
              <a:t>/Users</a:t>
            </a:r>
            <a:r>
              <a:rPr lang="en-US" sz="2800" dirty="0" smtClean="0">
                <a:latin typeface="Courier"/>
                <a:cs typeface="Courier"/>
                <a:sym typeface="Monaco" charset="0"/>
              </a:rPr>
              <a:t>/</a:t>
            </a:r>
            <a:r>
              <a:rPr lang="en-US" sz="2800" dirty="0" err="1" smtClean="0">
                <a:latin typeface="Courier"/>
                <a:cs typeface="Courier"/>
                <a:sym typeface="Monaco" charset="0"/>
              </a:rPr>
              <a:t>nolan</a:t>
            </a:r>
            <a:r>
              <a:rPr lang="en-US" sz="2800" dirty="0" smtClean="0">
                <a:latin typeface="Courier"/>
                <a:cs typeface="Courier"/>
                <a:sym typeface="Monaco" charset="0"/>
              </a:rPr>
              <a:t>/Desktop/BMLHW/</a:t>
            </a:r>
            <a:r>
              <a:rPr lang="en-US" sz="2800" dirty="0" err="1" smtClean="0">
                <a:latin typeface="Courier"/>
                <a:cs typeface="Courier"/>
                <a:sym typeface="Monaco" charset="0"/>
              </a:rPr>
              <a:t>BMLcode</a:t>
            </a:r>
            <a:r>
              <a:rPr lang="en-US" sz="2800" dirty="0" smtClean="0">
                <a:latin typeface="Courier"/>
                <a:cs typeface="Courier"/>
                <a:sym typeface="Monaco" charset="0"/>
              </a:rPr>
              <a:t>/</a:t>
            </a:r>
            <a:r>
              <a:rPr lang="en-US" sz="2800" dirty="0" err="1" smtClean="0">
                <a:latin typeface="Courier"/>
                <a:cs typeface="Courier"/>
                <a:sym typeface="Monaco" charset="0"/>
              </a:rPr>
              <a:t>genCars.R</a:t>
            </a:r>
            <a:r>
              <a:rPr lang="en-US" sz="2800" dirty="0" smtClean="0">
                <a:latin typeface="Courier"/>
                <a:cs typeface="Courier"/>
                <a:sym typeface="Monaco" charset="0"/>
              </a:rPr>
              <a:t>  </a:t>
            </a:r>
            <a:r>
              <a:rPr lang="en-US" sz="2800" dirty="0" smtClean="0"/>
              <a:t>is </a:t>
            </a:r>
            <a:r>
              <a:rPr lang="en-US" sz="2800" dirty="0"/>
              <a:t>OK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993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Syntax</a:t>
            </a:r>
            <a:endParaRPr lang="en-US" dirty="0"/>
          </a:p>
        </p:txBody>
      </p:sp>
      <p:sp>
        <p:nvSpPr>
          <p:cNvPr id="245761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13840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sz="3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command -options arg1 arg2</a:t>
            </a:r>
          </a:p>
          <a:p>
            <a:pPr marL="0" indent="0">
              <a:buNone/>
            </a:pPr>
            <a:endParaRPr lang="en-US" sz="1700" dirty="0" smtClean="0">
              <a:latin typeface="Monaco" charset="0"/>
              <a:sym typeface="Monaco" charset="0"/>
            </a:endParaRPr>
          </a:p>
          <a:p>
            <a:r>
              <a:rPr lang="en-US" dirty="0" smtClean="0"/>
              <a:t>Blanks and “–” are delimiters</a:t>
            </a:r>
          </a:p>
          <a:p>
            <a:r>
              <a:rPr lang="en-US" dirty="0" smtClean="0"/>
              <a:t>The </a:t>
            </a:r>
            <a:r>
              <a:rPr lang="en-US" dirty="0"/>
              <a:t>number of arguments may vary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 </a:t>
            </a:r>
            <a:r>
              <a:rPr lang="en-US" dirty="0"/>
              <a:t>argument comes at the end of the command line. 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usually the name of a file or some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commands have default argument and so the syntax is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command</a:t>
            </a:r>
            <a:endParaRPr lang="en-US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Syntax</a:t>
            </a:r>
            <a:endParaRPr lang="en-US" dirty="0"/>
          </a:p>
        </p:txBody>
      </p:sp>
      <p:sp>
        <p:nvSpPr>
          <p:cNvPr id="245761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move or rename </a:t>
            </a:r>
            <a:r>
              <a:rPr lang="en-US" dirty="0"/>
              <a:t>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mv </a:t>
            </a:r>
            <a:r>
              <a:rPr lang="en-US" sz="34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test.txt</a:t>
            </a: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sz="34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newname.</a:t>
            </a:r>
            <a:r>
              <a:rPr lang="en-US" sz="34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txt</a:t>
            </a:r>
            <a:endParaRPr lang="en-US" sz="3400" dirty="0" smtClean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endParaRPr lang="en-US" sz="34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dirty="0" smtClean="0"/>
              <a:t>This command has two arguments. </a:t>
            </a:r>
          </a:p>
          <a:p>
            <a:pPr marL="0" indent="0">
              <a:buNone/>
            </a:pPr>
            <a:r>
              <a:rPr lang="en-US" dirty="0" smtClean="0"/>
              <a:t>It moves the file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test.txt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newname.txt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34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247809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82860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Options come between </a:t>
            </a:r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command and the </a:t>
            </a:r>
            <a:r>
              <a:rPr lang="en-US" dirty="0" smtClean="0">
                <a:latin typeface="Calibri"/>
                <a:cs typeface="Calibri"/>
              </a:rPr>
              <a:t>arguments.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hey </a:t>
            </a:r>
            <a:r>
              <a:rPr lang="en-US" dirty="0">
                <a:latin typeface="Calibri"/>
                <a:cs typeface="Calibri"/>
              </a:rPr>
              <a:t>tell the command to do something other than its default.  </a:t>
            </a:r>
            <a:r>
              <a:rPr lang="en-US" dirty="0" smtClean="0">
                <a:latin typeface="Calibri"/>
                <a:cs typeface="Calibri"/>
              </a:rPr>
              <a:t>They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are </a:t>
            </a:r>
            <a:r>
              <a:rPr lang="en-US" dirty="0">
                <a:latin typeface="Calibri"/>
                <a:cs typeface="Calibri"/>
              </a:rPr>
              <a:t>usually prefaced with one or two hyphens.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rmdir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unixexamples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rmdir</a:t>
            </a:r>
            <a:r>
              <a:rPr lang="en-US" sz="2600" dirty="0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: </a:t>
            </a:r>
            <a:r>
              <a:rPr lang="en-US" sz="2600" dirty="0" err="1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unixexamples</a:t>
            </a:r>
            <a:r>
              <a:rPr lang="en-US" sz="2600" dirty="0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: Directory not empty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rm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-r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unixexamples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8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249857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67371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To look at the syntax of </a:t>
            </a:r>
            <a:r>
              <a:rPr lang="en-US" dirty="0" smtClean="0"/>
              <a:t>a </a:t>
            </a:r>
            <a:r>
              <a:rPr lang="en-US" dirty="0"/>
              <a:t>UNIX command, type </a:t>
            </a:r>
            <a:r>
              <a:rPr lang="en-US" sz="3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man</a:t>
            </a:r>
            <a:r>
              <a:rPr lang="en-US" dirty="0"/>
              <a:t> (for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manual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and then the name of the command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two most important parts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SYNOPSIS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DESCRIPTION</a:t>
            </a:r>
            <a:r>
              <a:rPr lang="en-US" dirty="0"/>
              <a:t>.  These are very much like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Usage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and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Arguments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R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help pages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SYNOPSIS</a:t>
            </a:r>
            <a:r>
              <a:rPr lang="en-US" dirty="0"/>
              <a:t> shows you the syntax for a particular command.  Bracketed arguments are optional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DESCRIPTION</a:t>
            </a:r>
            <a:r>
              <a:rPr lang="en-US" dirty="0"/>
              <a:t> tells you what all the options 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the space bar to scroll forward through the man page,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to go backward, and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to exit.</a:t>
            </a:r>
          </a:p>
        </p:txBody>
      </p:sp>
    </p:spTree>
    <p:extLst>
      <p:ext uri="{BB962C8B-B14F-4D97-AF65-F5344CB8AC3E}">
        <p14:creationId xmlns:p14="http://schemas.microsoft.com/office/powerpoint/2010/main" val="30754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example.csv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1,2,3</a:t>
            </a:r>
          </a:p>
          <a:p>
            <a:pPr marL="0" indent="0">
              <a:buNone/>
            </a:pPr>
            <a:r>
              <a:rPr lang="en-US" dirty="0" smtClean="0"/>
              <a:t>12,10,100</a:t>
            </a:r>
          </a:p>
          <a:p>
            <a:r>
              <a:rPr lang="en-US" dirty="0" smtClean="0"/>
              <a:t>In this file, the number 3 is not stored in double-precision floating point, but simply as that UTF character 3: </a:t>
            </a:r>
            <a:r>
              <a:rPr lang="en-US" b="1" dirty="0" smtClean="0">
                <a:solidFill>
                  <a:srgbClr val="0000FF"/>
                </a:solidFill>
              </a:rPr>
              <a:t>0011 0011</a:t>
            </a:r>
          </a:p>
          <a:p>
            <a:r>
              <a:rPr lang="en-US" dirty="0" smtClean="0"/>
              <a:t>And the 100 is stored as the character 1 followed by the two characters for 0: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0011 0001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0011 0000 </a:t>
            </a:r>
            <a:r>
              <a:rPr lang="en-US" b="1" dirty="0" smtClean="0">
                <a:solidFill>
                  <a:srgbClr val="008000"/>
                </a:solidFill>
              </a:rPr>
              <a:t>0011 0000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817568"/>
            <a:ext cx="8229600" cy="5308595"/>
          </a:xfrm>
          <a:ln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Here are a few more handy ones:</a:t>
            </a:r>
          </a:p>
          <a:p>
            <a:pPr marL="0" indent="0">
              <a:buNone/>
            </a:pPr>
            <a:endParaRPr lang="en-US" sz="3300" dirty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wc</a:t>
            </a:r>
            <a:r>
              <a:rPr lang="en-US" sz="33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-l</a:t>
            </a:r>
            <a:r>
              <a:rPr lang="en-US" sz="33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300" dirty="0" smtClean="0"/>
              <a:t>- count the number of lines in a file</a:t>
            </a:r>
          </a:p>
          <a:p>
            <a:pPr marL="0" indent="0">
              <a:buNone/>
            </a:pPr>
            <a:endParaRPr lang="en-US" sz="3300" dirty="0">
              <a:sym typeface="Monaco" charset="0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head -x</a:t>
            </a:r>
            <a:r>
              <a:rPr lang="en-US" sz="33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300" dirty="0" smtClean="0"/>
              <a:t>- look at the first x lines of a file  (default n=10)</a:t>
            </a:r>
          </a:p>
          <a:p>
            <a:pPr marL="0" indent="0">
              <a:buNone/>
            </a:pPr>
            <a:endParaRPr lang="en-US" sz="3300" dirty="0" smtClean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tail</a:t>
            </a:r>
            <a:r>
              <a:rPr lang="en-US" sz="3300" dirty="0" smtClean="0"/>
              <a:t> </a:t>
            </a:r>
            <a:r>
              <a:rPr lang="en-US" sz="3300" dirty="0"/>
              <a:t>- like head, but look at the end of the file;</a:t>
            </a:r>
          </a:p>
          <a:p>
            <a:pPr marL="0" indent="0">
              <a:buNone/>
            </a:pPr>
            <a:r>
              <a:rPr lang="en-US" sz="3300" dirty="0"/>
              <a:t>   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cp</a:t>
            </a:r>
            <a:r>
              <a:rPr lang="en-US" sz="3300" dirty="0"/>
              <a:t> - copy a file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33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cp</a:t>
            </a:r>
            <a:r>
              <a:rPr lang="en-US" sz="33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unixexamples</a:t>
            </a:r>
            <a:r>
              <a:rPr lang="en-US" sz="33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/</a:t>
            </a:r>
            <a:r>
              <a:rPr lang="en-US" sz="33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Bing.xt</a:t>
            </a:r>
            <a:r>
              <a:rPr lang="en-US" sz="33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cat</a:t>
            </a:r>
            <a:r>
              <a:rPr lang="en-US" sz="3300" dirty="0"/>
              <a:t> - print the contents of a file</a:t>
            </a:r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2018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Commands</a:t>
            </a:r>
            <a:endParaRPr lang="en-US" dirty="0"/>
          </a:p>
        </p:txBody>
      </p:sp>
      <p:graphicFrame>
        <p:nvGraphicFramePr>
          <p:cNvPr id="2519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23655"/>
              </p:ext>
            </p:extLst>
          </p:nvPr>
        </p:nvGraphicFramePr>
        <p:xfrm>
          <a:off x="539716" y="1671575"/>
          <a:ext cx="8350660" cy="4794448"/>
        </p:xfrm>
        <a:graphic>
          <a:graphicData uri="http://schemas.openxmlformats.org/drawingml/2006/table">
            <a:tbl>
              <a:tblPr/>
              <a:tblGrid>
                <a:gridCol w="2097716"/>
                <a:gridCol w="6252944"/>
              </a:tblGrid>
              <a:tr h="6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pwd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present 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working directory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ls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list contents of current directory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ls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 -a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list contents, include hidden files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ls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-l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list contents, include 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information about file size, etc.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mkdir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dname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create a new 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directory called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dname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cd dname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change directory to dname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cd ..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change to parent directory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cd 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change to home directory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2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816"/>
            <a:ext cx="8229600" cy="1143000"/>
          </a:xfrm>
        </p:spPr>
        <p:txBody>
          <a:bodyPr/>
          <a:lstStyle/>
          <a:p>
            <a:r>
              <a:rPr lang="en-US" dirty="0" smtClean="0"/>
              <a:t>Summary of Commands</a:t>
            </a:r>
            <a:endParaRPr lang="en-US" dirty="0"/>
          </a:p>
        </p:txBody>
      </p:sp>
      <p:graphicFrame>
        <p:nvGraphicFramePr>
          <p:cNvPr id="2519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76893"/>
              </p:ext>
            </p:extLst>
          </p:nvPr>
        </p:nvGraphicFramePr>
        <p:xfrm>
          <a:off x="539717" y="1790395"/>
          <a:ext cx="7576236" cy="4688584"/>
        </p:xfrm>
        <a:graphic>
          <a:graphicData uri="http://schemas.openxmlformats.org/drawingml/2006/table">
            <a:tbl>
              <a:tblPr/>
              <a:tblGrid>
                <a:gridCol w="2124298"/>
                <a:gridCol w="5451938"/>
              </a:tblGrid>
              <a:tr h="502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cp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 file1 file2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make a copy of file1 and call it file2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scp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 file1 file2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secure copy file1 to file2 (the file name(s) will include the location of the machine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mv file1 file2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move file1 to file2 (like rename)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rm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remove a 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file (CAUTION)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rm -r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remove all lower-level 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files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more file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Cat the contents of the file to the screen one page at a time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tail -3 file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Cat the last 3 lines of file to screen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head file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Cat the first 10 lines of file to screen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* Wildcard</a:t>
            </a:r>
            <a:endParaRPr lang="en-US" dirty="0"/>
          </a:p>
        </p:txBody>
      </p:sp>
      <p:sp>
        <p:nvSpPr>
          <p:cNvPr id="263169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4434"/>
          </a:xfrm>
          <a:ln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You can refer to multiple files at once using </a:t>
            </a:r>
            <a:r>
              <a:rPr lang="en-US" i="1" dirty="0"/>
              <a:t>wildcards</a:t>
            </a:r>
            <a:r>
              <a:rPr lang="en-US" dirty="0"/>
              <a:t>.  The most common one is the asterisk (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*</a:t>
            </a:r>
            <a:r>
              <a:rPr lang="en-US" dirty="0"/>
              <a:t>).  It stands in for anything (including nothing at all).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3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ls</a:t>
            </a:r>
            <a:endParaRPr lang="en-US" sz="38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457200" lvl="1" indent="0">
              <a:buNone/>
            </a:pPr>
            <a:r>
              <a:rPr lang="en-US" sz="3800" dirty="0" err="1">
                <a:latin typeface="Courier"/>
                <a:cs typeface="Courier"/>
                <a:sym typeface="Monaco" charset="0"/>
              </a:rPr>
              <a:t>AGing.txt</a:t>
            </a:r>
            <a:r>
              <a:rPr lang="en-US" sz="3800" dirty="0">
                <a:latin typeface="Courier"/>
                <a:cs typeface="Courier"/>
                <a:sym typeface="Monaco" charset="0"/>
              </a:rPr>
              <a:t>  </a:t>
            </a:r>
            <a:r>
              <a:rPr lang="en-US" sz="3800" dirty="0" err="1">
                <a:latin typeface="Courier"/>
                <a:cs typeface="Courier"/>
                <a:sym typeface="Monaco" charset="0"/>
              </a:rPr>
              <a:t>Bing.xt</a:t>
            </a:r>
            <a:r>
              <a:rPr lang="en-US" sz="3800" dirty="0">
                <a:latin typeface="Courier"/>
                <a:cs typeface="Courier"/>
                <a:sym typeface="Monaco" charset="0"/>
              </a:rPr>
              <a:t>  </a:t>
            </a:r>
            <a:r>
              <a:rPr lang="en-US" sz="3800" dirty="0" err="1">
                <a:latin typeface="Courier"/>
                <a:cs typeface="Courier"/>
                <a:sym typeface="Monaco" charset="0"/>
              </a:rPr>
              <a:t>Gagging.text</a:t>
            </a:r>
            <a:r>
              <a:rPr lang="en-US" sz="3800" dirty="0">
                <a:latin typeface="Courier"/>
                <a:cs typeface="Courier"/>
                <a:sym typeface="Monaco" charset="0"/>
              </a:rPr>
              <a:t> </a:t>
            </a:r>
            <a:r>
              <a:rPr lang="en-US" sz="3800" dirty="0" err="1">
                <a:latin typeface="Courier"/>
                <a:cs typeface="Courier"/>
                <a:sym typeface="Monaco" charset="0"/>
              </a:rPr>
              <a:t>Going.nxt</a:t>
            </a:r>
            <a:r>
              <a:rPr lang="en-US" sz="3800" dirty="0">
                <a:latin typeface="Courier"/>
                <a:cs typeface="Courier"/>
                <a:sym typeface="Monaco" charset="0"/>
              </a:rPr>
              <a:t> </a:t>
            </a:r>
            <a:r>
              <a:rPr lang="en-US" sz="3800" dirty="0" err="1">
                <a:latin typeface="Courier"/>
                <a:cs typeface="Courier"/>
                <a:sym typeface="Monaco" charset="0"/>
              </a:rPr>
              <a:t>ing.ext</a:t>
            </a:r>
            <a:endParaRPr lang="en-US" sz="3800" dirty="0"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3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ls</a:t>
            </a:r>
            <a:r>
              <a:rPr lang="en-US" sz="3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G*</a:t>
            </a:r>
          </a:p>
          <a:p>
            <a:pPr marL="0" indent="0">
              <a:buNone/>
            </a:pPr>
            <a:r>
              <a:rPr lang="en-US" sz="3800" dirty="0" err="1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Gagging.text</a:t>
            </a:r>
            <a:r>
              <a:rPr lang="en-US" sz="3800" dirty="0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Going.nxt</a:t>
            </a:r>
            <a:endParaRPr lang="en-US" sz="3800" dirty="0">
              <a:solidFill>
                <a:srgbClr val="000000"/>
              </a:solidFill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3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ls</a:t>
            </a:r>
            <a:r>
              <a:rPr lang="en-US" sz="3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*.</a:t>
            </a:r>
            <a:r>
              <a:rPr lang="en-US" sz="3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xt</a:t>
            </a:r>
            <a:endParaRPr lang="en-US" sz="38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3800" dirty="0" err="1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Bing.xt</a:t>
            </a:r>
            <a:endParaRPr lang="en-US" sz="3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? Wildcard</a:t>
            </a:r>
            <a:endParaRPr lang="en-US" dirty="0"/>
          </a:p>
        </p:txBody>
      </p:sp>
      <p:sp>
        <p:nvSpPr>
          <p:cNvPr id="263169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4434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question mark (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?</a:t>
            </a:r>
            <a:r>
              <a:rPr lang="en-US" dirty="0"/>
              <a:t>) is similar, except it can only represent a single character.</a:t>
            </a:r>
          </a:p>
          <a:p>
            <a:pPr marL="0" indent="0">
              <a:buNone/>
            </a:pPr>
            <a:endParaRPr lang="en-US" sz="1700" dirty="0" smtClean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ls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"/>
                <a:cs typeface="Courier"/>
                <a:sym typeface="Monaco" charset="0"/>
              </a:rPr>
              <a:t>AGing.txt</a:t>
            </a:r>
            <a:r>
              <a:rPr lang="en-US" dirty="0">
                <a:latin typeface="Courier"/>
                <a:cs typeface="Courier"/>
                <a:sym typeface="Monaco" charset="0"/>
              </a:rPr>
              <a:t>  </a:t>
            </a:r>
            <a:r>
              <a:rPr lang="en-US" dirty="0" err="1">
                <a:latin typeface="Courier"/>
                <a:cs typeface="Courier"/>
                <a:sym typeface="Monaco" charset="0"/>
              </a:rPr>
              <a:t>Bing.xt</a:t>
            </a:r>
            <a:r>
              <a:rPr lang="en-US" dirty="0">
                <a:latin typeface="Courier"/>
                <a:cs typeface="Courier"/>
                <a:sym typeface="Monaco" charset="0"/>
              </a:rPr>
              <a:t>  </a:t>
            </a:r>
            <a:r>
              <a:rPr lang="en-US" dirty="0" err="1">
                <a:latin typeface="Courier"/>
                <a:cs typeface="Courier"/>
                <a:sym typeface="Monaco" charset="0"/>
              </a:rPr>
              <a:t>Gagging.text</a:t>
            </a:r>
            <a:r>
              <a:rPr lang="en-US" dirty="0">
                <a:latin typeface="Courier"/>
                <a:cs typeface="Courier"/>
                <a:sym typeface="Monaco" charset="0"/>
              </a:rPr>
              <a:t> </a:t>
            </a:r>
            <a:r>
              <a:rPr lang="en-US" dirty="0" err="1">
                <a:latin typeface="Courier"/>
                <a:cs typeface="Courier"/>
                <a:sym typeface="Monaco" charset="0"/>
              </a:rPr>
              <a:t>Going.nxt</a:t>
            </a:r>
            <a:r>
              <a:rPr lang="en-US" dirty="0">
                <a:latin typeface="Courier"/>
                <a:cs typeface="Courier"/>
                <a:sym typeface="Monaco" charset="0"/>
              </a:rPr>
              <a:t> </a:t>
            </a:r>
            <a:r>
              <a:rPr lang="en-US" dirty="0" err="1">
                <a:latin typeface="Courier"/>
                <a:cs typeface="Courier"/>
                <a:sym typeface="Monaco" charset="0"/>
              </a:rPr>
              <a:t>ing.</a:t>
            </a:r>
            <a:r>
              <a:rPr lang="en-US" dirty="0" err="1" smtClean="0">
                <a:latin typeface="Courier"/>
                <a:cs typeface="Courier"/>
                <a:sym typeface="Monaco" charset="0"/>
              </a:rPr>
              <a:t>ext</a:t>
            </a:r>
            <a:endParaRPr lang="en-US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ls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?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ing.xt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Bing.xt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endParaRPr lang="en-US" sz="17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[] Wildcards</a:t>
            </a:r>
          </a:p>
        </p:txBody>
      </p:sp>
      <p:sp>
        <p:nvSpPr>
          <p:cNvPr id="264193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37756"/>
          </a:xfrm>
          <a:ln/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Finally, square brackets can be replaced by whatever characters are within those brackets.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42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ls</a:t>
            </a:r>
            <a:endParaRPr lang="en-US" sz="4200" dirty="0">
              <a:solidFill>
                <a:srgbClr val="0000FF"/>
              </a:solidFill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4200" dirty="0" err="1">
                <a:latin typeface="Courier"/>
                <a:cs typeface="Courier"/>
                <a:sym typeface="Monaco" charset="0"/>
              </a:rPr>
              <a:t>AGing.txt</a:t>
            </a:r>
            <a:r>
              <a:rPr lang="en-US" sz="4200" dirty="0">
                <a:latin typeface="Courier"/>
                <a:cs typeface="Courier"/>
                <a:sym typeface="Monaco" charset="0"/>
              </a:rPr>
              <a:t>   </a:t>
            </a:r>
            <a:r>
              <a:rPr lang="en-US" sz="4200" dirty="0" err="1">
                <a:latin typeface="Courier"/>
                <a:cs typeface="Courier"/>
                <a:sym typeface="Monaco" charset="0"/>
              </a:rPr>
              <a:t>Bing.xt</a:t>
            </a:r>
            <a:r>
              <a:rPr lang="en-US" sz="4200" dirty="0">
                <a:latin typeface="Courier"/>
                <a:cs typeface="Courier"/>
                <a:sym typeface="Monaco" charset="0"/>
              </a:rPr>
              <a:t>   </a:t>
            </a:r>
            <a:r>
              <a:rPr lang="en-US" sz="4200" dirty="0" err="1">
                <a:latin typeface="Courier"/>
                <a:cs typeface="Courier"/>
                <a:sym typeface="Monaco" charset="0"/>
              </a:rPr>
              <a:t>Gagging.text</a:t>
            </a:r>
            <a:r>
              <a:rPr lang="en-US" sz="4200" dirty="0">
                <a:latin typeface="Courier"/>
                <a:cs typeface="Courier"/>
                <a:sym typeface="Monaco" charset="0"/>
              </a:rPr>
              <a:t>   </a:t>
            </a:r>
            <a:r>
              <a:rPr lang="en-US" sz="4200" dirty="0" err="1">
                <a:latin typeface="Courier"/>
                <a:cs typeface="Courier"/>
                <a:sym typeface="Monaco" charset="0"/>
              </a:rPr>
              <a:t>Going.nxt</a:t>
            </a:r>
            <a:r>
              <a:rPr lang="en-US" sz="4200" dirty="0">
                <a:latin typeface="Courier"/>
                <a:cs typeface="Courier"/>
                <a:sym typeface="Monaco" charset="0"/>
              </a:rPr>
              <a:t>   </a:t>
            </a:r>
            <a:r>
              <a:rPr lang="en-US" sz="4200" dirty="0" err="1">
                <a:latin typeface="Courier"/>
                <a:cs typeface="Courier"/>
                <a:sym typeface="Monaco" charset="0"/>
              </a:rPr>
              <a:t>ing.ext</a:t>
            </a:r>
            <a:endParaRPr lang="en-US" sz="4200" dirty="0"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42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ls</a:t>
            </a:r>
            <a:r>
              <a:rPr lang="en-US" sz="42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[A-G]</a:t>
            </a:r>
            <a:r>
              <a:rPr lang="en-US" sz="42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ing</a:t>
            </a:r>
            <a:r>
              <a:rPr lang="en-US" sz="42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.*</a:t>
            </a:r>
          </a:p>
          <a:p>
            <a:pPr marL="0" indent="0">
              <a:buNone/>
            </a:pPr>
            <a:r>
              <a:rPr lang="en-US" sz="4200" dirty="0" err="1">
                <a:latin typeface="Courier"/>
                <a:cs typeface="Courier"/>
                <a:sym typeface="Monaco" charset="0"/>
              </a:rPr>
              <a:t>Bing.xt</a:t>
            </a:r>
            <a:endParaRPr lang="en-US" sz="4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5900" dirty="0"/>
              <a:t>The wildcards can also be combined</a:t>
            </a:r>
            <a:r>
              <a:rPr lang="en-US" sz="5900" dirty="0" smtClean="0"/>
              <a:t>.</a:t>
            </a:r>
            <a:endParaRPr lang="en-US" sz="4400" dirty="0"/>
          </a:p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42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ls</a:t>
            </a:r>
            <a:r>
              <a:rPr lang="en-US" sz="42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*G* </a:t>
            </a:r>
          </a:p>
          <a:p>
            <a:pPr marL="0" indent="0">
              <a:buNone/>
            </a:pPr>
            <a:r>
              <a:rPr lang="en-US" sz="4200" dirty="0" err="1">
                <a:latin typeface="Courier"/>
                <a:cs typeface="Courier"/>
                <a:sym typeface="Monaco" charset="0"/>
              </a:rPr>
              <a:t>AGing.txt</a:t>
            </a:r>
            <a:r>
              <a:rPr lang="en-US" sz="4200" dirty="0">
                <a:latin typeface="Courier"/>
                <a:cs typeface="Courier"/>
                <a:sym typeface="Monaco" charset="0"/>
              </a:rPr>
              <a:t>       </a:t>
            </a:r>
            <a:r>
              <a:rPr lang="en-US" sz="4200" dirty="0" err="1">
                <a:latin typeface="Courier"/>
                <a:cs typeface="Courier"/>
                <a:sym typeface="Monaco" charset="0"/>
              </a:rPr>
              <a:t>Gagging.text</a:t>
            </a:r>
            <a:r>
              <a:rPr lang="en-US" sz="4200" dirty="0">
                <a:latin typeface="Courier"/>
                <a:cs typeface="Courier"/>
                <a:sym typeface="Monaco" charset="0"/>
              </a:rPr>
              <a:t>    </a:t>
            </a:r>
            <a:r>
              <a:rPr lang="en-US" sz="4200" dirty="0" err="1">
                <a:latin typeface="Courier"/>
                <a:cs typeface="Courier"/>
                <a:sym typeface="Monaco" charset="0"/>
              </a:rPr>
              <a:t>Going.nxt</a:t>
            </a:r>
            <a:endParaRPr lang="en-US" sz="4200" dirty="0"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$ </a:t>
            </a:r>
            <a:r>
              <a:rPr lang="en-US" sz="42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ls</a:t>
            </a:r>
            <a:r>
              <a:rPr lang="en-US" sz="42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*</a:t>
            </a:r>
            <a:r>
              <a:rPr lang="en-US" sz="42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i</a:t>
            </a:r>
            <a:r>
              <a:rPr lang="en-US" sz="42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*.*e*</a:t>
            </a:r>
          </a:p>
          <a:p>
            <a:pPr marL="0" indent="0">
              <a:buNone/>
            </a:pPr>
            <a:r>
              <a:rPr lang="en-US" sz="4200" dirty="0" err="1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Gagging.text</a:t>
            </a:r>
            <a:r>
              <a:rPr lang="en-US" sz="4200" dirty="0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    </a:t>
            </a:r>
            <a:r>
              <a:rPr lang="en-US" sz="4200" dirty="0" err="1">
                <a:solidFill>
                  <a:srgbClr val="000000"/>
                </a:solidFill>
                <a:latin typeface="Courier"/>
                <a:cs typeface="Courier"/>
                <a:sym typeface="Monaco" charset="0"/>
              </a:rPr>
              <a:t>ing.ext</a:t>
            </a:r>
            <a:endParaRPr lang="en-US" sz="4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6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err="1" smtClean="0"/>
              <a:t>AGing</a:t>
            </a:r>
            <a:r>
              <a:rPr lang="en-US" sz="3600" dirty="0" err="1"/>
              <a:t>.txt</a:t>
            </a:r>
            <a:r>
              <a:rPr lang="en-US" sz="3600" dirty="0"/>
              <a:t>   </a:t>
            </a:r>
            <a:r>
              <a:rPr lang="en-US" sz="3600" dirty="0" err="1"/>
              <a:t>Bing.</a:t>
            </a:r>
            <a:r>
              <a:rPr lang="en-US" sz="3600" dirty="0" err="1" smtClean="0"/>
              <a:t>xt</a:t>
            </a:r>
            <a:r>
              <a:rPr lang="en-US" sz="3600" dirty="0" smtClean="0"/>
              <a:t>    </a:t>
            </a:r>
            <a:r>
              <a:rPr lang="en-US" sz="3600" dirty="0" err="1"/>
              <a:t>Going.</a:t>
            </a:r>
            <a:r>
              <a:rPr lang="en-US" sz="3600" dirty="0" err="1" smtClean="0"/>
              <a:t>nxt</a:t>
            </a:r>
            <a:r>
              <a:rPr lang="en-US" sz="3600" dirty="0" smtClean="0"/>
              <a:t>     </a:t>
            </a:r>
            <a:r>
              <a:rPr lang="en-US" sz="3600" dirty="0" err="1" smtClean="0"/>
              <a:t>ing</a:t>
            </a:r>
            <a:r>
              <a:rPr lang="en-US" sz="3600" dirty="0" err="1"/>
              <a:t>.</a:t>
            </a:r>
            <a:r>
              <a:rPr lang="en-US" sz="3600" dirty="0" err="1" smtClean="0"/>
              <a:t>ext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75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*</a:t>
            </a:r>
            <a:r>
              <a:rPr lang="en-US" dirty="0" err="1" smtClean="0">
                <a:latin typeface="Courier"/>
                <a:cs typeface="Courier"/>
              </a:rPr>
              <a:t>ing</a:t>
            </a:r>
            <a:r>
              <a:rPr lang="en-US" dirty="0" smtClean="0">
                <a:latin typeface="Courier"/>
                <a:cs typeface="Courier"/>
              </a:rPr>
              <a:t>.*</a:t>
            </a:r>
            <a:r>
              <a:rPr lang="en-US" dirty="0" err="1" smtClean="0">
                <a:latin typeface="Courier"/>
                <a:cs typeface="Courier"/>
              </a:rPr>
              <a:t>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err="1" smtClean="0">
                <a:latin typeface="Courier"/>
                <a:cs typeface="Courier"/>
              </a:rPr>
              <a:t>ing</a:t>
            </a:r>
            <a:r>
              <a:rPr lang="en-US" dirty="0" smtClean="0">
                <a:latin typeface="Courier"/>
                <a:cs typeface="Courier"/>
              </a:rPr>
              <a:t>.*</a:t>
            </a:r>
            <a:r>
              <a:rPr lang="en-US" dirty="0" err="1" smtClean="0">
                <a:latin typeface="Courier"/>
                <a:cs typeface="Courier"/>
              </a:rPr>
              <a:t>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err="1" smtClean="0">
                <a:latin typeface="Courier"/>
                <a:cs typeface="Courier"/>
              </a:rPr>
              <a:t>ing</a:t>
            </a:r>
            <a:r>
              <a:rPr lang="en-US" dirty="0" smtClean="0">
                <a:latin typeface="Courier"/>
                <a:cs typeface="Courier"/>
              </a:rPr>
              <a:t>.?</a:t>
            </a:r>
            <a:r>
              <a:rPr lang="en-US" dirty="0" err="1" smtClean="0">
                <a:latin typeface="Courier"/>
                <a:cs typeface="Courier"/>
              </a:rPr>
              <a:t>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?</a:t>
            </a:r>
            <a:r>
              <a:rPr lang="en-US" dirty="0" err="1" smtClean="0">
                <a:latin typeface="Courier"/>
                <a:cs typeface="Courier"/>
              </a:rPr>
              <a:t>ing.xt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*</a:t>
            </a:r>
            <a:r>
              <a:rPr lang="en-US" dirty="0" err="1" smtClean="0">
                <a:latin typeface="Courier"/>
                <a:cs typeface="Courier"/>
              </a:rPr>
              <a:t>ing</a:t>
            </a:r>
            <a:r>
              <a:rPr lang="en-US" dirty="0" smtClean="0">
                <a:latin typeface="Courier"/>
                <a:cs typeface="Courier"/>
              </a:rPr>
              <a:t>.?</a:t>
            </a:r>
            <a:r>
              <a:rPr lang="en-US" dirty="0" err="1" smtClean="0">
                <a:latin typeface="Courier"/>
                <a:cs typeface="Courier"/>
              </a:rPr>
              <a:t>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75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Bing.xt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such file or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Bing.xt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AGing.txt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Going.nxt</a:t>
            </a:r>
            <a:r>
              <a:rPr lang="en-US" dirty="0"/>
              <a:t> </a:t>
            </a:r>
            <a:r>
              <a:rPr lang="en-US" dirty="0" err="1" smtClean="0"/>
              <a:t>ing</a:t>
            </a:r>
            <a:r>
              <a:rPr lang="en-US" dirty="0" err="1"/>
              <a:t>.ext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3475" y="1176421"/>
            <a:ext cx="2740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000" dirty="0" smtClean="0"/>
              <a:t>All files</a:t>
            </a:r>
          </a:p>
          <a:p>
            <a:pPr marL="342900" indent="-342900">
              <a:buAutoNum type="alphaUcPeriod"/>
            </a:pPr>
            <a:r>
              <a:rPr lang="en-US" sz="3000" dirty="0" err="1" smtClean="0"/>
              <a:t>Bing.xt</a:t>
            </a:r>
            <a:endParaRPr lang="en-US" sz="3000" dirty="0" smtClean="0"/>
          </a:p>
          <a:p>
            <a:pPr marL="342900" indent="-342900">
              <a:buAutoNum type="alphaUcPeriod"/>
            </a:pPr>
            <a:r>
              <a:rPr lang="en-US" sz="3000" dirty="0" smtClean="0"/>
              <a:t>All but </a:t>
            </a:r>
            <a:r>
              <a:rPr lang="en-US" sz="3000" dirty="0" err="1" smtClean="0"/>
              <a:t>Bing.xt</a:t>
            </a:r>
            <a:endParaRPr lang="en-US" sz="3000" dirty="0" smtClean="0"/>
          </a:p>
          <a:p>
            <a:pPr marL="342900" indent="-342900">
              <a:buAutoNum type="alphaUcPeriod"/>
            </a:pPr>
            <a:r>
              <a:rPr lang="en-US" sz="3000" dirty="0" smtClean="0"/>
              <a:t>No such file</a:t>
            </a:r>
          </a:p>
        </p:txBody>
      </p:sp>
    </p:spTree>
    <p:extLst>
      <p:ext uri="{BB962C8B-B14F-4D97-AF65-F5344CB8AC3E}">
        <p14:creationId xmlns:p14="http://schemas.microsoft.com/office/powerpoint/2010/main" val="34992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BaseFileName</a:t>
            </a:r>
            <a:r>
              <a:rPr lang="en-US" dirty="0" err="1" smtClean="0">
                <a:solidFill>
                  <a:srgbClr val="0000FF"/>
                </a:solidFill>
              </a:rPr>
              <a:t>.fileTypeExtension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The extension, e.g., .txt .</a:t>
            </a:r>
            <a:r>
              <a:rPr lang="en-US" dirty="0" err="1" smtClean="0"/>
              <a:t>csv</a:t>
            </a:r>
            <a:r>
              <a:rPr lang="en-US" dirty="0" smtClean="0"/>
              <a:t> .</a:t>
            </a:r>
            <a:r>
              <a:rPr lang="en-US" dirty="0" err="1" smtClean="0"/>
              <a:t>Rmd</a:t>
            </a:r>
            <a:r>
              <a:rPr lang="en-US" dirty="0" smtClean="0"/>
              <a:t> .</a:t>
            </a:r>
            <a:r>
              <a:rPr lang="en-US" dirty="0" err="1" smtClean="0"/>
              <a:t>htm</a:t>
            </a:r>
            <a:r>
              <a:rPr lang="en-US" dirty="0" smtClean="0"/>
              <a:t>, indicate what kind of data/information is in the file</a:t>
            </a:r>
          </a:p>
          <a:p>
            <a:r>
              <a:rPr lang="en-US" dirty="0" smtClean="0"/>
              <a:t>These extensions are simply conventions. You don’t have to use them, but that can make things difficult for programs to use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File - </a:t>
            </a:r>
            <a:r>
              <a:rPr lang="en-US" dirty="0" err="1" smtClean="0"/>
              <a:t>example.html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3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&lt;title&gt;Example of HTML&lt;/title&gt;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&lt;h1&gt;Example of HTML&lt;/h1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&lt;p&gt;This is my first paragraph. &lt;/p&gt;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we  view this HTML file in a browser, the &lt;tag&gt;s are used as instructions for rendering</a:t>
            </a:r>
          </a:p>
        </p:txBody>
      </p:sp>
    </p:spTree>
    <p:extLst>
      <p:ext uri="{BB962C8B-B14F-4D97-AF65-F5344CB8AC3E}">
        <p14:creationId xmlns:p14="http://schemas.microsoft.com/office/powerpoint/2010/main" val="36749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example.html</a:t>
            </a:r>
            <a:r>
              <a:rPr lang="en-US" dirty="0" smtClean="0"/>
              <a:t> rendered in the browser</a:t>
            </a:r>
            <a:endParaRPr lang="en-US" dirty="0"/>
          </a:p>
        </p:txBody>
      </p:sp>
      <p:pic>
        <p:nvPicPr>
          <p:cNvPr id="4" name="Content Placeholder 3" descr="examplHTML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19" r="-287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87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Portable Network Graphics - .</a:t>
            </a:r>
            <a:r>
              <a:rPr lang="en-US" dirty="0" err="1" smtClean="0"/>
              <a:t>png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Portable Document Format - .PDF</a:t>
            </a:r>
          </a:p>
          <a:p>
            <a:pPr marL="0" indent="0">
              <a:buNone/>
            </a:pPr>
            <a:r>
              <a:rPr lang="en-US" dirty="0" smtClean="0"/>
              <a:t>Microsoft Word Document - .doc</a:t>
            </a:r>
          </a:p>
          <a:p>
            <a:r>
              <a:rPr lang="en-US" dirty="0" smtClean="0"/>
              <a:t>These file formats are not plain text</a:t>
            </a:r>
          </a:p>
          <a:p>
            <a:r>
              <a:rPr lang="en-US" dirty="0" smtClean="0"/>
              <a:t>They are NOT intended to be read as text</a:t>
            </a:r>
          </a:p>
          <a:p>
            <a:r>
              <a:rPr lang="en-US" dirty="0" smtClean="0"/>
              <a:t>The file contains a signature, aka a magic number, to identify its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When viewed as plain text: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9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My </a:t>
            </a:r>
            <a:r>
              <a:rPr lang="en-US" dirty="0" err="1" smtClean="0"/>
              <a:t>example.png</a:t>
            </a:r>
            <a:r>
              <a:rPr lang="en-US" dirty="0" smtClean="0"/>
              <a:t> file begins: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&lt;89&gt;PNG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^</a:t>
            </a:r>
            <a:r>
              <a:rPr lang="en-US" dirty="0" smtClean="0">
                <a:solidFill>
                  <a:srgbClr val="0000FF"/>
                </a:solidFill>
              </a:rPr>
              <a:t>Z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My </a:t>
            </a:r>
            <a:r>
              <a:rPr lang="en-US" dirty="0" err="1" smtClean="0"/>
              <a:t>example.pdf</a:t>
            </a:r>
            <a:r>
              <a:rPr lang="en-US" dirty="0" smtClean="0"/>
              <a:t> file begins: </a:t>
            </a:r>
          </a:p>
          <a:p>
            <a:pPr marL="0" indent="0">
              <a:buNone/>
            </a:pPr>
            <a:r>
              <a:rPr lang="el-GR" dirty="0">
                <a:solidFill>
                  <a:srgbClr val="0000FF"/>
                </a:solidFill>
              </a:rPr>
              <a:t>%PDF-1.4</a:t>
            </a:r>
          </a:p>
          <a:p>
            <a:pPr marL="0" indent="0">
              <a:buNone/>
            </a:pPr>
            <a:r>
              <a:rPr lang="el-GR" dirty="0">
                <a:solidFill>
                  <a:srgbClr val="0000FF"/>
                </a:solidFill>
              </a:rPr>
              <a:t>%&lt;81&gt;&lt;E2&gt;&lt;81&gt;&lt;E3&gt;&lt;81&gt;ρ&lt;D3&gt;\r</a:t>
            </a:r>
          </a:p>
          <a:p>
            <a:pPr marL="0" indent="0">
              <a:buNone/>
            </a:pPr>
            <a:r>
              <a:rPr lang="el-GR" dirty="0">
                <a:solidFill>
                  <a:srgbClr val="0000FF"/>
                </a:solidFill>
              </a:rPr>
              <a:t>1 0 obj</a:t>
            </a:r>
          </a:p>
          <a:p>
            <a:pPr marL="0" indent="0">
              <a:buNone/>
            </a:pPr>
            <a:r>
              <a:rPr lang="el-GR" dirty="0">
                <a:solidFill>
                  <a:srgbClr val="0000FF"/>
                </a:solidFill>
              </a:rPr>
              <a:t>&lt;</a:t>
            </a:r>
            <a:r>
              <a:rPr lang="el-GR" dirty="0" smtClean="0">
                <a:solidFill>
                  <a:srgbClr val="0000FF"/>
                </a:solidFill>
              </a:rPr>
              <a:t>&lt;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BUT: We can’t really see the contents because the binary isn’t/can’t be properly represented as plain text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2493</Words>
  <Application>Microsoft Macintosh PowerPoint</Application>
  <PresentationFormat>On-screen Show (4:3)</PresentationFormat>
  <Paragraphs>382</Paragraphs>
  <Slides>47</Slides>
  <Notes>15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Calibri</vt:lpstr>
      <vt:lpstr>Courier</vt:lpstr>
      <vt:lpstr>Gill Sans</vt:lpstr>
      <vt:lpstr>Lucida Grande</vt:lpstr>
      <vt:lpstr>Monaco</vt:lpstr>
      <vt:lpstr>ＭＳ Ｐゴシック</vt:lpstr>
      <vt:lpstr>ヒラギノ角ゴ ProN W3</vt:lpstr>
      <vt:lpstr>Arial</vt:lpstr>
      <vt:lpstr>Office Theme</vt:lpstr>
      <vt:lpstr>Files – plain text and others</vt:lpstr>
      <vt:lpstr>Last time we saw how the computer represents plain text</vt:lpstr>
      <vt:lpstr>Text data is organized in files</vt:lpstr>
      <vt:lpstr>CSV files</vt:lpstr>
      <vt:lpstr>File Naming Convention</vt:lpstr>
      <vt:lpstr>HTML File - example.html</vt:lpstr>
      <vt:lpstr>example.html rendered in the browser</vt:lpstr>
      <vt:lpstr>Other file formats</vt:lpstr>
      <vt:lpstr>When viewed as plain text:</vt:lpstr>
      <vt:lpstr>R file extension conventions</vt:lpstr>
      <vt:lpstr>How to save your R objects </vt:lpstr>
      <vt:lpstr>Pairs Trading </vt:lpstr>
      <vt:lpstr>Pairs Trading Project Components</vt:lpstr>
      <vt:lpstr>Pairs Trading Report</vt:lpstr>
      <vt:lpstr>How Does our Computer Organize Files? </vt:lpstr>
      <vt:lpstr>PowerPoint Presentation</vt:lpstr>
      <vt:lpstr>PowerPoint Presentation</vt:lpstr>
      <vt:lpstr>Tree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do we use this representation?</vt:lpstr>
      <vt:lpstr>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Shell Command Syntax</vt:lpstr>
      <vt:lpstr>Shell Command Syntax</vt:lpstr>
      <vt:lpstr>Options</vt:lpstr>
      <vt:lpstr>Getting Help</vt:lpstr>
      <vt:lpstr>PowerPoint Presentation</vt:lpstr>
      <vt:lpstr>Summary of Commands</vt:lpstr>
      <vt:lpstr>Summary of Commands</vt:lpstr>
      <vt:lpstr>Wildcards</vt:lpstr>
      <vt:lpstr>The * Wildcard</vt:lpstr>
      <vt:lpstr>The ? Wildcard</vt:lpstr>
      <vt:lpstr>The [] Wildcards</vt:lpstr>
      <vt:lpstr>AGing.txt   Bing.xt    Going.nxt     ing.ext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</dc:title>
  <dc:creator>Hank Ibser</dc:creator>
  <cp:lastModifiedBy>Microsoft Office User</cp:lastModifiedBy>
  <cp:revision>167</cp:revision>
  <cp:lastPrinted>2015-03-07T18:10:03Z</cp:lastPrinted>
  <dcterms:created xsi:type="dcterms:W3CDTF">2012-03-04T04:27:49Z</dcterms:created>
  <dcterms:modified xsi:type="dcterms:W3CDTF">2017-03-15T15:05:13Z</dcterms:modified>
</cp:coreProperties>
</file>