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592"/>
  </p:normalViewPr>
  <p:slideViewPr>
    <p:cSldViewPr snapToGrid="0" snapToObjects="1">
      <p:cViewPr varScale="1">
        <p:scale>
          <a:sx n="84" d="100"/>
          <a:sy n="84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39C0C-F3C7-F148-9F6E-3775F49A70C1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1045B-B65E-9348-91B4-EC7419EA1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6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8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64AD-1A30-5244-86B8-BA29D3BF5F3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5986-3B8A-1244-A8E2-71C003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the computer store numbers and other information?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Double-Precision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313"/>
            <a:ext cx="8229600" cy="4525963"/>
          </a:xfrm>
        </p:spPr>
        <p:txBody>
          <a:bodyPr/>
          <a:lstStyle/>
          <a:p>
            <a:r>
              <a:rPr lang="en-US" dirty="0" smtClean="0"/>
              <a:t>8 bytes (64 bits)  </a:t>
            </a:r>
          </a:p>
          <a:p>
            <a:r>
              <a:rPr lang="en-US" dirty="0" smtClean="0"/>
              <a:t>Sign bit: 1 bit</a:t>
            </a:r>
          </a:p>
          <a:p>
            <a:r>
              <a:rPr lang="en-US" dirty="0" smtClean="0"/>
              <a:t>Exponent: 11 bits</a:t>
            </a:r>
          </a:p>
          <a:p>
            <a:r>
              <a:rPr lang="en-US" dirty="0" smtClean="0"/>
              <a:t>Mantissa/</a:t>
            </a:r>
            <a:r>
              <a:rPr lang="en-US" dirty="0" err="1" smtClean="0"/>
              <a:t>significand</a:t>
            </a:r>
            <a:r>
              <a:rPr lang="en-US" dirty="0" smtClean="0"/>
              <a:t>: 53 bits (stored as 52)</a:t>
            </a:r>
          </a:p>
          <a:p>
            <a:endParaRPr lang="en-US" dirty="0"/>
          </a:p>
        </p:txBody>
      </p:sp>
      <p:pic>
        <p:nvPicPr>
          <p:cNvPr id="4" name="Picture 3" descr="DoublePrecisionF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48295"/>
            <a:ext cx="8229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impact our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limit to how precisely we can represent numbers. </a:t>
            </a:r>
          </a:p>
          <a:p>
            <a:r>
              <a:rPr lang="en-US" dirty="0" smtClean="0"/>
              <a:t>Need to be aware of this when doing calculations.</a:t>
            </a:r>
          </a:p>
          <a:p>
            <a:r>
              <a:rPr lang="en-US" dirty="0" smtClean="0"/>
              <a:t>For example, in many cases it is better to do calculations on the log scale. </a:t>
            </a:r>
          </a:p>
          <a:p>
            <a:r>
              <a:rPr lang="en-US" dirty="0" smtClean="0"/>
              <a:t>Example: instead of multiplying two numbers, take sum of logs, then </a:t>
            </a:r>
            <a:r>
              <a:rPr lang="en-US" dirty="0" err="1" smtClean="0"/>
              <a:t>exponentiate</a:t>
            </a:r>
            <a:r>
              <a:rPr lang="en-US" dirty="0" smtClean="0"/>
              <a:t> back only when strictly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5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1/x where x=1.6* 10^308</a:t>
            </a:r>
          </a:p>
          <a:p>
            <a:r>
              <a:rPr lang="en-US" dirty="0" smtClean="0"/>
              <a:t>Represent it as log(x) and </a:t>
            </a:r>
            <a:r>
              <a:rPr lang="mr-IN" dirty="0" smtClean="0"/>
              <a:t>–</a:t>
            </a:r>
            <a:r>
              <a:rPr lang="en-US" dirty="0" smtClean="0"/>
              <a:t>log(x) </a:t>
            </a:r>
          </a:p>
        </p:txBody>
      </p:sp>
    </p:spTree>
    <p:extLst>
      <p:ext uri="{BB962C8B-B14F-4D97-AF65-F5344CB8AC3E}">
        <p14:creationId xmlns:p14="http://schemas.microsoft.com/office/powerpoint/2010/main" val="34390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and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05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ASCII – American Standard Code for Information Interchange</a:t>
            </a:r>
          </a:p>
          <a:p>
            <a:r>
              <a:rPr lang="en-US" dirty="0" smtClean="0"/>
              <a:t>Character encoding scheme – each upper and lower case letter in the English alphabet and other characters such as # and $  represented as a sequence of 7 0s and 1s</a:t>
            </a:r>
          </a:p>
          <a:p>
            <a:r>
              <a:rPr lang="en-US" dirty="0" smtClean="0"/>
              <a:t>First introduced in the 1960s</a:t>
            </a:r>
          </a:p>
          <a:p>
            <a:r>
              <a:rPr lang="en-US" dirty="0" smtClean="0"/>
              <a:t>Today Universal Character Set (aka Unicode) is more common UTF-8, UTF-16 and UTF-32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055623"/>
              </p:ext>
            </p:extLst>
          </p:nvPr>
        </p:nvGraphicFramePr>
        <p:xfrm>
          <a:off x="1677437" y="448484"/>
          <a:ext cx="605488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615"/>
                <a:gridCol w="1755648"/>
                <a:gridCol w="32996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Glyph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ASCII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Unicode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0010 0011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0000 0000 0010 0011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0010 0100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0000 0000 0010 0100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0100 0001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0000 0000 0100 0001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0110 0001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0000 0000 0100 0001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0000 0000 1010 1001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æ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0000 0000 1110 0110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Δ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0000 0011 1001 0100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0000 0011 1011 0001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728" y="4672015"/>
            <a:ext cx="76078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ASCII and Unicode mappings are compatible for the 2^7 = 128 ASCII characters. The bottom 4 characters </a:t>
            </a:r>
            <a:r>
              <a:rPr lang="en-US" sz="3200" dirty="0"/>
              <a:t>d</a:t>
            </a:r>
            <a:r>
              <a:rPr lang="en-US" sz="3200" dirty="0" smtClean="0"/>
              <a:t>o not have encodings in ASCII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20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and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bit</a:t>
            </a:r>
            <a:r>
              <a:rPr lang="en-US" dirty="0" smtClean="0"/>
              <a:t> is a single binary digit – 0 or 1</a:t>
            </a:r>
          </a:p>
          <a:p>
            <a:r>
              <a:rPr lang="en-US" dirty="0" smtClean="0"/>
              <a:t>Short for </a:t>
            </a:r>
            <a:r>
              <a:rPr lang="en-US" b="1" dirty="0" smtClean="0"/>
              <a:t>b</a:t>
            </a:r>
            <a:r>
              <a:rPr lang="en-US" dirty="0" smtClean="0"/>
              <a:t>inary dig</a:t>
            </a:r>
            <a:r>
              <a:rPr lang="en-US" b="1" dirty="0" smtClean="0"/>
              <a:t>it</a:t>
            </a:r>
          </a:p>
          <a:p>
            <a:r>
              <a:rPr lang="en-US" dirty="0" err="1" smtClean="0"/>
              <a:t>Tukey</a:t>
            </a:r>
            <a:r>
              <a:rPr lang="en-US" dirty="0" smtClean="0"/>
              <a:t> – </a:t>
            </a:r>
            <a:r>
              <a:rPr lang="en-US" dirty="0" smtClean="0"/>
              <a:t>Legendary statistician </a:t>
            </a:r>
            <a:r>
              <a:rPr lang="en-US" dirty="0" smtClean="0"/>
              <a:t>and the father of “Exploratory Data Analysis” coined the term  </a:t>
            </a:r>
          </a:p>
          <a:p>
            <a:r>
              <a:rPr lang="en-US" dirty="0" smtClean="0"/>
              <a:t>A byte is a collection of 8 bits – 0001  0011</a:t>
            </a:r>
          </a:p>
          <a:p>
            <a:pPr marL="0" indent="0">
              <a:buNone/>
            </a:pPr>
            <a:r>
              <a:rPr lang="en-US" dirty="0" smtClean="0"/>
              <a:t>Usually written with a space between the two sets of 4 digits for readability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2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Recall that when we write a 3-digit number, e.g., 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4300" b="1" dirty="0" smtClean="0"/>
              <a:t>105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We are using the decimal system and we mean: </a:t>
            </a:r>
          </a:p>
          <a:p>
            <a:pPr marL="0" indent="0" algn="ctr">
              <a:buNone/>
            </a:pPr>
            <a:r>
              <a:rPr lang="en-US" b="1" dirty="0" smtClean="0"/>
              <a:t>1</a:t>
            </a:r>
            <a:r>
              <a:rPr lang="en-US" dirty="0" smtClean="0"/>
              <a:t> hundred, </a:t>
            </a:r>
            <a:r>
              <a:rPr lang="en-US" b="1" dirty="0" smtClean="0"/>
              <a:t>0</a:t>
            </a:r>
            <a:r>
              <a:rPr lang="en-US" dirty="0" smtClean="0"/>
              <a:t> tens, </a:t>
            </a:r>
            <a:r>
              <a:rPr lang="en-US" b="1" dirty="0" smtClean="0"/>
              <a:t>5</a:t>
            </a:r>
            <a:r>
              <a:rPr lang="en-US" dirty="0" smtClean="0"/>
              <a:t> ones,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is: (1 * 10</a:t>
            </a:r>
            <a:r>
              <a:rPr lang="en-US" baseline="30000" dirty="0" smtClean="0"/>
              <a:t>2</a:t>
            </a:r>
            <a:r>
              <a:rPr lang="en-US" dirty="0" smtClean="0"/>
              <a:t>) + (0 * 10</a:t>
            </a:r>
            <a:r>
              <a:rPr lang="en-US" baseline="30000" dirty="0" smtClean="0"/>
              <a:t>1</a:t>
            </a:r>
            <a:r>
              <a:rPr lang="en-US" dirty="0" smtClean="0"/>
              <a:t>) + (5 * 10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where the digits range from 0, 1, 2, …,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 in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445"/>
          </a:xfrm>
        </p:spPr>
        <p:txBody>
          <a:bodyPr>
            <a:normAutofit/>
          </a:bodyPr>
          <a:lstStyle/>
          <a:p>
            <a:r>
              <a:rPr lang="en-US" dirty="0" smtClean="0"/>
              <a:t>We can do the same to represent numbers in binary</a:t>
            </a:r>
          </a:p>
          <a:p>
            <a:r>
              <a:rPr lang="en-US" dirty="0" smtClean="0"/>
              <a:t>The binary number:</a:t>
            </a:r>
          </a:p>
          <a:p>
            <a:pPr marL="0" indent="0" algn="ctr">
              <a:buNone/>
            </a:pPr>
            <a:r>
              <a:rPr lang="en-US" b="1" dirty="0" smtClean="0"/>
              <a:t>1101001</a:t>
            </a:r>
          </a:p>
          <a:p>
            <a:r>
              <a:rPr lang="en-US" dirty="0" smtClean="0"/>
              <a:t>Now we have powers of 2 and digits 0 and 1: </a:t>
            </a:r>
          </a:p>
          <a:p>
            <a:pPr marL="0" indent="0">
              <a:buNone/>
            </a:pPr>
            <a:r>
              <a:rPr lang="en-US" dirty="0" smtClean="0"/>
              <a:t>(1 * 2</a:t>
            </a:r>
            <a:r>
              <a:rPr lang="en-US" baseline="30000" dirty="0" smtClean="0"/>
              <a:t>6</a:t>
            </a:r>
            <a:r>
              <a:rPr lang="en-US" dirty="0" smtClean="0"/>
              <a:t>) + (1 * 2</a:t>
            </a:r>
            <a:r>
              <a:rPr lang="en-US" baseline="30000" dirty="0" smtClean="0"/>
              <a:t>5</a:t>
            </a:r>
            <a:r>
              <a:rPr lang="en-US" dirty="0" smtClean="0"/>
              <a:t>) + (0 * 2</a:t>
            </a:r>
            <a:r>
              <a:rPr lang="en-US" baseline="30000" dirty="0" smtClean="0"/>
              <a:t>4</a:t>
            </a:r>
            <a:r>
              <a:rPr lang="en-US" dirty="0" smtClean="0"/>
              <a:t>) + </a:t>
            </a:r>
            <a:r>
              <a:rPr lang="en-US" dirty="0"/>
              <a:t>(1 * </a:t>
            </a: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+ (0 </a:t>
            </a:r>
            <a:r>
              <a:rPr lang="en-US" dirty="0"/>
              <a:t>*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+ (0 * </a:t>
            </a: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) + </a:t>
            </a:r>
            <a:r>
              <a:rPr lang="en-US" dirty="0"/>
              <a:t>(1 * </a:t>
            </a:r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In decimal this is 64+32+8+1 = 105!</a:t>
            </a:r>
          </a:p>
        </p:txBody>
      </p:sp>
    </p:spTree>
    <p:extLst>
      <p:ext uri="{BB962C8B-B14F-4D97-AF65-F5344CB8AC3E}">
        <p14:creationId xmlns:p14="http://schemas.microsoft.com/office/powerpoint/2010/main" val="251004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decimal value of the</a:t>
            </a:r>
            <a:br>
              <a:rPr lang="en-US" dirty="0" smtClean="0"/>
            </a:br>
            <a:r>
              <a:rPr lang="en-US" dirty="0" smtClean="0"/>
              <a:t>following 8-digit binary number?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385652"/>
              </p:ext>
            </p:extLst>
          </p:nvPr>
        </p:nvGraphicFramePr>
        <p:xfrm>
          <a:off x="186768" y="4109410"/>
          <a:ext cx="88280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623"/>
                <a:gridCol w="582817"/>
                <a:gridCol w="582817"/>
                <a:gridCol w="582817"/>
                <a:gridCol w="582817"/>
                <a:gridCol w="582817"/>
                <a:gridCol w="582817"/>
                <a:gridCol w="582817"/>
                <a:gridCol w="582817"/>
                <a:gridCol w="26588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Value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7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6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r>
                        <a:rPr lang="en-US" sz="3000" baseline="30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Position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7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6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Base</a:t>
                      </a:r>
                      <a:r>
                        <a:rPr lang="en-US" sz="3000" baseline="0" dirty="0" smtClean="0"/>
                        <a:t> 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00110001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Decimal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32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16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32+16+1 = 49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50205" y="2191571"/>
            <a:ext cx="207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00110001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242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types are stored in the computer as described</a:t>
            </a:r>
          </a:p>
          <a:p>
            <a:r>
              <a:rPr lang="en-US" dirty="0" smtClean="0"/>
              <a:t>But what about numeric types, e.g.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0.25?  Or -3.14? Or 1/3?</a:t>
            </a:r>
          </a:p>
          <a:p>
            <a:r>
              <a:rPr lang="en-US" dirty="0" smtClean="0"/>
              <a:t>Notice that </a:t>
            </a:r>
            <a:r>
              <a:rPr lang="en-US" dirty="0"/>
              <a:t>the computer cannot store </a:t>
            </a:r>
            <a:r>
              <a:rPr lang="en-US" dirty="0" smtClean="0"/>
              <a:t>1/3 because it only has so many digits to use</a:t>
            </a:r>
          </a:p>
          <a:p>
            <a:r>
              <a:rPr lang="en-US" dirty="0" smtClean="0"/>
              <a:t>The computer uses the notion of scientific notation to store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</a:p>
          <a:p>
            <a:pPr marL="0" indent="0" algn="ctr">
              <a:buNone/>
            </a:pPr>
            <a:r>
              <a:rPr lang="en-US" sz="4000" dirty="0" smtClean="0"/>
              <a:t>a * 10</a:t>
            </a:r>
            <a:r>
              <a:rPr lang="en-US" sz="4000" baseline="30000" dirty="0" smtClean="0"/>
              <a:t>b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: mantissa      b</a:t>
            </a:r>
            <a:r>
              <a:rPr lang="en-US" dirty="0"/>
              <a:t>: </a:t>
            </a:r>
            <a:r>
              <a:rPr lang="en-US" dirty="0" smtClean="0"/>
              <a:t>exponent</a:t>
            </a:r>
          </a:p>
          <a:p>
            <a:pPr marL="0" indent="0">
              <a:buNone/>
            </a:pPr>
            <a:r>
              <a:rPr lang="en-US" dirty="0" smtClean="0"/>
              <a:t>10: base    And sign +/-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0.023 -&gt; 2.3 * 10</a:t>
            </a:r>
            <a:r>
              <a:rPr lang="en-US" baseline="30000" dirty="0" smtClean="0"/>
              <a:t>-2</a:t>
            </a:r>
          </a:p>
          <a:p>
            <a:pPr marL="0" indent="0">
              <a:buNone/>
            </a:pPr>
            <a:r>
              <a:rPr lang="en-US" dirty="0" smtClean="0"/>
              <a:t>-2100 -&gt; -2.1 * 10</a:t>
            </a:r>
            <a:r>
              <a:rPr lang="en-US" baseline="30000" dirty="0" smtClean="0"/>
              <a:t>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1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568</Words>
  <Application>Microsoft Macintosh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Mangal</vt:lpstr>
      <vt:lpstr>Arial</vt:lpstr>
      <vt:lpstr>Office Theme</vt:lpstr>
      <vt:lpstr>How does the computer store numbers and other information?</vt:lpstr>
      <vt:lpstr>Bits and Characters</vt:lpstr>
      <vt:lpstr>PowerPoint Presentation</vt:lpstr>
      <vt:lpstr>Bits and Bytes</vt:lpstr>
      <vt:lpstr>Representing Numbers</vt:lpstr>
      <vt:lpstr>Representing Numbers in Binary</vt:lpstr>
      <vt:lpstr>What is the decimal value of the following 8-digit binary number?</vt:lpstr>
      <vt:lpstr>Different Types of Numbers</vt:lpstr>
      <vt:lpstr>Scientific Notation</vt:lpstr>
      <vt:lpstr>Double-Precision Floating Point</vt:lpstr>
      <vt:lpstr>How does this impact our work?</vt:lpstr>
      <vt:lpstr>EXAMPLES IN 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Nolan</dc:creator>
  <cp:lastModifiedBy>Microsoft Office User</cp:lastModifiedBy>
  <cp:revision>16</cp:revision>
  <cp:lastPrinted>2016-10-14T16:43:20Z</cp:lastPrinted>
  <dcterms:created xsi:type="dcterms:W3CDTF">2016-10-14T04:34:33Z</dcterms:created>
  <dcterms:modified xsi:type="dcterms:W3CDTF">2017-03-15T14:49:29Z</dcterms:modified>
</cp:coreProperties>
</file>