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handoutMasterIdLst>
    <p:handoutMasterId r:id="rId35"/>
  </p:handoutMasterIdLst>
  <p:sldIdLst>
    <p:sldId id="257" r:id="rId3"/>
    <p:sldId id="258" r:id="rId4"/>
    <p:sldId id="301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317" r:id="rId13"/>
    <p:sldId id="319" r:id="rId14"/>
    <p:sldId id="321" r:id="rId15"/>
    <p:sldId id="365" r:id="rId16"/>
    <p:sldId id="366" r:id="rId17"/>
    <p:sldId id="367" r:id="rId18"/>
    <p:sldId id="368" r:id="rId19"/>
    <p:sldId id="369" r:id="rId20"/>
    <p:sldId id="373" r:id="rId21"/>
    <p:sldId id="370" r:id="rId22"/>
    <p:sldId id="374" r:id="rId23"/>
    <p:sldId id="371" r:id="rId24"/>
    <p:sldId id="378" r:id="rId25"/>
    <p:sldId id="375" r:id="rId26"/>
    <p:sldId id="379" r:id="rId27"/>
    <p:sldId id="380" r:id="rId28"/>
    <p:sldId id="376" r:id="rId29"/>
    <p:sldId id="381" r:id="rId30"/>
    <p:sldId id="377" r:id="rId31"/>
    <p:sldId id="372" r:id="rId32"/>
    <p:sldId id="382" r:id="rId33"/>
    <p:sldId id="383" r:id="rId34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5"/>
    <p:restoredTop sz="94066"/>
  </p:normalViewPr>
  <p:slideViewPr>
    <p:cSldViewPr snapToGrid="0" snapToObjects="1">
      <p:cViewPr>
        <p:scale>
          <a:sx n="85" d="100"/>
          <a:sy n="85" d="100"/>
        </p:scale>
        <p:origin x="776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handoutMaster" Target="handoutMasters/handoutMaster1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F8395-6644-9E41-B5CB-20D79706A807}" type="datetimeFigureOut">
              <a:rPr lang="en-US" smtClean="0"/>
              <a:t>2/1/17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45EFE7-608E-CF4B-9259-93D2F001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991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47"/>
            <a:ext cx="6400354" cy="1752451"/>
          </a:xfrm>
          <a:prstGeom prst="rect">
            <a:avLst/>
          </a:prstGeom>
        </p:spPr>
        <p:txBody>
          <a:bodyPr vert="horz" lIns="64291" tIns="32146" rIns="64291" bIns="32146"/>
          <a:lstStyle>
            <a:lvl1pPr marL="0" indent="0" algn="ctr">
              <a:buNone/>
              <a:defRPr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1011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1600647"/>
            <a:ext cx="8228707" cy="4525119"/>
          </a:xfrm>
          <a:prstGeom prst="rect">
            <a:avLst/>
          </a:prstGeom>
        </p:spPr>
        <p:txBody>
          <a:bodyPr vert="eaVert" lIns="64291" tIns="32146" rIns="64291" bIns="32146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38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177" y="1600647"/>
            <a:ext cx="2057176" cy="452511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1600647"/>
            <a:ext cx="6064374" cy="4525119"/>
          </a:xfrm>
          <a:prstGeom prst="rect">
            <a:avLst/>
          </a:prstGeom>
        </p:spPr>
        <p:txBody>
          <a:bodyPr vert="eaVert" lIns="64291" tIns="32146" rIns="64291" bIns="32146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4792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  <a:prstGeom prst="rect">
            <a:avLst/>
          </a:prstGeom>
        </p:spPr>
        <p:txBody>
          <a:bodyPr vert="horz" lIns="64288" tIns="32144" rIns="64288" bIns="3214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48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40" indent="0" algn="ctr">
              <a:buNone/>
              <a:defRPr/>
            </a:lvl2pPr>
            <a:lvl3pPr marL="642882" indent="0" algn="ctr">
              <a:buNone/>
              <a:defRPr/>
            </a:lvl3pPr>
            <a:lvl4pPr marL="964323" indent="0" algn="ctr">
              <a:buNone/>
              <a:defRPr/>
            </a:lvl4pPr>
            <a:lvl5pPr marL="1285763" indent="0" algn="ctr">
              <a:buNone/>
              <a:defRPr/>
            </a:lvl5pPr>
            <a:lvl6pPr marL="1607205" indent="0" algn="ctr">
              <a:buNone/>
              <a:defRPr/>
            </a:lvl6pPr>
            <a:lvl7pPr marL="1928645" indent="0" algn="ctr">
              <a:buNone/>
              <a:defRPr/>
            </a:lvl7pPr>
            <a:lvl8pPr marL="2250086" indent="0" algn="ctr">
              <a:buNone/>
              <a:defRPr/>
            </a:lvl8pPr>
            <a:lvl9pPr marL="257152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9108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88" tIns="32144" rIns="64288" bIns="3214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18481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  <a:prstGeom prst="rect">
            <a:avLst/>
          </a:prstGeom>
        </p:spPr>
        <p:txBody>
          <a:bodyPr vert="horz" lIns="64288" tIns="32144" rIns="64288" bIns="32144"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440" indent="0">
              <a:buNone/>
              <a:defRPr sz="1300"/>
            </a:lvl2pPr>
            <a:lvl3pPr marL="642882" indent="0">
              <a:buNone/>
              <a:defRPr sz="1100"/>
            </a:lvl3pPr>
            <a:lvl4pPr marL="964323" indent="0">
              <a:buNone/>
              <a:defRPr sz="1000"/>
            </a:lvl4pPr>
            <a:lvl5pPr marL="1285763" indent="0">
              <a:buNone/>
              <a:defRPr sz="1000"/>
            </a:lvl5pPr>
            <a:lvl6pPr marL="1607205" indent="0">
              <a:buNone/>
              <a:defRPr sz="1000"/>
            </a:lvl6pPr>
            <a:lvl7pPr marL="1928645" indent="0">
              <a:buNone/>
              <a:defRPr sz="1000"/>
            </a:lvl7pPr>
            <a:lvl8pPr marL="2250086" indent="0">
              <a:buNone/>
              <a:defRPr sz="1000"/>
            </a:lvl8pPr>
            <a:lvl9pPr marL="257152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134855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88" tIns="32144" rIns="64288" bIns="3214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4009" y="678656"/>
            <a:ext cx="3763863" cy="5884664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5027" y="678656"/>
            <a:ext cx="3763863" cy="5884664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63683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88" tIns="32144" rIns="64288" bIns="32144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40" indent="0">
              <a:buNone/>
              <a:defRPr sz="1400" b="1"/>
            </a:lvl2pPr>
            <a:lvl3pPr marL="642882" indent="0">
              <a:buNone/>
              <a:defRPr sz="1300" b="1"/>
            </a:lvl3pPr>
            <a:lvl4pPr marL="964323" indent="0">
              <a:buNone/>
              <a:defRPr sz="1100" b="1"/>
            </a:lvl4pPr>
            <a:lvl5pPr marL="1285763" indent="0">
              <a:buNone/>
              <a:defRPr sz="1100" b="1"/>
            </a:lvl5pPr>
            <a:lvl6pPr marL="1607205" indent="0">
              <a:buNone/>
              <a:defRPr sz="1100" b="1"/>
            </a:lvl6pPr>
            <a:lvl7pPr marL="1928645" indent="0">
              <a:buNone/>
              <a:defRPr sz="1100" b="1"/>
            </a:lvl7pPr>
            <a:lvl8pPr marL="2250086" indent="0">
              <a:buNone/>
              <a:defRPr sz="1100" b="1"/>
            </a:lvl8pPr>
            <a:lvl9pPr marL="2571527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40" indent="0">
              <a:buNone/>
              <a:defRPr sz="1400" b="1"/>
            </a:lvl2pPr>
            <a:lvl3pPr marL="642882" indent="0">
              <a:buNone/>
              <a:defRPr sz="1300" b="1"/>
            </a:lvl3pPr>
            <a:lvl4pPr marL="964323" indent="0">
              <a:buNone/>
              <a:defRPr sz="1100" b="1"/>
            </a:lvl4pPr>
            <a:lvl5pPr marL="1285763" indent="0">
              <a:buNone/>
              <a:defRPr sz="1100" b="1"/>
            </a:lvl5pPr>
            <a:lvl6pPr marL="1607205" indent="0">
              <a:buNone/>
              <a:defRPr sz="1100" b="1"/>
            </a:lvl6pPr>
            <a:lvl7pPr marL="1928645" indent="0">
              <a:buNone/>
              <a:defRPr sz="1100" b="1"/>
            </a:lvl7pPr>
            <a:lvl8pPr marL="2250086" indent="0">
              <a:buNone/>
              <a:defRPr sz="1100" b="1"/>
            </a:lvl8pPr>
            <a:lvl9pPr marL="2571527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06100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88" tIns="32144" rIns="64288" bIns="3214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36552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4782945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8" y="273474"/>
            <a:ext cx="3008189" cy="1161975"/>
          </a:xfrm>
          <a:prstGeom prst="rect">
            <a:avLst/>
          </a:prstGeom>
        </p:spPr>
        <p:txBody>
          <a:bodyPr vert="horz" lIns="64288" tIns="32144" rIns="64288" bIns="32144"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48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440" indent="0">
              <a:buNone/>
              <a:defRPr sz="800"/>
            </a:lvl2pPr>
            <a:lvl3pPr marL="642882" indent="0">
              <a:buNone/>
              <a:defRPr sz="700"/>
            </a:lvl3pPr>
            <a:lvl4pPr marL="964323" indent="0">
              <a:buNone/>
              <a:defRPr sz="600"/>
            </a:lvl4pPr>
            <a:lvl5pPr marL="1285763" indent="0">
              <a:buNone/>
              <a:defRPr sz="600"/>
            </a:lvl5pPr>
            <a:lvl6pPr marL="1607205" indent="0">
              <a:buNone/>
              <a:defRPr sz="600"/>
            </a:lvl6pPr>
            <a:lvl7pPr marL="1928645" indent="0">
              <a:buNone/>
              <a:defRPr sz="600"/>
            </a:lvl7pPr>
            <a:lvl8pPr marL="2250086" indent="0">
              <a:buNone/>
              <a:defRPr sz="600"/>
            </a:lvl8pPr>
            <a:lvl9pPr marL="2571527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075582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600647"/>
            <a:ext cx="8228707" cy="4525119"/>
          </a:xfrm>
          <a:prstGeom prst="rect">
            <a:avLst/>
          </a:prstGeom>
        </p:spPr>
        <p:txBody>
          <a:bodyPr vert="horz" lIns="64291" tIns="32146" rIns="64291" bIns="32146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90891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36" y="4800824"/>
            <a:ext cx="5486177" cy="567035"/>
          </a:xfrm>
          <a:prstGeom prst="rect">
            <a:avLst/>
          </a:prstGeom>
        </p:spPr>
        <p:txBody>
          <a:bodyPr vert="horz" lIns="64288" tIns="32144" rIns="64288" bIns="32144"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36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440" indent="0">
              <a:buNone/>
              <a:defRPr sz="2000"/>
            </a:lvl2pPr>
            <a:lvl3pPr marL="642882" indent="0">
              <a:buNone/>
              <a:defRPr sz="1700"/>
            </a:lvl3pPr>
            <a:lvl4pPr marL="964323" indent="0">
              <a:buNone/>
              <a:defRPr sz="1400"/>
            </a:lvl4pPr>
            <a:lvl5pPr marL="1285763" indent="0">
              <a:buNone/>
              <a:defRPr sz="1400"/>
            </a:lvl5pPr>
            <a:lvl6pPr marL="1607205" indent="0">
              <a:buNone/>
              <a:defRPr sz="1400"/>
            </a:lvl6pPr>
            <a:lvl7pPr marL="1928645" indent="0">
              <a:buNone/>
              <a:defRPr sz="1400"/>
            </a:lvl7pPr>
            <a:lvl8pPr marL="2250086" indent="0">
              <a:buNone/>
              <a:defRPr sz="1400"/>
            </a:lvl8pPr>
            <a:lvl9pPr marL="2571527" indent="0">
              <a:buNone/>
              <a:defRPr sz="14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36" y="5367860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440" indent="0">
              <a:buNone/>
              <a:defRPr sz="800"/>
            </a:lvl2pPr>
            <a:lvl3pPr marL="642882" indent="0">
              <a:buNone/>
              <a:defRPr sz="700"/>
            </a:lvl3pPr>
            <a:lvl4pPr marL="964323" indent="0">
              <a:buNone/>
              <a:defRPr sz="600"/>
            </a:lvl4pPr>
            <a:lvl5pPr marL="1285763" indent="0">
              <a:buNone/>
              <a:defRPr sz="600"/>
            </a:lvl5pPr>
            <a:lvl6pPr marL="1607205" indent="0">
              <a:buNone/>
              <a:defRPr sz="600"/>
            </a:lvl6pPr>
            <a:lvl7pPr marL="1928645" indent="0">
              <a:buNone/>
              <a:defRPr sz="600"/>
            </a:lvl7pPr>
            <a:lvl8pPr marL="2250086" indent="0">
              <a:buNone/>
              <a:defRPr sz="600"/>
            </a:lvl8pPr>
            <a:lvl9pPr marL="2571527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85420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88" tIns="32144" rIns="64288" bIns="3214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21558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177" y="274588"/>
            <a:ext cx="2057176" cy="6288732"/>
          </a:xfrm>
          <a:prstGeom prst="rect">
            <a:avLst/>
          </a:prstGeom>
        </p:spPr>
        <p:txBody>
          <a:bodyPr vert="eaVert" lIns="64288" tIns="32144" rIns="64288" bIns="3214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274588"/>
            <a:ext cx="6064374" cy="6288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677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1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  <a:prstGeom prst="rect">
            <a:avLst/>
          </a:prstGeom>
        </p:spPr>
        <p:txBody>
          <a:bodyPr vert="horz" lIns="64291" tIns="32146" rIns="64291" bIns="32146" anchor="b"/>
          <a:lstStyle>
            <a:lvl1pPr marL="0" indent="0">
              <a:buNone/>
              <a:defRPr sz="1400"/>
            </a:lvl1pPr>
            <a:lvl2pPr marL="321457" indent="0">
              <a:buNone/>
              <a:defRPr sz="1300"/>
            </a:lvl2pPr>
            <a:lvl3pPr marL="642915" indent="0">
              <a:buNone/>
              <a:defRPr sz="1100"/>
            </a:lvl3pPr>
            <a:lvl4pPr marL="964372" indent="0">
              <a:buNone/>
              <a:defRPr sz="1000"/>
            </a:lvl4pPr>
            <a:lvl5pPr marL="1285829" indent="0">
              <a:buNone/>
              <a:defRPr sz="1000"/>
            </a:lvl5pPr>
            <a:lvl6pPr marL="1607287" indent="0">
              <a:buNone/>
              <a:defRPr sz="1000"/>
            </a:lvl6pPr>
            <a:lvl7pPr marL="1928744" indent="0">
              <a:buNone/>
              <a:defRPr sz="1000"/>
            </a:lvl7pPr>
            <a:lvl8pPr marL="2250201" indent="0">
              <a:buNone/>
              <a:defRPr sz="1000"/>
            </a:lvl8pPr>
            <a:lvl9pPr marL="257165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588886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7" y="1600647"/>
            <a:ext cx="4060775" cy="4525119"/>
          </a:xfrm>
          <a:prstGeom prst="rect">
            <a:avLst/>
          </a:prstGeom>
        </p:spPr>
        <p:txBody>
          <a:bodyPr vert="horz" lIns="64291" tIns="32146" rIns="64291" bIns="32146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47"/>
            <a:ext cx="4060775" cy="4525119"/>
          </a:xfrm>
          <a:prstGeom prst="rect">
            <a:avLst/>
          </a:prstGeom>
        </p:spPr>
        <p:txBody>
          <a:bodyPr vert="horz" lIns="64291" tIns="32146" rIns="64291" bIns="32146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8604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  <a:prstGeom prst="rect">
            <a:avLst/>
          </a:prstGeom>
        </p:spPr>
        <p:txBody>
          <a:bodyPr vert="horz" lIns="64291" tIns="32146" rIns="64291" bIns="32146" anchor="b"/>
          <a:lstStyle>
            <a:lvl1pPr marL="0" indent="0">
              <a:buNone/>
              <a:defRPr sz="1700" b="1"/>
            </a:lvl1pPr>
            <a:lvl2pPr marL="321457" indent="0">
              <a:buNone/>
              <a:defRPr sz="1400" b="1"/>
            </a:lvl2pPr>
            <a:lvl3pPr marL="642915" indent="0">
              <a:buNone/>
              <a:defRPr sz="1300" b="1"/>
            </a:lvl3pPr>
            <a:lvl4pPr marL="964372" indent="0">
              <a:buNone/>
              <a:defRPr sz="1100" b="1"/>
            </a:lvl4pPr>
            <a:lvl5pPr marL="1285829" indent="0">
              <a:buNone/>
              <a:defRPr sz="1100" b="1"/>
            </a:lvl5pPr>
            <a:lvl6pPr marL="1607287" indent="0">
              <a:buNone/>
              <a:defRPr sz="1100" b="1"/>
            </a:lvl6pPr>
            <a:lvl7pPr marL="1928744" indent="0">
              <a:buNone/>
              <a:defRPr sz="1100" b="1"/>
            </a:lvl7pPr>
            <a:lvl8pPr marL="2250201" indent="0">
              <a:buNone/>
              <a:defRPr sz="1100" b="1"/>
            </a:lvl8pPr>
            <a:lvl9pPr marL="2571659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  <a:prstGeom prst="rect">
            <a:avLst/>
          </a:prstGeom>
        </p:spPr>
        <p:txBody>
          <a:bodyPr vert="horz" lIns="64291" tIns="32146" rIns="64291" bIns="32146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  <a:prstGeom prst="rect">
            <a:avLst/>
          </a:prstGeom>
        </p:spPr>
        <p:txBody>
          <a:bodyPr vert="horz" lIns="64291" tIns="32146" rIns="64291" bIns="32146" anchor="b"/>
          <a:lstStyle>
            <a:lvl1pPr marL="0" indent="0">
              <a:buNone/>
              <a:defRPr sz="1700" b="1"/>
            </a:lvl1pPr>
            <a:lvl2pPr marL="321457" indent="0">
              <a:buNone/>
              <a:defRPr sz="1400" b="1"/>
            </a:lvl2pPr>
            <a:lvl3pPr marL="642915" indent="0">
              <a:buNone/>
              <a:defRPr sz="1300" b="1"/>
            </a:lvl3pPr>
            <a:lvl4pPr marL="964372" indent="0">
              <a:buNone/>
              <a:defRPr sz="1100" b="1"/>
            </a:lvl4pPr>
            <a:lvl5pPr marL="1285829" indent="0">
              <a:buNone/>
              <a:defRPr sz="1100" b="1"/>
            </a:lvl5pPr>
            <a:lvl6pPr marL="1607287" indent="0">
              <a:buNone/>
              <a:defRPr sz="1100" b="1"/>
            </a:lvl6pPr>
            <a:lvl7pPr marL="1928744" indent="0">
              <a:buNone/>
              <a:defRPr sz="1100" b="1"/>
            </a:lvl7pPr>
            <a:lvl8pPr marL="2250201" indent="0">
              <a:buNone/>
              <a:defRPr sz="1100" b="1"/>
            </a:lvl8pPr>
            <a:lvl9pPr marL="2571659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  <a:prstGeom prst="rect">
            <a:avLst/>
          </a:prstGeom>
        </p:spPr>
        <p:txBody>
          <a:bodyPr vert="horz" lIns="64291" tIns="32146" rIns="64291" bIns="32146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4807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3706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288810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3473"/>
            <a:ext cx="3008189" cy="11619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2"/>
            <a:ext cx="5111130" cy="5852294"/>
          </a:xfrm>
          <a:prstGeom prst="rect">
            <a:avLst/>
          </a:prstGeom>
        </p:spPr>
        <p:txBody>
          <a:bodyPr vert="horz" lIns="64291" tIns="32146" rIns="64291" bIns="32146"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47" y="1435448"/>
            <a:ext cx="3008189" cy="4690318"/>
          </a:xfrm>
          <a:prstGeom prst="rect">
            <a:avLst/>
          </a:prstGeom>
        </p:spPr>
        <p:txBody>
          <a:bodyPr vert="horz" lIns="64291" tIns="32146" rIns="64291" bIns="32146"/>
          <a:lstStyle>
            <a:lvl1pPr marL="0" indent="0">
              <a:buNone/>
              <a:defRPr sz="1000"/>
            </a:lvl1pPr>
            <a:lvl2pPr marL="321457" indent="0">
              <a:buNone/>
              <a:defRPr sz="800"/>
            </a:lvl2pPr>
            <a:lvl3pPr marL="642915" indent="0">
              <a:buNone/>
              <a:defRPr sz="700"/>
            </a:lvl3pPr>
            <a:lvl4pPr marL="964372" indent="0">
              <a:buNone/>
              <a:defRPr sz="600"/>
            </a:lvl4pPr>
            <a:lvl5pPr marL="1285829" indent="0">
              <a:buNone/>
              <a:defRPr sz="600"/>
            </a:lvl5pPr>
            <a:lvl6pPr marL="1607287" indent="0">
              <a:buNone/>
              <a:defRPr sz="600"/>
            </a:lvl6pPr>
            <a:lvl7pPr marL="1928744" indent="0">
              <a:buNone/>
              <a:defRPr sz="600"/>
            </a:lvl7pPr>
            <a:lvl8pPr marL="2250201" indent="0">
              <a:buNone/>
              <a:defRPr sz="600"/>
            </a:lvl8pPr>
            <a:lvl9pPr marL="257165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933873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35" y="4800824"/>
            <a:ext cx="5486177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35" y="612800"/>
            <a:ext cx="5486177" cy="4114354"/>
          </a:xfrm>
          <a:prstGeom prst="rect">
            <a:avLst/>
          </a:prstGeom>
        </p:spPr>
        <p:txBody>
          <a:bodyPr vert="horz" lIns="64291" tIns="32146" rIns="64291" bIns="32146"/>
          <a:lstStyle>
            <a:lvl1pPr marL="0" indent="0">
              <a:buNone/>
              <a:defRPr sz="2200"/>
            </a:lvl1pPr>
            <a:lvl2pPr marL="321457" indent="0">
              <a:buNone/>
              <a:defRPr sz="2000"/>
            </a:lvl2pPr>
            <a:lvl3pPr marL="642915" indent="0">
              <a:buNone/>
              <a:defRPr sz="1700"/>
            </a:lvl3pPr>
            <a:lvl4pPr marL="964372" indent="0">
              <a:buNone/>
              <a:defRPr sz="1400"/>
            </a:lvl4pPr>
            <a:lvl5pPr marL="1285829" indent="0">
              <a:buNone/>
              <a:defRPr sz="1400"/>
            </a:lvl5pPr>
            <a:lvl6pPr marL="1607287" indent="0">
              <a:buNone/>
              <a:defRPr sz="1400"/>
            </a:lvl6pPr>
            <a:lvl7pPr marL="1928744" indent="0">
              <a:buNone/>
              <a:defRPr sz="1400"/>
            </a:lvl7pPr>
            <a:lvl8pPr marL="2250201" indent="0">
              <a:buNone/>
              <a:defRPr sz="1400"/>
            </a:lvl8pPr>
            <a:lvl9pPr marL="2571659" indent="0">
              <a:buNone/>
              <a:defRPr sz="14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35" y="5367859"/>
            <a:ext cx="5486177" cy="804788"/>
          </a:xfrm>
          <a:prstGeom prst="rect">
            <a:avLst/>
          </a:prstGeom>
        </p:spPr>
        <p:txBody>
          <a:bodyPr vert="horz" lIns="64291" tIns="32146" rIns="64291" bIns="32146"/>
          <a:lstStyle>
            <a:lvl1pPr marL="0" indent="0">
              <a:buNone/>
              <a:defRPr sz="1000"/>
            </a:lvl1pPr>
            <a:lvl2pPr marL="321457" indent="0">
              <a:buNone/>
              <a:defRPr sz="800"/>
            </a:lvl2pPr>
            <a:lvl3pPr marL="642915" indent="0">
              <a:buNone/>
              <a:defRPr sz="700"/>
            </a:lvl3pPr>
            <a:lvl4pPr marL="964372" indent="0">
              <a:buNone/>
              <a:defRPr sz="600"/>
            </a:lvl4pPr>
            <a:lvl5pPr marL="1285829" indent="0">
              <a:buNone/>
              <a:defRPr sz="600"/>
            </a:lvl5pPr>
            <a:lvl6pPr marL="1607287" indent="0">
              <a:buNone/>
              <a:defRPr sz="600"/>
            </a:lvl6pPr>
            <a:lvl7pPr marL="1928744" indent="0">
              <a:buNone/>
              <a:defRPr sz="600"/>
            </a:lvl7pPr>
            <a:lvl8pPr marL="2250201" indent="0">
              <a:buNone/>
              <a:defRPr sz="600"/>
            </a:lvl8pPr>
            <a:lvl9pPr marL="257165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145548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92969" y="2089547"/>
            <a:ext cx="7358063" cy="267890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35717" tIns="35717" rIns="35717" bIns="3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321457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915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372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829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241093" indent="-241093" algn="ctr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522368" indent="-200911" algn="ctr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803643" indent="-160729" algn="ctr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125101" indent="-160729" algn="ctr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446558" indent="-160729" algn="ctr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21457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642915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964372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285829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4008" y="678656"/>
            <a:ext cx="7634883" cy="5884664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35715" tIns="35715" rIns="35715" bIns="3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321440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882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323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763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241080" indent="-241080" algn="l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522341" indent="-200901" algn="l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803602" indent="-160721" algn="l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125044" indent="-160721" algn="l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446484" indent="-160721" algn="l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21440" algn="l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642882" algn="l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964323" algn="l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285763" algn="l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40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882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23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763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05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645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086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527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g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Writing functions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Rectangle 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r>
              <a:rPr lang="en-US" dirty="0" smtClean="0"/>
              <a:t>Considerations when writing a function:</a:t>
            </a:r>
            <a:endParaRPr lang="en-US" sz="1700" dirty="0"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endParaRPr lang="en-US" dirty="0" smtClean="0"/>
          </a:p>
          <a:p>
            <a:pPr marL="342900" indent="-342900" eaLnBrk="1" hangingPunct="1">
              <a:buFont typeface="Arial"/>
              <a:buChar char="•"/>
              <a:defRPr/>
            </a:pPr>
            <a:r>
              <a:rPr lang="en-US" dirty="0" smtClean="0">
                <a:latin typeface="Calibri"/>
                <a:cs typeface="Calibri"/>
              </a:rPr>
              <a:t>What will the function do?</a:t>
            </a:r>
          </a:p>
          <a:p>
            <a:pPr marL="0" indent="0" eaLnBrk="1" hangingPunct="1">
              <a:defRPr/>
            </a:pPr>
            <a:endParaRPr lang="en-US" dirty="0" smtClean="0">
              <a:latin typeface="Calibri"/>
              <a:cs typeface="Calibri"/>
            </a:endParaRPr>
          </a:p>
          <a:p>
            <a:pPr marL="342900" indent="-342900" eaLnBrk="1" hangingPunct="1">
              <a:buFont typeface="Arial"/>
              <a:buChar char="•"/>
              <a:defRPr/>
            </a:pPr>
            <a:r>
              <a:rPr lang="en-US" dirty="0" smtClean="0">
                <a:latin typeface="Calibri"/>
                <a:cs typeface="Calibri"/>
              </a:rPr>
              <a:t>What should we call it? (Relate the name to what it does)</a:t>
            </a:r>
          </a:p>
          <a:p>
            <a:pPr marL="0" indent="0" eaLnBrk="1" hangingPunct="1">
              <a:defRPr/>
            </a:pPr>
            <a:endParaRPr lang="en-US" dirty="0" smtClean="0">
              <a:latin typeface="Calibri"/>
              <a:cs typeface="Calibri"/>
            </a:endParaRPr>
          </a:p>
          <a:p>
            <a:pPr marL="342900" indent="-342900" eaLnBrk="1" hangingPunct="1">
              <a:buFont typeface="Arial"/>
              <a:buChar char="•"/>
              <a:defRPr/>
            </a:pPr>
            <a:r>
              <a:rPr lang="en-US" dirty="0" smtClean="0">
                <a:latin typeface="Calibri"/>
                <a:cs typeface="Calibri"/>
              </a:rPr>
              <a:t>What will be the arguments?  </a:t>
            </a:r>
          </a:p>
          <a:p>
            <a:pPr marL="0" indent="0" eaLnBrk="1" hangingPunct="1">
              <a:defRPr/>
            </a:pPr>
            <a:endParaRPr lang="en-US" dirty="0" smtClean="0">
              <a:latin typeface="Calibri"/>
              <a:cs typeface="Calibri"/>
            </a:endParaRPr>
          </a:p>
          <a:p>
            <a:pPr marL="342900" indent="-342900" eaLnBrk="1" hangingPunct="1">
              <a:buFont typeface="Arial"/>
              <a:buChar char="•"/>
              <a:defRPr/>
            </a:pPr>
            <a:r>
              <a:rPr lang="en-US" dirty="0" smtClean="0">
                <a:latin typeface="Calibri"/>
                <a:cs typeface="Calibri"/>
              </a:rPr>
              <a:t>Which arguments have default values and what are they?</a:t>
            </a:r>
          </a:p>
          <a:p>
            <a:pPr marL="0" indent="0" eaLnBrk="1" hangingPunct="1">
              <a:defRPr/>
            </a:pPr>
            <a:endParaRPr lang="en-US" dirty="0" smtClean="0">
              <a:latin typeface="Calibri"/>
              <a:cs typeface="Calibri"/>
            </a:endParaRPr>
          </a:p>
          <a:p>
            <a:pPr marL="342900" indent="-342900" eaLnBrk="1" hangingPunct="1">
              <a:buFont typeface="Arial"/>
              <a:buChar char="•"/>
              <a:defRPr/>
            </a:pPr>
            <a:r>
              <a:rPr lang="en-US" dirty="0" smtClean="0">
                <a:latin typeface="Calibri"/>
                <a:cs typeface="Calibri"/>
              </a:rPr>
              <a:t>What (if anything) should the function return?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Anonymous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042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588" y="310117"/>
            <a:ext cx="8507059" cy="1143000"/>
          </a:xfrm>
        </p:spPr>
        <p:txBody>
          <a:bodyPr/>
          <a:lstStyle/>
          <a:p>
            <a:r>
              <a:rPr lang="en-US" dirty="0" smtClean="0"/>
              <a:t>Apply </a:t>
            </a:r>
            <a:r>
              <a:rPr lang="en-US" sz="4500" dirty="0" err="1" smtClean="0">
                <a:solidFill>
                  <a:srgbClr val="0000FF"/>
                </a:solidFill>
                <a:latin typeface="Courier"/>
                <a:cs typeface="Courier"/>
              </a:rPr>
              <a:t>calcRainSize</a:t>
            </a:r>
            <a:r>
              <a:rPr lang="en-US" dirty="0" smtClean="0"/>
              <a:t> to </a:t>
            </a:r>
            <a:r>
              <a:rPr lang="en-US" sz="4000" dirty="0" smtClean="0">
                <a:solidFill>
                  <a:srgbClr val="0000FF"/>
                </a:solidFill>
                <a:latin typeface="Courier"/>
                <a:cs typeface="Courier"/>
              </a:rPr>
              <a:t>rain</a:t>
            </a:r>
            <a:endParaRPr lang="en-US" sz="40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008" y="1658470"/>
            <a:ext cx="7634883" cy="4904849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sapply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(rain,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calcRainSize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</a:p>
          <a:p>
            <a:endParaRPr lang="en-US" dirty="0"/>
          </a:p>
          <a:p>
            <a:r>
              <a:rPr lang="en-US" dirty="0" smtClean="0"/>
              <a:t>We don’t actually have to go through the hassle of writing a function definition.</a:t>
            </a:r>
          </a:p>
          <a:p>
            <a:endParaRPr lang="en-US" dirty="0"/>
          </a:p>
          <a:p>
            <a:r>
              <a:rPr lang="en-US" dirty="0" smtClean="0"/>
              <a:t>We can use an anonymous function:</a:t>
            </a:r>
          </a:p>
          <a:p>
            <a:endParaRPr lang="en-US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sapply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(rain, function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(station) { mean(station[station &gt; 0])</a:t>
            </a:r>
          </a:p>
          <a:p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6697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Inputs and 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008" y="1417588"/>
            <a:ext cx="7634883" cy="5141588"/>
          </a:xfrm>
        </p:spPr>
        <p:txBody>
          <a:bodyPr/>
          <a:lstStyle/>
          <a:p>
            <a:r>
              <a:rPr lang="en-US" dirty="0" smtClean="0"/>
              <a:t>We can specify the value for </a:t>
            </a:r>
            <a:r>
              <a:rPr lang="en-US" dirty="0" err="1" smtClean="0">
                <a:solidFill>
                  <a:srgbClr val="0000FF"/>
                </a:solidFill>
                <a:latin typeface="Monaco"/>
                <a:cs typeface="Monaco"/>
              </a:rPr>
              <a:t>traceAmt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as an additional argument to </a:t>
            </a:r>
            <a:r>
              <a:rPr lang="en-US" dirty="0" err="1" smtClean="0"/>
              <a:t>sapply</a:t>
            </a:r>
            <a:endParaRPr lang="en-US" dirty="0"/>
          </a:p>
          <a:p>
            <a:endParaRPr lang="en-US" dirty="0" smtClean="0"/>
          </a:p>
          <a:p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s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apply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(rain,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calcRainSize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, </a:t>
            </a:r>
          </a:p>
          <a:p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     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traceAmt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 = 5)</a:t>
            </a:r>
          </a:p>
          <a:p>
            <a:endParaRPr lang="en-US" dirty="0"/>
          </a:p>
          <a:p>
            <a:r>
              <a:rPr lang="en-US" dirty="0"/>
              <a:t>W</a:t>
            </a:r>
            <a:r>
              <a:rPr lang="en-US" dirty="0" smtClean="0"/>
              <a:t>hat if we want to specify a different value of </a:t>
            </a:r>
            <a:r>
              <a:rPr lang="en-US" dirty="0" err="1">
                <a:solidFill>
                  <a:srgbClr val="0000FF"/>
                </a:solidFill>
                <a:latin typeface="Monaco"/>
                <a:cs typeface="Monaco"/>
              </a:rPr>
              <a:t>traceAmt</a:t>
            </a:r>
            <a:r>
              <a:rPr lang="en-US" dirty="0" smtClean="0"/>
              <a:t> for each weather station?</a:t>
            </a:r>
          </a:p>
          <a:p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m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apply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calcRainSize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, rain, </a:t>
            </a:r>
          </a:p>
          <a:p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     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traceAmt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 = c(0, 1, 5, 10, 0))          </a:t>
            </a:r>
          </a:p>
          <a:p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      </a:t>
            </a:r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3756723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Inputs and 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008" y="1417588"/>
            <a:ext cx="8052346" cy="5141588"/>
          </a:xfrm>
        </p:spPr>
        <p:txBody>
          <a:bodyPr/>
          <a:lstStyle/>
          <a:p>
            <a:r>
              <a:rPr lang="en-US" dirty="0" smtClean="0"/>
              <a:t>Recall another version of function was: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calcRainSize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 = </a:t>
            </a:r>
          </a:p>
          <a:p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function(x,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tA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 = 0,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sumFun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 = mean) 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sumFun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(x[x &gt;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tA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])</a:t>
            </a:r>
          </a:p>
          <a:p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}</a:t>
            </a:r>
            <a:endParaRPr lang="en-US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endParaRPr lang="en-US" dirty="0"/>
          </a:p>
          <a:p>
            <a:r>
              <a:rPr lang="en-US" dirty="0"/>
              <a:t>W</a:t>
            </a:r>
            <a:r>
              <a:rPr lang="en-US" dirty="0" smtClean="0"/>
              <a:t>hat if we want to specify a different value of </a:t>
            </a:r>
            <a:r>
              <a:rPr lang="en-US" dirty="0" err="1">
                <a:solidFill>
                  <a:srgbClr val="0000FF"/>
                </a:solidFill>
                <a:latin typeface="Monaco"/>
                <a:cs typeface="Monaco"/>
              </a:rPr>
              <a:t>traceAmt</a:t>
            </a:r>
            <a:r>
              <a:rPr lang="en-US" dirty="0" smtClean="0"/>
              <a:t> for each weather station and use the </a:t>
            </a:r>
            <a:r>
              <a:rPr lang="en-US" dirty="0" smtClean="0">
                <a:solidFill>
                  <a:srgbClr val="0000FF"/>
                </a:solidFill>
              </a:rPr>
              <a:t>median</a:t>
            </a:r>
            <a:r>
              <a:rPr lang="en-US" dirty="0" smtClean="0"/>
              <a:t> function?</a:t>
            </a:r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m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apply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calcRainSize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, rain, </a:t>
            </a:r>
          </a:p>
          <a:p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     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traceAmt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 = c(0, 1, 5, 10, 0),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      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MoreArgs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= list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sumFun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=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median))          </a:t>
            </a:r>
          </a:p>
          <a:p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      </a:t>
            </a:r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792978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Roulette Wheel Study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This function </a:t>
            </a:r>
            <a:r>
              <a:rPr lang="en-US" dirty="0" smtClean="0"/>
              <a:t>is for </a:t>
            </a:r>
            <a:r>
              <a:rPr lang="en-US" dirty="0" smtClean="0"/>
              <a:t>a </a:t>
            </a:r>
            <a:r>
              <a:rPr lang="en-US" i="1" dirty="0" smtClean="0"/>
              <a:t>Monte Carlo study</a:t>
            </a:r>
            <a:r>
              <a:rPr lang="en-US" dirty="0" smtClean="0"/>
              <a:t>: Use a computer to simulate random variables (a random experiment). Use the simulations to learn about properties of the random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2112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Wheel</a:t>
            </a:r>
            <a:endParaRPr lang="en-US" dirty="0"/>
          </a:p>
        </p:txBody>
      </p:sp>
      <p:pic>
        <p:nvPicPr>
          <p:cNvPr id="4" name="Content Placeholder 3" descr="roulette-featured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9" b="869"/>
          <a:stretch>
            <a:fillRect/>
          </a:stretch>
        </p:blipFill>
        <p:spPr>
          <a:xfrm>
            <a:off x="633413" y="1568450"/>
            <a:ext cx="7635875" cy="4994275"/>
          </a:xfrm>
        </p:spPr>
      </p:pic>
    </p:spTree>
    <p:extLst>
      <p:ext uri="{BB962C8B-B14F-4D97-AF65-F5344CB8AC3E}">
        <p14:creationId xmlns:p14="http://schemas.microsoft.com/office/powerpoint/2010/main" val="34647158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Table</a:t>
            </a:r>
            <a:endParaRPr lang="en-US" dirty="0"/>
          </a:p>
        </p:txBody>
      </p:sp>
      <p:pic>
        <p:nvPicPr>
          <p:cNvPr id="4" name="Content Placeholder 3" descr="American-Roulette-Table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050" b="-15050"/>
          <a:stretch>
            <a:fillRect/>
          </a:stretch>
        </p:blipFill>
        <p:spPr>
          <a:xfrm>
            <a:off x="633413" y="1568450"/>
            <a:ext cx="7635875" cy="4994275"/>
          </a:xfrm>
        </p:spPr>
      </p:pic>
    </p:spTree>
    <p:extLst>
      <p:ext uri="{BB962C8B-B14F-4D97-AF65-F5344CB8AC3E}">
        <p14:creationId xmlns:p14="http://schemas.microsoft.com/office/powerpoint/2010/main" val="26850014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Outside Bets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185" y="1568824"/>
            <a:ext cx="7634883" cy="4994496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3600" dirty="0" smtClean="0">
                <a:latin typeface="Calibri"/>
                <a:cs typeface="Calibri"/>
              </a:rPr>
              <a:t>Red or Black</a:t>
            </a:r>
          </a:p>
          <a:p>
            <a:pPr marL="342900" indent="-342900">
              <a:buFont typeface="Arial"/>
              <a:buChar char="•"/>
            </a:pPr>
            <a:r>
              <a:rPr lang="en-US" sz="3600" dirty="0" smtClean="0">
                <a:latin typeface="Calibri"/>
                <a:cs typeface="Calibri"/>
              </a:rPr>
              <a:t>Even or Odd</a:t>
            </a:r>
          </a:p>
          <a:p>
            <a:pPr marL="342900" indent="-342900">
              <a:buFont typeface="Arial"/>
              <a:buChar char="•"/>
            </a:pPr>
            <a:r>
              <a:rPr lang="en-US" sz="3600" dirty="0" smtClean="0">
                <a:latin typeface="Calibri"/>
                <a:cs typeface="Calibri"/>
              </a:rPr>
              <a:t>Low or High</a:t>
            </a:r>
          </a:p>
          <a:p>
            <a:pPr marL="342900" indent="-342900">
              <a:buFont typeface="Arial"/>
              <a:buChar char="•"/>
            </a:pPr>
            <a:endParaRPr lang="en-US" sz="3600" dirty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3600" dirty="0" smtClean="0">
                <a:latin typeface="Calibri"/>
                <a:cs typeface="Calibri"/>
              </a:rPr>
              <a:t>1</a:t>
            </a:r>
            <a:r>
              <a:rPr lang="en-US" sz="3600" baseline="30000" dirty="0" smtClean="0">
                <a:latin typeface="Calibri"/>
                <a:cs typeface="Calibri"/>
              </a:rPr>
              <a:t>st</a:t>
            </a:r>
            <a:r>
              <a:rPr lang="en-US" sz="3600" dirty="0" smtClean="0">
                <a:latin typeface="Calibri"/>
                <a:cs typeface="Calibri"/>
              </a:rPr>
              <a:t>, 2</a:t>
            </a:r>
            <a:r>
              <a:rPr lang="en-US" sz="3600" baseline="30000" dirty="0" smtClean="0">
                <a:latin typeface="Calibri"/>
                <a:cs typeface="Calibri"/>
              </a:rPr>
              <a:t>nd</a:t>
            </a:r>
            <a:r>
              <a:rPr lang="en-US" sz="3600" dirty="0" smtClean="0">
                <a:latin typeface="Calibri"/>
                <a:cs typeface="Calibri"/>
              </a:rPr>
              <a:t>, or 3</a:t>
            </a:r>
            <a:r>
              <a:rPr lang="en-US" sz="3600" baseline="30000" dirty="0" smtClean="0">
                <a:latin typeface="Calibri"/>
                <a:cs typeface="Calibri"/>
              </a:rPr>
              <a:t>rd</a:t>
            </a:r>
            <a:r>
              <a:rPr lang="en-US" sz="3600" dirty="0" smtClean="0">
                <a:latin typeface="Calibri"/>
                <a:cs typeface="Calibri"/>
              </a:rPr>
              <a:t> dozen</a:t>
            </a:r>
          </a:p>
          <a:p>
            <a:pPr marL="342900" indent="-342900">
              <a:buFont typeface="Arial"/>
              <a:buChar char="•"/>
            </a:pPr>
            <a:r>
              <a:rPr lang="en-US" sz="3600" dirty="0" smtClean="0">
                <a:latin typeface="Calibri"/>
                <a:cs typeface="Calibri"/>
              </a:rPr>
              <a:t>1</a:t>
            </a:r>
            <a:r>
              <a:rPr lang="en-US" sz="3600" baseline="30000" dirty="0" smtClean="0">
                <a:latin typeface="Calibri"/>
                <a:cs typeface="Calibri"/>
              </a:rPr>
              <a:t>st</a:t>
            </a:r>
            <a:r>
              <a:rPr lang="en-US" sz="3600" dirty="0" smtClean="0">
                <a:latin typeface="Calibri"/>
                <a:cs typeface="Calibri"/>
              </a:rPr>
              <a:t>, 2</a:t>
            </a:r>
            <a:r>
              <a:rPr lang="en-US" sz="3600" baseline="30000" dirty="0" smtClean="0">
                <a:latin typeface="Calibri"/>
                <a:cs typeface="Calibri"/>
              </a:rPr>
              <a:t>nd</a:t>
            </a:r>
            <a:r>
              <a:rPr lang="en-US" sz="3600" dirty="0" smtClean="0">
                <a:latin typeface="Calibri"/>
                <a:cs typeface="Calibri"/>
              </a:rPr>
              <a:t>, or 3</a:t>
            </a:r>
            <a:r>
              <a:rPr lang="en-US" sz="3600" baseline="30000" dirty="0" smtClean="0">
                <a:latin typeface="Calibri"/>
                <a:cs typeface="Calibri"/>
              </a:rPr>
              <a:t>rd</a:t>
            </a:r>
            <a:r>
              <a:rPr lang="en-US" sz="3600" dirty="0" smtClean="0">
                <a:latin typeface="Calibri"/>
                <a:cs typeface="Calibri"/>
              </a:rPr>
              <a:t> column</a:t>
            </a:r>
          </a:p>
          <a:p>
            <a:pPr marL="342900" indent="-342900">
              <a:buFont typeface="Arial"/>
              <a:buChar char="•"/>
            </a:pPr>
            <a:endParaRPr lang="en-US" sz="3600" dirty="0" smtClean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3200" dirty="0" smtClean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3200" dirty="0">
              <a:latin typeface="Calibri"/>
              <a:cs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70824" y="1387706"/>
            <a:ext cx="40490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Even Odds (PAY 1 to 1)</a:t>
            </a:r>
          </a:p>
          <a:p>
            <a:r>
              <a:rPr lang="en-US" sz="2800" dirty="0" smtClean="0"/>
              <a:t>Place $1 bet, </a:t>
            </a:r>
          </a:p>
          <a:p>
            <a:r>
              <a:rPr lang="en-US" sz="2800" dirty="0" smtClean="0"/>
              <a:t>If win keep your $1 and get $1 more</a:t>
            </a:r>
          </a:p>
          <a:p>
            <a:r>
              <a:rPr lang="en-US" sz="2800" dirty="0" smtClean="0"/>
              <a:t>If lose, house gets your $1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721413" y="4611231"/>
            <a:ext cx="43030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PAY </a:t>
            </a:r>
            <a:r>
              <a:rPr lang="en-US" sz="2800" dirty="0"/>
              <a:t>2</a:t>
            </a:r>
            <a:r>
              <a:rPr lang="en-US" sz="2800" dirty="0" smtClean="0"/>
              <a:t> to 1)</a:t>
            </a:r>
          </a:p>
          <a:p>
            <a:r>
              <a:rPr lang="en-US" sz="2800" dirty="0" smtClean="0"/>
              <a:t>Place $1 bet, </a:t>
            </a:r>
          </a:p>
          <a:p>
            <a:r>
              <a:rPr lang="en-US" sz="2800" dirty="0" smtClean="0"/>
              <a:t>If win keep your $1 and get $2 more</a:t>
            </a:r>
          </a:p>
          <a:p>
            <a:r>
              <a:rPr lang="en-US" sz="2800" dirty="0" smtClean="0"/>
              <a:t>If lose, house gets your $1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376801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Bets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7" y="1417588"/>
            <a:ext cx="4159177" cy="5145732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3600" dirty="0" smtClean="0">
                <a:latin typeface="Calibri"/>
                <a:cs typeface="Calibri"/>
              </a:rPr>
              <a:t>Straight up (single number ) </a:t>
            </a:r>
          </a:p>
          <a:p>
            <a:pPr marL="0" indent="0"/>
            <a:r>
              <a:rPr lang="en-US" sz="3600" dirty="0" smtClean="0">
                <a:latin typeface="Calibri"/>
                <a:cs typeface="Calibri"/>
              </a:rPr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sz="3600" dirty="0" smtClean="0">
                <a:latin typeface="Calibri"/>
                <a:cs typeface="Calibri"/>
              </a:rPr>
              <a:t>Split (2 numbers)</a:t>
            </a:r>
          </a:p>
          <a:p>
            <a:pPr marL="342900" indent="-342900">
              <a:buFont typeface="Arial"/>
              <a:buChar char="•"/>
            </a:pPr>
            <a:endParaRPr lang="en-US" sz="3600" dirty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3600" dirty="0" smtClean="0">
                <a:latin typeface="Calibri"/>
                <a:cs typeface="Calibri"/>
              </a:rPr>
              <a:t>Street (3 numbers)</a:t>
            </a:r>
          </a:p>
          <a:p>
            <a:pPr marL="0" indent="0"/>
            <a:endParaRPr lang="en-US" sz="3600" dirty="0" smtClean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3600" dirty="0" smtClean="0">
                <a:latin typeface="Calibri"/>
                <a:cs typeface="Calibri"/>
              </a:rPr>
              <a:t>Corner (4 numbers)</a:t>
            </a:r>
          </a:p>
          <a:p>
            <a:pPr marL="342900" indent="-342900">
              <a:buFont typeface="Arial"/>
              <a:buChar char="•"/>
            </a:pPr>
            <a:endParaRPr lang="en-US" sz="3600" dirty="0" smtClean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3200" dirty="0" smtClean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3200" dirty="0">
              <a:latin typeface="Calibri"/>
              <a:cs typeface="Calibri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922491" y="1415764"/>
            <a:ext cx="3763863" cy="5145732"/>
          </a:xfrm>
        </p:spPr>
        <p:txBody>
          <a:bodyPr/>
          <a:lstStyle/>
          <a:p>
            <a:r>
              <a:rPr lang="en-US" sz="3600" dirty="0" smtClean="0">
                <a:latin typeface="Calibri"/>
                <a:cs typeface="Calibri"/>
              </a:rPr>
              <a:t>Pays 35 to 1</a:t>
            </a:r>
          </a:p>
          <a:p>
            <a:endParaRPr lang="en-US" sz="3600" dirty="0">
              <a:latin typeface="Calibri"/>
              <a:cs typeface="Calibri"/>
            </a:endParaRPr>
          </a:p>
          <a:p>
            <a:endParaRPr lang="en-US" sz="3600" dirty="0" smtClean="0">
              <a:latin typeface="Calibri"/>
              <a:cs typeface="Calibri"/>
            </a:endParaRPr>
          </a:p>
          <a:p>
            <a:r>
              <a:rPr lang="en-US" sz="3600" dirty="0" smtClean="0">
                <a:latin typeface="Calibri"/>
                <a:cs typeface="Calibri"/>
              </a:rPr>
              <a:t>Pays 17 to 1</a:t>
            </a:r>
          </a:p>
          <a:p>
            <a:endParaRPr lang="en-US" sz="3600" dirty="0">
              <a:latin typeface="Calibri"/>
              <a:cs typeface="Calibri"/>
            </a:endParaRPr>
          </a:p>
          <a:p>
            <a:r>
              <a:rPr lang="en-US" sz="3600" dirty="0" smtClean="0">
                <a:latin typeface="Calibri"/>
                <a:cs typeface="Calibri"/>
              </a:rPr>
              <a:t>Pays 11 to 1</a:t>
            </a:r>
          </a:p>
          <a:p>
            <a:endParaRPr lang="en-US" sz="3600" dirty="0">
              <a:latin typeface="Calibri"/>
              <a:cs typeface="Calibri"/>
            </a:endParaRPr>
          </a:p>
          <a:p>
            <a:r>
              <a:rPr lang="en-US" sz="3600" dirty="0" smtClean="0">
                <a:latin typeface="Calibri"/>
                <a:cs typeface="Calibri"/>
              </a:rPr>
              <a:t>Pays 8 to 1</a:t>
            </a:r>
            <a:endParaRPr lang="en-US" sz="3600" dirty="0">
              <a:latin typeface="Calibri"/>
              <a:cs typeface="Calibri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1789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Rectangle 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r>
              <a:rPr lang="en-US" sz="3200" dirty="0" smtClean="0">
                <a:latin typeface="Calibri"/>
                <a:cs typeface="Calibri"/>
              </a:rPr>
              <a:t>So far we have relied on the built-in functionality of R to carry out our analyses.  In the next several lectures, we cover:</a:t>
            </a:r>
          </a:p>
          <a:p>
            <a:pPr marL="0" indent="0" eaLnBrk="1" hangingPunct="1">
              <a:defRPr/>
            </a:pPr>
            <a:endParaRPr lang="en-US" sz="3200" dirty="0" smtClean="0">
              <a:latin typeface="Calibri"/>
              <a:cs typeface="Calibri"/>
            </a:endParaRPr>
          </a:p>
          <a:p>
            <a:pPr marL="457200" indent="-457200" eaLnBrk="1" hangingPunct="1">
              <a:buSzPct val="125000"/>
              <a:buFont typeface="Arial"/>
              <a:buChar char="•"/>
              <a:defRPr/>
            </a:pPr>
            <a:r>
              <a:rPr lang="en-US" sz="3200" dirty="0" smtClean="0">
                <a:latin typeface="Calibri"/>
                <a:cs typeface="Calibri"/>
              </a:rPr>
              <a:t>How to write your own functions</a:t>
            </a:r>
          </a:p>
          <a:p>
            <a:pPr marL="457200" indent="-457200" eaLnBrk="1" hangingPunct="1">
              <a:buSzPct val="125000"/>
              <a:buFont typeface="Arial"/>
              <a:buChar char="•"/>
              <a:defRPr/>
            </a:pPr>
            <a:r>
              <a:rPr lang="en-US" sz="3200" dirty="0" smtClean="0">
                <a:latin typeface="Calibri"/>
                <a:cs typeface="Calibri"/>
              </a:rPr>
              <a:t>How to use control flow </a:t>
            </a:r>
          </a:p>
          <a:p>
            <a:pPr marL="457200" indent="-457200" eaLnBrk="1" hangingPunct="1">
              <a:buSzPct val="125000"/>
              <a:buFont typeface="Arial"/>
              <a:buChar char="•"/>
              <a:defRPr/>
            </a:pPr>
            <a:r>
              <a:rPr lang="en-US" sz="3200" dirty="0" smtClean="0">
                <a:latin typeface="Calibri"/>
                <a:cs typeface="Calibri"/>
              </a:rPr>
              <a:t>Debugging your code when something goes wrong</a:t>
            </a:r>
          </a:p>
          <a:p>
            <a:pPr marL="457200" indent="-457200" eaLnBrk="1" hangingPunct="1">
              <a:buSzPct val="125000"/>
              <a:buFont typeface="Arial"/>
              <a:buChar char="•"/>
              <a:defRPr/>
            </a:pPr>
            <a:r>
              <a:rPr lang="en-US" sz="3200" dirty="0" smtClean="0">
                <a:latin typeface="Calibri"/>
                <a:cs typeface="Calibri"/>
              </a:rPr>
              <a:t>The </a:t>
            </a:r>
            <a:r>
              <a:rPr lang="en-US" sz="3200" dirty="0">
                <a:latin typeface="Calibri"/>
                <a:cs typeface="Calibri"/>
              </a:rPr>
              <a:t>meaning of </a:t>
            </a:r>
            <a:r>
              <a:rPr lang="en-US" sz="3200" dirty="0" smtClean="0">
                <a:latin typeface="Calibri"/>
                <a:cs typeface="Calibri"/>
              </a:rPr>
              <a:t>environments </a:t>
            </a:r>
            <a:r>
              <a:rPr lang="en-US" sz="3200" dirty="0">
                <a:latin typeface="Calibri"/>
                <a:cs typeface="Calibri"/>
              </a:rPr>
              <a:t>and </a:t>
            </a:r>
            <a:r>
              <a:rPr lang="en-US" sz="3200" dirty="0" smtClean="0">
                <a:latin typeface="Calibri"/>
                <a:cs typeface="Calibri"/>
              </a:rPr>
              <a:t>variable scope</a:t>
            </a:r>
            <a:endParaRPr lang="en-US" altLang="ja-JP" sz="3200" dirty="0" smtClean="0">
              <a:latin typeface="Calibri"/>
              <a:cs typeface="Calibri"/>
            </a:endParaRPr>
          </a:p>
          <a:p>
            <a:pPr marL="457200" indent="-457200" eaLnBrk="1" hangingPunct="1">
              <a:buSzPct val="125000"/>
              <a:buFont typeface="Arial"/>
              <a:buChar char="•"/>
              <a:defRPr/>
            </a:pPr>
            <a:r>
              <a:rPr lang="en-US" sz="3200" dirty="0" smtClean="0">
                <a:latin typeface="Calibri"/>
                <a:cs typeface="Calibri"/>
              </a:rPr>
              <a:t>Timing and writing efficient code</a:t>
            </a:r>
          </a:p>
          <a:p>
            <a:pPr marL="0" indent="0" eaLnBrk="1" hangingPunct="1">
              <a:buSzPct val="125000"/>
              <a:defRPr/>
            </a:pPr>
            <a:endParaRPr lang="en-US" sz="3200" dirty="0" smtClean="0">
              <a:latin typeface="Calibri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354" y="1533201"/>
            <a:ext cx="7773293" cy="1470049"/>
          </a:xfrm>
        </p:spPr>
        <p:txBody>
          <a:bodyPr/>
          <a:lstStyle/>
          <a:p>
            <a:r>
              <a:rPr lang="en-US" dirty="0" smtClean="0"/>
              <a:t>How do winnings from</a:t>
            </a:r>
            <a:br>
              <a:rPr lang="en-US" dirty="0" smtClean="0"/>
            </a:br>
            <a:r>
              <a:rPr lang="en-US" dirty="0" smtClean="0"/>
              <a:t> 100 bets of $1 on Red </a:t>
            </a:r>
            <a:br>
              <a:rPr lang="en-US" dirty="0" smtClean="0"/>
            </a:br>
            <a:r>
              <a:rPr lang="en-US" dirty="0" smtClean="0"/>
              <a:t>compare to </a:t>
            </a:r>
            <a:br>
              <a:rPr lang="en-US" dirty="0" smtClean="0"/>
            </a:br>
            <a:r>
              <a:rPr lang="en-US" dirty="0" smtClean="0"/>
              <a:t>1 bet of $100 one Red?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1071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354" y="1533201"/>
            <a:ext cx="7773293" cy="1470049"/>
          </a:xfrm>
        </p:spPr>
        <p:txBody>
          <a:bodyPr/>
          <a:lstStyle/>
          <a:p>
            <a:r>
              <a:rPr lang="en-US" dirty="0" smtClean="0"/>
              <a:t>Let’s write a function that can simulate these two situations –</a:t>
            </a:r>
            <a:br>
              <a:rPr lang="en-US" dirty="0" smtClean="0"/>
            </a:br>
            <a:r>
              <a:rPr lang="en-US" dirty="0" smtClean="0"/>
              <a:t>100 $1 bets</a:t>
            </a:r>
            <a:br>
              <a:rPr lang="en-US" dirty="0" smtClean="0"/>
            </a:br>
            <a:r>
              <a:rPr lang="en-US" dirty="0" smtClean="0"/>
              <a:t> 1 $100 bet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4888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Explain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008" y="1568824"/>
            <a:ext cx="7634883" cy="4994496"/>
          </a:xfrm>
        </p:spPr>
        <p:txBody>
          <a:bodyPr/>
          <a:lstStyle/>
          <a:p>
            <a:r>
              <a:rPr lang="en-US" sz="3600" dirty="0" smtClean="0">
                <a:latin typeface="Calibri"/>
                <a:cs typeface="Calibri"/>
              </a:rPr>
              <a:t>Simulate the spins from a roulette wheel and track the winnings for a specified number of bets for a specified bet size</a:t>
            </a:r>
            <a:endParaRPr lang="en-US" sz="3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90701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Explain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008" y="1568824"/>
            <a:ext cx="7634883" cy="4994496"/>
          </a:xfrm>
        </p:spPr>
        <p:txBody>
          <a:bodyPr/>
          <a:lstStyle/>
          <a:p>
            <a:r>
              <a:rPr lang="en-US" sz="3600" dirty="0" smtClean="0">
                <a:latin typeface="Calibri"/>
                <a:cs typeface="Calibri"/>
              </a:rPr>
              <a:t>Spins from a roulette wheel behave like draws from an urn</a:t>
            </a:r>
            <a:endParaRPr lang="en-US" sz="3600" dirty="0">
              <a:latin typeface="Calibri"/>
              <a:cs typeface="Calibri"/>
            </a:endParaRPr>
          </a:p>
        </p:txBody>
      </p:sp>
      <p:pic>
        <p:nvPicPr>
          <p:cNvPr id="4" name="Picture 3" descr="urnEmpt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82" y="2965823"/>
            <a:ext cx="4064000" cy="3048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 bwMode="auto">
          <a:xfrm>
            <a:off x="2950285" y="4676587"/>
            <a:ext cx="232186" cy="247127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6" name="Oval 5"/>
          <p:cNvSpPr/>
          <p:nvPr/>
        </p:nvSpPr>
        <p:spPr bwMode="auto">
          <a:xfrm>
            <a:off x="3102685" y="4828987"/>
            <a:ext cx="232186" cy="247127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 bwMode="auto">
          <a:xfrm>
            <a:off x="2986592" y="3961202"/>
            <a:ext cx="232186" cy="247127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 bwMode="auto">
          <a:xfrm>
            <a:off x="2182010" y="4355948"/>
            <a:ext cx="232186" cy="247127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9" name="Oval 8"/>
          <p:cNvSpPr/>
          <p:nvPr/>
        </p:nvSpPr>
        <p:spPr bwMode="auto">
          <a:xfrm>
            <a:off x="1949824" y="4676586"/>
            <a:ext cx="232186" cy="247127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10" name="Oval 9"/>
          <p:cNvSpPr/>
          <p:nvPr/>
        </p:nvSpPr>
        <p:spPr bwMode="auto">
          <a:xfrm>
            <a:off x="3450964" y="4676587"/>
            <a:ext cx="232186" cy="247127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 bwMode="auto">
          <a:xfrm>
            <a:off x="1129255" y="4182333"/>
            <a:ext cx="232186" cy="247127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12" name="Oval 11"/>
          <p:cNvSpPr/>
          <p:nvPr/>
        </p:nvSpPr>
        <p:spPr bwMode="auto">
          <a:xfrm>
            <a:off x="2414196" y="4734259"/>
            <a:ext cx="232186" cy="247127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13" name="Oval 12"/>
          <p:cNvSpPr/>
          <p:nvPr/>
        </p:nvSpPr>
        <p:spPr bwMode="auto">
          <a:xfrm>
            <a:off x="2065917" y="4146173"/>
            <a:ext cx="232186" cy="247127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14" name="Oval 13"/>
          <p:cNvSpPr/>
          <p:nvPr/>
        </p:nvSpPr>
        <p:spPr bwMode="auto">
          <a:xfrm>
            <a:off x="2141071" y="4952550"/>
            <a:ext cx="232186" cy="247127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 bwMode="auto">
          <a:xfrm>
            <a:off x="1187675" y="4705423"/>
            <a:ext cx="232186" cy="247127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16" name="Oval 15"/>
          <p:cNvSpPr/>
          <p:nvPr/>
        </p:nvSpPr>
        <p:spPr bwMode="auto">
          <a:xfrm>
            <a:off x="1597063" y="4682562"/>
            <a:ext cx="232186" cy="247127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17" name="Oval 16"/>
          <p:cNvSpPr/>
          <p:nvPr/>
        </p:nvSpPr>
        <p:spPr bwMode="auto">
          <a:xfrm>
            <a:off x="3218778" y="4429460"/>
            <a:ext cx="232186" cy="247127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18" name="Oval 17"/>
          <p:cNvSpPr/>
          <p:nvPr/>
        </p:nvSpPr>
        <p:spPr bwMode="auto">
          <a:xfrm>
            <a:off x="2762475" y="4289310"/>
            <a:ext cx="232186" cy="247127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19" name="Oval 18"/>
          <p:cNvSpPr/>
          <p:nvPr/>
        </p:nvSpPr>
        <p:spPr bwMode="auto">
          <a:xfrm>
            <a:off x="1303768" y="4429460"/>
            <a:ext cx="232186" cy="247127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20" name="Oval 19"/>
          <p:cNvSpPr/>
          <p:nvPr/>
        </p:nvSpPr>
        <p:spPr bwMode="auto">
          <a:xfrm>
            <a:off x="2414196" y="4042183"/>
            <a:ext cx="232186" cy="247127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21" name="Oval 20"/>
          <p:cNvSpPr/>
          <p:nvPr/>
        </p:nvSpPr>
        <p:spPr bwMode="auto">
          <a:xfrm>
            <a:off x="1713156" y="4081928"/>
            <a:ext cx="232186" cy="247127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22" name="Oval 21"/>
          <p:cNvSpPr/>
          <p:nvPr/>
        </p:nvSpPr>
        <p:spPr bwMode="auto">
          <a:xfrm>
            <a:off x="2646382" y="4857823"/>
            <a:ext cx="232186" cy="247127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23" name="Oval 22"/>
          <p:cNvSpPr/>
          <p:nvPr/>
        </p:nvSpPr>
        <p:spPr bwMode="auto">
          <a:xfrm>
            <a:off x="1865556" y="4234328"/>
            <a:ext cx="232186" cy="247127"/>
          </a:xfrm>
          <a:prstGeom prst="ellipse">
            <a:avLst/>
          </a:prstGeom>
          <a:solidFill>
            <a:srgbClr val="008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24" name="Oval 23"/>
          <p:cNvSpPr/>
          <p:nvPr/>
        </p:nvSpPr>
        <p:spPr bwMode="auto">
          <a:xfrm>
            <a:off x="2530289" y="4458296"/>
            <a:ext cx="232186" cy="247127"/>
          </a:xfrm>
          <a:prstGeom prst="ellipse">
            <a:avLst/>
          </a:prstGeom>
          <a:solidFill>
            <a:srgbClr val="008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25" name="Oval 24"/>
          <p:cNvSpPr/>
          <p:nvPr/>
        </p:nvSpPr>
        <p:spPr bwMode="auto">
          <a:xfrm>
            <a:off x="2017956" y="4386728"/>
            <a:ext cx="232186" cy="247127"/>
          </a:xfrm>
          <a:prstGeom prst="ellipse">
            <a:avLst/>
          </a:prstGeom>
          <a:solidFill>
            <a:schemeClr val="tx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26" name="Oval 25"/>
          <p:cNvSpPr/>
          <p:nvPr/>
        </p:nvSpPr>
        <p:spPr bwMode="auto">
          <a:xfrm>
            <a:off x="2170356" y="4719314"/>
            <a:ext cx="232186" cy="247127"/>
          </a:xfrm>
          <a:prstGeom prst="ellipse">
            <a:avLst/>
          </a:prstGeom>
          <a:solidFill>
            <a:schemeClr val="tx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27" name="Oval 26"/>
          <p:cNvSpPr/>
          <p:nvPr/>
        </p:nvSpPr>
        <p:spPr bwMode="auto">
          <a:xfrm>
            <a:off x="1749463" y="4558998"/>
            <a:ext cx="232186" cy="247127"/>
          </a:xfrm>
          <a:prstGeom prst="ellipse">
            <a:avLst/>
          </a:prstGeom>
          <a:solidFill>
            <a:schemeClr val="tx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28" name="Oval 27"/>
          <p:cNvSpPr/>
          <p:nvPr/>
        </p:nvSpPr>
        <p:spPr bwMode="auto">
          <a:xfrm>
            <a:off x="2475156" y="4843928"/>
            <a:ext cx="232186" cy="247127"/>
          </a:xfrm>
          <a:prstGeom prst="ellipse">
            <a:avLst/>
          </a:prstGeom>
          <a:solidFill>
            <a:schemeClr val="tx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29" name="Oval 28"/>
          <p:cNvSpPr/>
          <p:nvPr/>
        </p:nvSpPr>
        <p:spPr bwMode="auto">
          <a:xfrm>
            <a:off x="2743649" y="4595751"/>
            <a:ext cx="232186" cy="247127"/>
          </a:xfrm>
          <a:prstGeom prst="ellipse">
            <a:avLst/>
          </a:prstGeom>
          <a:solidFill>
            <a:schemeClr val="tx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30" name="Oval 29"/>
          <p:cNvSpPr/>
          <p:nvPr/>
        </p:nvSpPr>
        <p:spPr bwMode="auto">
          <a:xfrm>
            <a:off x="3450964" y="4329055"/>
            <a:ext cx="232186" cy="247127"/>
          </a:xfrm>
          <a:prstGeom prst="ellipse">
            <a:avLst/>
          </a:prstGeom>
          <a:solidFill>
            <a:schemeClr val="tx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31" name="Oval 30"/>
          <p:cNvSpPr/>
          <p:nvPr/>
        </p:nvSpPr>
        <p:spPr bwMode="auto">
          <a:xfrm>
            <a:off x="1401185" y="4761750"/>
            <a:ext cx="232186" cy="247127"/>
          </a:xfrm>
          <a:prstGeom prst="ellipse">
            <a:avLst/>
          </a:prstGeom>
          <a:solidFill>
            <a:schemeClr val="tx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32" name="Oval 31"/>
          <p:cNvSpPr/>
          <p:nvPr/>
        </p:nvSpPr>
        <p:spPr bwMode="auto">
          <a:xfrm>
            <a:off x="2692401" y="3969232"/>
            <a:ext cx="232186" cy="247127"/>
          </a:xfrm>
          <a:prstGeom prst="ellipse">
            <a:avLst/>
          </a:prstGeom>
          <a:solidFill>
            <a:schemeClr val="tx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33" name="Oval 32"/>
          <p:cNvSpPr/>
          <p:nvPr/>
        </p:nvSpPr>
        <p:spPr bwMode="auto">
          <a:xfrm>
            <a:off x="2920403" y="4463486"/>
            <a:ext cx="232186" cy="247127"/>
          </a:xfrm>
          <a:prstGeom prst="ellipse">
            <a:avLst/>
          </a:prstGeom>
          <a:solidFill>
            <a:schemeClr val="tx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34" name="Oval 33"/>
          <p:cNvSpPr/>
          <p:nvPr/>
        </p:nvSpPr>
        <p:spPr bwMode="auto">
          <a:xfrm>
            <a:off x="1597063" y="4393300"/>
            <a:ext cx="232186" cy="247127"/>
          </a:xfrm>
          <a:prstGeom prst="ellipse">
            <a:avLst/>
          </a:prstGeom>
          <a:solidFill>
            <a:schemeClr val="tx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35" name="Oval 34"/>
          <p:cNvSpPr/>
          <p:nvPr/>
        </p:nvSpPr>
        <p:spPr bwMode="auto">
          <a:xfrm>
            <a:off x="1820285" y="4885314"/>
            <a:ext cx="232186" cy="247127"/>
          </a:xfrm>
          <a:prstGeom prst="ellipse">
            <a:avLst/>
          </a:prstGeom>
          <a:solidFill>
            <a:schemeClr val="tx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36" name="Oval 35"/>
          <p:cNvSpPr/>
          <p:nvPr/>
        </p:nvSpPr>
        <p:spPr bwMode="auto">
          <a:xfrm>
            <a:off x="4562289" y="5243455"/>
            <a:ext cx="232186" cy="247127"/>
          </a:xfrm>
          <a:prstGeom prst="ellipse">
            <a:avLst/>
          </a:prstGeom>
          <a:solidFill>
            <a:schemeClr val="tx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37" name="Oval 36"/>
          <p:cNvSpPr/>
          <p:nvPr/>
        </p:nvSpPr>
        <p:spPr bwMode="auto">
          <a:xfrm>
            <a:off x="2170356" y="4022609"/>
            <a:ext cx="232186" cy="247127"/>
          </a:xfrm>
          <a:prstGeom prst="ellipse">
            <a:avLst/>
          </a:prstGeom>
          <a:solidFill>
            <a:schemeClr val="tx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38" name="Oval 37"/>
          <p:cNvSpPr/>
          <p:nvPr/>
        </p:nvSpPr>
        <p:spPr bwMode="auto">
          <a:xfrm>
            <a:off x="3102685" y="4216359"/>
            <a:ext cx="232186" cy="247127"/>
          </a:xfrm>
          <a:prstGeom prst="ellipse">
            <a:avLst/>
          </a:prstGeom>
          <a:solidFill>
            <a:schemeClr val="tx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39" name="Oval 38"/>
          <p:cNvSpPr/>
          <p:nvPr/>
        </p:nvSpPr>
        <p:spPr bwMode="auto">
          <a:xfrm>
            <a:off x="897069" y="4487132"/>
            <a:ext cx="232186" cy="247127"/>
          </a:xfrm>
          <a:prstGeom prst="ellipse">
            <a:avLst/>
          </a:prstGeom>
          <a:solidFill>
            <a:schemeClr val="tx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40" name="Oval 39"/>
          <p:cNvSpPr/>
          <p:nvPr/>
        </p:nvSpPr>
        <p:spPr bwMode="auto">
          <a:xfrm>
            <a:off x="1381015" y="4032025"/>
            <a:ext cx="232186" cy="247127"/>
          </a:xfrm>
          <a:prstGeom prst="ellipse">
            <a:avLst/>
          </a:prstGeom>
          <a:solidFill>
            <a:schemeClr val="tx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378824" y="2674471"/>
            <a:ext cx="33075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libri"/>
                <a:cs typeface="Calibri"/>
              </a:rPr>
              <a:t>18 Red Balls</a:t>
            </a:r>
          </a:p>
          <a:p>
            <a:r>
              <a:rPr lang="en-US" sz="3200" dirty="0" smtClean="0">
                <a:latin typeface="Calibri"/>
                <a:cs typeface="Calibri"/>
              </a:rPr>
              <a:t>18 Black Balls</a:t>
            </a:r>
          </a:p>
          <a:p>
            <a:r>
              <a:rPr lang="en-US" sz="3200" dirty="0" smtClean="0">
                <a:latin typeface="Calibri"/>
                <a:cs typeface="Calibri"/>
              </a:rPr>
              <a:t>2  Green Balls</a:t>
            </a:r>
            <a:endParaRPr lang="en-US" sz="3200" dirty="0">
              <a:latin typeface="Calibri"/>
              <a:cs typeface="Calibri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817480" y="4721258"/>
            <a:ext cx="386887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libri"/>
                <a:cs typeface="Calibri"/>
              </a:rPr>
              <a:t>Draw 1 ball</a:t>
            </a:r>
          </a:p>
          <a:p>
            <a:r>
              <a:rPr lang="en-US" sz="3200" dirty="0" smtClean="0">
                <a:latin typeface="Calibri"/>
                <a:cs typeface="Calibri"/>
              </a:rPr>
              <a:t>Win if it’s Red</a:t>
            </a:r>
          </a:p>
          <a:p>
            <a:r>
              <a:rPr lang="en-US" sz="3200" dirty="0" smtClean="0">
                <a:latin typeface="Calibri"/>
                <a:cs typeface="Calibri"/>
              </a:rPr>
              <a:t>Replace ball in urn</a:t>
            </a:r>
          </a:p>
          <a:p>
            <a:r>
              <a:rPr lang="en-US" sz="3200" dirty="0" smtClean="0">
                <a:latin typeface="Calibri"/>
                <a:cs typeface="Calibri"/>
              </a:rPr>
              <a:t>Ready to play again</a:t>
            </a:r>
          </a:p>
        </p:txBody>
      </p:sp>
    </p:spTree>
    <p:extLst>
      <p:ext uri="{BB962C8B-B14F-4D97-AF65-F5344CB8AC3E}">
        <p14:creationId xmlns:p14="http://schemas.microsoft.com/office/powerpoint/2010/main" val="31964668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Code 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568824"/>
            <a:ext cx="8228707" cy="4994496"/>
          </a:xfrm>
        </p:spPr>
        <p:txBody>
          <a:bodyPr/>
          <a:lstStyle/>
          <a:p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wheel = rep(c("</a:t>
            </a:r>
            <a:r>
              <a:rPr lang="en-US" sz="2800" dirty="0" err="1" smtClean="0">
                <a:solidFill>
                  <a:srgbClr val="0000FF"/>
                </a:solidFill>
                <a:latin typeface="Courier"/>
                <a:cs typeface="Courier"/>
              </a:rPr>
              <a:t>red”,"black”,"green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"),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          c(18, 18, 2))</a:t>
            </a:r>
          </a:p>
          <a:p>
            <a:endParaRPr lang="en-US" sz="28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spins = sample(wheel, 100, 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             replace = TRUE)</a:t>
            </a:r>
          </a:p>
          <a:p>
            <a:endParaRPr lang="en-US" sz="28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winnings = numeric(100)</a:t>
            </a:r>
          </a:p>
          <a:p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winnings[spins == "red"] = 1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winnings[spins 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!= 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"red"] = -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1</a:t>
            </a:r>
          </a:p>
          <a:p>
            <a:endParaRPr lang="en-US" sz="28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800" dirty="0" err="1" smtClean="0">
                <a:solidFill>
                  <a:srgbClr val="0000FF"/>
                </a:solidFill>
                <a:latin typeface="Courier"/>
                <a:cs typeface="Courier"/>
              </a:rPr>
              <a:t>totalWinnings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= sum(winnings)</a:t>
            </a:r>
            <a:endParaRPr lang="en-US" sz="2800" dirty="0">
              <a:solidFill>
                <a:srgbClr val="0000FF"/>
              </a:solidFill>
              <a:latin typeface="Courier"/>
              <a:cs typeface="Courier"/>
            </a:endParaRPr>
          </a:p>
          <a:p>
            <a:endParaRPr lang="en-US" sz="28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53412" y="4078941"/>
            <a:ext cx="239058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libri"/>
                <a:cs typeface="Calibri"/>
              </a:rPr>
              <a:t>Can we work with 1 and -1 instead of red, black and green?</a:t>
            </a:r>
            <a:endParaRPr lang="en-US"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33821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Simplify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568824"/>
            <a:ext cx="8228707" cy="4994496"/>
          </a:xfrm>
        </p:spPr>
        <p:txBody>
          <a:bodyPr/>
          <a:lstStyle/>
          <a:p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wheel = rep(c(1, -1), c(18, 20))</a:t>
            </a:r>
          </a:p>
          <a:p>
            <a:endParaRPr lang="en-US" sz="28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w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ins = sample(wheel, 100, 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             replace = TRUE)</a:t>
            </a:r>
          </a:p>
          <a:p>
            <a:endParaRPr lang="en-US" sz="28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800" dirty="0" err="1" smtClean="0">
                <a:solidFill>
                  <a:srgbClr val="0000FF"/>
                </a:solidFill>
                <a:latin typeface="Courier"/>
                <a:cs typeface="Courier"/>
              </a:rPr>
              <a:t>totalWinnings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= sum(wins)</a:t>
            </a:r>
            <a:endParaRPr lang="en-US" sz="2800" dirty="0">
              <a:solidFill>
                <a:srgbClr val="0000FF"/>
              </a:solidFill>
              <a:latin typeface="Courier"/>
              <a:cs typeface="Courier"/>
            </a:endParaRPr>
          </a:p>
          <a:p>
            <a:endParaRPr lang="en-US" sz="28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66236" y="4407647"/>
            <a:ext cx="32721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libri"/>
                <a:cs typeface="Calibri"/>
              </a:rPr>
              <a:t>How would this code change for the other betting scenario? </a:t>
            </a:r>
          </a:p>
        </p:txBody>
      </p:sp>
    </p:spTree>
    <p:extLst>
      <p:ext uri="{BB962C8B-B14F-4D97-AF65-F5344CB8AC3E}">
        <p14:creationId xmlns:p14="http://schemas.microsoft.com/office/powerpoint/2010/main" val="38778275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Code for Other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568824"/>
            <a:ext cx="8228707" cy="4994496"/>
          </a:xfrm>
        </p:spPr>
        <p:txBody>
          <a:bodyPr/>
          <a:lstStyle/>
          <a:p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wheel = rep(c(1, -1), c(18, 20))</a:t>
            </a:r>
          </a:p>
          <a:p>
            <a:endParaRPr lang="en-US" sz="28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w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ins = sample(wheel, 1, 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            replace = TRUE)</a:t>
            </a:r>
          </a:p>
          <a:p>
            <a:endParaRPr lang="en-US" sz="28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800" dirty="0" err="1" smtClean="0">
                <a:solidFill>
                  <a:srgbClr val="0000FF"/>
                </a:solidFill>
                <a:latin typeface="Courier"/>
                <a:cs typeface="Courier"/>
              </a:rPr>
              <a:t>totalWinnings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= sum(wins * 100)</a:t>
            </a:r>
            <a:endParaRPr lang="en-US" sz="2800" dirty="0">
              <a:solidFill>
                <a:srgbClr val="0000FF"/>
              </a:solidFill>
              <a:latin typeface="Courier"/>
              <a:cs typeface="Courier"/>
            </a:endParaRPr>
          </a:p>
          <a:p>
            <a:endParaRPr lang="en-US" sz="28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0235" y="4407647"/>
            <a:ext cx="62061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libri"/>
                <a:cs typeface="Calibri"/>
              </a:rPr>
              <a:t>How do these 2 scenarios compare? </a:t>
            </a:r>
          </a:p>
          <a:p>
            <a:r>
              <a:rPr lang="en-US" sz="3200" dirty="0" smtClean="0">
                <a:latin typeface="Calibri"/>
                <a:cs typeface="Calibri"/>
              </a:rPr>
              <a:t>To answer this question we want to evaluate our code many times </a:t>
            </a:r>
          </a:p>
        </p:txBody>
      </p:sp>
    </p:spTree>
    <p:extLst>
      <p:ext uri="{BB962C8B-B14F-4D97-AF65-F5344CB8AC3E}">
        <p14:creationId xmlns:p14="http://schemas.microsoft.com/office/powerpoint/2010/main" val="17112746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Generalize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008" y="1568824"/>
            <a:ext cx="7634883" cy="4994496"/>
          </a:xfrm>
        </p:spPr>
        <p:txBody>
          <a:bodyPr/>
          <a:lstStyle/>
          <a:p>
            <a:r>
              <a:rPr lang="en-US" sz="3600" dirty="0" smtClean="0">
                <a:latin typeface="Calibri"/>
                <a:cs typeface="Calibri"/>
              </a:rPr>
              <a:t>What are the inputs?</a:t>
            </a:r>
          </a:p>
          <a:p>
            <a:endParaRPr lang="en-US" sz="3600" dirty="0" smtClean="0">
              <a:latin typeface="Calibri"/>
              <a:cs typeface="Calibri"/>
            </a:endParaRPr>
          </a:p>
          <a:p>
            <a:pPr marL="742950" indent="-742950">
              <a:buAutoNum type="alphaUcPeriod"/>
            </a:pPr>
            <a:r>
              <a:rPr lang="en-US" sz="3600" dirty="0" smtClean="0">
                <a:latin typeface="Calibri"/>
                <a:cs typeface="Calibri"/>
              </a:rPr>
              <a:t>Number of spins</a:t>
            </a:r>
          </a:p>
          <a:p>
            <a:pPr marL="742950" indent="-742950">
              <a:buAutoNum type="alphaUcPeriod"/>
            </a:pPr>
            <a:r>
              <a:rPr lang="en-US" sz="3600" dirty="0" smtClean="0">
                <a:latin typeface="Calibri"/>
                <a:cs typeface="Calibri"/>
              </a:rPr>
              <a:t>Size of bet</a:t>
            </a:r>
          </a:p>
          <a:p>
            <a:pPr marL="742950" indent="-742950">
              <a:buAutoNum type="alphaUcPeriod"/>
            </a:pPr>
            <a:r>
              <a:rPr lang="en-US" sz="3600" dirty="0" smtClean="0">
                <a:latin typeface="Calibri"/>
                <a:cs typeface="Calibri"/>
              </a:rPr>
              <a:t>Number of +1s and -1s</a:t>
            </a:r>
          </a:p>
          <a:p>
            <a:pPr marL="742950" indent="-742950">
              <a:buAutoNum type="alphaUcPeriod"/>
            </a:pPr>
            <a:r>
              <a:rPr lang="en-US" sz="3600" dirty="0" smtClean="0">
                <a:latin typeface="Calibri"/>
                <a:cs typeface="Calibri"/>
              </a:rPr>
              <a:t>A &amp; B</a:t>
            </a:r>
          </a:p>
          <a:p>
            <a:pPr marL="742950" indent="-742950">
              <a:buAutoNum type="alphaUcPeriod"/>
            </a:pPr>
            <a:r>
              <a:rPr lang="en-US" sz="3600" dirty="0" smtClean="0">
                <a:latin typeface="Calibri"/>
                <a:cs typeface="Calibri"/>
              </a:rPr>
              <a:t>A, B, &amp; C</a:t>
            </a:r>
          </a:p>
          <a:p>
            <a:endParaRPr lang="en-US" sz="3600" dirty="0" smtClea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25040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Generalize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008" y="1568824"/>
            <a:ext cx="7634883" cy="4994496"/>
          </a:xfrm>
        </p:spPr>
        <p:txBody>
          <a:bodyPr/>
          <a:lstStyle/>
          <a:p>
            <a:r>
              <a:rPr lang="en-US" sz="3600" dirty="0" smtClean="0">
                <a:latin typeface="Calibri"/>
                <a:cs typeface="Calibri"/>
              </a:rPr>
              <a:t>What are reasonable default values?</a:t>
            </a:r>
          </a:p>
          <a:p>
            <a:endParaRPr lang="en-US" sz="3600" dirty="0" smtClean="0">
              <a:latin typeface="Calibri"/>
              <a:cs typeface="Calibri"/>
            </a:endParaRPr>
          </a:p>
          <a:p>
            <a:pPr marL="742950" indent="-742950">
              <a:buAutoNum type="alphaUcPeriod"/>
            </a:pPr>
            <a:r>
              <a:rPr lang="en-US" sz="3600" dirty="0" smtClean="0">
                <a:latin typeface="Calibri"/>
                <a:cs typeface="Calibri"/>
              </a:rPr>
              <a:t>Number of spins</a:t>
            </a:r>
          </a:p>
          <a:p>
            <a:pPr marL="742950" indent="-742950">
              <a:buAutoNum type="alphaUcPeriod"/>
            </a:pPr>
            <a:r>
              <a:rPr lang="en-US" sz="3600" dirty="0" smtClean="0">
                <a:latin typeface="Calibri"/>
                <a:cs typeface="Calibri"/>
              </a:rPr>
              <a:t>Size of bet</a:t>
            </a:r>
          </a:p>
          <a:p>
            <a:pPr marL="742950" indent="-742950">
              <a:buAutoNum type="alphaUcPeriod"/>
            </a:pPr>
            <a:r>
              <a:rPr lang="en-US" sz="3600" dirty="0" smtClean="0">
                <a:latin typeface="Calibri"/>
                <a:cs typeface="Calibri"/>
              </a:rPr>
              <a:t>Number of +1s and -1s</a:t>
            </a:r>
          </a:p>
          <a:p>
            <a:pPr marL="0" indent="0"/>
            <a:endParaRPr lang="en-US" sz="3600" dirty="0" smtClean="0">
              <a:latin typeface="Calibri"/>
              <a:cs typeface="Calibri"/>
            </a:endParaRPr>
          </a:p>
          <a:p>
            <a:endParaRPr lang="en-US" sz="3600" dirty="0" smtClean="0">
              <a:latin typeface="Calibri"/>
              <a:cs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00361" y="4661648"/>
            <a:ext cx="3669051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libri"/>
                <a:cs typeface="Calibri"/>
              </a:rPr>
              <a:t>1 spin</a:t>
            </a:r>
          </a:p>
          <a:p>
            <a:r>
              <a:rPr lang="en-US" sz="3600" dirty="0" smtClean="0">
                <a:latin typeface="Calibri"/>
                <a:cs typeface="Calibri"/>
              </a:rPr>
              <a:t>$1 bet</a:t>
            </a:r>
          </a:p>
          <a:p>
            <a:r>
              <a:rPr lang="en-US" sz="3600" dirty="0" smtClean="0">
                <a:latin typeface="Calibri"/>
                <a:cs typeface="Calibri"/>
              </a:rPr>
              <a:t>18 +1s and 20 -1s</a:t>
            </a:r>
            <a:endParaRPr lang="en-US" sz="3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51424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Encapsulate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008" y="1568824"/>
            <a:ext cx="7634883" cy="4994496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00FF"/>
                </a:solidFill>
                <a:latin typeface="Courier"/>
                <a:cs typeface="Courier"/>
              </a:rPr>
              <a:t>betRed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= 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function(</a:t>
            </a:r>
            <a:r>
              <a:rPr lang="en-US" sz="2800" dirty="0" err="1" smtClean="0">
                <a:solidFill>
                  <a:srgbClr val="0000FF"/>
                </a:solidFill>
                <a:latin typeface="Courier"/>
                <a:cs typeface="Courier"/>
              </a:rPr>
              <a:t>numBets,betAmt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= 1) {</a:t>
            </a:r>
          </a:p>
          <a:p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 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wheel = rep(c(1, -1), c(20, 18))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wins = sample(wheel, </a:t>
            </a:r>
            <a:r>
              <a:rPr lang="en-US" sz="2800" dirty="0" err="1" smtClean="0">
                <a:solidFill>
                  <a:srgbClr val="0000FF"/>
                </a:solidFill>
                <a:latin typeface="Courier"/>
                <a:cs typeface="Courier"/>
              </a:rPr>
              <a:t>numBets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,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              replace = TRUE)</a:t>
            </a:r>
          </a:p>
          <a:p>
            <a:endParaRPr lang="en-US" sz="28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 </a:t>
            </a:r>
            <a:r>
              <a:rPr lang="en-US" sz="2800" dirty="0" err="1" smtClean="0">
                <a:solidFill>
                  <a:srgbClr val="0000FF"/>
                </a:solidFill>
                <a:latin typeface="Courier"/>
                <a:cs typeface="Courier"/>
              </a:rPr>
              <a:t>totWinnings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= sum(wins * </a:t>
            </a:r>
            <a:r>
              <a:rPr lang="en-US" sz="2800" dirty="0" err="1" smtClean="0">
                <a:solidFill>
                  <a:srgbClr val="0000FF"/>
                </a:solidFill>
                <a:latin typeface="Courier"/>
                <a:cs typeface="Courier"/>
              </a:rPr>
              <a:t>betAmt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  <a:endParaRPr lang="en-US" sz="28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 return(</a:t>
            </a:r>
            <a:r>
              <a:rPr lang="en-US" sz="2800" dirty="0" err="1" smtClean="0">
                <a:solidFill>
                  <a:srgbClr val="0000FF"/>
                </a:solidFill>
                <a:latin typeface="Courier"/>
                <a:cs typeface="Courier"/>
              </a:rPr>
              <a:t>totWinnings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  <a:endParaRPr lang="en-US" sz="28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</a:p>
          <a:p>
            <a:r>
              <a:rPr lang="en-US" sz="3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urier"/>
                <a:cs typeface="Courier"/>
              </a:rPr>
              <a:t>          </a:t>
            </a:r>
          </a:p>
          <a:p>
            <a:r>
              <a:rPr lang="en-US" sz="3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endParaRPr lang="en-US" sz="36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177777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6940" y="0"/>
            <a:ext cx="8228707" cy="1541160"/>
          </a:xfrm>
        </p:spPr>
        <p:txBody>
          <a:bodyPr/>
          <a:lstStyle/>
          <a:p>
            <a:r>
              <a:rPr lang="en-US" sz="4500" dirty="0" smtClean="0"/>
              <a:t>Steps In Writing a Function</a:t>
            </a:r>
            <a:endParaRPr lang="en-US" sz="45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6940" y="1314824"/>
            <a:ext cx="8228707" cy="4840826"/>
          </a:xfrm>
        </p:spPr>
        <p:txBody>
          <a:bodyPr/>
          <a:lstStyle/>
          <a:p>
            <a:pPr marL="0" indent="0" algn="l"/>
            <a:r>
              <a:rPr lang="en-US" sz="3200" b="1" dirty="0" smtClean="0"/>
              <a:t>Explain: </a:t>
            </a:r>
            <a:r>
              <a:rPr lang="en-US" sz="3200" dirty="0" smtClean="0"/>
              <a:t>Describe the task in words</a:t>
            </a:r>
          </a:p>
          <a:p>
            <a:pPr marL="0" indent="0" algn="l"/>
            <a:r>
              <a:rPr lang="en-US" sz="3200" b="1" dirty="0" smtClean="0"/>
              <a:t>Concrete:</a:t>
            </a:r>
            <a:r>
              <a:rPr lang="en-US" sz="3200" dirty="0" smtClean="0"/>
              <a:t> Write code for a specific example</a:t>
            </a:r>
          </a:p>
          <a:p>
            <a:pPr marL="0" indent="0" algn="l"/>
            <a:r>
              <a:rPr lang="en-US" sz="3200" b="1" dirty="0" smtClean="0"/>
              <a:t>Abstract:</a:t>
            </a:r>
            <a:r>
              <a:rPr lang="en-US" sz="3200" dirty="0" smtClean="0"/>
              <a:t>  Identify the variables and decide if they are required or have defaults</a:t>
            </a:r>
          </a:p>
          <a:p>
            <a:pPr marL="0" indent="0" algn="l"/>
            <a:r>
              <a:rPr lang="en-US" sz="3200" b="1" dirty="0" smtClean="0"/>
              <a:t>Encapsulate:</a:t>
            </a:r>
            <a:r>
              <a:rPr lang="en-US" sz="3200" dirty="0" smtClean="0"/>
              <a:t> Wrap the code into a function where the parameters are the general variables</a:t>
            </a:r>
          </a:p>
          <a:p>
            <a:pPr marL="0" indent="0" algn="l"/>
            <a:r>
              <a:rPr lang="en-US" sz="3200" b="1" dirty="0" smtClean="0"/>
              <a:t>Test:</a:t>
            </a:r>
            <a:r>
              <a:rPr lang="en-US" sz="3200" dirty="0" smtClean="0"/>
              <a:t> Check the function works as expected with your original data AND try the function on test cases with other data </a:t>
            </a:r>
          </a:p>
          <a:p>
            <a:pPr marL="457200" indent="-457200" algn="l">
              <a:buFont typeface="Arial"/>
              <a:buChar char="•"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6760396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out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34009" y="1568824"/>
            <a:ext cx="3763863" cy="4994496"/>
          </a:xfrm>
        </p:spPr>
        <p:txBody>
          <a:bodyPr/>
          <a:lstStyle/>
          <a:p>
            <a:r>
              <a:rPr lang="en-US" dirty="0"/>
              <a:t>&gt; </a:t>
            </a:r>
            <a:r>
              <a:rPr lang="en-US" dirty="0" err="1"/>
              <a:t>betRed</a:t>
            </a:r>
            <a:r>
              <a:rPr lang="en-US" dirty="0"/>
              <a:t>(1, 100)</a:t>
            </a:r>
          </a:p>
          <a:p>
            <a:r>
              <a:rPr lang="en-US" dirty="0"/>
              <a:t>[1] -100</a:t>
            </a:r>
          </a:p>
          <a:p>
            <a:r>
              <a:rPr lang="en-US" dirty="0"/>
              <a:t>&gt; </a:t>
            </a:r>
            <a:r>
              <a:rPr lang="en-US" dirty="0" err="1"/>
              <a:t>betRed</a:t>
            </a:r>
            <a:r>
              <a:rPr lang="en-US" dirty="0"/>
              <a:t>(1, 100)</a:t>
            </a:r>
          </a:p>
          <a:p>
            <a:r>
              <a:rPr lang="en-US" dirty="0"/>
              <a:t>[1] 100</a:t>
            </a:r>
          </a:p>
          <a:p>
            <a:r>
              <a:rPr lang="en-US" dirty="0"/>
              <a:t>&gt; </a:t>
            </a:r>
            <a:r>
              <a:rPr lang="en-US" dirty="0" err="1"/>
              <a:t>betRed</a:t>
            </a:r>
            <a:r>
              <a:rPr lang="en-US" dirty="0"/>
              <a:t>(1, 100)</a:t>
            </a:r>
          </a:p>
          <a:p>
            <a:r>
              <a:rPr lang="en-US" dirty="0"/>
              <a:t>[1] 100</a:t>
            </a:r>
          </a:p>
          <a:p>
            <a:r>
              <a:rPr lang="en-US" dirty="0"/>
              <a:t>&gt; </a:t>
            </a:r>
            <a:r>
              <a:rPr lang="en-US" dirty="0" err="1"/>
              <a:t>betRed</a:t>
            </a:r>
            <a:r>
              <a:rPr lang="en-US" dirty="0"/>
              <a:t>(1, 100)</a:t>
            </a:r>
          </a:p>
          <a:p>
            <a:r>
              <a:rPr lang="en-US" dirty="0"/>
              <a:t>[1] -100</a:t>
            </a:r>
          </a:p>
          <a:p>
            <a:r>
              <a:rPr lang="en-US" dirty="0"/>
              <a:t>&gt; </a:t>
            </a:r>
            <a:r>
              <a:rPr lang="en-US" dirty="0" err="1"/>
              <a:t>betRed</a:t>
            </a:r>
            <a:r>
              <a:rPr lang="en-US" dirty="0"/>
              <a:t>(1, 100)</a:t>
            </a:r>
          </a:p>
          <a:p>
            <a:r>
              <a:rPr lang="en-US" dirty="0"/>
              <a:t>[1] -100</a:t>
            </a:r>
          </a:p>
          <a:p>
            <a:r>
              <a:rPr lang="en-US" dirty="0"/>
              <a:t>&gt; </a:t>
            </a:r>
            <a:r>
              <a:rPr lang="en-US" dirty="0" err="1"/>
              <a:t>betRed</a:t>
            </a:r>
            <a:r>
              <a:rPr lang="en-US" dirty="0"/>
              <a:t>(1, 100)</a:t>
            </a:r>
          </a:p>
          <a:p>
            <a:r>
              <a:rPr lang="en-US" dirty="0"/>
              <a:t>[1] -100</a:t>
            </a:r>
          </a:p>
          <a:p>
            <a:r>
              <a:rPr lang="en-US" dirty="0"/>
              <a:t>&gt; </a:t>
            </a:r>
            <a:r>
              <a:rPr lang="en-US" dirty="0" err="1"/>
              <a:t>betRed</a:t>
            </a:r>
            <a:r>
              <a:rPr lang="en-US" dirty="0"/>
              <a:t>(1, 100)</a:t>
            </a:r>
          </a:p>
          <a:p>
            <a:r>
              <a:rPr lang="en-US" dirty="0"/>
              <a:t>[1] -</a:t>
            </a:r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130439" y="1568824"/>
            <a:ext cx="3763863" cy="4994496"/>
          </a:xfrm>
        </p:spPr>
        <p:txBody>
          <a:bodyPr/>
          <a:lstStyle/>
          <a:p>
            <a:r>
              <a:rPr lang="en-US" dirty="0"/>
              <a:t>&gt; </a:t>
            </a:r>
            <a:r>
              <a:rPr lang="en-US" dirty="0" err="1"/>
              <a:t>betRed</a:t>
            </a:r>
            <a:r>
              <a:rPr lang="en-US" dirty="0"/>
              <a:t>(100, 1)</a:t>
            </a:r>
          </a:p>
          <a:p>
            <a:r>
              <a:rPr lang="en-US" dirty="0"/>
              <a:t>[1] 8</a:t>
            </a:r>
          </a:p>
          <a:p>
            <a:r>
              <a:rPr lang="en-US" dirty="0"/>
              <a:t>&gt; </a:t>
            </a:r>
            <a:r>
              <a:rPr lang="en-US" dirty="0" err="1"/>
              <a:t>betRed</a:t>
            </a:r>
            <a:r>
              <a:rPr lang="en-US" dirty="0"/>
              <a:t>(100, 1)</a:t>
            </a:r>
          </a:p>
          <a:p>
            <a:r>
              <a:rPr lang="en-US" dirty="0"/>
              <a:t>[1] -8</a:t>
            </a:r>
          </a:p>
          <a:p>
            <a:r>
              <a:rPr lang="en-US" dirty="0"/>
              <a:t>&gt; </a:t>
            </a:r>
            <a:r>
              <a:rPr lang="en-US" dirty="0" err="1"/>
              <a:t>betRed</a:t>
            </a:r>
            <a:r>
              <a:rPr lang="en-US" dirty="0"/>
              <a:t>(100, 1)</a:t>
            </a:r>
          </a:p>
          <a:p>
            <a:r>
              <a:rPr lang="en-US" dirty="0"/>
              <a:t>[1] 10</a:t>
            </a:r>
          </a:p>
          <a:p>
            <a:r>
              <a:rPr lang="en-US" dirty="0"/>
              <a:t>&gt; </a:t>
            </a:r>
            <a:r>
              <a:rPr lang="en-US" dirty="0" err="1"/>
              <a:t>betRed</a:t>
            </a:r>
            <a:r>
              <a:rPr lang="en-US" dirty="0"/>
              <a:t>(100, 1)</a:t>
            </a:r>
          </a:p>
          <a:p>
            <a:r>
              <a:rPr lang="en-US" dirty="0"/>
              <a:t>[1] -8</a:t>
            </a:r>
          </a:p>
          <a:p>
            <a:r>
              <a:rPr lang="en-US" dirty="0"/>
              <a:t>&gt; </a:t>
            </a:r>
            <a:r>
              <a:rPr lang="en-US" dirty="0" err="1"/>
              <a:t>betRed</a:t>
            </a:r>
            <a:r>
              <a:rPr lang="en-US" dirty="0"/>
              <a:t>(100, 1)</a:t>
            </a:r>
          </a:p>
          <a:p>
            <a:r>
              <a:rPr lang="en-US" dirty="0"/>
              <a:t>[1] -20</a:t>
            </a:r>
          </a:p>
          <a:p>
            <a:r>
              <a:rPr lang="en-US" dirty="0"/>
              <a:t>&gt; </a:t>
            </a:r>
            <a:r>
              <a:rPr lang="en-US" dirty="0" err="1"/>
              <a:t>betRed</a:t>
            </a:r>
            <a:r>
              <a:rPr lang="en-US" dirty="0"/>
              <a:t>(100, 1)</a:t>
            </a:r>
          </a:p>
          <a:p>
            <a:r>
              <a:rPr lang="en-US" dirty="0"/>
              <a:t>[1] -2</a:t>
            </a:r>
          </a:p>
          <a:p>
            <a:r>
              <a:rPr lang="en-US" dirty="0"/>
              <a:t>&gt; </a:t>
            </a:r>
            <a:r>
              <a:rPr lang="en-US" dirty="0" err="1"/>
              <a:t>betRed</a:t>
            </a:r>
            <a:r>
              <a:rPr lang="en-US" dirty="0"/>
              <a:t>(100, 1)</a:t>
            </a:r>
          </a:p>
          <a:p>
            <a:r>
              <a:rPr lang="en-US" dirty="0"/>
              <a:t>[1] -4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93999" y="1735972"/>
            <a:ext cx="39500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/>
                <a:cs typeface="Calibri"/>
              </a:rPr>
              <a:t>The winnings look different, but if we could play the game over and over again, how would they compare?</a:t>
            </a:r>
            <a:endParaRPr lang="en-US"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5332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Call function many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008" y="1568824"/>
            <a:ext cx="8052346" cy="4994496"/>
          </a:xfrm>
        </p:spPr>
        <p:txBody>
          <a:bodyPr/>
          <a:lstStyle/>
          <a:p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red100B.1D = </a:t>
            </a:r>
            <a:r>
              <a:rPr lang="en-US" sz="2800" dirty="0" err="1" smtClean="0">
                <a:solidFill>
                  <a:srgbClr val="0000FF"/>
                </a:solidFill>
                <a:latin typeface="Courier"/>
                <a:cs typeface="Courier"/>
              </a:rPr>
              <a:t>sapply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(rep(100, 10000),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             </a:t>
            </a:r>
            <a:r>
              <a:rPr lang="en-US" sz="2800" dirty="0" err="1" smtClean="0">
                <a:solidFill>
                  <a:srgbClr val="0000FF"/>
                </a:solidFill>
                <a:latin typeface="Courier"/>
                <a:cs typeface="Courier"/>
              </a:rPr>
              <a:t>betRed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, </a:t>
            </a:r>
            <a:r>
              <a:rPr lang="en-US" sz="2800" dirty="0" err="1" smtClean="0">
                <a:solidFill>
                  <a:srgbClr val="0000FF"/>
                </a:solidFill>
                <a:latin typeface="Courier"/>
                <a:cs typeface="Courier"/>
              </a:rPr>
              <a:t>betAmt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= 1)</a:t>
            </a:r>
          </a:p>
          <a:p>
            <a:endParaRPr lang="en-US" sz="28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red1B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.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100D 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= </a:t>
            </a:r>
            <a:r>
              <a:rPr lang="en-US" sz="2800" dirty="0" err="1">
                <a:solidFill>
                  <a:srgbClr val="0000FF"/>
                </a:solidFill>
                <a:latin typeface="Courier"/>
                <a:cs typeface="Courier"/>
              </a:rPr>
              <a:t>sapply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(rep(1, 10000),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             </a:t>
            </a:r>
            <a:r>
              <a:rPr lang="en-US" sz="2800" dirty="0" err="1">
                <a:solidFill>
                  <a:srgbClr val="0000FF"/>
                </a:solidFill>
                <a:latin typeface="Courier"/>
                <a:cs typeface="Courier"/>
              </a:rPr>
              <a:t>betRed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, </a:t>
            </a:r>
            <a:r>
              <a:rPr lang="en-US" sz="2800" dirty="0" err="1" smtClean="0">
                <a:solidFill>
                  <a:srgbClr val="0000FF"/>
                </a:solidFill>
                <a:latin typeface="Courier"/>
                <a:cs typeface="Courier"/>
              </a:rPr>
              <a:t>betAmt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= 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100)</a:t>
            </a:r>
          </a:p>
          <a:p>
            <a:endParaRPr lang="en-US" sz="28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3600" dirty="0" smtClean="0">
                <a:solidFill>
                  <a:schemeClr val="tx2"/>
                </a:solidFill>
                <a:latin typeface="Calibri"/>
                <a:cs typeface="Calibri"/>
              </a:rPr>
              <a:t>Notice that the calls to </a:t>
            </a:r>
            <a:r>
              <a:rPr lang="en-US" sz="3600" dirty="0" err="1" smtClean="0">
                <a:solidFill>
                  <a:schemeClr val="tx2"/>
                </a:solidFill>
                <a:latin typeface="Calibri"/>
                <a:cs typeface="Calibri"/>
              </a:rPr>
              <a:t>betRed</a:t>
            </a:r>
            <a:r>
              <a:rPr lang="en-US" sz="3600" dirty="0" smtClean="0">
                <a:solidFill>
                  <a:schemeClr val="tx2"/>
                </a:solidFill>
                <a:latin typeface="Calibri"/>
                <a:cs typeface="Calibri"/>
              </a:rPr>
              <a:t> do not depend on the input – shortcut</a:t>
            </a:r>
          </a:p>
          <a:p>
            <a:endParaRPr lang="en-US" sz="28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replicate(10000, </a:t>
            </a:r>
            <a:r>
              <a:rPr lang="en-US" sz="2800" dirty="0" err="1" smtClean="0">
                <a:solidFill>
                  <a:srgbClr val="0000FF"/>
                </a:solidFill>
                <a:latin typeface="Courier"/>
                <a:cs typeface="Courier"/>
              </a:rPr>
              <a:t>betRed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(100, 1))</a:t>
            </a:r>
            <a:endParaRPr lang="en-US" sz="2800" dirty="0">
              <a:solidFill>
                <a:srgbClr val="0000FF"/>
              </a:solidFill>
              <a:latin typeface="Courier"/>
              <a:cs typeface="Courier"/>
            </a:endParaRPr>
          </a:p>
          <a:p>
            <a:endParaRPr lang="en-US" sz="28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endParaRPr lang="en-US" sz="28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3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urier"/>
                <a:cs typeface="Courier"/>
              </a:rPr>
              <a:t>          </a:t>
            </a:r>
          </a:p>
          <a:p>
            <a:r>
              <a:rPr lang="en-US" sz="3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endParaRPr lang="en-US" sz="36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1227027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008" y="1568824"/>
            <a:ext cx="8052346" cy="4994496"/>
          </a:xfrm>
        </p:spPr>
        <p:txBody>
          <a:bodyPr/>
          <a:lstStyle/>
          <a:p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3600" dirty="0" smtClean="0">
                <a:solidFill>
                  <a:schemeClr val="tx2"/>
                </a:solidFill>
                <a:latin typeface="Calibri"/>
                <a:cs typeface="Calibri"/>
              </a:rPr>
              <a:t>We have the results from 10000 roulette spins for each scenario. </a:t>
            </a:r>
            <a:endParaRPr lang="en-US" sz="2800" dirty="0">
              <a:solidFill>
                <a:srgbClr val="0000FF"/>
              </a:solidFill>
              <a:latin typeface="Courier"/>
              <a:cs typeface="Courier"/>
            </a:endParaRPr>
          </a:p>
          <a:p>
            <a:endParaRPr lang="en-US" sz="28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endParaRPr lang="en-US" sz="28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3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urier"/>
                <a:cs typeface="Courier"/>
              </a:rPr>
              <a:t>          </a:t>
            </a:r>
          </a:p>
          <a:p>
            <a:r>
              <a:rPr lang="en-US" sz="3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endParaRPr lang="en-US" sz="36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pic>
        <p:nvPicPr>
          <p:cNvPr id="4" name="Picture 3" descr="compareBet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47" y="2674471"/>
            <a:ext cx="7025341" cy="41835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59176" y="2241177"/>
            <a:ext cx="25848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/>
                <a:cs typeface="Calibri"/>
              </a:rPr>
              <a:t>Mean</a:t>
            </a:r>
          </a:p>
          <a:p>
            <a:r>
              <a:rPr lang="en-US" sz="2800" dirty="0" smtClean="0">
                <a:latin typeface="Calibri"/>
                <a:cs typeface="Calibri"/>
              </a:rPr>
              <a:t>-5.23 and -5.06</a:t>
            </a:r>
          </a:p>
          <a:p>
            <a:endParaRPr lang="en-US" sz="2800" dirty="0">
              <a:latin typeface="Calibri"/>
              <a:cs typeface="Calibri"/>
            </a:endParaRPr>
          </a:p>
          <a:p>
            <a:r>
              <a:rPr lang="en-US" sz="2800" dirty="0" smtClean="0">
                <a:latin typeface="Calibri"/>
                <a:cs typeface="Calibri"/>
              </a:rPr>
              <a:t>Spread</a:t>
            </a:r>
          </a:p>
          <a:p>
            <a:r>
              <a:rPr lang="en-US" sz="2800" dirty="0" smtClean="0">
                <a:latin typeface="Calibri"/>
                <a:cs typeface="Calibri"/>
              </a:rPr>
              <a:t>10.1 and 99.9</a:t>
            </a:r>
          </a:p>
          <a:p>
            <a:r>
              <a:rPr lang="en-US" sz="2800" dirty="0">
                <a:latin typeface="Calibri"/>
                <a:cs typeface="Calibri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2060036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Rectangle 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r>
              <a:rPr lang="en-US" dirty="0" smtClean="0"/>
              <a:t>Writing your own functions in R</a:t>
            </a:r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r>
              <a:rPr lang="en-US" dirty="0" smtClean="0"/>
              <a:t>The code we</a:t>
            </a:r>
            <a:r>
              <a:rPr lang="en-US" dirty="0">
                <a:latin typeface="Arial"/>
              </a:rPr>
              <a:t> </a:t>
            </a:r>
            <a:r>
              <a:rPr lang="en-US" dirty="0" smtClean="0">
                <a:latin typeface="Arial"/>
              </a:rPr>
              <a:t>have</a:t>
            </a:r>
            <a:r>
              <a:rPr lang="en-US" dirty="0" smtClean="0"/>
              <a:t> been writing so far in R has been</a:t>
            </a:r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buSzPct val="125000"/>
              <a:buFontTx/>
              <a:buChar char="•"/>
              <a:defRPr/>
            </a:pPr>
            <a:r>
              <a:rPr lang="en-US" dirty="0" smtClean="0"/>
              <a:t>  made up of a sequence of commands, one after another</a:t>
            </a:r>
          </a:p>
          <a:p>
            <a:pPr marL="0" indent="0" eaLnBrk="1" hangingPunct="1">
              <a:buSzPct val="125000"/>
              <a:buFontTx/>
              <a:buChar char="•"/>
              <a:defRPr/>
            </a:pPr>
            <a:r>
              <a:rPr lang="en-US" dirty="0" smtClean="0"/>
              <a:t>  specific to the particular dataset we</a:t>
            </a:r>
            <a:r>
              <a:rPr lang="en-US" dirty="0">
                <a:latin typeface="Arial"/>
              </a:rPr>
              <a:t> </a:t>
            </a:r>
            <a:r>
              <a:rPr lang="en-US" dirty="0" smtClean="0">
                <a:latin typeface="Arial"/>
              </a:rPr>
              <a:t>a</a:t>
            </a:r>
            <a:r>
              <a:rPr lang="en-US" dirty="0" smtClean="0"/>
              <a:t>re working with.</a:t>
            </a:r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r>
              <a:rPr lang="en-US" dirty="0" smtClean="0"/>
              <a:t>Functions allow us to</a:t>
            </a:r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buSzPct val="125000"/>
              <a:buFontTx/>
              <a:buChar char="•"/>
              <a:defRPr/>
            </a:pPr>
            <a:r>
              <a:rPr lang="en-US" dirty="0" smtClean="0"/>
              <a:t>  organize our code into tasks</a:t>
            </a:r>
          </a:p>
          <a:p>
            <a:pPr marL="0" indent="0" eaLnBrk="1" hangingPunct="1">
              <a:buSzPct val="125000"/>
              <a:buFontTx/>
              <a:buChar char="•"/>
              <a:defRPr/>
            </a:pPr>
            <a:r>
              <a:rPr lang="en-US" dirty="0" smtClean="0"/>
              <a:t>  reuse the same code on different datasets by making</a:t>
            </a:r>
            <a:br>
              <a:rPr lang="en-US" dirty="0" smtClean="0"/>
            </a:br>
            <a:r>
              <a:rPr lang="en-US" dirty="0" smtClean="0"/>
              <a:t>    the data an </a:t>
            </a:r>
            <a:r>
              <a:rPr lang="en-US" i="1" dirty="0" smtClean="0"/>
              <a:t>argument</a:t>
            </a:r>
            <a:r>
              <a:rPr lang="en-US" dirty="0" smtClean="0"/>
              <a:t> to the function.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634008" y="678656"/>
            <a:ext cx="8061757" cy="5884664"/>
          </a:xfrm>
        </p:spPr>
        <p:txBody>
          <a:bodyPr/>
          <a:lstStyle/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endParaRPr lang="en-US" sz="2400" dirty="0" smtClean="0">
              <a:solidFill>
                <a:srgbClr val="0000FF"/>
              </a:solidFill>
              <a:latin typeface="Monaco" charset="0"/>
              <a:cs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2400" dirty="0" err="1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calcRainSize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= function (x, </a:t>
            </a:r>
            <a:r>
              <a:rPr lang="en-US" sz="2400" dirty="0" err="1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traceAmt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= 0) {</a:t>
            </a:r>
          </a:p>
          <a:p>
            <a:pPr marL="0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mean(x[x&gt; </a:t>
            </a:r>
            <a:r>
              <a:rPr lang="en-US" sz="2400" dirty="0" err="1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traceAmt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])</a:t>
            </a:r>
          </a:p>
          <a:p>
            <a:pPr marL="0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}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endParaRPr lang="en-US" dirty="0"/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r>
              <a:rPr lang="en-US" dirty="0" smtClean="0"/>
              <a:t>Typically we assign the function to a particular name.  This should describe what the function does.  Using a VERB in the name is a good idea. </a:t>
            </a:r>
          </a:p>
          <a:p>
            <a:pPr marL="0" indent="0" eaLnBrk="1" hangingPunct="1">
              <a:defRPr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458474"/>
            <a:ext cx="2107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Function Name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263109" y="689307"/>
            <a:ext cx="21456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Assign Function </a:t>
            </a:r>
          </a:p>
          <a:p>
            <a:r>
              <a:rPr lang="en-US" sz="2400" dirty="0" smtClean="0"/>
              <a:t>to this Name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179232" y="78492"/>
            <a:ext cx="289858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Function Signature:  </a:t>
            </a:r>
          </a:p>
          <a:p>
            <a:r>
              <a:rPr lang="en-US" sz="2400" dirty="0" smtClean="0"/>
              <a:t>Required arguments</a:t>
            </a:r>
          </a:p>
          <a:p>
            <a:r>
              <a:rPr lang="en-US" sz="2400" dirty="0" smtClean="0"/>
              <a:t>Default arguments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696215" y="4018100"/>
            <a:ext cx="19928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Function Body</a:t>
            </a:r>
          </a:p>
          <a:p>
            <a:r>
              <a:rPr lang="en-US" sz="2400" dirty="0" smtClean="0"/>
              <a:t>Between { }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 rot="4237880">
            <a:off x="2355431" y="1769637"/>
            <a:ext cx="967100" cy="123529"/>
          </a:xfrm>
          <a:prstGeom prst="rightArrow">
            <a:avLst/>
          </a:prstGeom>
          <a:solidFill>
            <a:srgbClr val="FF0000"/>
          </a:solidFill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6638204">
            <a:off x="4830688" y="1218393"/>
            <a:ext cx="1911619" cy="119394"/>
          </a:xfrm>
          <a:prstGeom prst="rightArrow">
            <a:avLst/>
          </a:prstGeom>
          <a:solidFill>
            <a:srgbClr val="FF0000"/>
          </a:solidFill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9308732" flipV="1">
            <a:off x="5774293" y="3184408"/>
            <a:ext cx="2581914" cy="208504"/>
          </a:xfrm>
          <a:prstGeom prst="rightArrow">
            <a:avLst/>
          </a:prstGeom>
          <a:solidFill>
            <a:srgbClr val="FF0000"/>
          </a:solidFill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3448423">
            <a:off x="138878" y="1535211"/>
            <a:ext cx="1536605" cy="124316"/>
          </a:xfrm>
          <a:prstGeom prst="rightArrow">
            <a:avLst/>
          </a:prstGeom>
          <a:solidFill>
            <a:srgbClr val="FF0000"/>
          </a:solidFill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11531064">
            <a:off x="1849057" y="3538999"/>
            <a:ext cx="3734472" cy="190665"/>
          </a:xfrm>
          <a:prstGeom prst="rightArrow">
            <a:avLst/>
          </a:prstGeom>
          <a:solidFill>
            <a:srgbClr val="FF0000"/>
          </a:solidFill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Rectangle 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function ( 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arguments 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) body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endParaRPr lang="en-US" sz="2400" dirty="0" smtClean="0">
              <a:solidFill>
                <a:srgbClr val="0000FF"/>
              </a:solidFill>
            </a:endParaRPr>
          </a:p>
          <a:p>
            <a:pPr marL="0" indent="0" eaLnBrk="1" hangingPunct="1">
              <a:defRPr/>
            </a:pPr>
            <a:r>
              <a:rPr lang="en-US" dirty="0" smtClean="0"/>
              <a:t>The keyword </a:t>
            </a:r>
            <a:r>
              <a:rPr lang="en-US" sz="2400" b="1" dirty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function</a:t>
            </a:r>
            <a:r>
              <a:rPr lang="en-US" dirty="0" smtClean="0"/>
              <a:t> just tells R that you want to create a function.</a:t>
            </a:r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r>
              <a:rPr lang="en-US" dirty="0" smtClean="0"/>
              <a:t>Recall that the </a:t>
            </a:r>
            <a:r>
              <a:rPr lang="en-US" i="1" dirty="0" smtClean="0"/>
              <a:t>parameters</a:t>
            </a:r>
            <a:r>
              <a:rPr lang="en-US" dirty="0" smtClean="0"/>
              <a:t> to a function are its inputs, which may have default values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args</a:t>
            </a:r>
            <a:r>
              <a:rPr lang="en-US" dirty="0" smtClean="0"/>
              <a:t>: function that </a:t>
            </a:r>
            <a:r>
              <a:rPr lang="en-US" dirty="0"/>
              <a:t>d</a:t>
            </a:r>
            <a:r>
              <a:rPr lang="en-US" dirty="0" smtClean="0"/>
              <a:t>isplays argument </a:t>
            </a:r>
            <a:r>
              <a:rPr lang="en-US" dirty="0"/>
              <a:t>names and corresponding </a:t>
            </a:r>
            <a:r>
              <a:rPr lang="en-US" dirty="0" smtClean="0"/>
              <a:t>default values of a function</a:t>
            </a:r>
            <a:endParaRPr lang="en-US" dirty="0" smtClean="0"/>
          </a:p>
          <a:p>
            <a:pPr marL="0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&gt; </a:t>
            </a:r>
            <a:r>
              <a:rPr lang="en-US" sz="2400" dirty="0" err="1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args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(median)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function 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(x, </a:t>
            </a:r>
            <a:r>
              <a:rPr lang="en-US" sz="2400" dirty="0" err="1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na.rm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= FALSE) 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endParaRPr lang="en-US" sz="1700" dirty="0"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dirty="0" smtClean="0"/>
              <a:t>Here, if we do not explicitly specify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na.rm</a:t>
            </a:r>
            <a:r>
              <a:rPr lang="en-US" sz="2400" dirty="0" smtClean="0"/>
              <a:t> </a:t>
            </a:r>
            <a:r>
              <a:rPr lang="en-US" dirty="0" smtClean="0"/>
              <a:t>when we call 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median</a:t>
            </a:r>
            <a:r>
              <a:rPr lang="en-US" dirty="0" smtClean="0"/>
              <a:t>, it will be assigned the default value of 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FALSE</a:t>
            </a:r>
            <a:r>
              <a:rPr lang="en-US" dirty="0"/>
              <a:t>.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Rectangle 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r>
              <a:rPr lang="en-US" dirty="0" smtClean="0"/>
              <a:t>A few notes on specifying the arguments:</a:t>
            </a:r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r>
              <a:rPr lang="en-US" dirty="0" smtClean="0"/>
              <a:t>When you</a:t>
            </a:r>
            <a:r>
              <a:rPr lang="ja-JP" altLang="en-US" dirty="0" smtClean="0">
                <a:latin typeface="Arial"/>
              </a:rPr>
              <a:t>’</a:t>
            </a:r>
            <a:r>
              <a:rPr lang="en-US" dirty="0" smtClean="0"/>
              <a:t>re writing your own function, it</a:t>
            </a:r>
            <a:r>
              <a:rPr lang="ja-JP" altLang="en-US" dirty="0" smtClean="0">
                <a:latin typeface="Arial"/>
              </a:rPr>
              <a:t>’</a:t>
            </a:r>
            <a:r>
              <a:rPr lang="en-US" dirty="0" smtClean="0"/>
              <a:t>s good practice to put the most important arguments first.  Often these will not have default values.</a:t>
            </a:r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r>
              <a:rPr lang="en-US" dirty="0" smtClean="0"/>
              <a:t>This allows the user of your function to easily specify the arguments by position, </a:t>
            </a:r>
            <a:r>
              <a:rPr lang="en-US" dirty="0" err="1" smtClean="0"/>
              <a:t>eg</a:t>
            </a:r>
            <a:r>
              <a:rPr lang="en-US" dirty="0" smtClean="0"/>
              <a:t>. </a:t>
            </a:r>
          </a:p>
          <a:p>
            <a:pPr marL="0" indent="0" eaLnBrk="1" hangingPunct="1">
              <a:defRPr/>
            </a:pPr>
            <a:endParaRPr lang="en-US" sz="2400" dirty="0" smtClean="0">
              <a:solidFill>
                <a:srgbClr val="0000FF"/>
              </a:solidFill>
              <a:latin typeface="Monaco" charset="0"/>
              <a:cs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2400" dirty="0" err="1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calcRainSize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xvec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)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r>
              <a:rPr lang="en-US" dirty="0" smtClean="0"/>
              <a:t>rather than </a:t>
            </a:r>
          </a:p>
          <a:p>
            <a:pPr marL="0" indent="0" eaLnBrk="1" hangingPunct="1">
              <a:defRPr/>
            </a:pPr>
            <a:r>
              <a:rPr lang="en-US" sz="2400" dirty="0" err="1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calcRainSize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x = </a:t>
            </a:r>
            <a:r>
              <a:rPr lang="en-US" sz="2400" dirty="0" err="1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xvec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)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634008" y="678656"/>
            <a:ext cx="8016933" cy="6179344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dirty="0" smtClean="0"/>
              <a:t>Next we have the </a:t>
            </a:r>
            <a:r>
              <a:rPr lang="en-US" i="1" dirty="0" smtClean="0"/>
              <a:t>body</a:t>
            </a:r>
            <a:r>
              <a:rPr lang="en-US" dirty="0" smtClean="0"/>
              <a:t> of the function, which typically consists of expressions surrounded by curly brackets.  Think of these as performing some operations on the input values given by the arguments.</a:t>
            </a:r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{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  expression 1    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  expression 2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lvl="1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  return(value)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}  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endParaRPr lang="en-US" sz="1700" dirty="0"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dirty="0" smtClean="0"/>
              <a:t>The 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return</a:t>
            </a:r>
            <a:r>
              <a:rPr lang="en-US" dirty="0" smtClean="0"/>
              <a:t> expression hands control back to the caller of the function and returns a given </a:t>
            </a:r>
            <a:r>
              <a:rPr lang="en-US" sz="2400" b="1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value</a:t>
            </a:r>
            <a:r>
              <a:rPr lang="en-US" sz="2400" dirty="0" smtClean="0"/>
              <a:t> </a:t>
            </a:r>
          </a:p>
          <a:p>
            <a:pPr marL="0" indent="0" eaLnBrk="1" hangingPunct="1">
              <a:defRPr/>
            </a:pPr>
            <a:r>
              <a:rPr lang="en-US" dirty="0" smtClean="0"/>
              <a:t>If the function returns more than one thing, this is done using a named list, for example:</a:t>
            </a:r>
            <a:endParaRPr lang="en-US" sz="1700" dirty="0"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return(list(total = sum(x), </a:t>
            </a:r>
            <a:r>
              <a:rPr lang="en-US" sz="2400" dirty="0" err="1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avg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= mean(x))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)</a:t>
            </a:r>
            <a:endParaRPr lang="en-US" sz="2400" dirty="0" smtClean="0">
              <a:solidFill>
                <a:srgbClr val="0000FF"/>
              </a:solidFill>
            </a:endParaRPr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Rectangle 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r>
              <a:rPr lang="en-US" dirty="0" smtClean="0"/>
              <a:t>In the absence of a return expression, a function will return the </a:t>
            </a:r>
            <a:r>
              <a:rPr lang="en-US" i="1" dirty="0" smtClean="0"/>
              <a:t>last</a:t>
            </a:r>
            <a:r>
              <a:rPr lang="en-US" dirty="0" smtClean="0"/>
              <a:t> evaluated expression.  This is particularly common if the function is short.  </a:t>
            </a:r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r>
              <a:rPr lang="en-US" dirty="0" smtClean="0"/>
              <a:t>That is the case for our simple function:</a:t>
            </a:r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algn="ctr" eaLnBrk="1" hangingPunct="1">
              <a:defRPr/>
            </a:pPr>
            <a:r>
              <a:rPr lang="en-US" sz="2400" dirty="0" err="1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calcRainSize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= function(x) 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mean(x[x&gt;0])</a:t>
            </a:r>
            <a:endParaRPr lang="en-US" sz="2400" dirty="0">
              <a:solidFill>
                <a:srgbClr val="0000FF"/>
              </a:solidFill>
              <a:latin typeface="Monaco" charset="0"/>
              <a:cs typeface="Monaco" charset="0"/>
              <a:sym typeface="Monaco" charset="0"/>
            </a:endParaRPr>
          </a:p>
          <a:p>
            <a:pPr marL="0" indent="0" eaLnBrk="1" hangingPunct="1">
              <a:defRPr/>
            </a:pPr>
            <a:endParaRPr lang="en-US" sz="1700" dirty="0"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dirty="0" smtClean="0"/>
              <a:t>Here we don</a:t>
            </a:r>
            <a:r>
              <a:rPr lang="ja-JP" altLang="en-US" dirty="0" smtClean="0">
                <a:latin typeface="Arial"/>
              </a:rPr>
              <a:t>’</a:t>
            </a:r>
            <a:r>
              <a:rPr lang="en-US" dirty="0" smtClean="0"/>
              <a:t>t need brackets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{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}</a:t>
            </a:r>
            <a:r>
              <a:rPr lang="en-US" dirty="0" smtClean="0"/>
              <a:t>, since there is only one expression in the function.</a:t>
            </a:r>
          </a:p>
          <a:p>
            <a:pPr marL="0" indent="0" eaLnBrk="1" hangingPunct="1">
              <a:defRPr/>
            </a:pPr>
            <a:endParaRPr lang="en-US" sz="1700" dirty="0"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dirty="0" smtClean="0"/>
              <a:t>A return expression anywhere in the function will cause the function to return control to the user </a:t>
            </a:r>
            <a:r>
              <a:rPr lang="en-US" i="1" dirty="0" smtClean="0"/>
              <a:t>immediately</a:t>
            </a:r>
            <a:r>
              <a:rPr lang="en-US" dirty="0" smtClean="0"/>
              <a:t>, without evaluating the rest of the function.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- Center">
  <a:themeElements>
    <a:clrScheme name="Title - Cen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xt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xt only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ext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8208</TotalTime>
  <Words>1562</Words>
  <Application>Microsoft Macintosh PowerPoint</Application>
  <PresentationFormat>On-screen Show (4:3)</PresentationFormat>
  <Paragraphs>301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Calibri</vt:lpstr>
      <vt:lpstr>Courier</vt:lpstr>
      <vt:lpstr>Gill Sans</vt:lpstr>
      <vt:lpstr>Monaco</vt:lpstr>
      <vt:lpstr>ヒラギノ角ゴ ProN W3</vt:lpstr>
      <vt:lpstr>Arial</vt:lpstr>
      <vt:lpstr>Title - Center</vt:lpstr>
      <vt:lpstr>Text only</vt:lpstr>
      <vt:lpstr>Writing functions</vt:lpstr>
      <vt:lpstr>PowerPoint Presentation</vt:lpstr>
      <vt:lpstr>Steps In Writing a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Anonymous functions</vt:lpstr>
      <vt:lpstr>Apply calcRainSize to rain</vt:lpstr>
      <vt:lpstr>Multiple Inputs and Apply</vt:lpstr>
      <vt:lpstr>Multiple Inputs and Apply</vt:lpstr>
      <vt:lpstr>Roulette Wheel Study</vt:lpstr>
      <vt:lpstr>The Wheel</vt:lpstr>
      <vt:lpstr>The Table</vt:lpstr>
      <vt:lpstr>Outside Bets</vt:lpstr>
      <vt:lpstr>Inside Bets</vt:lpstr>
      <vt:lpstr>How do winnings from  100 bets of $1 on Red  compare to  1 bet of $100 one Red?</vt:lpstr>
      <vt:lpstr>Let’s write a function that can simulate these two situations – 100 $1 bets  1 $100 bet</vt:lpstr>
      <vt:lpstr>Explain</vt:lpstr>
      <vt:lpstr>Explain</vt:lpstr>
      <vt:lpstr>Code an example</vt:lpstr>
      <vt:lpstr>Simplify Code</vt:lpstr>
      <vt:lpstr>Code for Other Scenario</vt:lpstr>
      <vt:lpstr>Generalize</vt:lpstr>
      <vt:lpstr>Generalize</vt:lpstr>
      <vt:lpstr>Encapsulate </vt:lpstr>
      <vt:lpstr>Try out </vt:lpstr>
      <vt:lpstr>Call function many times</vt:lpstr>
      <vt:lpstr>What next?</vt:lpstr>
    </vt:vector>
  </TitlesOfParts>
  <Company>UC Berkeley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R</dc:title>
  <dc:creator>Hank Ibser</dc:creator>
  <cp:lastModifiedBy>Microsoft Office User</cp:lastModifiedBy>
  <cp:revision>189</cp:revision>
  <cp:lastPrinted>2016-09-21T15:52:36Z</cp:lastPrinted>
  <dcterms:created xsi:type="dcterms:W3CDTF">2012-02-02T21:07:36Z</dcterms:created>
  <dcterms:modified xsi:type="dcterms:W3CDTF">2017-02-02T03:14:40Z</dcterms:modified>
</cp:coreProperties>
</file>