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52"/>
    <p:restoredTop sz="79327"/>
  </p:normalViewPr>
  <p:slideViewPr>
    <p:cSldViewPr snapToGrid="0" snapToObjects="1">
      <p:cViewPr varScale="1">
        <p:scale>
          <a:sx n="99" d="100"/>
          <a:sy n="99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E3C65-1F99-344A-9B4E-BADC654CBBEE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CF3ED-ADD7-154B-AAB0-33E77C45F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29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\min_{\hat{y}}\underbrace{\sum_{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=1}^n (\hat{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}{-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)^2}}_{\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footnotesize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quality of fit}} + \lambda \underbrace{\sum_{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=1}^n \sum_{j=1}^n a_{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ij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}((\hat{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- \hat{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y_j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})^2}_{\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mbox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footnotesize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smoothness}}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CF3ED-ADD7-154B-AAB0-33E77C45F6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3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eqnarray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*}f(\hat{y}) &amp;=&amp; \sum_{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=1}^n (\hat{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}{-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)^2} + \lambda \sum_{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=1}^n \sum_{j=1}^n a_{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ij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}((\hat{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y_i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- \hat{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y_j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})^2\\</a:t>
            </a:r>
          </a:p>
          <a:p>
            <a:r>
              <a:rPr lang="hr-H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&amp;=&amp; ||\</a:t>
            </a:r>
            <a:r>
              <a:rPr lang="hr-H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hat</a:t>
            </a:r>
            <a:r>
              <a:rPr lang="hr-H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{y}-y||^2 - \</a:t>
            </a:r>
            <a:r>
              <a:rPr lang="hr-H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lambda</a:t>
            </a:r>
            <a:r>
              <a:rPr lang="hr-H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hr-H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hat</a:t>
            </a:r>
            <a:r>
              <a:rPr lang="hr-H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{y}^TL\</a:t>
            </a:r>
            <a:r>
              <a:rPr lang="hr-H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hat</a:t>
            </a:r>
            <a:r>
              <a:rPr lang="hr-H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{y}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\end{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eqnarray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*}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df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}{d\hat{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 = 2\hat{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- 2y + 2\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lambda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L\hat{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= 0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t-I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it-I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hat</a:t>
            </a:r>
            <a:r>
              <a:rPr lang="it-I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{y} = {\color{</a:t>
            </a:r>
            <a:r>
              <a:rPr lang="it-I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</a:t>
            </a:r>
            <a:r>
              <a:rPr lang="it-I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(I + \lambda L)^{-1}} y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CF3ED-ADD7-154B-AAB0-33E77C45F6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58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\frac{</a:t>
            </a:r>
            <a:r>
              <a:rPr lang="it-I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df_s</a:t>
            </a:r>
            <a:r>
              <a:rPr lang="it-I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(t)}{</a:t>
            </a:r>
            <a:r>
              <a:rPr lang="it-I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dt</a:t>
            </a:r>
            <a:r>
              <a:rPr lang="it-I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= - (L + \gamma I)</a:t>
            </a:r>
            <a:r>
              <a:rPr lang="it-I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f_s</a:t>
            </a:r>
            <a:r>
              <a:rPr lang="it-IT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(t) + </a:t>
            </a:r>
            <a:r>
              <a:rPr lang="it-I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e_s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CF3ED-ADD7-154B-AAB0-33E77C45F6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75E-D9A1-6740-9ABE-8F240A1955AE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8C3E-C376-6649-A50B-F12E07E1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2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75E-D9A1-6740-9ABE-8F240A1955AE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8C3E-C376-6649-A50B-F12E07E1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7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75E-D9A1-6740-9ABE-8F240A1955AE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8C3E-C376-6649-A50B-F12E07E1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3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46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75E-D9A1-6740-9ABE-8F240A1955AE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8C3E-C376-6649-A50B-F12E07E1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9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75E-D9A1-6740-9ABE-8F240A1955AE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8C3E-C376-6649-A50B-F12E07E1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1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75E-D9A1-6740-9ABE-8F240A1955AE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8C3E-C376-6649-A50B-F12E07E1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9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75E-D9A1-6740-9ABE-8F240A1955AE}" type="datetimeFigureOut">
              <a:rPr lang="en-US" smtClean="0"/>
              <a:t>3/30/20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8C3E-C376-6649-A50B-F12E07E1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3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75E-D9A1-6740-9ABE-8F240A1955AE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8C3E-C376-6649-A50B-F12E07E1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3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75E-D9A1-6740-9ABE-8F240A1955AE}" type="datetimeFigureOut">
              <a:rPr lang="en-US" smtClean="0"/>
              <a:t>3/30/20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8C3E-C376-6649-A50B-F12E07E1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7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75E-D9A1-6740-9ABE-8F240A1955AE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8C3E-C376-6649-A50B-F12E07E1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9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375E-D9A1-6740-9ABE-8F240A1955AE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8C3E-C376-6649-A50B-F12E07E1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5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0375E-D9A1-6740-9ABE-8F240A1955AE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48C3E-C376-6649-A50B-F12E07E18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Diffusion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0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 of the single-network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a single network </a:t>
            </a:r>
          </a:p>
          <a:p>
            <a:r>
              <a:rPr lang="en-US" dirty="0"/>
              <a:t>G has adjacency matrix A.  Could be weighted, </a:t>
            </a:r>
          </a:p>
          <a:p>
            <a:r>
              <a:rPr lang="en-US" dirty="0"/>
              <a:t>Consider just a single label: </a:t>
            </a:r>
          </a:p>
          <a:p>
            <a:r>
              <a:rPr lang="en-US" dirty="0"/>
              <a:t>Label 1 is rare.  Nodes may be </a:t>
            </a:r>
            <a:r>
              <a:rPr lang="en-US" dirty="0" err="1"/>
              <a:t>mislabled</a:t>
            </a:r>
            <a:r>
              <a:rPr lang="en-US" dirty="0"/>
              <a:t> (</a:t>
            </a:r>
            <a:r>
              <a:rPr lang="en-US" dirty="0" err="1"/>
              <a:t>eg</a:t>
            </a:r>
            <a:r>
              <a:rPr lang="en-US" dirty="0"/>
              <a:t>, some 0s should be 1s).</a:t>
            </a:r>
          </a:p>
          <a:p>
            <a:r>
              <a:rPr lang="en-US" dirty="0"/>
              <a:t>Let                       be the vector of labels of nodes in </a:t>
            </a:r>
          </a:p>
          <a:p>
            <a:r>
              <a:rPr lang="en-US" dirty="0"/>
              <a:t>Want to estimate     -- better labeling of nodes in </a:t>
            </a:r>
          </a:p>
          <a:p>
            <a:r>
              <a:rPr lang="en-US" dirty="0"/>
              <a:t>This is typically called </a:t>
            </a:r>
            <a:r>
              <a:rPr lang="en-US" i="1" dirty="0" err="1"/>
              <a:t>semisupervised</a:t>
            </a:r>
            <a:r>
              <a:rPr lang="en-US" i="1" dirty="0"/>
              <a:t> classification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069" y="3732235"/>
            <a:ext cx="266700" cy="266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205" y="4223810"/>
            <a:ext cx="177800" cy="33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799" y="4258679"/>
            <a:ext cx="266700" cy="266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008" y="1623188"/>
            <a:ext cx="1651000" cy="368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500" y="2633687"/>
            <a:ext cx="825500" cy="368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6825" y="2139590"/>
            <a:ext cx="1612900" cy="381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1755" y="3658093"/>
            <a:ext cx="16510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7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principles for labeling </a:t>
            </a:r>
            <a:r>
              <a:rPr lang="en-US" sz="2400" dirty="0"/>
              <a:t>[</a:t>
            </a:r>
            <a:r>
              <a:rPr lang="en-US" sz="2400" dirty="0" err="1"/>
              <a:t>Fousse</a:t>
            </a:r>
            <a:r>
              <a:rPr lang="en-US" sz="2400" dirty="0"/>
              <a:t> et al 12]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4"/>
            <a:ext cx="10515600" cy="488091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Nodes should tend to be given the labels they already have.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Neighbors should tend to be given the same label.</a:t>
            </a:r>
          </a:p>
          <a:p>
            <a:pPr marL="0" indent="0">
              <a:buNone/>
            </a:pPr>
            <a:r>
              <a:rPr lang="en-US" dirty="0"/>
              <a:t>Note that these are in conflict:  P1 leaves all labels unchanged, P2 makes all labels the same (all 0 or all 1).</a:t>
            </a:r>
          </a:p>
          <a:p>
            <a:pPr marL="0" indent="0">
              <a:buNone/>
            </a:pPr>
            <a:r>
              <a:rPr lang="en-US" dirty="0"/>
              <a:t>Objective: minimize: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how    controls tradeoff between the two principles.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366" y="5927638"/>
            <a:ext cx="190500" cy="266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245" y="3895639"/>
            <a:ext cx="62611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3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labeling leads to the Laplacian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Laplacian of G:</a:t>
            </a:r>
          </a:p>
          <a:p>
            <a:r>
              <a:rPr lang="en-US" dirty="0"/>
              <a:t>D is diagonal matrix with node degree on diagonal: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013" y="1621835"/>
            <a:ext cx="1701800" cy="266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9776" y="2169672"/>
            <a:ext cx="1955800" cy="431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1991" y="5783263"/>
            <a:ext cx="2552700" cy="393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0644" y="4889210"/>
            <a:ext cx="3873500" cy="50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9476" y="2776317"/>
            <a:ext cx="71882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1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set of principles for the same problem </a:t>
            </a:r>
            <a:r>
              <a:rPr lang="en-US" sz="3100" dirty="0"/>
              <a:t>[</a:t>
            </a:r>
            <a:r>
              <a:rPr lang="en-US" sz="3100" dirty="0" err="1"/>
              <a:t>Vandin</a:t>
            </a:r>
            <a:r>
              <a:rPr lang="en-US" sz="3100" dirty="0"/>
              <a:t> et al 2011]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10814222" cy="459529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Nodes connected by short paths in the network should have similar labels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Paths that go through high degree nodes confer less similarity than paths going through low degree nodes</a:t>
            </a:r>
          </a:p>
          <a:p>
            <a:pPr marL="0" indent="0">
              <a:buNone/>
            </a:pPr>
            <a:r>
              <a:rPr lang="en-US" dirty="0"/>
              <a:t>Approached using a </a:t>
            </a:r>
            <a:r>
              <a:rPr lang="en-US" i="1" dirty="0"/>
              <a:t>diffusion process, </a:t>
            </a:r>
            <a:r>
              <a:rPr lang="en-US" dirty="0"/>
              <a:t>because fluid </a:t>
            </a:r>
            <a:r>
              <a:rPr lang="en-US" i="1" dirty="0"/>
              <a:t>dissipates </a:t>
            </a:r>
            <a:r>
              <a:rPr lang="en-US" dirty="0"/>
              <a:t>as it passes through high-degree nodes.</a:t>
            </a:r>
          </a:p>
          <a:p>
            <a:pPr marL="0" indent="0">
              <a:buNone/>
            </a:pPr>
            <a:r>
              <a:rPr lang="en-US" dirty="0"/>
              <a:t>Model:</a:t>
            </a:r>
          </a:p>
          <a:p>
            <a:r>
              <a:rPr lang="en-US" dirty="0"/>
              <a:t>Fluid pumped into node </a:t>
            </a:r>
            <a:r>
              <a:rPr lang="en-US" i="1" dirty="0"/>
              <a:t>s</a:t>
            </a:r>
            <a:r>
              <a:rPr lang="en-US" dirty="0"/>
              <a:t> at constant rate, diffuses through graph</a:t>
            </a:r>
          </a:p>
          <a:p>
            <a:r>
              <a:rPr lang="en-US" dirty="0"/>
              <a:t>Fluid is lost from each node at constant first-order rate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519" y="5407798"/>
            <a:ext cx="2032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leads to the same result!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          be the vector of fluid amounts at all nodes at time t</a:t>
            </a:r>
          </a:p>
          <a:p>
            <a:r>
              <a:rPr lang="en-US" dirty="0"/>
              <a:t>Let      be the vector with a single 1 in position s, 0 elsewhere</a:t>
            </a:r>
          </a:p>
          <a:p>
            <a:r>
              <a:rPr lang="en-US" dirty="0"/>
              <a:t>Dynamics of this system are governed by: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fluid in each node at steady state is: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90" y="2241549"/>
            <a:ext cx="279400" cy="228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0293" y="3117314"/>
            <a:ext cx="4432300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7509" y="1632444"/>
            <a:ext cx="685800" cy="368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1162" y="4818588"/>
            <a:ext cx="2794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3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71" y="395412"/>
            <a:ext cx="4920048" cy="228600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Nodes should tend to be given the labels they already have.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Neighbors should tend to be given the same label.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67168" y="395412"/>
            <a:ext cx="5980669" cy="24713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3000" dirty="0"/>
              <a:t>Nodes connected by short paths in the network should have similar labels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Paths going through high degree nodes confer less similarity than paths going through low degree nodes</a:t>
            </a:r>
          </a:p>
          <a:p>
            <a:endParaRPr lang="en-US" dirty="0"/>
          </a:p>
        </p:txBody>
      </p:sp>
      <p:sp>
        <p:nvSpPr>
          <p:cNvPr id="5" name="Frame 4"/>
          <p:cNvSpPr/>
          <p:nvPr/>
        </p:nvSpPr>
        <p:spPr>
          <a:xfrm>
            <a:off x="259492" y="160635"/>
            <a:ext cx="5572897" cy="2829697"/>
          </a:xfrm>
          <a:prstGeom prst="frame">
            <a:avLst>
              <a:gd name="adj1" fmla="val 158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5990968" y="160635"/>
            <a:ext cx="5980669" cy="2829697"/>
          </a:xfrm>
          <a:prstGeom prst="frame">
            <a:avLst>
              <a:gd name="adj1" fmla="val 158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43199" y="3237467"/>
            <a:ext cx="1915298" cy="863943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006281" y="3237467"/>
            <a:ext cx="2051222" cy="863943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13372" y="4102440"/>
            <a:ext cx="8307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Node similarity for the purposes of labeling is given by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118" y="4626690"/>
            <a:ext cx="1663700" cy="4191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75936" y="5476158"/>
            <a:ext cx="8287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the </a:t>
            </a:r>
            <a:r>
              <a:rPr lang="en-US" sz="2800" i="1"/>
              <a:t>regularized Laplacian kernel </a:t>
            </a:r>
            <a:r>
              <a:rPr lang="en-US"/>
              <a:t>[</a:t>
            </a:r>
            <a:r>
              <a:rPr lang="en-US" dirty="0" err="1"/>
              <a:t>Smola</a:t>
            </a:r>
            <a:r>
              <a:rPr lang="en-US" dirty="0"/>
              <a:t> and Kondor, 2003]</a:t>
            </a:r>
          </a:p>
        </p:txBody>
      </p:sp>
    </p:spTree>
    <p:extLst>
      <p:ext uri="{BB962C8B-B14F-4D97-AF65-F5344CB8AC3E}">
        <p14:creationId xmlns:p14="http://schemas.microsoft.com/office/powerpoint/2010/main" val="122402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has been widely used for labeling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Vandin</a:t>
            </a:r>
            <a:r>
              <a:rPr lang="en-US" dirty="0"/>
              <a:t> et al, 2011]: regularized Laplacian kernel</a:t>
            </a:r>
          </a:p>
          <a:p>
            <a:r>
              <a:rPr lang="en-US" dirty="0"/>
              <a:t>[</a:t>
            </a:r>
            <a:r>
              <a:rPr lang="en-US" dirty="0" err="1"/>
              <a:t>Leiserson</a:t>
            </a:r>
            <a:r>
              <a:rPr lang="en-US" dirty="0"/>
              <a:t> et al, 2015]: heat kernel (random walk with restart) </a:t>
            </a:r>
          </a:p>
          <a:p>
            <a:r>
              <a:rPr lang="en-US" dirty="0"/>
              <a:t>[Cao et al, 2013]: random walk, leading to</a:t>
            </a:r>
          </a:p>
          <a:p>
            <a:r>
              <a:rPr lang="en-US" dirty="0"/>
              <a:t>[</a:t>
            </a:r>
            <a:r>
              <a:rPr lang="en-US" dirty="0" err="1"/>
              <a:t>Nabieva</a:t>
            </a:r>
            <a:r>
              <a:rPr lang="en-US" dirty="0"/>
              <a:t> et al 2005]: “functional flow”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02" y="2599727"/>
            <a:ext cx="4381500" cy="43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308" y="2141496"/>
            <a:ext cx="673100" cy="33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020" y="1539618"/>
            <a:ext cx="16637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3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657</TotalTime>
  <Words>692</Words>
  <Application>Microsoft Macintosh PowerPoint</Application>
  <PresentationFormat>Widescreen</PresentationFormat>
  <Paragraphs>60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Network Diffusion </vt:lpstr>
      <vt:lpstr>Simple model of the single-network problem</vt:lpstr>
      <vt:lpstr>Two principles for labeling [Fousse et al 12] </vt:lpstr>
      <vt:lpstr>Optimizing labeling leads to the Laplacian</vt:lpstr>
      <vt:lpstr>Another set of principles for the same problem [Vandin et al 2011]</vt:lpstr>
      <vt:lpstr>Steady state leads to the same result!</vt:lpstr>
      <vt:lpstr>PowerPoint Presentation</vt:lpstr>
      <vt:lpstr>Diffusion has been widely used for labeling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CANDL Overview</dc:title>
  <dc:creator>Crovella, Mark E</dc:creator>
  <cp:lastModifiedBy>Crovella, Mark E</cp:lastModifiedBy>
  <cp:revision>52</cp:revision>
  <dcterms:created xsi:type="dcterms:W3CDTF">2016-07-01T13:55:02Z</dcterms:created>
  <dcterms:modified xsi:type="dcterms:W3CDTF">2020-03-31T01:10:23Z</dcterms:modified>
</cp:coreProperties>
</file>