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73" r:id="rId1"/>
  </p:sldMasterIdLst>
  <p:sldIdLst>
    <p:sldId id="256" r:id="rId2"/>
    <p:sldId id="257" r:id="rId3"/>
    <p:sldId id="258" r:id="rId4"/>
    <p:sldId id="259" r:id="rId5"/>
    <p:sldId id="260" r:id="rId6"/>
    <p:sldId id="261" r:id="rId7"/>
    <p:sldId id="262" r:id="rId8"/>
    <p:sldId id="268" r:id="rId9"/>
    <p:sldId id="263" r:id="rId10"/>
    <p:sldId id="264" r:id="rId11"/>
    <p:sldId id="265" r:id="rId12"/>
    <p:sldId id="269" r:id="rId13"/>
    <p:sldId id="266" r:id="rId14"/>
    <p:sldId id="271" r:id="rId15"/>
    <p:sldId id="270"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D79144D2-C459-46C3-9FE2-473704981C26}">
          <p14:sldIdLst>
            <p14:sldId id="256"/>
            <p14:sldId id="257"/>
            <p14:sldId id="258"/>
            <p14:sldId id="259"/>
            <p14:sldId id="260"/>
            <p14:sldId id="261"/>
            <p14:sldId id="262"/>
            <p14:sldId id="268"/>
          </p14:sldIdLst>
        </p14:section>
        <p14:section name="Untitled Section" id="{198CD73E-E82B-432A-8675-D753A792F69D}">
          <p14:sldIdLst>
            <p14:sldId id="263"/>
            <p14:sldId id="264"/>
            <p14:sldId id="265"/>
            <p14:sldId id="269"/>
            <p14:sldId id="266"/>
            <p14:sldId id="271"/>
            <p14:sldId id="270"/>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7" d="100"/>
          <a:sy n="87" d="100"/>
        </p:scale>
        <p:origin x="1330"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en-US"/>
              <a:t>Click to edit Master title style</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5BCAD085-E8A6-8845-BD4E-CB4CCA059FC4}" type="datetimeFigureOut">
              <a:rPr lang="en-US" smtClean="0"/>
              <a:t>7/2/2025</a:t>
            </a:fld>
            <a:endParaRPr lang="en-US"/>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endParaRPr lang="en-US"/>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0008914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Panoramic 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7/2/2025</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406502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en-US"/>
              <a:t>Click to edit Master title style</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7/2/2025</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3101422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en-US"/>
              <a:t>Click to edit Master title style</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7/2/2025</a:t>
            </a:fld>
            <a:endParaRPr lang="en-US"/>
          </a:p>
        </p:txBody>
      </p:sp>
      <p:sp>
        <p:nvSpPr>
          <p:cNvPr id="5" name="Footer Placeholder 4"/>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41158041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7/2/2025</a:t>
            </a:fld>
            <a:endParaRPr lang="en-US"/>
          </a:p>
        </p:txBody>
      </p:sp>
      <p:sp>
        <p:nvSpPr>
          <p:cNvPr id="5" name="Footer Placeholder 4"/>
          <p:cNvSpPr>
            <a:spLocks noGrp="1"/>
          </p:cNvSpPr>
          <p:nvPr>
            <p:ph type="ftr" sz="quarter" idx="11"/>
          </p:nvPr>
        </p:nvSpPr>
        <p:spPr/>
        <p:txBody>
          <a:bodyPr/>
          <a:lstStyle/>
          <a:p>
            <a:endParaRPr lang="en-US"/>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8057901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BCAD085-E8A6-8845-BD4E-CB4CCA059FC4}" type="datetimeFigureOut">
              <a:rPr lang="en-US" smtClean="0"/>
              <a:t>7/2/2025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9579071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BCAD085-E8A6-8845-BD4E-CB4CCA059FC4}" type="datetimeFigureOut">
              <a:rPr lang="en-US" smtClean="0"/>
              <a:t>7/2/2025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41420030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621301" y="6387910"/>
            <a:ext cx="990599" cy="228659"/>
          </a:xfrm>
        </p:spPr>
        <p:txBody>
          <a:bodyPr/>
          <a:lstStyle/>
          <a:p>
            <a:fld id="{5BCAD085-E8A6-8845-BD4E-CB4CCA059FC4}" type="datetimeFigureOut">
              <a:rPr lang="en-US" smtClean="0"/>
              <a:t>7/2/2025</a:t>
            </a:fld>
            <a:endParaRPr lang="en-US"/>
          </a:p>
        </p:txBody>
      </p:sp>
      <p:sp>
        <p:nvSpPr>
          <p:cNvPr id="5" name="Footer Placeholder 4"/>
          <p:cNvSpPr>
            <a:spLocks noGrp="1"/>
          </p:cNvSpPr>
          <p:nvPr>
            <p:ph type="ftr" sz="quarter" idx="11"/>
          </p:nvPr>
        </p:nvSpPr>
        <p:spPr>
          <a:xfrm>
            <a:off x="516133" y="6387910"/>
            <a:ext cx="3859795" cy="228660"/>
          </a:xfrm>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6562640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7/2/2025</a:t>
            </a:fld>
            <a:endParaRPr lang="en-US"/>
          </a:p>
        </p:txBody>
      </p:sp>
      <p:sp>
        <p:nvSpPr>
          <p:cNvPr id="5" name="Footer Placeholder 4"/>
          <p:cNvSpPr>
            <a:spLocks noGrp="1"/>
          </p:cNvSpPr>
          <p:nvPr>
            <p:ph type="ftr" sz="quarter" idx="11"/>
          </p:nvPr>
        </p:nvSpPr>
        <p:spPr>
          <a:xfrm>
            <a:off x="538546" y="6365498"/>
            <a:ext cx="3859795" cy="228660"/>
          </a:xfrm>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357039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00591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7/2/2025</a:t>
            </a:fld>
            <a:endParaRPr lang="en-US"/>
          </a:p>
        </p:txBody>
      </p:sp>
      <p:sp>
        <p:nvSpPr>
          <p:cNvPr id="5" name="Footer Placeholder 4"/>
          <p:cNvSpPr>
            <a:spLocks noGrp="1"/>
          </p:cNvSpPr>
          <p:nvPr>
            <p:ph type="ftr" sz="quarter" idx="11"/>
          </p:nvPr>
        </p:nvSpPr>
        <p:spPr/>
        <p:txBody>
          <a:bodyPr/>
          <a:lstStyle/>
          <a:p>
            <a:endParaRPr 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718802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7/2/2025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635254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7/2/2025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2610081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7/2/2025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371715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5BCAD085-E8A6-8845-BD4E-CB4CCA059FC4}" type="datetimeFigureOut">
              <a:rPr lang="en-US" smtClean="0"/>
              <a:t>7/2/2025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666553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7/2/2025</a:t>
            </a:fld>
            <a:endParaRPr lang="en-US"/>
          </a:p>
        </p:txBody>
      </p:sp>
      <p:sp>
        <p:nvSpPr>
          <p:cNvPr id="6" name="Footer Placeholder 5"/>
          <p:cNvSpPr>
            <a:spLocks noGrp="1"/>
          </p:cNvSpPr>
          <p:nvPr>
            <p:ph type="ftr" sz="quarter" idx="11"/>
          </p:nvPr>
        </p:nvSpPr>
        <p:spPr/>
        <p:txBody>
          <a:bodyPr/>
          <a:lstStyle/>
          <a:p>
            <a:endParaRPr 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17356093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7/2/2025</a:t>
            </a:fld>
            <a:endParaRPr lang="en-US"/>
          </a:p>
        </p:txBody>
      </p:sp>
      <p:sp>
        <p:nvSpPr>
          <p:cNvPr id="6" name="Footer Placeholder 5"/>
          <p:cNvSpPr>
            <a:spLocks noGrp="1"/>
          </p:cNvSpPr>
          <p:nvPr>
            <p:ph type="ftr" sz="quarter" idx="11"/>
          </p:nvPr>
        </p:nvSpPr>
        <p:spPr/>
        <p:txBody>
          <a:bodyPr/>
          <a:lstStyle/>
          <a:p>
            <a:endParaRPr 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3797383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5BCAD085-E8A6-8845-BD4E-CB4CCA059FC4}" type="datetimeFigureOut">
              <a:rPr lang="en-US" smtClean="0"/>
              <a:t>7/2/2025</a:t>
            </a:fld>
            <a:endParaRPr lang="en-US"/>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en-US"/>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207501923"/>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 id="2147483790" r:id="rId17"/>
  </p:sldLayoutIdLst>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66F1333-0F0F-9767-FB4A-4E08DF33BA39}"/>
              </a:ext>
            </a:extLst>
          </p:cNvPr>
          <p:cNvPicPr>
            <a:picLocks noChangeAspect="1"/>
          </p:cNvPicPr>
          <p:nvPr/>
        </p:nvPicPr>
        <p:blipFill>
          <a:blip r:embed="rId2"/>
          <a:stretch>
            <a:fillRect/>
          </a:stretch>
        </p:blipFill>
        <p:spPr>
          <a:xfrm>
            <a:off x="3976139" y="2101362"/>
            <a:ext cx="1069273" cy="1211969"/>
          </a:xfrm>
          <a:prstGeom prst="rect">
            <a:avLst/>
          </a:prstGeom>
        </p:spPr>
      </p:pic>
      <p:sp>
        <p:nvSpPr>
          <p:cNvPr id="5" name="TextBox 4">
            <a:extLst>
              <a:ext uri="{FF2B5EF4-FFF2-40B4-BE49-F238E27FC236}">
                <a16:creationId xmlns:a16="http://schemas.microsoft.com/office/drawing/2014/main" id="{97D760A8-2DE7-E617-D573-E8118D94A98E}"/>
              </a:ext>
            </a:extLst>
          </p:cNvPr>
          <p:cNvSpPr txBox="1"/>
          <p:nvPr/>
        </p:nvSpPr>
        <p:spPr>
          <a:xfrm>
            <a:off x="725595" y="491355"/>
            <a:ext cx="7570360" cy="1477328"/>
          </a:xfrm>
          <a:prstGeom prst="rect">
            <a:avLst/>
          </a:prstGeom>
          <a:noFill/>
        </p:spPr>
        <p:txBody>
          <a:bodyPr wrap="square" rtlCol="0">
            <a:spAutoFit/>
          </a:bodyPr>
          <a:lstStyle/>
          <a:p>
            <a:pPr algn="ctr"/>
            <a:r>
              <a:rPr lang="en-IN" sz="3600" dirty="0">
                <a:solidFill>
                  <a:schemeClr val="bg1"/>
                </a:solidFill>
                <a:latin typeface="Calibri" panose="020F0502020204030204" pitchFamily="34" charset="0"/>
              </a:rPr>
              <a:t>ACHARYA NAGARJUNA UNIVERSITY </a:t>
            </a:r>
          </a:p>
          <a:p>
            <a:pPr algn="ctr"/>
            <a:r>
              <a:rPr lang="en-IN" dirty="0">
                <a:solidFill>
                  <a:schemeClr val="accent2">
                    <a:lumMod val="20000"/>
                    <a:lumOff val="80000"/>
                  </a:schemeClr>
                </a:solidFill>
                <a:latin typeface="Calibri" panose="020F0502020204030204" pitchFamily="34" charset="0"/>
              </a:rPr>
              <a:t>NAGARJUNA NAGAR, GUNTUR</a:t>
            </a:r>
            <a:r>
              <a:rPr lang="en-IN" dirty="0">
                <a:solidFill>
                  <a:srgbClr val="404040"/>
                </a:solidFill>
                <a:latin typeface="Calibri" panose="020F0502020204030204" pitchFamily="34" charset="0"/>
              </a:rPr>
              <a:t>. </a:t>
            </a:r>
          </a:p>
          <a:p>
            <a:pPr algn="ctr"/>
            <a:r>
              <a:rPr lang="en-US" dirty="0">
                <a:solidFill>
                  <a:schemeClr val="accent1">
                    <a:lumMod val="40000"/>
                    <a:lumOff val="60000"/>
                  </a:schemeClr>
                </a:solidFill>
                <a:latin typeface="Calibri" panose="020F0502020204030204" pitchFamily="34" charset="0"/>
              </a:rPr>
              <a:t>Department of Computer Science &amp; Engineering. </a:t>
            </a:r>
          </a:p>
          <a:p>
            <a:pPr algn="ctr"/>
            <a:r>
              <a:rPr lang="en-US" dirty="0">
                <a:solidFill>
                  <a:schemeClr val="accent1">
                    <a:lumMod val="40000"/>
                    <a:lumOff val="60000"/>
                  </a:schemeClr>
                </a:solidFill>
                <a:latin typeface="Calibri" panose="020F0502020204030204" pitchFamily="34" charset="0"/>
              </a:rPr>
              <a:t>Master of Computer Applications</a:t>
            </a:r>
            <a:endParaRPr lang="en-IN" dirty="0">
              <a:solidFill>
                <a:schemeClr val="accent1">
                  <a:lumMod val="40000"/>
                  <a:lumOff val="60000"/>
                </a:schemeClr>
              </a:solidFill>
            </a:endParaRPr>
          </a:p>
        </p:txBody>
      </p:sp>
      <p:sp>
        <p:nvSpPr>
          <p:cNvPr id="6" name="TextBox 5">
            <a:extLst>
              <a:ext uri="{FF2B5EF4-FFF2-40B4-BE49-F238E27FC236}">
                <a16:creationId xmlns:a16="http://schemas.microsoft.com/office/drawing/2014/main" id="{62370BC8-E1B5-CEA0-D512-AC29594EC8A5}"/>
              </a:ext>
            </a:extLst>
          </p:cNvPr>
          <p:cNvSpPr txBox="1"/>
          <p:nvPr/>
        </p:nvSpPr>
        <p:spPr>
          <a:xfrm>
            <a:off x="958362" y="3329547"/>
            <a:ext cx="7227276" cy="1107996"/>
          </a:xfrm>
          <a:prstGeom prst="rect">
            <a:avLst/>
          </a:prstGeom>
          <a:noFill/>
        </p:spPr>
        <p:txBody>
          <a:bodyPr wrap="square" rtlCol="0">
            <a:spAutoFit/>
          </a:bodyPr>
          <a:lstStyle/>
          <a:p>
            <a:pPr algn="ctr"/>
            <a:r>
              <a:rPr lang="en-IN" dirty="0">
                <a:solidFill>
                  <a:schemeClr val="accent1">
                    <a:lumMod val="20000"/>
                    <a:lumOff val="80000"/>
                  </a:schemeClr>
                </a:solidFill>
              </a:rPr>
              <a:t>Project presentation </a:t>
            </a:r>
          </a:p>
          <a:p>
            <a:pPr algn="ctr"/>
            <a:r>
              <a:rPr lang="en-IN" sz="1200" dirty="0">
                <a:solidFill>
                  <a:schemeClr val="accent1">
                    <a:lumMod val="20000"/>
                    <a:lumOff val="80000"/>
                  </a:schemeClr>
                </a:solidFill>
              </a:rPr>
              <a:t>On</a:t>
            </a:r>
          </a:p>
          <a:p>
            <a:pPr algn="ctr"/>
            <a:endParaRPr lang="en-IN" sz="1200" dirty="0"/>
          </a:p>
          <a:p>
            <a:pPr algn="ctr"/>
            <a:r>
              <a:rPr lang="en-IN" sz="2400" dirty="0">
                <a:highlight>
                  <a:srgbClr val="00FFFF"/>
                </a:highlight>
              </a:rPr>
              <a:t>Cyber Threat Detection using LSTM</a:t>
            </a:r>
          </a:p>
        </p:txBody>
      </p:sp>
      <p:sp>
        <p:nvSpPr>
          <p:cNvPr id="7" name="TextBox 6">
            <a:extLst>
              <a:ext uri="{FF2B5EF4-FFF2-40B4-BE49-F238E27FC236}">
                <a16:creationId xmlns:a16="http://schemas.microsoft.com/office/drawing/2014/main" id="{5DF9E08B-CBD2-9220-7F68-EB993C1E70B2}"/>
              </a:ext>
            </a:extLst>
          </p:cNvPr>
          <p:cNvSpPr txBox="1"/>
          <p:nvPr/>
        </p:nvSpPr>
        <p:spPr>
          <a:xfrm>
            <a:off x="964955" y="4980598"/>
            <a:ext cx="2536399" cy="769441"/>
          </a:xfrm>
          <a:prstGeom prst="rect">
            <a:avLst/>
          </a:prstGeom>
          <a:noFill/>
        </p:spPr>
        <p:txBody>
          <a:bodyPr wrap="square" rtlCol="0">
            <a:spAutoFit/>
          </a:bodyPr>
          <a:lstStyle/>
          <a:p>
            <a:r>
              <a:rPr lang="en-IN" sz="1600" b="1" dirty="0"/>
              <a:t>Submitted by:</a:t>
            </a:r>
          </a:p>
          <a:p>
            <a:r>
              <a:rPr lang="en-IN" sz="1400" dirty="0"/>
              <a:t>Bandaru Murali Krishna</a:t>
            </a:r>
          </a:p>
          <a:p>
            <a:r>
              <a:rPr lang="en-IN" sz="1400" dirty="0" err="1"/>
              <a:t>Roll_No</a:t>
            </a:r>
            <a:r>
              <a:rPr lang="en-IN" sz="1400" dirty="0"/>
              <a:t>: Y24MC20006</a:t>
            </a:r>
          </a:p>
        </p:txBody>
      </p:sp>
      <p:sp>
        <p:nvSpPr>
          <p:cNvPr id="8" name="TextBox 7">
            <a:extLst>
              <a:ext uri="{FF2B5EF4-FFF2-40B4-BE49-F238E27FC236}">
                <a16:creationId xmlns:a16="http://schemas.microsoft.com/office/drawing/2014/main" id="{246A4CAA-04A1-D2F2-94BD-23E486423308}"/>
              </a:ext>
            </a:extLst>
          </p:cNvPr>
          <p:cNvSpPr txBox="1"/>
          <p:nvPr/>
        </p:nvSpPr>
        <p:spPr>
          <a:xfrm>
            <a:off x="5551655" y="4857486"/>
            <a:ext cx="3096907" cy="1015663"/>
          </a:xfrm>
          <a:prstGeom prst="rect">
            <a:avLst/>
          </a:prstGeom>
          <a:noFill/>
        </p:spPr>
        <p:txBody>
          <a:bodyPr wrap="square" rtlCol="0">
            <a:spAutoFit/>
          </a:bodyPr>
          <a:lstStyle/>
          <a:p>
            <a:r>
              <a:rPr lang="en-IN" sz="1600" b="1" dirty="0"/>
              <a:t>Submitted to:</a:t>
            </a:r>
          </a:p>
          <a:p>
            <a:r>
              <a:rPr lang="en-IN" sz="1400" dirty="0"/>
              <a:t>Dr. K. Lavanya Madam</a:t>
            </a:r>
          </a:p>
          <a:p>
            <a:r>
              <a:rPr lang="en-IN" sz="1400" dirty="0"/>
              <a:t>Asst. Professor</a:t>
            </a:r>
          </a:p>
          <a:p>
            <a:r>
              <a:rPr lang="en-IN" sz="1400" dirty="0"/>
              <a:t>Acharya Nagarjuna University.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3408" y="584198"/>
            <a:ext cx="7759284" cy="1262187"/>
          </a:xfrm>
        </p:spPr>
        <p:txBody>
          <a:bodyPr/>
          <a:lstStyle/>
          <a:p>
            <a:r>
              <a:rPr dirty="0"/>
              <a:t>Project Structure</a:t>
            </a:r>
          </a:p>
        </p:txBody>
      </p:sp>
      <p:sp>
        <p:nvSpPr>
          <p:cNvPr id="4" name="Rectangle 1">
            <a:extLst>
              <a:ext uri="{FF2B5EF4-FFF2-40B4-BE49-F238E27FC236}">
                <a16:creationId xmlns:a16="http://schemas.microsoft.com/office/drawing/2014/main" id="{F51748C3-4652-7D97-D8EE-9AF145017523}"/>
              </a:ext>
            </a:extLst>
          </p:cNvPr>
          <p:cNvSpPr>
            <a:spLocks noGrp="1" noChangeArrowheads="1"/>
          </p:cNvSpPr>
          <p:nvPr>
            <p:ph idx="1"/>
          </p:nvPr>
        </p:nvSpPr>
        <p:spPr bwMode="auto">
          <a:xfrm>
            <a:off x="698989" y="2317476"/>
            <a:ext cx="7838342"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lnSpc>
                <a:spcPct val="100000"/>
              </a:lnSpc>
              <a:spcBef>
                <a:spcPts val="600"/>
              </a:spcBef>
              <a:spcAft>
                <a:spcPts val="600"/>
              </a:spcAft>
            </a:pPr>
            <a:r>
              <a:rPr kumimoji="0" lang="en-US" altLang="en-US" sz="1800" b="1" i="0" u="none" strike="noStrike" cap="none" normalizeH="0" baseline="0" dirty="0" err="1">
                <a:ln>
                  <a:noFill/>
                </a:ln>
                <a:solidFill>
                  <a:schemeClr val="tx1"/>
                </a:solidFill>
                <a:effectLst/>
              </a:rPr>
              <a:t>Cyber</a:t>
            </a:r>
            <a:r>
              <a:rPr lang="en-US" altLang="en-US" sz="1800" b="1" dirty="0" err="1"/>
              <a:t>_Intelligence</a:t>
            </a:r>
            <a:r>
              <a:rPr lang="en-US" altLang="en-US" sz="1800" b="1" dirty="0"/>
              <a:t> _all.csv</a:t>
            </a:r>
            <a:endParaRPr lang="en-US" sz="700" dirty="0"/>
          </a:p>
          <a:p>
            <a:pPr lvl="1" defTabSz="914400" eaLnBrk="0" fontAlgn="base" hangingPunct="0">
              <a:lnSpc>
                <a:spcPct val="100000"/>
              </a:lnSpc>
              <a:spcBef>
                <a:spcPts val="600"/>
              </a:spcBef>
              <a:spcAft>
                <a:spcPts val="600"/>
              </a:spcAft>
              <a:buFont typeface="Wingdings" panose="05000000000000000000" pitchFamily="2" charset="2"/>
              <a:buChar char="Ø"/>
            </a:pPr>
            <a:r>
              <a:rPr lang="en-US" sz="1200" dirty="0"/>
              <a:t>Labeled dataset containing cyber threat text samples and categories</a:t>
            </a:r>
          </a:p>
          <a:p>
            <a:pPr defTabSz="914400" eaLnBrk="0" fontAlgn="base" hangingPunct="0">
              <a:lnSpc>
                <a:spcPct val="100000"/>
              </a:lnSpc>
              <a:spcBef>
                <a:spcPts val="600"/>
              </a:spcBef>
              <a:spcAft>
                <a:spcPts val="600"/>
              </a:spcAft>
            </a:pPr>
            <a:r>
              <a:rPr lang="en-US" sz="1800" b="1" dirty="0"/>
              <a:t> app.py</a:t>
            </a:r>
          </a:p>
          <a:p>
            <a:pPr lvl="1" defTabSz="914400" eaLnBrk="0" fontAlgn="base" hangingPunct="0">
              <a:lnSpc>
                <a:spcPct val="100000"/>
              </a:lnSpc>
              <a:spcBef>
                <a:spcPts val="600"/>
              </a:spcBef>
              <a:spcAft>
                <a:spcPts val="600"/>
              </a:spcAft>
              <a:buFont typeface="Wingdings" panose="05000000000000000000" pitchFamily="2" charset="2"/>
              <a:buChar char="Ø"/>
            </a:pPr>
            <a:r>
              <a:rPr lang="en-US" sz="1200" dirty="0"/>
              <a:t>Flask application managing server-side logic and routing</a:t>
            </a:r>
          </a:p>
          <a:p>
            <a:pPr defTabSz="914400" eaLnBrk="0" fontAlgn="base" hangingPunct="0">
              <a:lnSpc>
                <a:spcPct val="100000"/>
              </a:lnSpc>
              <a:spcBef>
                <a:spcPts val="600"/>
              </a:spcBef>
              <a:spcAft>
                <a:spcPts val="600"/>
              </a:spcAft>
            </a:pPr>
            <a:r>
              <a:rPr lang="en-US" sz="1800" b="1" dirty="0" err="1"/>
              <a:t>cyber_threat_model.keras</a:t>
            </a:r>
            <a:endParaRPr lang="en-US" sz="1800" b="1" dirty="0"/>
          </a:p>
          <a:p>
            <a:pPr lvl="1" defTabSz="914400" eaLnBrk="0" fontAlgn="base" hangingPunct="0">
              <a:lnSpc>
                <a:spcPct val="100000"/>
              </a:lnSpc>
              <a:spcBef>
                <a:spcPts val="600"/>
              </a:spcBef>
              <a:spcAft>
                <a:spcPts val="600"/>
              </a:spcAft>
              <a:buFont typeface="Wingdings" panose="05000000000000000000" pitchFamily="2" charset="2"/>
              <a:buChar char="Ø"/>
            </a:pPr>
            <a:r>
              <a:rPr lang="en-US" sz="1200" dirty="0"/>
              <a:t>Trained LSTM model used for classifying threat types</a:t>
            </a:r>
          </a:p>
          <a:p>
            <a:pPr defTabSz="914400" eaLnBrk="0" fontAlgn="base" hangingPunct="0">
              <a:lnSpc>
                <a:spcPct val="100000"/>
              </a:lnSpc>
              <a:spcBef>
                <a:spcPts val="600"/>
              </a:spcBef>
              <a:spcAft>
                <a:spcPts val="600"/>
              </a:spcAft>
            </a:pPr>
            <a:r>
              <a:rPr lang="en-US" sz="1800" b="1" dirty="0" err="1"/>
              <a:t>tokenizer.pkl</a:t>
            </a:r>
            <a:r>
              <a:rPr lang="en-US" sz="1800" b="1" dirty="0"/>
              <a:t> &amp; </a:t>
            </a:r>
            <a:r>
              <a:rPr lang="en-US" sz="1800" b="1" dirty="0" err="1"/>
              <a:t>label_encoder.pkl</a:t>
            </a:r>
            <a:endParaRPr lang="en-US" sz="1800" b="1" dirty="0"/>
          </a:p>
          <a:p>
            <a:pPr lvl="1" defTabSz="914400" eaLnBrk="0" fontAlgn="base" hangingPunct="0">
              <a:lnSpc>
                <a:spcPct val="100000"/>
              </a:lnSpc>
              <a:spcBef>
                <a:spcPts val="600"/>
              </a:spcBef>
              <a:spcAft>
                <a:spcPts val="600"/>
              </a:spcAft>
              <a:buFont typeface="Wingdings" panose="05000000000000000000" pitchFamily="2" charset="2"/>
              <a:buChar char="Ø"/>
            </a:pPr>
            <a:r>
              <a:rPr lang="en-US" sz="1200" dirty="0"/>
              <a:t>Serialized tools for text tokenization and label decoding during inference</a:t>
            </a:r>
          </a:p>
          <a:p>
            <a:pPr defTabSz="914400" eaLnBrk="0" fontAlgn="base" hangingPunct="0">
              <a:lnSpc>
                <a:spcPct val="100000"/>
              </a:lnSpc>
              <a:spcBef>
                <a:spcPts val="600"/>
              </a:spcBef>
              <a:spcAft>
                <a:spcPts val="600"/>
              </a:spcAft>
            </a:pPr>
            <a:r>
              <a:rPr lang="en-US" sz="1800" b="1" dirty="0"/>
              <a:t>templates/index.html</a:t>
            </a:r>
          </a:p>
          <a:p>
            <a:pPr lvl="1" defTabSz="914400" eaLnBrk="0" fontAlgn="base" hangingPunct="0">
              <a:lnSpc>
                <a:spcPct val="100000"/>
              </a:lnSpc>
              <a:spcBef>
                <a:spcPts val="600"/>
              </a:spcBef>
              <a:spcAft>
                <a:spcPts val="600"/>
              </a:spcAft>
              <a:buFont typeface="Wingdings" panose="05000000000000000000" pitchFamily="2" charset="2"/>
              <a:buChar char="Ø"/>
            </a:pPr>
            <a:r>
              <a:rPr lang="en-US" sz="1200" dirty="0"/>
              <a:t>Frontend interface for user input and result visualization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sz="3600" dirty="0"/>
              <a:t>Example Predictions</a:t>
            </a:r>
            <a:r>
              <a:rPr lang="en-US" sz="3600" dirty="0"/>
              <a:t> by Threat Detection Model</a:t>
            </a:r>
            <a:endParaRPr sz="3600" dirty="0"/>
          </a:p>
        </p:txBody>
      </p:sp>
      <p:graphicFrame>
        <p:nvGraphicFramePr>
          <p:cNvPr id="4" name="Content Placeholder 3">
            <a:extLst>
              <a:ext uri="{FF2B5EF4-FFF2-40B4-BE49-F238E27FC236}">
                <a16:creationId xmlns:a16="http://schemas.microsoft.com/office/drawing/2014/main" id="{9B1F06B9-90C9-B388-0BCE-67BA72F345AB}"/>
              </a:ext>
            </a:extLst>
          </p:cNvPr>
          <p:cNvGraphicFramePr>
            <a:graphicFrameLocks noGrp="1"/>
          </p:cNvGraphicFramePr>
          <p:nvPr>
            <p:ph idx="1"/>
            <p:extLst>
              <p:ext uri="{D42A27DB-BD31-4B8C-83A1-F6EECF244321}">
                <p14:modId xmlns:p14="http://schemas.microsoft.com/office/powerpoint/2010/main" val="573921446"/>
              </p:ext>
            </p:extLst>
          </p:nvPr>
        </p:nvGraphicFramePr>
        <p:xfrm>
          <a:off x="553914" y="2292648"/>
          <a:ext cx="8124094" cy="2402442"/>
        </p:xfrm>
        <a:graphic>
          <a:graphicData uri="http://schemas.openxmlformats.org/drawingml/2006/table">
            <a:tbl>
              <a:tblPr firstRow="1" bandRow="1">
                <a:tableStyleId>{5C22544A-7EE6-4342-B048-85BDC9FD1C3A}</a:tableStyleId>
              </a:tblPr>
              <a:tblGrid>
                <a:gridCol w="4531427">
                  <a:extLst>
                    <a:ext uri="{9D8B030D-6E8A-4147-A177-3AD203B41FA5}">
                      <a16:colId xmlns:a16="http://schemas.microsoft.com/office/drawing/2014/main" val="969329074"/>
                    </a:ext>
                  </a:extLst>
                </a:gridCol>
                <a:gridCol w="1877524">
                  <a:extLst>
                    <a:ext uri="{9D8B030D-6E8A-4147-A177-3AD203B41FA5}">
                      <a16:colId xmlns:a16="http://schemas.microsoft.com/office/drawing/2014/main" val="3181943003"/>
                    </a:ext>
                  </a:extLst>
                </a:gridCol>
                <a:gridCol w="1715143">
                  <a:extLst>
                    <a:ext uri="{9D8B030D-6E8A-4147-A177-3AD203B41FA5}">
                      <a16:colId xmlns:a16="http://schemas.microsoft.com/office/drawing/2014/main" val="1736041578"/>
                    </a:ext>
                  </a:extLst>
                </a:gridCol>
              </a:tblGrid>
              <a:tr h="700713">
                <a:tc>
                  <a:txBody>
                    <a:bodyPr/>
                    <a:lstStyle/>
                    <a:p>
                      <a:pPr algn="ctr"/>
                      <a:r>
                        <a:rPr lang="en-IN" sz="1400" dirty="0"/>
                        <a:t>Input Text</a:t>
                      </a:r>
                    </a:p>
                  </a:txBody>
                  <a:tcPr/>
                </a:tc>
                <a:tc>
                  <a:txBody>
                    <a:bodyPr/>
                    <a:lstStyle/>
                    <a:p>
                      <a:pPr algn="ctr"/>
                      <a:r>
                        <a:rPr lang="en-IN" sz="1400" dirty="0"/>
                        <a:t>Predicted Class</a:t>
                      </a:r>
                    </a:p>
                  </a:txBody>
                  <a:tcPr/>
                </a:tc>
                <a:tc>
                  <a:txBody>
                    <a:bodyPr/>
                    <a:lstStyle/>
                    <a:p>
                      <a:pPr algn="ctr"/>
                      <a:r>
                        <a:rPr lang="en-IN" sz="1400" dirty="0"/>
                        <a:t>Confidence Score</a:t>
                      </a:r>
                    </a:p>
                  </a:txBody>
                  <a:tcPr/>
                </a:tc>
                <a:extLst>
                  <a:ext uri="{0D108BD9-81ED-4DB2-BD59-A6C34878D82A}">
                    <a16:rowId xmlns:a16="http://schemas.microsoft.com/office/drawing/2014/main" val="2632582735"/>
                  </a:ext>
                </a:extLst>
              </a:tr>
              <a:tr h="567243">
                <a:tc>
                  <a:txBody>
                    <a:bodyPr/>
                    <a:lstStyle/>
                    <a:p>
                      <a:pPr algn="l"/>
                      <a:r>
                        <a:rPr lang="en-US" sz="1400" dirty="0"/>
                        <a:t>"User credentials were exposed during the data breach."</a:t>
                      </a:r>
                      <a:endParaRPr lang="en-IN" sz="1400" dirty="0"/>
                    </a:p>
                  </a:txBody>
                  <a:tcPr/>
                </a:tc>
                <a:tc>
                  <a:txBody>
                    <a:bodyPr/>
                    <a:lstStyle/>
                    <a:p>
                      <a:pPr algn="ctr"/>
                      <a:r>
                        <a:rPr lang="en-IN" sz="1400" dirty="0"/>
                        <a:t>Identity</a:t>
                      </a:r>
                    </a:p>
                  </a:txBody>
                  <a:tcPr/>
                </a:tc>
                <a:tc>
                  <a:txBody>
                    <a:bodyPr/>
                    <a:lstStyle/>
                    <a:p>
                      <a:pPr algn="ctr"/>
                      <a:r>
                        <a:rPr lang="en-IN" sz="1400" dirty="0"/>
                        <a:t>97.53%</a:t>
                      </a:r>
                    </a:p>
                  </a:txBody>
                  <a:tcPr/>
                </a:tc>
                <a:extLst>
                  <a:ext uri="{0D108BD9-81ED-4DB2-BD59-A6C34878D82A}">
                    <a16:rowId xmlns:a16="http://schemas.microsoft.com/office/drawing/2014/main" val="3214372293"/>
                  </a:ext>
                </a:extLst>
              </a:tr>
              <a:tr h="567243">
                <a:tc>
                  <a:txBody>
                    <a:bodyPr/>
                    <a:lstStyle/>
                    <a:p>
                      <a:pPr algn="l"/>
                      <a:r>
                        <a:rPr lang="en-US" sz="1400" dirty="0"/>
                        <a:t>"The attacker used </a:t>
                      </a:r>
                      <a:r>
                        <a:rPr lang="en-US" sz="1400" dirty="0" err="1"/>
                        <a:t>Mimikatz</a:t>
                      </a:r>
                      <a:r>
                        <a:rPr lang="en-US" sz="1400" dirty="0"/>
                        <a:t> to extract credentials."</a:t>
                      </a:r>
                      <a:endParaRPr lang="en-IN" sz="1400" dirty="0"/>
                    </a:p>
                  </a:txBody>
                  <a:tcPr/>
                </a:tc>
                <a:tc>
                  <a:txBody>
                    <a:bodyPr/>
                    <a:lstStyle/>
                    <a:p>
                      <a:pPr algn="ctr"/>
                      <a:r>
                        <a:rPr lang="en-IN" sz="1400" dirty="0"/>
                        <a:t>Tools</a:t>
                      </a:r>
                    </a:p>
                  </a:txBody>
                  <a:tcPr/>
                </a:tc>
                <a:tc>
                  <a:txBody>
                    <a:bodyPr/>
                    <a:lstStyle/>
                    <a:p>
                      <a:pPr algn="ctr"/>
                      <a:r>
                        <a:rPr lang="en-IN" sz="1400" dirty="0"/>
                        <a:t>91.02%</a:t>
                      </a:r>
                    </a:p>
                  </a:txBody>
                  <a:tcPr/>
                </a:tc>
                <a:extLst>
                  <a:ext uri="{0D108BD9-81ED-4DB2-BD59-A6C34878D82A}">
                    <a16:rowId xmlns:a16="http://schemas.microsoft.com/office/drawing/2014/main" val="4045379459"/>
                  </a:ext>
                </a:extLst>
              </a:tr>
              <a:tr h="567243">
                <a:tc>
                  <a:txBody>
                    <a:bodyPr/>
                    <a:lstStyle/>
                    <a:p>
                      <a:pPr algn="l"/>
                      <a:r>
                        <a:rPr lang="en-US" sz="1400" dirty="0"/>
                        <a:t>"The Apache config allowed remote code execution."</a:t>
                      </a:r>
                      <a:endParaRPr lang="en-IN" sz="1400" dirty="0"/>
                    </a:p>
                  </a:txBody>
                  <a:tcPr/>
                </a:tc>
                <a:tc>
                  <a:txBody>
                    <a:bodyPr/>
                    <a:lstStyle/>
                    <a:p>
                      <a:pPr algn="ctr"/>
                      <a:r>
                        <a:rPr lang="en-IN" sz="1400" dirty="0"/>
                        <a:t>Vulnerability</a:t>
                      </a:r>
                    </a:p>
                  </a:txBody>
                  <a:tcPr/>
                </a:tc>
                <a:tc>
                  <a:txBody>
                    <a:bodyPr/>
                    <a:lstStyle/>
                    <a:p>
                      <a:pPr algn="ctr"/>
                      <a:r>
                        <a:rPr lang="en-IN" sz="1400" dirty="0"/>
                        <a:t>88.67%</a:t>
                      </a:r>
                    </a:p>
                  </a:txBody>
                  <a:tcPr/>
                </a:tc>
                <a:extLst>
                  <a:ext uri="{0D108BD9-81ED-4DB2-BD59-A6C34878D82A}">
                    <a16:rowId xmlns:a16="http://schemas.microsoft.com/office/drawing/2014/main" val="497489634"/>
                  </a:ext>
                </a:extLst>
              </a:tr>
            </a:tbl>
          </a:graphicData>
        </a:graphic>
      </p:graphicFrame>
      <p:sp>
        <p:nvSpPr>
          <p:cNvPr id="5" name="TextBox 4">
            <a:extLst>
              <a:ext uri="{FF2B5EF4-FFF2-40B4-BE49-F238E27FC236}">
                <a16:creationId xmlns:a16="http://schemas.microsoft.com/office/drawing/2014/main" id="{17376738-98DE-AC5D-76A1-8208331B44CB}"/>
              </a:ext>
            </a:extLst>
          </p:cNvPr>
          <p:cNvSpPr txBox="1"/>
          <p:nvPr/>
        </p:nvSpPr>
        <p:spPr>
          <a:xfrm>
            <a:off x="553915" y="4781150"/>
            <a:ext cx="7728438" cy="1123384"/>
          </a:xfrm>
          <a:prstGeom prst="rect">
            <a:avLst/>
          </a:prstGeom>
          <a:noFill/>
        </p:spPr>
        <p:txBody>
          <a:bodyPr wrap="square" rtlCol="0">
            <a:spAutoFit/>
          </a:bodyPr>
          <a:lstStyle/>
          <a:p>
            <a:r>
              <a:rPr lang="en-US" b="1" dirty="0"/>
              <a:t>Insight:</a:t>
            </a:r>
            <a:br>
              <a:rPr lang="en-US" sz="1050" b="1" dirty="0"/>
            </a:br>
            <a:endParaRPr lang="en-US" sz="1050" b="1" dirty="0"/>
          </a:p>
          <a:p>
            <a:r>
              <a:rPr lang="en-US" sz="1400" dirty="0"/>
              <a:t>The model demonstrates strong confidence in classifying diverse threat-related narratives into relevant categories, supporting real-time analysis and decision-making.</a:t>
            </a:r>
          </a:p>
          <a:p>
            <a:endParaRPr lang="en-IN" sz="10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A42D6-18F0-4801-FE63-44A5A0D58CC4}"/>
              </a:ext>
            </a:extLst>
          </p:cNvPr>
          <p:cNvSpPr>
            <a:spLocks noGrp="1"/>
          </p:cNvSpPr>
          <p:nvPr>
            <p:ph type="title"/>
          </p:nvPr>
        </p:nvSpPr>
        <p:spPr>
          <a:xfrm>
            <a:off x="2836838" y="483577"/>
            <a:ext cx="3470324" cy="1635246"/>
          </a:xfrm>
        </p:spPr>
        <p:txBody>
          <a:bodyPr/>
          <a:lstStyle/>
          <a:p>
            <a:pPr algn="ctr"/>
            <a:r>
              <a:rPr lang="en-US" sz="3600" dirty="0"/>
              <a:t>Results</a:t>
            </a:r>
            <a:endParaRPr lang="en-IN" sz="3600" dirty="0"/>
          </a:p>
        </p:txBody>
      </p:sp>
      <p:sp>
        <p:nvSpPr>
          <p:cNvPr id="7" name="Arrow: Right 6">
            <a:extLst>
              <a:ext uri="{FF2B5EF4-FFF2-40B4-BE49-F238E27FC236}">
                <a16:creationId xmlns:a16="http://schemas.microsoft.com/office/drawing/2014/main" id="{17E5F23C-2A01-DA46-8297-EB1283BFAC26}"/>
              </a:ext>
            </a:extLst>
          </p:cNvPr>
          <p:cNvSpPr/>
          <p:nvPr/>
        </p:nvSpPr>
        <p:spPr>
          <a:xfrm>
            <a:off x="5007497" y="3258969"/>
            <a:ext cx="624254" cy="23739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Arrow: Right 7">
            <a:extLst>
              <a:ext uri="{FF2B5EF4-FFF2-40B4-BE49-F238E27FC236}">
                <a16:creationId xmlns:a16="http://schemas.microsoft.com/office/drawing/2014/main" id="{FB278E13-E50D-109D-6A25-CA7A5D858884}"/>
              </a:ext>
            </a:extLst>
          </p:cNvPr>
          <p:cNvSpPr/>
          <p:nvPr/>
        </p:nvSpPr>
        <p:spPr>
          <a:xfrm>
            <a:off x="5007497" y="5131608"/>
            <a:ext cx="624254" cy="23739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38A5E2A5-8509-8A31-DAEA-969696D860BF}"/>
              </a:ext>
            </a:extLst>
          </p:cNvPr>
          <p:cNvPicPr>
            <a:picLocks noChangeAspect="1"/>
          </p:cNvPicPr>
          <p:nvPr/>
        </p:nvPicPr>
        <p:blipFill>
          <a:blip r:embed="rId2"/>
          <a:stretch>
            <a:fillRect/>
          </a:stretch>
        </p:blipFill>
        <p:spPr>
          <a:xfrm>
            <a:off x="639199" y="2220517"/>
            <a:ext cx="4034466" cy="2085331"/>
          </a:xfrm>
          <a:prstGeom prst="rect">
            <a:avLst/>
          </a:prstGeom>
          <a:ln>
            <a:noFill/>
          </a:ln>
          <a:effectLst>
            <a:outerShdw blurRad="190500" algn="tl" rotWithShape="0">
              <a:srgbClr val="000000">
                <a:alpha val="70000"/>
              </a:srgbClr>
            </a:outerShdw>
          </a:effectLst>
        </p:spPr>
      </p:pic>
      <p:pic>
        <p:nvPicPr>
          <p:cNvPr id="10" name="Picture 9">
            <a:extLst>
              <a:ext uri="{FF2B5EF4-FFF2-40B4-BE49-F238E27FC236}">
                <a16:creationId xmlns:a16="http://schemas.microsoft.com/office/drawing/2014/main" id="{99780714-55A3-0E2F-CF4C-D7AA4BCA1807}"/>
              </a:ext>
            </a:extLst>
          </p:cNvPr>
          <p:cNvPicPr>
            <a:picLocks noChangeAspect="1"/>
          </p:cNvPicPr>
          <p:nvPr/>
        </p:nvPicPr>
        <p:blipFill>
          <a:blip r:embed="rId3"/>
          <a:stretch>
            <a:fillRect/>
          </a:stretch>
        </p:blipFill>
        <p:spPr>
          <a:xfrm>
            <a:off x="639199" y="4430820"/>
            <a:ext cx="4045015" cy="1966881"/>
          </a:xfrm>
          <a:prstGeom prst="rect">
            <a:avLst/>
          </a:prstGeom>
          <a:ln>
            <a:noFill/>
          </a:ln>
          <a:effectLst>
            <a:outerShdw blurRad="190500" algn="tl" rotWithShape="0">
              <a:srgbClr val="000000">
                <a:alpha val="70000"/>
              </a:srgbClr>
            </a:outerShdw>
          </a:effectLst>
        </p:spPr>
      </p:pic>
      <p:sp>
        <p:nvSpPr>
          <p:cNvPr id="11" name="Rectangle: Rounded Corners 10">
            <a:extLst>
              <a:ext uri="{FF2B5EF4-FFF2-40B4-BE49-F238E27FC236}">
                <a16:creationId xmlns:a16="http://schemas.microsoft.com/office/drawing/2014/main" id="{02839100-D413-03C1-0F0B-59A4E8F248B9}"/>
              </a:ext>
            </a:extLst>
          </p:cNvPr>
          <p:cNvSpPr/>
          <p:nvPr/>
        </p:nvSpPr>
        <p:spPr>
          <a:xfrm>
            <a:off x="5976132" y="2557868"/>
            <a:ext cx="1982665" cy="1477108"/>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Predicting Example-1</a:t>
            </a:r>
            <a:endParaRPr lang="en-IN" dirty="0"/>
          </a:p>
        </p:txBody>
      </p:sp>
      <p:sp>
        <p:nvSpPr>
          <p:cNvPr id="12" name="Rectangle: Rounded Corners 11">
            <a:extLst>
              <a:ext uri="{FF2B5EF4-FFF2-40B4-BE49-F238E27FC236}">
                <a16:creationId xmlns:a16="http://schemas.microsoft.com/office/drawing/2014/main" id="{1AB7CBC3-8552-F5BE-1A92-FC20FC7DE708}"/>
              </a:ext>
            </a:extLst>
          </p:cNvPr>
          <p:cNvSpPr/>
          <p:nvPr/>
        </p:nvSpPr>
        <p:spPr>
          <a:xfrm>
            <a:off x="5978882" y="4590881"/>
            <a:ext cx="1979915" cy="1318846"/>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Predicting Example-2</a:t>
            </a:r>
            <a:endParaRPr lang="en-IN" dirty="0"/>
          </a:p>
        </p:txBody>
      </p:sp>
    </p:spTree>
    <p:extLst>
      <p:ext uri="{BB962C8B-B14F-4D97-AF65-F5344CB8AC3E}">
        <p14:creationId xmlns:p14="http://schemas.microsoft.com/office/powerpoint/2010/main" val="3666002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1782" y="576142"/>
            <a:ext cx="7610094" cy="1280793"/>
          </a:xfrm>
        </p:spPr>
        <p:txBody>
          <a:bodyPr/>
          <a:lstStyle/>
          <a:p>
            <a:r>
              <a:rPr dirty="0"/>
              <a:t>Future </a:t>
            </a:r>
            <a:r>
              <a:rPr lang="en-US" dirty="0"/>
              <a:t>Enhancements &amp; System Expansion</a:t>
            </a:r>
            <a:endParaRPr dirty="0"/>
          </a:p>
        </p:txBody>
      </p:sp>
      <p:sp>
        <p:nvSpPr>
          <p:cNvPr id="3" name="Content Placeholder 2"/>
          <p:cNvSpPr>
            <a:spLocks noGrp="1"/>
          </p:cNvSpPr>
          <p:nvPr>
            <p:ph idx="1"/>
          </p:nvPr>
        </p:nvSpPr>
        <p:spPr>
          <a:xfrm>
            <a:off x="541782" y="2416128"/>
            <a:ext cx="7783830" cy="3621024"/>
          </a:xfrm>
        </p:spPr>
        <p:txBody>
          <a:bodyPr>
            <a:normAutofit fontScale="92500"/>
          </a:bodyPr>
          <a:lstStyle/>
          <a:p>
            <a:r>
              <a:rPr lang="en-IN" b="1" dirty="0"/>
              <a:t>Model Upgrade</a:t>
            </a:r>
          </a:p>
          <a:p>
            <a:pPr lvl="1">
              <a:buFont typeface="Wingdings" panose="05000000000000000000" pitchFamily="2" charset="2"/>
              <a:buChar char="Ø"/>
            </a:pPr>
            <a:r>
              <a:rPr lang="en-IN" sz="1400" dirty="0"/>
              <a:t>Replace LSTM with BERT-based Transformer Model Leverage contextual embeddings for deeper understanding Improved accuracy on complex and nuanced threat texts</a:t>
            </a:r>
          </a:p>
          <a:p>
            <a:r>
              <a:rPr lang="en-IN" b="1" dirty="0"/>
              <a:t>Multi-Label Classification</a:t>
            </a:r>
          </a:p>
          <a:p>
            <a:pPr lvl="1">
              <a:buFont typeface="Wingdings" panose="05000000000000000000" pitchFamily="2" charset="2"/>
              <a:buChar char="Ø"/>
            </a:pPr>
            <a:r>
              <a:rPr lang="en-IN" sz="1400" dirty="0"/>
              <a:t>Support multiple threat categories per text Aligns with real-world scenarios involving overlapping threats</a:t>
            </a:r>
          </a:p>
          <a:p>
            <a:r>
              <a:rPr lang="en-IN" b="1" dirty="0"/>
              <a:t>Advanced User Interface</a:t>
            </a:r>
          </a:p>
          <a:p>
            <a:pPr lvl="1">
              <a:buFont typeface="Wingdings" panose="05000000000000000000" pitchFamily="2" charset="2"/>
              <a:buChar char="Ø"/>
            </a:pPr>
            <a:r>
              <a:rPr lang="en-IN" sz="1400" dirty="0"/>
              <a:t>Enable log file upload for batch analysis Enhanced user experience and broader input capabilities</a:t>
            </a:r>
          </a:p>
          <a:p>
            <a:r>
              <a:rPr lang="en-IN" b="1" dirty="0"/>
              <a:t>Backend Integration</a:t>
            </a:r>
          </a:p>
          <a:p>
            <a:pPr lvl="1">
              <a:buFont typeface="Wingdings" panose="05000000000000000000" pitchFamily="2" charset="2"/>
              <a:buChar char="Ø"/>
            </a:pPr>
            <a:r>
              <a:rPr lang="en-IN" sz="1400" dirty="0"/>
              <a:t>Store predictions in a dedicated database Supports historical analysis, auditing, and reporting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A5B73-0620-5862-AE20-E07DDCA2F5CE}"/>
              </a:ext>
            </a:extLst>
          </p:cNvPr>
          <p:cNvSpPr>
            <a:spLocks noGrp="1"/>
          </p:cNvSpPr>
          <p:nvPr>
            <p:ph type="title"/>
          </p:nvPr>
        </p:nvSpPr>
        <p:spPr>
          <a:xfrm>
            <a:off x="699387" y="939800"/>
            <a:ext cx="5762960" cy="980831"/>
          </a:xfrm>
        </p:spPr>
        <p:txBody>
          <a:bodyPr/>
          <a:lstStyle/>
          <a:p>
            <a:r>
              <a:rPr lang="en-IN" dirty="0"/>
              <a:t>Conclusion</a:t>
            </a:r>
          </a:p>
        </p:txBody>
      </p:sp>
      <p:sp>
        <p:nvSpPr>
          <p:cNvPr id="3" name="Text Placeholder 2">
            <a:extLst>
              <a:ext uri="{FF2B5EF4-FFF2-40B4-BE49-F238E27FC236}">
                <a16:creationId xmlns:a16="http://schemas.microsoft.com/office/drawing/2014/main" id="{674F488A-D069-B0D8-59CF-55013256BD2B}"/>
              </a:ext>
            </a:extLst>
          </p:cNvPr>
          <p:cNvSpPr>
            <a:spLocks noGrp="1"/>
          </p:cNvSpPr>
          <p:nvPr>
            <p:ph type="body" sz="half" idx="2"/>
          </p:nvPr>
        </p:nvSpPr>
        <p:spPr/>
        <p:txBody>
          <a:bodyPr>
            <a:normAutofit fontScale="92500"/>
          </a:bodyPr>
          <a:lstStyle/>
          <a:p>
            <a:pPr algn="just"/>
            <a:r>
              <a:rPr lang="en-IN" dirty="0"/>
              <a:t>This research offers a robust and practical approach to automated cyber threat classification by using Long Short-Term Memory (LSTM) neural networks alongside Natural Language Processing (NLP) methods. The developed model effectively categorizes cyber threat narratives into relevant groups such as malware, identity compromise, software misuse, and others. With strong performance metrics—achieving 94.6% accuracy and a 94.1% F1-score—the model proves to be both accurate and dependable.</a:t>
            </a:r>
          </a:p>
          <a:p>
            <a:endParaRPr lang="en-IN" dirty="0"/>
          </a:p>
        </p:txBody>
      </p:sp>
    </p:spTree>
    <p:extLst>
      <p:ext uri="{BB962C8B-B14F-4D97-AF65-F5344CB8AC3E}">
        <p14:creationId xmlns:p14="http://schemas.microsoft.com/office/powerpoint/2010/main" val="8210184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E13F6-2105-976D-1001-321F97E93B38}"/>
              </a:ext>
            </a:extLst>
          </p:cNvPr>
          <p:cNvSpPr>
            <a:spLocks noGrp="1"/>
          </p:cNvSpPr>
          <p:nvPr>
            <p:ph type="title"/>
          </p:nvPr>
        </p:nvSpPr>
        <p:spPr/>
        <p:txBody>
          <a:bodyPr/>
          <a:lstStyle/>
          <a:p>
            <a:pPr algn="ctr"/>
            <a:r>
              <a:rPr lang="en-IN" sz="5400" b="1" dirty="0"/>
              <a:t>Thank You</a:t>
            </a:r>
          </a:p>
        </p:txBody>
      </p:sp>
    </p:spTree>
    <p:extLst>
      <p:ext uri="{BB962C8B-B14F-4D97-AF65-F5344CB8AC3E}">
        <p14:creationId xmlns:p14="http://schemas.microsoft.com/office/powerpoint/2010/main" val="3395070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497011"/>
            <a:ext cx="8225204" cy="1446089"/>
          </a:xfrm>
        </p:spPr>
        <p:txBody>
          <a:bodyPr/>
          <a:lstStyle/>
          <a:p>
            <a:r>
              <a:rPr dirty="0"/>
              <a:t>Project Overview</a:t>
            </a:r>
          </a:p>
        </p:txBody>
      </p:sp>
      <p:sp>
        <p:nvSpPr>
          <p:cNvPr id="3" name="Content Placeholder 2"/>
          <p:cNvSpPr>
            <a:spLocks noGrp="1"/>
          </p:cNvSpPr>
          <p:nvPr>
            <p:ph idx="1"/>
          </p:nvPr>
        </p:nvSpPr>
        <p:spPr>
          <a:xfrm>
            <a:off x="628650" y="2951041"/>
            <a:ext cx="7886700" cy="2227629"/>
          </a:xfrm>
        </p:spPr>
        <p:txBody>
          <a:bodyPr>
            <a:normAutofit/>
          </a:bodyPr>
          <a:lstStyle/>
          <a:p>
            <a:r>
              <a:rPr lang="en-US" sz="2000" b="1" dirty="0"/>
              <a:t>Design a system for classifying cyber threat-related texts</a:t>
            </a:r>
            <a:r>
              <a:rPr sz="2000" b="1" dirty="0"/>
              <a:t>.</a:t>
            </a:r>
          </a:p>
          <a:p>
            <a:r>
              <a:rPr lang="en-US" sz="2000" b="1" dirty="0"/>
              <a:t>LSTM-based neural networks for text processing</a:t>
            </a:r>
            <a:r>
              <a:rPr sz="2000" b="1" dirty="0"/>
              <a:t>.</a:t>
            </a:r>
          </a:p>
          <a:p>
            <a:r>
              <a:rPr lang="en-US" sz="2000" b="1" dirty="0"/>
              <a:t>Integrated with an interactive web interface built with Flask</a:t>
            </a:r>
            <a:r>
              <a:rPr sz="2000" b="1" dirty="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124" y="508333"/>
            <a:ext cx="7409181" cy="1373221"/>
          </a:xfrm>
        </p:spPr>
        <p:txBody>
          <a:bodyPr/>
          <a:lstStyle/>
          <a:p>
            <a:r>
              <a:rPr dirty="0"/>
              <a:t>Objectives</a:t>
            </a:r>
          </a:p>
        </p:txBody>
      </p:sp>
      <p:sp>
        <p:nvSpPr>
          <p:cNvPr id="3" name="Content Placeholder 2"/>
          <p:cNvSpPr>
            <a:spLocks noGrp="1"/>
          </p:cNvSpPr>
          <p:nvPr>
            <p:ph idx="1"/>
          </p:nvPr>
        </p:nvSpPr>
        <p:spPr>
          <a:xfrm>
            <a:off x="545124" y="2321169"/>
            <a:ext cx="8141676" cy="3940575"/>
          </a:xfrm>
        </p:spPr>
        <p:txBody>
          <a:bodyPr>
            <a:normAutofit fontScale="92500"/>
          </a:bodyPr>
          <a:lstStyle/>
          <a:p>
            <a:r>
              <a:rPr lang="en-IN" sz="1800" b="1" dirty="0"/>
              <a:t>Identify Cyber Threat Types from Unstructured Text</a:t>
            </a:r>
            <a:endParaRPr lang="en-IN" sz="1050" b="1" dirty="0"/>
          </a:p>
          <a:p>
            <a:pPr lvl="1">
              <a:buFont typeface="Wingdings" panose="05000000000000000000" pitchFamily="2" charset="2"/>
              <a:buChar char="Ø"/>
            </a:pPr>
            <a:r>
              <a:rPr lang="en-IN" sz="1200" dirty="0" err="1"/>
              <a:t>Analyze</a:t>
            </a:r>
            <a:r>
              <a:rPr lang="en-IN" sz="1200" dirty="0"/>
              <a:t> diverse text sources such as emails, incident logs, social media, forums, and news</a:t>
            </a:r>
          </a:p>
          <a:p>
            <a:pPr lvl="1">
              <a:buFont typeface="Wingdings" panose="05000000000000000000" pitchFamily="2" charset="2"/>
              <a:buChar char="Ø"/>
            </a:pPr>
            <a:r>
              <a:rPr lang="en-IN" sz="1200" dirty="0"/>
              <a:t>Detect threat categories: phishing, malware, ransomware, DDoS, insider threats, data exfiltration, etc.</a:t>
            </a:r>
          </a:p>
          <a:p>
            <a:pPr lvl="1">
              <a:buFont typeface="Wingdings" panose="05000000000000000000" pitchFamily="2" charset="2"/>
              <a:buChar char="Ø"/>
            </a:pPr>
            <a:r>
              <a:rPr lang="en-IN" sz="1200" dirty="0"/>
              <a:t>Extract threat indicators (e.g., IPs, domains, malicious file names) using contextual language cues</a:t>
            </a:r>
          </a:p>
          <a:p>
            <a:r>
              <a:rPr lang="en-US" sz="1800" b="1" dirty="0"/>
              <a:t>Enable Swift Decision-Making for Security Analysts.</a:t>
            </a:r>
          </a:p>
          <a:p>
            <a:pPr lvl="1">
              <a:buFont typeface="Wingdings" panose="05000000000000000000" pitchFamily="2" charset="2"/>
              <a:buChar char="Ø"/>
            </a:pPr>
            <a:r>
              <a:rPr lang="en-US" sz="1200" dirty="0"/>
              <a:t>Provide a user-friendly interface to input or upload raw text</a:t>
            </a:r>
          </a:p>
          <a:p>
            <a:pPr lvl="1">
              <a:buFont typeface="Wingdings" panose="05000000000000000000" pitchFamily="2" charset="2"/>
              <a:buChar char="Ø"/>
            </a:pPr>
            <a:r>
              <a:rPr lang="en-US" sz="1200" dirty="0"/>
              <a:t>Highlight critical threat </a:t>
            </a:r>
            <a:r>
              <a:rPr lang="en-US" sz="1100" dirty="0"/>
              <a:t>indicators</a:t>
            </a:r>
            <a:r>
              <a:rPr lang="en-US" sz="1200" dirty="0"/>
              <a:t> and context-driven threat summaries</a:t>
            </a:r>
          </a:p>
          <a:p>
            <a:pPr lvl="1">
              <a:buFont typeface="Wingdings" panose="05000000000000000000" pitchFamily="2" charset="2"/>
              <a:buChar char="Ø"/>
            </a:pPr>
            <a:r>
              <a:rPr lang="en-US" sz="1200" dirty="0"/>
              <a:t>Suggest threat classifications with ranked confidence score</a:t>
            </a:r>
          </a:p>
          <a:p>
            <a:r>
              <a:rPr lang="en-US" sz="1800" b="1" dirty="0"/>
              <a:t>Deliver High-Confidence, Actionable Insights</a:t>
            </a:r>
          </a:p>
          <a:p>
            <a:pPr lvl="1">
              <a:buFont typeface="Wingdings" panose="05000000000000000000" pitchFamily="2" charset="2"/>
              <a:buChar char="Ø"/>
            </a:pPr>
            <a:r>
              <a:rPr lang="en-US" sz="1200" dirty="0"/>
              <a:t>Use </a:t>
            </a:r>
            <a:r>
              <a:rPr lang="en-US" sz="1300" dirty="0"/>
              <a:t>LSTM-based</a:t>
            </a:r>
            <a:r>
              <a:rPr lang="en-US" sz="1200" dirty="0"/>
              <a:t> deep learning models trained on cybersecurity corpora</a:t>
            </a:r>
          </a:p>
          <a:p>
            <a:pPr lvl="1">
              <a:buFont typeface="Wingdings" panose="05000000000000000000" pitchFamily="2" charset="2"/>
              <a:buChar char="Ø"/>
            </a:pPr>
            <a:r>
              <a:rPr lang="en-US" sz="1200" dirty="0"/>
              <a:t>Present outputs with confidence levels and supporting evidence (e.g., sentence snippets or threat patterns)</a:t>
            </a:r>
          </a:p>
          <a:p>
            <a:pPr lvl="1">
              <a:buFont typeface="Wingdings" panose="05000000000000000000" pitchFamily="2" charset="2"/>
              <a:buChar char="Ø"/>
            </a:pPr>
            <a:r>
              <a:rPr lang="en-US" sz="1200" dirty="0"/>
              <a:t>Enable analysts to triage alerts faster, reduce false positives, and prioritize real threats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9954" y="584933"/>
            <a:ext cx="8005396" cy="1325563"/>
          </a:xfrm>
        </p:spPr>
        <p:txBody>
          <a:bodyPr/>
          <a:lstStyle/>
          <a:p>
            <a:r>
              <a:rPr lang="en-IN" dirty="0"/>
              <a:t>cyber_intelligence_all.csv  </a:t>
            </a:r>
            <a:r>
              <a:rPr dirty="0"/>
              <a:t>Dataset</a:t>
            </a:r>
          </a:p>
        </p:txBody>
      </p:sp>
      <p:sp>
        <p:nvSpPr>
          <p:cNvPr id="5" name="Rectangle 2">
            <a:extLst>
              <a:ext uri="{FF2B5EF4-FFF2-40B4-BE49-F238E27FC236}">
                <a16:creationId xmlns:a16="http://schemas.microsoft.com/office/drawing/2014/main" id="{63E9EB38-127C-AC22-972D-F1E89261365B}"/>
              </a:ext>
            </a:extLst>
          </p:cNvPr>
          <p:cNvSpPr>
            <a:spLocks noGrp="1" noChangeArrowheads="1"/>
          </p:cNvSpPr>
          <p:nvPr>
            <p:ph idx="1"/>
          </p:nvPr>
        </p:nvSpPr>
        <p:spPr bwMode="auto">
          <a:xfrm>
            <a:off x="509954" y="2507496"/>
            <a:ext cx="8005396" cy="28469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latin typeface="Arial" panose="020B0604020202020204" pitchFamily="34" charset="0"/>
              </a:rPr>
              <a:t>Labeled Descriptions:</a:t>
            </a:r>
            <a:endParaRPr lang="en-US" altLang="en-US" sz="1800" dirty="0">
              <a:latin typeface="Arial" panose="020B0604020202020204" pitchFamily="34" charset="0"/>
            </a:endParaRPr>
          </a:p>
          <a:p>
            <a:pPr lvl="1" defTabSz="914400" eaLnBrk="0" fontAlgn="base" hangingPunct="0">
              <a:lnSpc>
                <a:spcPct val="100000"/>
              </a:lnSpc>
              <a:spcBef>
                <a:spcPct val="0"/>
              </a:spcBef>
              <a:spcAft>
                <a:spcPct val="0"/>
              </a:spcAft>
              <a:buFont typeface="Wingdings" panose="05000000000000000000" pitchFamily="2" charset="2"/>
              <a:buChar char="Ø"/>
            </a:pPr>
            <a:r>
              <a:rPr kumimoji="0" lang="en-US" altLang="en-US" sz="1400" b="0" i="0" u="none" strike="noStrike" cap="none" normalizeH="0" baseline="0" dirty="0">
                <a:ln>
                  <a:noFill/>
                </a:ln>
                <a:solidFill>
                  <a:schemeClr val="tx1"/>
                </a:solidFill>
                <a:effectLst/>
                <a:latin typeface="Arial" panose="020B0604020202020204" pitchFamily="34" charset="0"/>
              </a:rPr>
              <a:t>Each entry is tagged with a specific cyber threat category (e.g., phishing, malware, etc.) </a:t>
            </a:r>
          </a:p>
          <a:p>
            <a:pPr marL="342900" lvl="1" indent="0" defTabSz="914400" eaLnBrk="0" fontAlgn="base" hangingPunct="0">
              <a:lnSpc>
                <a:spcPct val="100000"/>
              </a:lnSpc>
              <a:spcBef>
                <a:spcPct val="0"/>
              </a:spcBef>
              <a:spcAft>
                <a:spcPct val="0"/>
              </a:spcAft>
              <a:buNone/>
            </a:pPr>
            <a:endParaRPr kumimoji="0" lang="en-US" altLang="en-US" sz="11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latin typeface="Arial" panose="020B0604020202020204" pitchFamily="34" charset="0"/>
              </a:rPr>
              <a:t>Fields Included:</a:t>
            </a:r>
            <a:endParaRPr lang="en-US" altLang="en-US" sz="1800" dirty="0">
              <a:latin typeface="Arial" panose="020B0604020202020204" pitchFamily="34" charset="0"/>
            </a:endParaRPr>
          </a:p>
          <a:p>
            <a:pPr lvl="1" defTabSz="914400" eaLnBrk="0" fontAlgn="base" hangingPunct="0">
              <a:lnSpc>
                <a:spcPct val="100000"/>
              </a:lnSpc>
              <a:spcBef>
                <a:spcPct val="0"/>
              </a:spcBef>
              <a:spcAft>
                <a:spcPct val="0"/>
              </a:spcAft>
              <a:buFont typeface="Wingdings" panose="05000000000000000000" pitchFamily="2" charset="2"/>
              <a:buChar char="Ø"/>
            </a:pPr>
            <a:r>
              <a:rPr lang="en-US" sz="1400" b="1" dirty="0"/>
              <a:t>Text:</a:t>
            </a:r>
            <a:r>
              <a:rPr lang="en-US" sz="1400" dirty="0"/>
              <a:t> Unstructured narrative describing a potential cyber threat</a:t>
            </a:r>
          </a:p>
          <a:p>
            <a:pPr lvl="1" defTabSz="914400" eaLnBrk="0" fontAlgn="base" hangingPunct="0">
              <a:lnSpc>
                <a:spcPct val="100000"/>
              </a:lnSpc>
              <a:spcBef>
                <a:spcPct val="0"/>
              </a:spcBef>
              <a:spcAft>
                <a:spcPct val="0"/>
              </a:spcAft>
              <a:buFont typeface="Wingdings" panose="05000000000000000000" pitchFamily="2" charset="2"/>
              <a:buChar char="Ø"/>
            </a:pPr>
            <a:r>
              <a:rPr lang="en-US" altLang="en-US" sz="1400" b="1" dirty="0">
                <a:latin typeface="Arial" panose="020B0604020202020204" pitchFamily="34" charset="0"/>
              </a:rPr>
              <a:t>Label:</a:t>
            </a:r>
            <a:r>
              <a:rPr lang="en-US" altLang="en-US" sz="1400" dirty="0">
                <a:latin typeface="Arial" panose="020B0604020202020204" pitchFamily="34" charset="0"/>
              </a:rPr>
              <a:t> </a:t>
            </a:r>
            <a:r>
              <a:rPr lang="en-IN" sz="1400" dirty="0"/>
              <a:t>Corresponding threat category</a:t>
            </a:r>
          </a:p>
          <a:p>
            <a:pPr marL="342900" lvl="1" indent="0" defTabSz="914400" eaLnBrk="0" fontAlgn="base" hangingPunct="0">
              <a:lnSpc>
                <a:spcPct val="100000"/>
              </a:lnSpc>
              <a:spcBef>
                <a:spcPct val="0"/>
              </a:spcBef>
              <a:spcAft>
                <a:spcPct val="0"/>
              </a:spcAft>
              <a:buNone/>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latin typeface="Arial" panose="020B0604020202020204" pitchFamily="34" charset="0"/>
              </a:rPr>
              <a:t>Data Preparation: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lvl="1" defTabSz="914400" eaLnBrk="0" fontAlgn="base" hangingPunct="0">
              <a:lnSpc>
                <a:spcPct val="100000"/>
              </a:lnSpc>
              <a:spcBef>
                <a:spcPct val="0"/>
              </a:spcBef>
              <a:spcAft>
                <a:spcPct val="0"/>
              </a:spcAft>
              <a:buFont typeface="Wingdings" panose="05000000000000000000" pitchFamily="2" charset="2"/>
              <a:buChar char="Ø"/>
            </a:pPr>
            <a:r>
              <a:rPr kumimoji="0" lang="en-US" altLang="en-US" sz="1400" b="0" i="0" u="none" strike="noStrike" cap="none" normalizeH="0" baseline="0" dirty="0">
                <a:ln>
                  <a:noFill/>
                </a:ln>
                <a:solidFill>
                  <a:schemeClr val="tx1"/>
                </a:solidFill>
                <a:effectLst/>
                <a:latin typeface="Arial" panose="020B0604020202020204" pitchFamily="34" charset="0"/>
              </a:rPr>
              <a:t>Cleaned to remove noise (e.g., special characters, irrelevant terms) </a:t>
            </a:r>
          </a:p>
          <a:p>
            <a:pPr lvl="1" defTabSz="914400" eaLnBrk="0" fontAlgn="base" hangingPunct="0">
              <a:lnSpc>
                <a:spcPct val="100000"/>
              </a:lnSpc>
              <a:spcBef>
                <a:spcPct val="0"/>
              </a:spcBef>
              <a:spcAft>
                <a:spcPct val="0"/>
              </a:spcAft>
              <a:buFont typeface="Wingdings" panose="05000000000000000000" pitchFamily="2" charset="2"/>
              <a:buChar char="Ø"/>
            </a:pPr>
            <a:r>
              <a:rPr kumimoji="0" lang="en-US" altLang="en-US" sz="1400" b="0" i="0" u="none" strike="noStrike" cap="none" normalizeH="0" baseline="0" dirty="0">
                <a:ln>
                  <a:noFill/>
                </a:ln>
                <a:solidFill>
                  <a:schemeClr val="tx1"/>
                </a:solidFill>
                <a:effectLst/>
                <a:latin typeface="Arial" panose="020B0604020202020204" pitchFamily="34" charset="0"/>
              </a:rPr>
              <a:t>Deduplicated to ensure unique and meaningful entries </a:t>
            </a:r>
          </a:p>
          <a:p>
            <a:pPr lvl="1" defTabSz="914400" eaLnBrk="0" fontAlgn="base" hangingPunct="0">
              <a:lnSpc>
                <a:spcPct val="100000"/>
              </a:lnSpc>
              <a:spcBef>
                <a:spcPct val="0"/>
              </a:spcBef>
              <a:spcAft>
                <a:spcPct val="0"/>
              </a:spcAft>
              <a:buFont typeface="Wingdings" panose="05000000000000000000" pitchFamily="2" charset="2"/>
              <a:buChar char="Ø"/>
            </a:pPr>
            <a:r>
              <a:rPr kumimoji="0" lang="en-US" altLang="en-US" sz="1400" b="0" i="0" u="none" strike="noStrike" cap="none" normalizeH="0" baseline="0" dirty="0">
                <a:ln>
                  <a:noFill/>
                </a:ln>
                <a:solidFill>
                  <a:schemeClr val="tx1"/>
                </a:solidFill>
                <a:effectLst/>
                <a:latin typeface="Arial" panose="020B0604020202020204" pitchFamily="34" charset="0"/>
              </a:rPr>
              <a:t>Preprocessed for NLP tasks (e.g., tokenization, normalization, </a:t>
            </a:r>
            <a:r>
              <a:rPr kumimoji="0" lang="en-US" altLang="en-US" sz="1400" b="0" i="0" u="none" strike="noStrike" cap="none" normalizeH="0" baseline="0" dirty="0" err="1">
                <a:ln>
                  <a:noFill/>
                </a:ln>
                <a:solidFill>
                  <a:schemeClr val="tx1"/>
                </a:solidFill>
                <a:effectLst/>
                <a:latin typeface="Arial" panose="020B0604020202020204" pitchFamily="34" charset="0"/>
              </a:rPr>
              <a:t>stopwords</a:t>
            </a:r>
            <a:r>
              <a:rPr kumimoji="0" lang="en-US" altLang="en-US" sz="1400" b="0" i="0" u="none" strike="noStrike" cap="none" normalizeH="0" baseline="0" dirty="0">
                <a:ln>
                  <a:noFill/>
                </a:ln>
                <a:solidFill>
                  <a:schemeClr val="tx1"/>
                </a:solidFill>
                <a:effectLst/>
                <a:latin typeface="Arial" panose="020B0604020202020204" pitchFamily="34" charset="0"/>
              </a:rPr>
              <a:t> removal)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350" y="554688"/>
            <a:ext cx="8110904" cy="1325563"/>
          </a:xfrm>
        </p:spPr>
        <p:txBody>
          <a:bodyPr/>
          <a:lstStyle/>
          <a:p>
            <a:r>
              <a:rPr lang="en-IN" dirty="0"/>
              <a:t>Data Cleaning &amp; </a:t>
            </a:r>
            <a:r>
              <a:rPr dirty="0"/>
              <a:t>Preprocessing</a:t>
            </a:r>
          </a:p>
        </p:txBody>
      </p:sp>
      <p:sp>
        <p:nvSpPr>
          <p:cNvPr id="4" name="Rectangle 1">
            <a:extLst>
              <a:ext uri="{FF2B5EF4-FFF2-40B4-BE49-F238E27FC236}">
                <a16:creationId xmlns:a16="http://schemas.microsoft.com/office/drawing/2014/main" id="{D2AE2F62-D9A9-D468-D5D2-0A8B9F69C0C8}"/>
              </a:ext>
            </a:extLst>
          </p:cNvPr>
          <p:cNvSpPr>
            <a:spLocks noGrp="1" noChangeArrowheads="1"/>
          </p:cNvSpPr>
          <p:nvPr>
            <p:ph idx="1"/>
          </p:nvPr>
        </p:nvSpPr>
        <p:spPr bwMode="auto">
          <a:xfrm>
            <a:off x="626452" y="2588727"/>
            <a:ext cx="7891096" cy="29238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latin typeface="Arial" panose="020B0604020202020204" pitchFamily="34" charset="0"/>
              </a:rPr>
              <a:t>Label Validation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742950" marR="0" lvl="1"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400" b="0" i="0" u="none" strike="noStrike" cap="none" normalizeH="0" baseline="0" dirty="0">
                <a:ln>
                  <a:noFill/>
                </a:ln>
                <a:solidFill>
                  <a:schemeClr val="tx1"/>
                </a:solidFill>
                <a:effectLst/>
                <a:latin typeface="Arial" panose="020B0604020202020204" pitchFamily="34" charset="0"/>
              </a:rPr>
              <a:t>Remove entries with missing or invalid threat labels </a:t>
            </a:r>
          </a:p>
          <a:p>
            <a:pPr marL="742950" marR="0" lvl="1"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400" b="0" i="0" u="none" strike="noStrike" cap="none" normalizeH="0" baseline="0" dirty="0">
                <a:ln>
                  <a:noFill/>
                </a:ln>
                <a:solidFill>
                  <a:schemeClr val="tx1"/>
                </a:solidFill>
                <a:effectLst/>
                <a:latin typeface="Arial" panose="020B0604020202020204" pitchFamily="34" charset="0"/>
              </a:rPr>
              <a:t>Ensure consistency in category naming conventions </a:t>
            </a: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latin typeface="Arial" panose="020B0604020202020204" pitchFamily="34" charset="0"/>
              </a:rPr>
              <a:t>Column Cleanup</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742950" marR="0" lvl="1"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400" b="0" i="0" u="none" strike="noStrike" cap="none" normalizeH="0" baseline="0" dirty="0">
                <a:ln>
                  <a:noFill/>
                </a:ln>
                <a:solidFill>
                  <a:schemeClr val="tx1"/>
                </a:solidFill>
                <a:effectLst/>
                <a:latin typeface="Arial" panose="020B0604020202020204" pitchFamily="34" charset="0"/>
              </a:rPr>
              <a:t>Detect and eliminate duplicate column names in the dataset </a:t>
            </a:r>
          </a:p>
          <a:p>
            <a:pPr marL="742950" lvl="1" indent="-285750" defTabSz="914400" eaLnBrk="0" fontAlgn="base" hangingPunct="0">
              <a:lnSpc>
                <a:spcPct val="100000"/>
              </a:lnSpc>
              <a:spcBef>
                <a:spcPct val="0"/>
              </a:spcBef>
              <a:spcAft>
                <a:spcPct val="0"/>
              </a:spcAft>
              <a:buFont typeface="Wingdings" panose="05000000000000000000" pitchFamily="2" charset="2"/>
              <a:buChar char="Ø"/>
            </a:pPr>
            <a:r>
              <a:rPr kumimoji="0" lang="en-US" altLang="en-US" sz="1400" b="0" i="0" u="none" strike="noStrike" cap="none" normalizeH="0" baseline="0" dirty="0">
                <a:ln>
                  <a:noFill/>
                </a:ln>
                <a:solidFill>
                  <a:schemeClr val="tx1"/>
                </a:solidFill>
                <a:effectLst/>
                <a:latin typeface="Arial" panose="020B0604020202020204" pitchFamily="34" charset="0"/>
              </a:rPr>
              <a:t>Streamline structure for easier parsing and analysis </a:t>
            </a:r>
          </a:p>
          <a:p>
            <a:pPr marL="457200" lvl="1" indent="0" defTabSz="914400" eaLnBrk="0" fontAlgn="base" hangingPunct="0">
              <a:lnSpc>
                <a:spcPct val="100000"/>
              </a:lnSpc>
              <a:spcBef>
                <a:spcPct val="0"/>
              </a:spcBef>
              <a:spcAft>
                <a:spcPct val="0"/>
              </a:spcAft>
              <a:buNone/>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defTabSz="914400"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latin typeface="Arial" panose="020B0604020202020204" pitchFamily="34" charset="0"/>
              </a:rPr>
              <a:t>Text Preprocessing</a:t>
            </a:r>
            <a:r>
              <a:rPr kumimoji="0" lang="en-US" altLang="en-US" sz="1800" b="0" i="0" u="none" strike="noStrike" cap="none" normalizeH="0" baseline="0" dirty="0">
                <a:ln>
                  <a:noFill/>
                </a:ln>
                <a:solidFill>
                  <a:schemeClr val="tx1"/>
                </a:solidFill>
                <a:effectLst/>
                <a:latin typeface="Arial" panose="020B0604020202020204" pitchFamily="34" charset="0"/>
              </a:rPr>
              <a:t> </a:t>
            </a:r>
          </a:p>
          <a:p>
            <a:pPr lvl="1" defTabSz="914400" eaLnBrk="0" fontAlgn="base" hangingPunct="0">
              <a:lnSpc>
                <a:spcPct val="100000"/>
              </a:lnSpc>
              <a:spcBef>
                <a:spcPct val="0"/>
              </a:spcBef>
              <a:spcAft>
                <a:spcPct val="0"/>
              </a:spcAft>
              <a:buFont typeface="Wingdings" panose="05000000000000000000" pitchFamily="2" charset="2"/>
              <a:buChar char="Ø"/>
            </a:pPr>
            <a:r>
              <a:rPr kumimoji="0" lang="en-US" altLang="en-US" sz="1400" b="0" i="0" u="none" strike="noStrike" cap="none" normalizeH="0" baseline="0" dirty="0">
                <a:ln>
                  <a:noFill/>
                </a:ln>
                <a:solidFill>
                  <a:schemeClr val="tx1"/>
                </a:solidFill>
                <a:effectLst/>
                <a:latin typeface="Arial" panose="020B0604020202020204" pitchFamily="34" charset="0"/>
              </a:rPr>
              <a:t>Tokenize textual data to convert sentences into word sequences </a:t>
            </a:r>
          </a:p>
          <a:p>
            <a:pPr lvl="1" defTabSz="914400" eaLnBrk="0" fontAlgn="base" hangingPunct="0">
              <a:lnSpc>
                <a:spcPct val="100000"/>
              </a:lnSpc>
              <a:spcBef>
                <a:spcPct val="0"/>
              </a:spcBef>
              <a:spcAft>
                <a:spcPct val="0"/>
              </a:spcAft>
              <a:buFont typeface="Wingdings" panose="05000000000000000000" pitchFamily="2" charset="2"/>
              <a:buChar char="Ø"/>
            </a:pPr>
            <a:r>
              <a:rPr kumimoji="0" lang="en-US" altLang="en-US" sz="1400" b="0" i="0" u="none" strike="noStrike" cap="none" normalizeH="0" baseline="0" dirty="0">
                <a:ln>
                  <a:noFill/>
                </a:ln>
                <a:solidFill>
                  <a:schemeClr val="tx1"/>
                </a:solidFill>
                <a:effectLst/>
                <a:latin typeface="Arial" panose="020B0604020202020204" pitchFamily="34" charset="0"/>
              </a:rPr>
              <a:t>Apply padding to ensure uniform sequence lengths for model input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9736" y="577181"/>
            <a:ext cx="8084527" cy="1325563"/>
          </a:xfrm>
        </p:spPr>
        <p:txBody>
          <a:bodyPr/>
          <a:lstStyle/>
          <a:p>
            <a:r>
              <a:rPr lang="en-IN" dirty="0"/>
              <a:t>LSTM-Based Model Architecture</a:t>
            </a:r>
            <a:endParaRPr dirty="0"/>
          </a:p>
        </p:txBody>
      </p:sp>
      <p:sp>
        <p:nvSpPr>
          <p:cNvPr id="4" name="Rectangle 1">
            <a:extLst>
              <a:ext uri="{FF2B5EF4-FFF2-40B4-BE49-F238E27FC236}">
                <a16:creationId xmlns:a16="http://schemas.microsoft.com/office/drawing/2014/main" id="{C3AF3873-75F4-16A5-5646-911446F38535}"/>
              </a:ext>
            </a:extLst>
          </p:cNvPr>
          <p:cNvSpPr>
            <a:spLocks noGrp="1" noChangeArrowheads="1"/>
          </p:cNvSpPr>
          <p:nvPr>
            <p:ph idx="1"/>
          </p:nvPr>
        </p:nvSpPr>
        <p:spPr bwMode="auto">
          <a:xfrm>
            <a:off x="678941" y="2434171"/>
            <a:ext cx="5167944"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latin typeface="Arial" panose="020B0604020202020204" pitchFamily="34" charset="0"/>
              </a:rPr>
              <a:t>Tokenizer</a:t>
            </a:r>
            <a:r>
              <a:rPr kumimoji="0" lang="en-US" altLang="en-US" sz="1800" b="0" i="0" u="none" strike="noStrike" cap="none" normalizeH="0" baseline="0" dirty="0">
                <a:ln>
                  <a:noFill/>
                </a:ln>
                <a:solidFill>
                  <a:schemeClr val="tx1"/>
                </a:solidFill>
                <a:effectLst/>
                <a:latin typeface="Arial" panose="020B0604020202020204" pitchFamily="34" charset="0"/>
              </a:rPr>
              <a:t> </a:t>
            </a:r>
          </a:p>
          <a:p>
            <a:pPr lvl="1" defTabSz="914400" eaLnBrk="0" fontAlgn="base" hangingPunct="0">
              <a:lnSpc>
                <a:spcPct val="100000"/>
              </a:lnSpc>
              <a:spcBef>
                <a:spcPct val="0"/>
              </a:spcBef>
              <a:spcAft>
                <a:spcPct val="0"/>
              </a:spcAft>
              <a:buFont typeface="Wingdings" panose="05000000000000000000" pitchFamily="2" charset="2"/>
              <a:buChar char="Ø"/>
            </a:pPr>
            <a:r>
              <a:rPr kumimoji="0" lang="en-US" altLang="en-US" sz="1400" b="0" i="0" u="none" strike="noStrike" cap="none" normalizeH="0" baseline="0" dirty="0">
                <a:ln>
                  <a:noFill/>
                </a:ln>
                <a:solidFill>
                  <a:schemeClr val="tx1"/>
                </a:solidFill>
                <a:effectLst/>
                <a:latin typeface="Arial" panose="020B0604020202020204" pitchFamily="34" charset="0"/>
              </a:rPr>
              <a:t>Vocabulary size: 10,000 </a:t>
            </a:r>
          </a:p>
          <a:p>
            <a:pPr lvl="1" defTabSz="914400" eaLnBrk="0" fontAlgn="base" hangingPunct="0">
              <a:lnSpc>
                <a:spcPct val="100000"/>
              </a:lnSpc>
              <a:spcBef>
                <a:spcPct val="0"/>
              </a:spcBef>
              <a:spcAft>
                <a:spcPct val="0"/>
              </a:spcAft>
              <a:buFont typeface="Wingdings" panose="05000000000000000000" pitchFamily="2" charset="2"/>
              <a:buChar char="Ø"/>
            </a:pPr>
            <a:r>
              <a:rPr kumimoji="0" lang="en-US" altLang="en-US" sz="1400" b="0" i="0" u="none" strike="noStrike" cap="none" normalizeH="0" baseline="0" dirty="0">
                <a:ln>
                  <a:noFill/>
                </a:ln>
                <a:solidFill>
                  <a:schemeClr val="tx1"/>
                </a:solidFill>
                <a:effectLst/>
                <a:latin typeface="Arial" panose="020B0604020202020204" pitchFamily="34" charset="0"/>
              </a:rPr>
              <a:t>Converts text into integer sequences for model input </a:t>
            </a:r>
          </a:p>
          <a:p>
            <a:pPr defTabSz="914400"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latin typeface="Arial" panose="020B0604020202020204" pitchFamily="34" charset="0"/>
              </a:rPr>
              <a:t>Embedding Layer</a:t>
            </a:r>
            <a:r>
              <a:rPr kumimoji="0" lang="en-US" altLang="en-US" sz="1800" b="0" i="0" u="none" strike="noStrike" cap="none" normalizeH="0" baseline="0" dirty="0">
                <a:ln>
                  <a:noFill/>
                </a:ln>
                <a:solidFill>
                  <a:schemeClr val="tx1"/>
                </a:solidFill>
                <a:effectLst/>
                <a:latin typeface="Arial" panose="020B0604020202020204" pitchFamily="34" charset="0"/>
              </a:rPr>
              <a:t> </a:t>
            </a:r>
          </a:p>
          <a:p>
            <a:pPr lvl="1" defTabSz="914400" eaLnBrk="0" fontAlgn="base" hangingPunct="0">
              <a:lnSpc>
                <a:spcPct val="100000"/>
              </a:lnSpc>
              <a:spcBef>
                <a:spcPct val="0"/>
              </a:spcBef>
              <a:spcAft>
                <a:spcPct val="0"/>
              </a:spcAft>
              <a:buFont typeface="Wingdings" panose="05000000000000000000" pitchFamily="2" charset="2"/>
              <a:buChar char="Ø"/>
            </a:pPr>
            <a:r>
              <a:rPr kumimoji="0" lang="en-US" altLang="en-US" sz="1400" b="0" i="0" u="none" strike="noStrike" cap="none" normalizeH="0" baseline="0" dirty="0">
                <a:ln>
                  <a:noFill/>
                </a:ln>
                <a:solidFill>
                  <a:schemeClr val="tx1"/>
                </a:solidFill>
                <a:effectLst/>
                <a:latin typeface="Arial" panose="020B0604020202020204" pitchFamily="34" charset="0"/>
              </a:rPr>
              <a:t>Embedding dimension: 64 </a:t>
            </a:r>
          </a:p>
          <a:p>
            <a:pPr lvl="1" defTabSz="914400" eaLnBrk="0" fontAlgn="base" hangingPunct="0">
              <a:lnSpc>
                <a:spcPct val="100000"/>
              </a:lnSpc>
              <a:spcBef>
                <a:spcPct val="0"/>
              </a:spcBef>
              <a:spcAft>
                <a:spcPct val="0"/>
              </a:spcAft>
              <a:buFont typeface="Wingdings" panose="05000000000000000000" pitchFamily="2" charset="2"/>
              <a:buChar char="Ø"/>
            </a:pPr>
            <a:r>
              <a:rPr kumimoji="0" lang="en-US" altLang="en-US" sz="1400" b="0" i="0" u="none" strike="noStrike" cap="none" normalizeH="0" baseline="0" dirty="0">
                <a:ln>
                  <a:noFill/>
                </a:ln>
                <a:solidFill>
                  <a:schemeClr val="tx1"/>
                </a:solidFill>
                <a:effectLst/>
                <a:latin typeface="Arial" panose="020B0604020202020204" pitchFamily="34" charset="0"/>
              </a:rPr>
              <a:t>Maps tokens into dense vector representations </a:t>
            </a:r>
          </a:p>
          <a:p>
            <a:pPr defTabSz="914400"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latin typeface="Arial" panose="020B0604020202020204" pitchFamily="34" charset="0"/>
              </a:rPr>
              <a:t>LSTM Layer</a:t>
            </a:r>
            <a:r>
              <a:rPr kumimoji="0" lang="en-US" altLang="en-US" sz="1800" b="0" i="0" u="none" strike="noStrike" cap="none" normalizeH="0" baseline="0" dirty="0">
                <a:ln>
                  <a:noFill/>
                </a:ln>
                <a:solidFill>
                  <a:schemeClr val="tx1"/>
                </a:solidFill>
                <a:effectLst/>
                <a:latin typeface="Arial" panose="020B0604020202020204" pitchFamily="34" charset="0"/>
              </a:rPr>
              <a:t> </a:t>
            </a:r>
          </a:p>
          <a:p>
            <a:pPr lvl="1" defTabSz="914400" eaLnBrk="0" fontAlgn="base" hangingPunct="0">
              <a:lnSpc>
                <a:spcPct val="100000"/>
              </a:lnSpc>
              <a:spcBef>
                <a:spcPct val="0"/>
              </a:spcBef>
              <a:spcAft>
                <a:spcPct val="0"/>
              </a:spcAft>
              <a:buFont typeface="Wingdings" panose="05000000000000000000" pitchFamily="2" charset="2"/>
              <a:buChar char="Ø"/>
            </a:pPr>
            <a:r>
              <a:rPr kumimoji="0" lang="en-US" altLang="en-US" sz="1400" b="0" i="0" u="none" strike="noStrike" cap="none" normalizeH="0" baseline="0" dirty="0">
                <a:ln>
                  <a:noFill/>
                </a:ln>
                <a:solidFill>
                  <a:schemeClr val="tx1"/>
                </a:solidFill>
                <a:effectLst/>
                <a:latin typeface="Arial" panose="020B0604020202020204" pitchFamily="34" charset="0"/>
              </a:rPr>
              <a:t>Captures sequential context and temporal dependencies in text </a:t>
            </a:r>
          </a:p>
          <a:p>
            <a:pPr defTabSz="914400" eaLnBrk="0" fontAlgn="base" hangingPunct="0">
              <a:lnSpc>
                <a:spcPct val="100000"/>
              </a:lnSpc>
              <a:spcBef>
                <a:spcPct val="0"/>
              </a:spcBef>
              <a:spcAft>
                <a:spcPct val="0"/>
              </a:spcAft>
            </a:pPr>
            <a:r>
              <a:rPr kumimoji="0" lang="en-US" altLang="en-US" sz="1800" b="1" i="0" u="none" strike="noStrike" cap="none" normalizeH="0" baseline="0" dirty="0">
                <a:ln>
                  <a:noFill/>
                </a:ln>
                <a:solidFill>
                  <a:schemeClr val="tx1"/>
                </a:solidFill>
                <a:effectLst/>
                <a:latin typeface="Arial" panose="020B0604020202020204" pitchFamily="34" charset="0"/>
              </a:rPr>
              <a:t>Dense Layers + </a:t>
            </a:r>
            <a:r>
              <a:rPr kumimoji="0" lang="en-US" altLang="en-US" sz="1800" b="1" i="0" u="none" strike="noStrike" cap="none" normalizeH="0" baseline="0" dirty="0" err="1">
                <a:ln>
                  <a:noFill/>
                </a:ln>
                <a:solidFill>
                  <a:schemeClr val="tx1"/>
                </a:solidFill>
                <a:effectLst/>
                <a:latin typeface="Arial" panose="020B0604020202020204" pitchFamily="34" charset="0"/>
              </a:rPr>
              <a:t>Softmax</a:t>
            </a:r>
            <a:r>
              <a:rPr kumimoji="0" lang="en-US" altLang="en-US" sz="1800" b="1" i="0" u="none" strike="noStrike" cap="none" normalizeH="0" baseline="0" dirty="0">
                <a:ln>
                  <a:noFill/>
                </a:ln>
                <a:solidFill>
                  <a:schemeClr val="tx1"/>
                </a:solidFill>
                <a:effectLst/>
                <a:latin typeface="Arial" panose="020B0604020202020204" pitchFamily="34" charset="0"/>
              </a:rPr>
              <a:t> Output</a:t>
            </a:r>
            <a:r>
              <a:rPr kumimoji="0" lang="en-US" altLang="en-US" sz="1800" b="0" i="0" u="none" strike="noStrike" cap="none" normalizeH="0" baseline="0" dirty="0">
                <a:ln>
                  <a:noFill/>
                </a:ln>
                <a:solidFill>
                  <a:schemeClr val="tx1"/>
                </a:solidFill>
                <a:effectLst/>
                <a:latin typeface="Arial" panose="020B0604020202020204" pitchFamily="34" charset="0"/>
              </a:rPr>
              <a:t> </a:t>
            </a:r>
          </a:p>
          <a:p>
            <a:pPr lvl="1" defTabSz="914400" eaLnBrk="0" fontAlgn="base" hangingPunct="0">
              <a:lnSpc>
                <a:spcPct val="100000"/>
              </a:lnSpc>
              <a:spcBef>
                <a:spcPct val="0"/>
              </a:spcBef>
              <a:spcAft>
                <a:spcPct val="0"/>
              </a:spcAft>
              <a:buFont typeface="Wingdings" panose="05000000000000000000" pitchFamily="2" charset="2"/>
              <a:buChar char="Ø"/>
            </a:pPr>
            <a:r>
              <a:rPr kumimoji="0" lang="en-US" altLang="en-US" sz="1400" b="0" i="0" u="none" strike="noStrike" cap="none" normalizeH="0" baseline="0" dirty="0">
                <a:ln>
                  <a:noFill/>
                </a:ln>
                <a:solidFill>
                  <a:schemeClr val="tx1"/>
                </a:solidFill>
                <a:effectLst/>
                <a:latin typeface="Arial" panose="020B0604020202020204" pitchFamily="34" charset="0"/>
              </a:rPr>
              <a:t>Fully connected layers for classification </a:t>
            </a:r>
          </a:p>
          <a:p>
            <a:pPr lvl="1" defTabSz="914400" eaLnBrk="0" fontAlgn="base" hangingPunct="0">
              <a:lnSpc>
                <a:spcPct val="100000"/>
              </a:lnSpc>
              <a:spcBef>
                <a:spcPct val="0"/>
              </a:spcBef>
              <a:spcAft>
                <a:spcPct val="0"/>
              </a:spcAft>
              <a:buFont typeface="Wingdings" panose="05000000000000000000" pitchFamily="2" charset="2"/>
              <a:buChar char="Ø"/>
            </a:pPr>
            <a:r>
              <a:rPr kumimoji="0" lang="en-US" altLang="en-US" sz="1400" b="0" i="0" u="none" strike="noStrike" cap="none" normalizeH="0" baseline="0" dirty="0" err="1">
                <a:ln>
                  <a:noFill/>
                </a:ln>
                <a:solidFill>
                  <a:schemeClr val="tx1"/>
                </a:solidFill>
                <a:effectLst/>
                <a:latin typeface="Arial" panose="020B0604020202020204" pitchFamily="34" charset="0"/>
              </a:rPr>
              <a:t>Softmax</a:t>
            </a:r>
            <a:r>
              <a:rPr kumimoji="0" lang="en-US" altLang="en-US" sz="1400" b="0" i="0" u="none" strike="noStrike" cap="none" normalizeH="0" baseline="0" dirty="0">
                <a:ln>
                  <a:noFill/>
                </a:ln>
                <a:solidFill>
                  <a:schemeClr val="tx1"/>
                </a:solidFill>
                <a:effectLst/>
                <a:latin typeface="Arial" panose="020B0604020202020204" pitchFamily="34" charset="0"/>
              </a:rPr>
              <a:t> activation to output probabilities for each threat category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4FC61DF9-89A9-7352-4214-B8BC86F8245D}"/>
              </a:ext>
            </a:extLst>
          </p:cNvPr>
          <p:cNvPicPr>
            <a:picLocks noChangeAspect="1"/>
          </p:cNvPicPr>
          <p:nvPr/>
        </p:nvPicPr>
        <p:blipFill>
          <a:blip r:embed="rId2"/>
          <a:stretch>
            <a:fillRect/>
          </a:stretch>
        </p:blipFill>
        <p:spPr>
          <a:xfrm>
            <a:off x="6259858" y="2434171"/>
            <a:ext cx="2354405" cy="384278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Model Evaluation</a:t>
            </a:r>
            <a:r>
              <a:rPr lang="en-IN" dirty="0"/>
              <a:t> Metrics</a:t>
            </a:r>
            <a:endParaRPr dirty="0"/>
          </a:p>
        </p:txBody>
      </p:sp>
      <p:sp>
        <p:nvSpPr>
          <p:cNvPr id="3" name="Content Placeholder 2"/>
          <p:cNvSpPr>
            <a:spLocks noGrp="1"/>
          </p:cNvSpPr>
          <p:nvPr>
            <p:ph idx="1"/>
          </p:nvPr>
        </p:nvSpPr>
        <p:spPr>
          <a:xfrm>
            <a:off x="567104" y="2294791"/>
            <a:ext cx="7847134" cy="4026878"/>
          </a:xfrm>
        </p:spPr>
        <p:txBody>
          <a:bodyPr>
            <a:normAutofit fontScale="40000" lnSpcReduction="20000"/>
          </a:bodyPr>
          <a:lstStyle/>
          <a:p>
            <a:r>
              <a:rPr lang="en-IN" sz="3400" b="1" dirty="0"/>
              <a:t>Train/Test Split</a:t>
            </a:r>
          </a:p>
          <a:p>
            <a:pPr lvl="1">
              <a:buFont typeface="Wingdings" panose="05000000000000000000" pitchFamily="2" charset="2"/>
              <a:buChar char="Ø"/>
            </a:pPr>
            <a:r>
              <a:rPr lang="en-IN" sz="2500" dirty="0"/>
              <a:t>Dataset divided into 80% for training, 20% for testing</a:t>
            </a:r>
          </a:p>
          <a:p>
            <a:pPr lvl="1">
              <a:buFont typeface="Wingdings" panose="05000000000000000000" pitchFamily="2" charset="2"/>
              <a:buChar char="Ø"/>
            </a:pPr>
            <a:r>
              <a:rPr lang="en-IN" sz="2500" dirty="0"/>
              <a:t>Ensures model performance is evaluated on unseen data</a:t>
            </a:r>
          </a:p>
          <a:p>
            <a:r>
              <a:rPr lang="en-IN" sz="2900" b="1" dirty="0"/>
              <a:t>Accuracy</a:t>
            </a:r>
          </a:p>
          <a:p>
            <a:pPr lvl="1">
              <a:buFont typeface="Wingdings" panose="05000000000000000000" pitchFamily="2" charset="2"/>
              <a:buChar char="Ø"/>
            </a:pPr>
            <a:r>
              <a:rPr lang="en-IN" sz="2500" dirty="0"/>
              <a:t>Measures overall correctness of the model</a:t>
            </a:r>
          </a:p>
          <a:p>
            <a:pPr lvl="1">
              <a:buFont typeface="Wingdings" panose="05000000000000000000" pitchFamily="2" charset="2"/>
              <a:buChar char="Ø"/>
            </a:pPr>
            <a:r>
              <a:rPr lang="en-IN" sz="2500" dirty="0"/>
              <a:t>Useful for balanced datasets</a:t>
            </a:r>
          </a:p>
          <a:p>
            <a:r>
              <a:rPr lang="en-IN" sz="2900" b="1" dirty="0"/>
              <a:t>F1 Score</a:t>
            </a:r>
          </a:p>
          <a:p>
            <a:pPr lvl="1">
              <a:buFont typeface="Wingdings" panose="05000000000000000000" pitchFamily="2" charset="2"/>
              <a:buChar char="Ø"/>
            </a:pPr>
            <a:r>
              <a:rPr lang="en-IN" sz="2500" dirty="0"/>
              <a:t>Balances Precision and Recall</a:t>
            </a:r>
          </a:p>
          <a:p>
            <a:pPr lvl="1">
              <a:buFont typeface="Wingdings" panose="05000000000000000000" pitchFamily="2" charset="2"/>
              <a:buChar char="Ø"/>
            </a:pPr>
            <a:r>
              <a:rPr lang="en-IN" sz="2500" dirty="0"/>
              <a:t>Ideal for handling class imbalance</a:t>
            </a:r>
          </a:p>
          <a:p>
            <a:r>
              <a:rPr lang="en-IN" sz="3300" b="1" dirty="0"/>
              <a:t>Confusion Matrix</a:t>
            </a:r>
          </a:p>
          <a:p>
            <a:pPr lvl="1">
              <a:buFont typeface="Wingdings" panose="05000000000000000000" pitchFamily="2" charset="2"/>
              <a:buChar char="Ø"/>
            </a:pPr>
            <a:r>
              <a:rPr lang="en-IN" sz="2500" dirty="0"/>
              <a:t>Visual tool to show true vs. predicted labels</a:t>
            </a:r>
          </a:p>
          <a:p>
            <a:pPr lvl="1">
              <a:buFont typeface="Wingdings" panose="05000000000000000000" pitchFamily="2" charset="2"/>
              <a:buChar char="Ø"/>
            </a:pPr>
            <a:r>
              <a:rPr lang="en-IN" sz="2500" dirty="0"/>
              <a:t>Helps identify misclassifications in each class</a:t>
            </a:r>
          </a:p>
          <a:p>
            <a:r>
              <a:rPr lang="en-IN" sz="3500" b="1" dirty="0"/>
              <a:t>ROC Curve (Receiver Operating </a:t>
            </a:r>
            <a:r>
              <a:rPr lang="en-IN" sz="3000" b="1" dirty="0"/>
              <a:t>Characteristic)</a:t>
            </a:r>
          </a:p>
          <a:p>
            <a:pPr lvl="1">
              <a:buFont typeface="Wingdings" panose="05000000000000000000" pitchFamily="2" charset="2"/>
              <a:buChar char="Ø"/>
            </a:pPr>
            <a:r>
              <a:rPr lang="en-IN" sz="2500" dirty="0"/>
              <a:t>Plots True Positive Rate vs. False Positive Rate</a:t>
            </a:r>
          </a:p>
          <a:p>
            <a:pPr lvl="1">
              <a:buFont typeface="Wingdings" panose="05000000000000000000" pitchFamily="2" charset="2"/>
              <a:buChar char="Ø"/>
            </a:pPr>
            <a:r>
              <a:rPr lang="en-IN" sz="2500" dirty="0"/>
              <a:t>Illustrates model’s ability to distinguish between classes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3D7AA-5724-C4E8-DC40-EA874DFD18C5}"/>
              </a:ext>
            </a:extLst>
          </p:cNvPr>
          <p:cNvSpPr>
            <a:spLocks noGrp="1"/>
          </p:cNvSpPr>
          <p:nvPr>
            <p:ph type="ctrTitle"/>
          </p:nvPr>
        </p:nvSpPr>
        <p:spPr>
          <a:xfrm>
            <a:off x="938959" y="514291"/>
            <a:ext cx="6864096" cy="548640"/>
          </a:xfrm>
        </p:spPr>
        <p:txBody>
          <a:bodyPr>
            <a:noAutofit/>
          </a:bodyPr>
          <a:lstStyle/>
          <a:p>
            <a:r>
              <a:rPr lang="en-IN" sz="2400" dirty="0"/>
              <a:t>Metrics of LSTM-Based Cyber Threat Classifier</a:t>
            </a:r>
          </a:p>
        </p:txBody>
      </p:sp>
      <p:sp>
        <p:nvSpPr>
          <p:cNvPr id="3" name="Subtitle 2">
            <a:extLst>
              <a:ext uri="{FF2B5EF4-FFF2-40B4-BE49-F238E27FC236}">
                <a16:creationId xmlns:a16="http://schemas.microsoft.com/office/drawing/2014/main" id="{4E377031-3278-C368-CF19-FD9A2B7691F1}"/>
              </a:ext>
            </a:extLst>
          </p:cNvPr>
          <p:cNvSpPr>
            <a:spLocks noGrp="1"/>
          </p:cNvSpPr>
          <p:nvPr>
            <p:ph type="subTitle" idx="1"/>
          </p:nvPr>
        </p:nvSpPr>
        <p:spPr>
          <a:xfrm>
            <a:off x="938959" y="4217092"/>
            <a:ext cx="7362797" cy="1677097"/>
          </a:xfrm>
        </p:spPr>
        <p:txBody>
          <a:bodyPr>
            <a:normAutofit fontScale="92500" lnSpcReduction="20000"/>
          </a:bodyPr>
          <a:lstStyle/>
          <a:p>
            <a:pPr algn="l"/>
            <a:r>
              <a:rPr lang="en-IN" b="1" dirty="0" err="1">
                <a:solidFill>
                  <a:schemeClr val="accent3">
                    <a:lumMod val="20000"/>
                    <a:lumOff val="80000"/>
                  </a:schemeClr>
                </a:solidFill>
              </a:rPr>
              <a:t>Explaination</a:t>
            </a:r>
            <a:r>
              <a:rPr lang="en-IN" b="1" dirty="0">
                <a:solidFill>
                  <a:schemeClr val="accent3">
                    <a:lumMod val="20000"/>
                    <a:lumOff val="80000"/>
                  </a:schemeClr>
                </a:solidFill>
              </a:rPr>
              <a:t>:</a:t>
            </a:r>
          </a:p>
          <a:p>
            <a:pPr marL="285750" indent="-285750" algn="l">
              <a:buFont typeface="Arial" panose="020B0604020202020204" pitchFamily="34" charset="0"/>
              <a:buChar char="•"/>
            </a:pPr>
            <a:r>
              <a:rPr lang="en-IN" sz="1200" dirty="0">
                <a:solidFill>
                  <a:schemeClr val="accent3">
                    <a:lumMod val="20000"/>
                    <a:lumOff val="80000"/>
                  </a:schemeClr>
                </a:solidFill>
              </a:rPr>
              <a:t>High Recall (95.5%) ensures the model catches most actual threats.</a:t>
            </a:r>
          </a:p>
          <a:p>
            <a:pPr marL="285750" indent="-285750" algn="l">
              <a:buFont typeface="Arial" panose="020B0604020202020204" pitchFamily="34" charset="0"/>
              <a:buChar char="•"/>
            </a:pPr>
            <a:r>
              <a:rPr lang="en-IN" sz="1200" dirty="0">
                <a:solidFill>
                  <a:schemeClr val="accent3">
                    <a:lumMod val="20000"/>
                    <a:lumOff val="80000"/>
                  </a:schemeClr>
                </a:solidFill>
              </a:rPr>
              <a:t>Precision (92.7%) confirms minimal false alarms.</a:t>
            </a:r>
          </a:p>
          <a:p>
            <a:pPr marL="285750" indent="-285750" algn="l">
              <a:buFont typeface="Arial" panose="020B0604020202020204" pitchFamily="34" charset="0"/>
              <a:buChar char="•"/>
            </a:pPr>
            <a:r>
              <a:rPr lang="en-IN" sz="1200" dirty="0">
                <a:solidFill>
                  <a:schemeClr val="accent3">
                    <a:lumMod val="20000"/>
                    <a:lumOff val="80000"/>
                  </a:schemeClr>
                </a:solidFill>
              </a:rPr>
              <a:t>F1-Score (94.1%) balances both for dependable threat detection.</a:t>
            </a:r>
          </a:p>
          <a:p>
            <a:pPr algn="l"/>
            <a:endParaRPr lang="en-IN" sz="1200" dirty="0">
              <a:solidFill>
                <a:schemeClr val="accent3">
                  <a:lumMod val="20000"/>
                  <a:lumOff val="80000"/>
                </a:schemeClr>
              </a:solidFill>
            </a:endParaRPr>
          </a:p>
          <a:p>
            <a:pPr algn="l"/>
            <a:r>
              <a:rPr lang="en-IN" sz="1200" dirty="0">
                <a:solidFill>
                  <a:schemeClr val="accent3">
                    <a:lumMod val="20000"/>
                    <a:lumOff val="80000"/>
                  </a:schemeClr>
                </a:solidFill>
              </a:rPr>
              <a:t>These metrics are based on evaluation over the test set containing 23 threat classes.</a:t>
            </a:r>
          </a:p>
          <a:p>
            <a:pPr algn="l"/>
            <a:endParaRPr lang="en-IN" dirty="0"/>
          </a:p>
          <a:p>
            <a:endParaRPr lang="en-IN" dirty="0"/>
          </a:p>
          <a:p>
            <a:endParaRPr lang="en-IN" dirty="0"/>
          </a:p>
          <a:p>
            <a:endParaRPr lang="en-IN" dirty="0"/>
          </a:p>
          <a:p>
            <a:pPr algn="l"/>
            <a:endParaRPr lang="en-IN" dirty="0"/>
          </a:p>
          <a:p>
            <a:pPr algn="l"/>
            <a:endParaRPr lang="en-IN" dirty="0"/>
          </a:p>
          <a:p>
            <a:pPr algn="l"/>
            <a:endParaRPr lang="en-IN" dirty="0"/>
          </a:p>
          <a:p>
            <a:pPr algn="l"/>
            <a:endParaRPr lang="en-IN" b="1" dirty="0"/>
          </a:p>
          <a:p>
            <a:endParaRPr lang="en-IN" dirty="0"/>
          </a:p>
        </p:txBody>
      </p:sp>
      <p:graphicFrame>
        <p:nvGraphicFramePr>
          <p:cNvPr id="4" name="Table 3">
            <a:extLst>
              <a:ext uri="{FF2B5EF4-FFF2-40B4-BE49-F238E27FC236}">
                <a16:creationId xmlns:a16="http://schemas.microsoft.com/office/drawing/2014/main" id="{1458C760-BF27-8B01-B2AB-0959F16DBCC8}"/>
              </a:ext>
            </a:extLst>
          </p:cNvPr>
          <p:cNvGraphicFramePr>
            <a:graphicFrameLocks noGrp="1"/>
          </p:cNvGraphicFramePr>
          <p:nvPr>
            <p:extLst>
              <p:ext uri="{D42A27DB-BD31-4B8C-83A1-F6EECF244321}">
                <p14:modId xmlns:p14="http://schemas.microsoft.com/office/powerpoint/2010/main" val="2234058733"/>
              </p:ext>
            </p:extLst>
          </p:nvPr>
        </p:nvGraphicFramePr>
        <p:xfrm>
          <a:off x="938959" y="1268945"/>
          <a:ext cx="7429500" cy="2680586"/>
        </p:xfrm>
        <a:graphic>
          <a:graphicData uri="http://schemas.openxmlformats.org/drawingml/2006/table">
            <a:tbl>
              <a:tblPr firstRow="1" bandRow="1">
                <a:tableStyleId>{5C22544A-7EE6-4342-B048-85BDC9FD1C3A}</a:tableStyleId>
              </a:tblPr>
              <a:tblGrid>
                <a:gridCol w="1530477">
                  <a:extLst>
                    <a:ext uri="{9D8B030D-6E8A-4147-A177-3AD203B41FA5}">
                      <a16:colId xmlns:a16="http://schemas.microsoft.com/office/drawing/2014/main" val="2656294556"/>
                    </a:ext>
                  </a:extLst>
                </a:gridCol>
                <a:gridCol w="1723644">
                  <a:extLst>
                    <a:ext uri="{9D8B030D-6E8A-4147-A177-3AD203B41FA5}">
                      <a16:colId xmlns:a16="http://schemas.microsoft.com/office/drawing/2014/main" val="4226834394"/>
                    </a:ext>
                  </a:extLst>
                </a:gridCol>
                <a:gridCol w="4175379">
                  <a:extLst>
                    <a:ext uri="{9D8B030D-6E8A-4147-A177-3AD203B41FA5}">
                      <a16:colId xmlns:a16="http://schemas.microsoft.com/office/drawing/2014/main" val="2854773069"/>
                    </a:ext>
                  </a:extLst>
                </a:gridCol>
              </a:tblGrid>
              <a:tr h="296546">
                <a:tc>
                  <a:txBody>
                    <a:bodyPr/>
                    <a:lstStyle/>
                    <a:p>
                      <a:pPr algn="ctr"/>
                      <a:r>
                        <a:rPr lang="en-IN" dirty="0"/>
                        <a:t>Metrics</a:t>
                      </a:r>
                    </a:p>
                  </a:txBody>
                  <a:tcPr/>
                </a:tc>
                <a:tc>
                  <a:txBody>
                    <a:bodyPr/>
                    <a:lstStyle/>
                    <a:p>
                      <a:pPr algn="ctr"/>
                      <a:r>
                        <a:rPr lang="en-IN" dirty="0"/>
                        <a:t>Value</a:t>
                      </a:r>
                    </a:p>
                  </a:txBody>
                  <a:tcPr/>
                </a:tc>
                <a:tc>
                  <a:txBody>
                    <a:bodyPr/>
                    <a:lstStyle/>
                    <a:p>
                      <a:pPr algn="ctr"/>
                      <a:r>
                        <a:rPr lang="en-IN" dirty="0"/>
                        <a:t>Description</a:t>
                      </a:r>
                    </a:p>
                  </a:txBody>
                  <a:tcPr/>
                </a:tc>
                <a:extLst>
                  <a:ext uri="{0D108BD9-81ED-4DB2-BD59-A6C34878D82A}">
                    <a16:rowId xmlns:a16="http://schemas.microsoft.com/office/drawing/2014/main" val="1890431848"/>
                  </a:ext>
                </a:extLst>
              </a:tr>
              <a:tr h="394586">
                <a:tc>
                  <a:txBody>
                    <a:bodyPr/>
                    <a:lstStyle/>
                    <a:p>
                      <a:pPr algn="ctr"/>
                      <a:r>
                        <a:rPr lang="en-IN" dirty="0"/>
                        <a:t>Accuracy</a:t>
                      </a:r>
                    </a:p>
                  </a:txBody>
                  <a:tcPr/>
                </a:tc>
                <a:tc>
                  <a:txBody>
                    <a:bodyPr/>
                    <a:lstStyle/>
                    <a:p>
                      <a:pPr algn="ctr"/>
                      <a:r>
                        <a:rPr lang="en-IN" dirty="0"/>
                        <a:t>94.6%</a:t>
                      </a:r>
                    </a:p>
                  </a:txBody>
                  <a:tcPr/>
                </a:tc>
                <a:tc>
                  <a:txBody>
                    <a:bodyPr/>
                    <a:lstStyle/>
                    <a:p>
                      <a:r>
                        <a:rPr lang="en-IN" dirty="0"/>
                        <a:t>Overall correctness of predictions</a:t>
                      </a:r>
                    </a:p>
                  </a:txBody>
                  <a:tcPr/>
                </a:tc>
                <a:extLst>
                  <a:ext uri="{0D108BD9-81ED-4DB2-BD59-A6C34878D82A}">
                    <a16:rowId xmlns:a16="http://schemas.microsoft.com/office/drawing/2014/main" val="2158401532"/>
                  </a:ext>
                </a:extLst>
              </a:tr>
              <a:tr h="563695">
                <a:tc>
                  <a:txBody>
                    <a:bodyPr/>
                    <a:lstStyle/>
                    <a:p>
                      <a:pPr algn="ctr"/>
                      <a:r>
                        <a:rPr lang="en-IN" dirty="0"/>
                        <a:t>Precision</a:t>
                      </a:r>
                    </a:p>
                  </a:txBody>
                  <a:tcPr/>
                </a:tc>
                <a:tc>
                  <a:txBody>
                    <a:bodyPr/>
                    <a:lstStyle/>
                    <a:p>
                      <a:pPr algn="ctr"/>
                      <a:r>
                        <a:rPr lang="en-IN" dirty="0"/>
                        <a:t>92.7%</a:t>
                      </a:r>
                    </a:p>
                  </a:txBody>
                  <a:tcPr/>
                </a:tc>
                <a:tc>
                  <a:txBody>
                    <a:bodyPr/>
                    <a:lstStyle/>
                    <a:p>
                      <a:r>
                        <a:rPr lang="en-IN" dirty="0"/>
                        <a:t>Correctly predicted positives among all predicted positives</a:t>
                      </a:r>
                    </a:p>
                  </a:txBody>
                  <a:tcPr/>
                </a:tc>
                <a:extLst>
                  <a:ext uri="{0D108BD9-81ED-4DB2-BD59-A6C34878D82A}">
                    <a16:rowId xmlns:a16="http://schemas.microsoft.com/office/drawing/2014/main" val="977960794"/>
                  </a:ext>
                </a:extLst>
              </a:tr>
              <a:tr h="518956">
                <a:tc>
                  <a:txBody>
                    <a:bodyPr/>
                    <a:lstStyle/>
                    <a:p>
                      <a:pPr algn="ctr"/>
                      <a:r>
                        <a:rPr lang="en-IN" dirty="0"/>
                        <a:t>Recall</a:t>
                      </a:r>
                    </a:p>
                  </a:txBody>
                  <a:tcPr/>
                </a:tc>
                <a:tc>
                  <a:txBody>
                    <a:bodyPr/>
                    <a:lstStyle/>
                    <a:p>
                      <a:pPr algn="ctr"/>
                      <a:r>
                        <a:rPr lang="en-IN" dirty="0"/>
                        <a:t>95.5%</a:t>
                      </a:r>
                    </a:p>
                  </a:txBody>
                  <a:tcPr/>
                </a:tc>
                <a:tc>
                  <a:txBody>
                    <a:bodyPr/>
                    <a:lstStyle/>
                    <a:p>
                      <a:r>
                        <a:rPr lang="en-IN" dirty="0"/>
                        <a:t>Correctly positives among all actual positives</a:t>
                      </a:r>
                    </a:p>
                  </a:txBody>
                  <a:tcPr/>
                </a:tc>
                <a:extLst>
                  <a:ext uri="{0D108BD9-81ED-4DB2-BD59-A6C34878D82A}">
                    <a16:rowId xmlns:a16="http://schemas.microsoft.com/office/drawing/2014/main" val="3342138295"/>
                  </a:ext>
                </a:extLst>
              </a:tr>
              <a:tr h="518956">
                <a:tc>
                  <a:txBody>
                    <a:bodyPr/>
                    <a:lstStyle/>
                    <a:p>
                      <a:pPr algn="ctr"/>
                      <a:r>
                        <a:rPr lang="en-IN" dirty="0"/>
                        <a:t>F1-Score</a:t>
                      </a:r>
                    </a:p>
                  </a:txBody>
                  <a:tcPr/>
                </a:tc>
                <a:tc>
                  <a:txBody>
                    <a:bodyPr/>
                    <a:lstStyle/>
                    <a:p>
                      <a:pPr algn="ctr"/>
                      <a:r>
                        <a:rPr lang="en-IN" dirty="0"/>
                        <a:t>94.1</a:t>
                      </a:r>
                    </a:p>
                  </a:txBody>
                  <a:tcPr/>
                </a:tc>
                <a:tc>
                  <a:txBody>
                    <a:bodyPr/>
                    <a:lstStyle/>
                    <a:p>
                      <a:r>
                        <a:rPr lang="en-IN" dirty="0"/>
                        <a:t>Balance between precision and recall</a:t>
                      </a:r>
                    </a:p>
                  </a:txBody>
                  <a:tcPr/>
                </a:tc>
                <a:extLst>
                  <a:ext uri="{0D108BD9-81ED-4DB2-BD59-A6C34878D82A}">
                    <a16:rowId xmlns:a16="http://schemas.microsoft.com/office/drawing/2014/main" val="1801461687"/>
                  </a:ext>
                </a:extLst>
              </a:tr>
            </a:tbl>
          </a:graphicData>
        </a:graphic>
      </p:graphicFrame>
    </p:spTree>
    <p:extLst>
      <p:ext uri="{BB962C8B-B14F-4D97-AF65-F5344CB8AC3E}">
        <p14:creationId xmlns:p14="http://schemas.microsoft.com/office/powerpoint/2010/main" val="24142764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45123" y="628161"/>
            <a:ext cx="7768004" cy="1130302"/>
          </a:xfrm>
        </p:spPr>
        <p:txBody>
          <a:bodyPr>
            <a:normAutofit/>
          </a:bodyPr>
          <a:lstStyle/>
          <a:p>
            <a:r>
              <a:rPr lang="en-US" sz="3200" dirty="0"/>
              <a:t>Interactive Web Interface for Threat Detection</a:t>
            </a:r>
            <a:endParaRPr sz="3200" dirty="0"/>
          </a:p>
        </p:txBody>
      </p:sp>
      <p:sp>
        <p:nvSpPr>
          <p:cNvPr id="3" name="Content Placeholder 2"/>
          <p:cNvSpPr>
            <a:spLocks noGrp="1"/>
          </p:cNvSpPr>
          <p:nvPr>
            <p:ph idx="1"/>
          </p:nvPr>
        </p:nvSpPr>
        <p:spPr>
          <a:xfrm>
            <a:off x="545123" y="2165797"/>
            <a:ext cx="4224704" cy="1524298"/>
          </a:xfrm>
        </p:spPr>
        <p:txBody>
          <a:bodyPr>
            <a:normAutofit fontScale="85000" lnSpcReduction="20000"/>
          </a:bodyPr>
          <a:lstStyle/>
          <a:p>
            <a:pPr marL="0" indent="0">
              <a:buNone/>
            </a:pPr>
            <a:r>
              <a:rPr lang="en-US" b="1" dirty="0"/>
              <a:t>Frontend Features:</a:t>
            </a:r>
          </a:p>
          <a:p>
            <a:pPr marL="0" indent="0">
              <a:buNone/>
            </a:pPr>
            <a:endParaRPr lang="en-US" sz="100" b="1" dirty="0"/>
          </a:p>
          <a:p>
            <a:pPr lvl="1"/>
            <a:r>
              <a:rPr lang="en-US" sz="1400" b="1" dirty="0"/>
              <a:t>HTML/CSS-based Interface: </a:t>
            </a:r>
          </a:p>
          <a:p>
            <a:pPr lvl="2">
              <a:buFont typeface="Wingdings" panose="05000000000000000000" pitchFamily="2" charset="2"/>
              <a:buChar char="Ø"/>
            </a:pPr>
            <a:r>
              <a:rPr lang="en-US" sz="1200" dirty="0"/>
              <a:t>Clean and intuitive layout for user input</a:t>
            </a:r>
          </a:p>
          <a:p>
            <a:pPr lvl="1"/>
            <a:r>
              <a:rPr lang="en-US" sz="1500" b="1" dirty="0"/>
              <a:t>User Input Field: </a:t>
            </a:r>
          </a:p>
          <a:p>
            <a:pPr lvl="2">
              <a:buFont typeface="Wingdings" panose="05000000000000000000" pitchFamily="2" charset="2"/>
              <a:buChar char="Ø"/>
            </a:pPr>
            <a:r>
              <a:rPr lang="en-US" sz="1200" dirty="0"/>
              <a:t>Accepts raw, unstructured threat-related text</a:t>
            </a:r>
          </a:p>
          <a:p>
            <a:pPr marL="0" indent="0">
              <a:buNone/>
            </a:pPr>
            <a:endParaRPr lang="en-US" sz="1050" dirty="0"/>
          </a:p>
        </p:txBody>
      </p:sp>
      <p:sp>
        <p:nvSpPr>
          <p:cNvPr id="9" name="Rectangle 5">
            <a:extLst>
              <a:ext uri="{FF2B5EF4-FFF2-40B4-BE49-F238E27FC236}">
                <a16:creationId xmlns:a16="http://schemas.microsoft.com/office/drawing/2014/main" id="{8ED0BFAA-CB9B-A00A-2D29-B653674FD6F9}"/>
              </a:ext>
            </a:extLst>
          </p:cNvPr>
          <p:cNvSpPr>
            <a:spLocks noChangeArrowheads="1"/>
          </p:cNvSpPr>
          <p:nvPr/>
        </p:nvSpPr>
        <p:spPr bwMode="auto">
          <a:xfrm>
            <a:off x="545123" y="3690103"/>
            <a:ext cx="4708281" cy="2830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Model Functionality</a:t>
            </a:r>
            <a:r>
              <a:rPr kumimoji="0" lang="en-US" altLang="en-US" sz="1800" b="1" i="0" u="none" strike="noStrike" cap="none" normalizeH="0" baseline="0" dirty="0">
                <a:ln>
                  <a:noFill/>
                </a:ln>
                <a:solidFill>
                  <a:schemeClr val="tx1"/>
                </a:solidFill>
                <a:effectLst/>
                <a:latin typeface="Arial" panose="020B0604020202020204" pitchFamily="34" charset="0"/>
              </a:rPr>
              <a:t>:</a:t>
            </a: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628650" lvl="1" indent="-171450" eaLnBrk="0" fontAlgn="base" hangingPunct="0">
              <a:lnSpc>
                <a:spcPct val="150000"/>
              </a:lnSpc>
              <a:spcBef>
                <a:spcPct val="0"/>
              </a:spcBef>
              <a:spcAft>
                <a:spcPct val="0"/>
              </a:spcAft>
              <a:buFont typeface="Arial" panose="020B0604020202020204" pitchFamily="34" charset="0"/>
              <a:buChar char="•"/>
            </a:pPr>
            <a:r>
              <a:rPr kumimoji="0" lang="en-US" altLang="en-US" sz="1200" b="1" i="0" u="none" strike="noStrike" cap="none" normalizeH="0" baseline="0" dirty="0">
                <a:ln>
                  <a:noFill/>
                </a:ln>
                <a:solidFill>
                  <a:schemeClr val="tx1"/>
                </a:solidFill>
                <a:effectLst/>
                <a:latin typeface="Arial" panose="020B0604020202020204" pitchFamily="34" charset="0"/>
              </a:rPr>
              <a:t>Threat Classification &amp; Confidence Score:</a:t>
            </a:r>
            <a:endParaRPr lang="en-US" altLang="en-US" sz="1100" b="1" dirty="0">
              <a:latin typeface="Arial" panose="020B0604020202020204" pitchFamily="34" charset="0"/>
            </a:endParaRPr>
          </a:p>
          <a:p>
            <a:pPr marL="1085850" lvl="2" indent="-171450" eaLnBrk="0" fontAlgn="base" hangingPunct="0">
              <a:lnSpc>
                <a:spcPct val="150000"/>
              </a:lnSpc>
              <a:spcBef>
                <a:spcPct val="0"/>
              </a:spcBef>
              <a:spcAft>
                <a:spcPct val="0"/>
              </a:spcAft>
              <a:buFont typeface="Wingdings" panose="05000000000000000000" pitchFamily="2" charset="2"/>
              <a:buChar char="Ø"/>
            </a:pPr>
            <a:r>
              <a:rPr kumimoji="0" lang="en-US" altLang="en-US" sz="1100" i="0" u="none" strike="noStrike" cap="none" normalizeH="0" baseline="0" dirty="0">
                <a:ln>
                  <a:noFill/>
                </a:ln>
                <a:solidFill>
                  <a:schemeClr val="tx1"/>
                </a:solidFill>
                <a:effectLst/>
                <a:latin typeface="Arial" panose="020B0604020202020204" pitchFamily="34" charset="0"/>
              </a:rPr>
              <a:t>Backend model predicts the cyber threat category along with confidence</a:t>
            </a:r>
            <a:endParaRPr kumimoji="0" lang="en-US" altLang="en-US" sz="1050" i="0" u="none" strike="noStrike" cap="none" normalizeH="0" baseline="0" dirty="0">
              <a:ln>
                <a:noFill/>
              </a:ln>
              <a:solidFill>
                <a:schemeClr val="tx1"/>
              </a:solidFill>
              <a:effectLst/>
              <a:latin typeface="Arial" panose="020B0604020202020204" pitchFamily="34" charset="0"/>
            </a:endParaRPr>
          </a:p>
          <a:p>
            <a:pPr marL="742950" lvl="1" indent="-285750" eaLnBrk="0" fontAlgn="base" hangingPunct="0">
              <a:lnSpc>
                <a:spcPct val="150000"/>
              </a:lnSpc>
              <a:spcBef>
                <a:spcPct val="0"/>
              </a:spcBef>
              <a:spcAft>
                <a:spcPct val="0"/>
              </a:spcAft>
              <a:buFont typeface="Arial" panose="020B0604020202020204" pitchFamily="34" charset="0"/>
              <a:buChar char="•"/>
            </a:pPr>
            <a:r>
              <a:rPr kumimoji="0" lang="en-US" altLang="en-US" sz="1200" b="1" i="0" u="none" strike="noStrike" cap="none" normalizeH="0" baseline="0" dirty="0">
                <a:ln>
                  <a:noFill/>
                </a:ln>
                <a:solidFill>
                  <a:schemeClr val="tx1"/>
                </a:solidFill>
                <a:effectLst/>
                <a:latin typeface="Arial" panose="020B0604020202020204" pitchFamily="34" charset="0"/>
              </a:rPr>
              <a:t>Human-Readable Output:</a:t>
            </a:r>
            <a:endParaRPr lang="en-US" altLang="en-US" sz="1100" b="1" dirty="0">
              <a:latin typeface="Arial" panose="020B0604020202020204" pitchFamily="34" charset="0"/>
            </a:endParaRPr>
          </a:p>
          <a:p>
            <a:pPr marL="1085850" lvl="2" indent="-171450" eaLnBrk="0" fontAlgn="base" hangingPunct="0">
              <a:lnSpc>
                <a:spcPct val="150000"/>
              </a:lnSpc>
              <a:spcBef>
                <a:spcPct val="0"/>
              </a:spcBef>
              <a:spcAft>
                <a:spcPct val="0"/>
              </a:spcAft>
              <a:buFont typeface="Wingdings" panose="05000000000000000000" pitchFamily="2" charset="2"/>
              <a:buChar char="Ø"/>
            </a:pPr>
            <a:r>
              <a:rPr kumimoji="0" lang="en-US" altLang="en-US" sz="1100" i="0" u="none" strike="noStrike" cap="none" normalizeH="0" baseline="0" dirty="0">
                <a:ln>
                  <a:noFill/>
                </a:ln>
                <a:solidFill>
                  <a:schemeClr val="tx1"/>
                </a:solidFill>
                <a:effectLst/>
                <a:latin typeface="Arial" panose="020B0604020202020204" pitchFamily="34" charset="0"/>
              </a:rPr>
              <a:t>Simplified explanation of the prediction for easy interpretation</a:t>
            </a:r>
            <a:endParaRPr kumimoji="0" lang="en-US" altLang="en-US" sz="1050" i="0" u="none" strike="noStrike" cap="none" normalizeH="0" baseline="0" dirty="0">
              <a:ln>
                <a:noFill/>
              </a:ln>
              <a:solidFill>
                <a:schemeClr val="tx1"/>
              </a:solidFill>
              <a:effectLst/>
              <a:latin typeface="Arial" panose="020B0604020202020204" pitchFamily="34" charset="0"/>
            </a:endParaRPr>
          </a:p>
          <a:p>
            <a:pPr marL="628650" lvl="1" indent="-171450" eaLnBrk="0" fontAlgn="base" hangingPunct="0">
              <a:lnSpc>
                <a:spcPct val="150000"/>
              </a:lnSpc>
              <a:spcBef>
                <a:spcPct val="0"/>
              </a:spcBef>
              <a:spcAft>
                <a:spcPct val="0"/>
              </a:spcAft>
              <a:buFont typeface="Arial" panose="020B0604020202020204" pitchFamily="34" charset="0"/>
              <a:buChar char="•"/>
            </a:pPr>
            <a:r>
              <a:rPr kumimoji="0" lang="en-US" altLang="en-US" sz="1200" b="1" i="0" u="none" strike="noStrike" cap="none" normalizeH="0" baseline="0" dirty="0">
                <a:ln>
                  <a:noFill/>
                </a:ln>
                <a:solidFill>
                  <a:schemeClr val="tx1"/>
                </a:solidFill>
                <a:effectLst/>
                <a:latin typeface="Arial" panose="020B0604020202020204" pitchFamily="34" charset="0"/>
              </a:rPr>
              <a:t>Real-Time Interaction:</a:t>
            </a:r>
            <a:endParaRPr lang="en-US" altLang="en-US" sz="1100" b="1" dirty="0">
              <a:latin typeface="Arial" panose="020B0604020202020204" pitchFamily="34" charset="0"/>
            </a:endParaRPr>
          </a:p>
          <a:p>
            <a:pPr marL="1085850" lvl="2" indent="-171450" eaLnBrk="0" fontAlgn="base" hangingPunct="0">
              <a:lnSpc>
                <a:spcPct val="150000"/>
              </a:lnSpc>
              <a:spcBef>
                <a:spcPct val="0"/>
              </a:spcBef>
              <a:spcAft>
                <a:spcPct val="0"/>
              </a:spcAft>
              <a:buFont typeface="Wingdings" panose="05000000000000000000" pitchFamily="2" charset="2"/>
              <a:buChar char="Ø"/>
            </a:pPr>
            <a:r>
              <a:rPr kumimoji="0" lang="en-US" altLang="en-US" sz="1100" i="0" u="none" strike="noStrike" cap="none" normalizeH="0" baseline="0" dirty="0">
                <a:ln>
                  <a:noFill/>
                </a:ln>
                <a:solidFill>
                  <a:schemeClr val="tx1"/>
                </a:solidFill>
                <a:effectLst/>
                <a:latin typeface="Arial" panose="020B0604020202020204" pitchFamily="34" charset="0"/>
              </a:rPr>
              <a:t>Predictions Triggered via the </a:t>
            </a:r>
            <a:r>
              <a:rPr kumimoji="0" lang="en-US" altLang="en-US" sz="1100" i="0" u="none" strike="noStrike" cap="none" normalizeH="0" baseline="0" dirty="0">
                <a:ln>
                  <a:noFill/>
                </a:ln>
                <a:solidFill>
                  <a:schemeClr val="tx1"/>
                </a:solidFill>
                <a:effectLst/>
                <a:highlight>
                  <a:srgbClr val="FFFF00"/>
                </a:highlight>
                <a:latin typeface="Arial" panose="020B0604020202020204" pitchFamily="34" charset="0"/>
              </a:rPr>
              <a:t>Analyze</a:t>
            </a:r>
            <a:r>
              <a:rPr kumimoji="0" lang="en-US" altLang="en-US" sz="1100" i="0" u="none" strike="noStrike" cap="none" normalizeH="0" baseline="0" dirty="0">
                <a:ln>
                  <a:noFill/>
                </a:ln>
                <a:solidFill>
                  <a:schemeClr val="tx1"/>
                </a:solidFill>
                <a:effectLst/>
                <a:latin typeface="Arial" panose="020B0604020202020204" pitchFamily="34" charset="0"/>
              </a:rPr>
              <a:t> Route for immediate Feedback</a:t>
            </a:r>
            <a:endParaRPr kumimoji="0" lang="en-US" altLang="en-US" sz="3200" i="0" u="none" strike="noStrike" cap="none" normalizeH="0" baseline="0" dirty="0">
              <a:ln>
                <a:noFill/>
              </a:ln>
              <a:solidFill>
                <a:schemeClr val="tx1"/>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05257882-63C4-740A-2886-336461DCF2C3}"/>
              </a:ext>
            </a:extLst>
          </p:cNvPr>
          <p:cNvPicPr>
            <a:picLocks noChangeAspect="1"/>
          </p:cNvPicPr>
          <p:nvPr/>
        </p:nvPicPr>
        <p:blipFill>
          <a:blip r:embed="rId2"/>
          <a:stretch>
            <a:fillRect/>
          </a:stretch>
        </p:blipFill>
        <p:spPr>
          <a:xfrm>
            <a:off x="5030742" y="2869539"/>
            <a:ext cx="3954995" cy="2192164"/>
          </a:xfrm>
          <a:prstGeom prst="rect">
            <a:avLst/>
          </a:prstGeom>
          <a:ln>
            <a:noFill/>
          </a:ln>
          <a:effectLst>
            <a:outerShdw blurRad="190500" algn="tl" rotWithShape="0">
              <a:srgbClr val="000000">
                <a:alpha val="70000"/>
              </a:srgbClr>
            </a:outerShdw>
          </a:effectLst>
        </p:spPr>
      </p:pic>
      <p:sp>
        <p:nvSpPr>
          <p:cNvPr id="12" name="Rectangle: Rounded Corners 11">
            <a:extLst>
              <a:ext uri="{FF2B5EF4-FFF2-40B4-BE49-F238E27FC236}">
                <a16:creationId xmlns:a16="http://schemas.microsoft.com/office/drawing/2014/main" id="{807D68EA-F46D-711A-D616-72105EB14663}"/>
              </a:ext>
            </a:extLst>
          </p:cNvPr>
          <p:cNvSpPr/>
          <p:nvPr/>
        </p:nvSpPr>
        <p:spPr>
          <a:xfrm>
            <a:off x="5495962" y="5209444"/>
            <a:ext cx="3024554" cy="254976"/>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1600" dirty="0"/>
              <a:t>Interactive web interface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284</TotalTime>
  <Words>1003</Words>
  <Application>Microsoft Office PowerPoint</Application>
  <PresentationFormat>On-screen Show (4:3)</PresentationFormat>
  <Paragraphs>169</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Century Gothic</vt:lpstr>
      <vt:lpstr>Wingdings</vt:lpstr>
      <vt:lpstr>Wingdings 3</vt:lpstr>
      <vt:lpstr>Ion Boardroom</vt:lpstr>
      <vt:lpstr>PowerPoint Presentation</vt:lpstr>
      <vt:lpstr>Project Overview</vt:lpstr>
      <vt:lpstr>Objectives</vt:lpstr>
      <vt:lpstr>cyber_intelligence_all.csv  Dataset</vt:lpstr>
      <vt:lpstr>Data Cleaning &amp; Preprocessing</vt:lpstr>
      <vt:lpstr>LSTM-Based Model Architecture</vt:lpstr>
      <vt:lpstr>Model Evaluation Metrics</vt:lpstr>
      <vt:lpstr>Metrics of LSTM-Based Cyber Threat Classifier</vt:lpstr>
      <vt:lpstr>Interactive Web Interface for Threat Detection</vt:lpstr>
      <vt:lpstr>Project Structure</vt:lpstr>
      <vt:lpstr>Example Predictions by Threat Detection Model</vt:lpstr>
      <vt:lpstr>Results</vt:lpstr>
      <vt:lpstr>Future Enhancements &amp; System Expansion</vt:lpstr>
      <vt:lpstr>Conclusion</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murali krishna</cp:lastModifiedBy>
  <cp:revision>13</cp:revision>
  <dcterms:created xsi:type="dcterms:W3CDTF">2013-01-27T09:14:16Z</dcterms:created>
  <dcterms:modified xsi:type="dcterms:W3CDTF">2025-07-02T05:19:45Z</dcterms:modified>
  <cp:category/>
</cp:coreProperties>
</file>