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70" r:id="rId6"/>
    <p:sldId id="273" r:id="rId7"/>
    <p:sldId id="260" r:id="rId8"/>
    <p:sldId id="267" r:id="rId9"/>
    <p:sldId id="262" r:id="rId10"/>
    <p:sldId id="268" r:id="rId11"/>
    <p:sldId id="269" r:id="rId12"/>
    <p:sldId id="271" r:id="rId13"/>
    <p:sldId id="27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7675F-94EB-4480-82FD-BA7F146546A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934DFDC2-EFE5-4E3F-BA1C-79E865611407}">
      <dgm:prSet phldrT="[Text]" custT="1"/>
      <dgm:spPr/>
      <dgm:t>
        <a:bodyPr/>
        <a:lstStyle/>
        <a:p>
          <a:r>
            <a:rPr lang="en-IN" sz="2000" dirty="0" smtClean="0"/>
            <a:t>Business</a:t>
          </a:r>
          <a:r>
            <a:rPr lang="en-IN" sz="2400" dirty="0" smtClean="0"/>
            <a:t> and Data Understanding</a:t>
          </a:r>
          <a:endParaRPr lang="en-IN" sz="2400" dirty="0"/>
        </a:p>
      </dgm:t>
    </dgm:pt>
    <dgm:pt modelId="{4D5019E9-24C3-49FF-934B-A904EAC7F69F}" type="parTrans" cxnId="{BD107415-7077-4A38-A3A5-2BA9EDBA3CAE}">
      <dgm:prSet/>
      <dgm:spPr/>
      <dgm:t>
        <a:bodyPr/>
        <a:lstStyle/>
        <a:p>
          <a:endParaRPr lang="en-IN"/>
        </a:p>
      </dgm:t>
    </dgm:pt>
    <dgm:pt modelId="{6BDDA6CC-1A25-4882-9335-66DC78AEE112}" type="sibTrans" cxnId="{BD107415-7077-4A38-A3A5-2BA9EDBA3CAE}">
      <dgm:prSet/>
      <dgm:spPr/>
      <dgm:t>
        <a:bodyPr/>
        <a:lstStyle/>
        <a:p>
          <a:endParaRPr lang="en-IN"/>
        </a:p>
      </dgm:t>
    </dgm:pt>
    <dgm:pt modelId="{48358A5E-D9DE-42C6-8B07-1E1AD4C82AFE}">
      <dgm:prSet phldrT="[Text]" custT="1"/>
      <dgm:spPr/>
      <dgm:t>
        <a:bodyPr/>
        <a:lstStyle/>
        <a:p>
          <a:r>
            <a:rPr lang="en-IN" sz="1100" dirty="0" smtClean="0"/>
            <a:t>Understanding Business  Requirement</a:t>
          </a:r>
          <a:endParaRPr lang="en-IN" sz="1100" dirty="0"/>
        </a:p>
      </dgm:t>
    </dgm:pt>
    <dgm:pt modelId="{D3912A4D-57A3-4119-BB32-23ACC14FE54E}" type="parTrans" cxnId="{A728A141-34F8-4063-846F-64961337D38B}">
      <dgm:prSet/>
      <dgm:spPr/>
      <dgm:t>
        <a:bodyPr/>
        <a:lstStyle/>
        <a:p>
          <a:endParaRPr lang="en-IN"/>
        </a:p>
      </dgm:t>
    </dgm:pt>
    <dgm:pt modelId="{40957FA8-1644-4967-9AA0-735FCFACD813}" type="sibTrans" cxnId="{A728A141-34F8-4063-846F-64961337D38B}">
      <dgm:prSet/>
      <dgm:spPr/>
      <dgm:t>
        <a:bodyPr/>
        <a:lstStyle/>
        <a:p>
          <a:endParaRPr lang="en-IN"/>
        </a:p>
      </dgm:t>
    </dgm:pt>
    <dgm:pt modelId="{DFDACAAA-FF2A-4E99-9714-90DFD6B93D84}">
      <dgm:prSet phldrT="[Text]" custT="1"/>
      <dgm:spPr/>
      <dgm:t>
        <a:bodyPr/>
        <a:lstStyle/>
        <a:p>
          <a:r>
            <a:rPr lang="en-IN" sz="1100" dirty="0" smtClean="0"/>
            <a:t>Understanding available data , their relevance and target column</a:t>
          </a:r>
          <a:endParaRPr lang="en-IN" sz="1200" dirty="0"/>
        </a:p>
      </dgm:t>
    </dgm:pt>
    <dgm:pt modelId="{F155EF39-695C-4CAA-B664-833125427708}" type="parTrans" cxnId="{6CF8A122-9077-4C3B-B1EE-FF3204A7F30E}">
      <dgm:prSet/>
      <dgm:spPr/>
      <dgm:t>
        <a:bodyPr/>
        <a:lstStyle/>
        <a:p>
          <a:endParaRPr lang="en-IN"/>
        </a:p>
      </dgm:t>
    </dgm:pt>
    <dgm:pt modelId="{C56FA51E-4E08-4FCE-AF4C-0453A6633268}" type="sibTrans" cxnId="{6CF8A122-9077-4C3B-B1EE-FF3204A7F30E}">
      <dgm:prSet/>
      <dgm:spPr/>
      <dgm:t>
        <a:bodyPr/>
        <a:lstStyle/>
        <a:p>
          <a:endParaRPr lang="en-IN"/>
        </a:p>
      </dgm:t>
    </dgm:pt>
    <dgm:pt modelId="{0F480624-EDA2-4B87-B691-A789B81DACE8}">
      <dgm:prSet phldrT="[Text]" custT="1"/>
      <dgm:spPr/>
      <dgm:t>
        <a:bodyPr/>
        <a:lstStyle/>
        <a:p>
          <a:r>
            <a:rPr lang="en-IN" sz="2000" dirty="0" smtClean="0"/>
            <a:t>DATA CLEANING -1 </a:t>
          </a:r>
          <a:endParaRPr lang="en-IN" sz="2000" dirty="0"/>
        </a:p>
      </dgm:t>
    </dgm:pt>
    <dgm:pt modelId="{8A75F790-75F4-43E0-98E2-0F4C6F560497}" type="parTrans" cxnId="{DF64F3BF-08F3-4291-A799-6401B1BF6689}">
      <dgm:prSet/>
      <dgm:spPr/>
      <dgm:t>
        <a:bodyPr/>
        <a:lstStyle/>
        <a:p>
          <a:endParaRPr lang="en-IN"/>
        </a:p>
      </dgm:t>
    </dgm:pt>
    <dgm:pt modelId="{2242BE8E-D334-4BA2-B629-1FA6D3237689}" type="sibTrans" cxnId="{DF64F3BF-08F3-4291-A799-6401B1BF6689}">
      <dgm:prSet/>
      <dgm:spPr/>
      <dgm:t>
        <a:bodyPr/>
        <a:lstStyle/>
        <a:p>
          <a:endParaRPr lang="en-IN"/>
        </a:p>
      </dgm:t>
    </dgm:pt>
    <dgm:pt modelId="{C13FB6EB-EE73-421C-B9F9-8192D4A9F2A1}">
      <dgm:prSet phldrT="[Text]" custT="1"/>
      <dgm:spPr/>
      <dgm:t>
        <a:bodyPr/>
        <a:lstStyle/>
        <a:p>
          <a:r>
            <a:rPr lang="en-IN" sz="1100" dirty="0" smtClean="0"/>
            <a:t>Extracting data to computable format</a:t>
          </a:r>
          <a:endParaRPr lang="en-IN" sz="1100" dirty="0"/>
        </a:p>
      </dgm:t>
    </dgm:pt>
    <dgm:pt modelId="{DB6F9CFF-0A48-4624-AA3D-7BA458E2937B}" type="parTrans" cxnId="{1ABA45B6-808A-4D55-81A7-1E1CADD2DE3C}">
      <dgm:prSet/>
      <dgm:spPr/>
      <dgm:t>
        <a:bodyPr/>
        <a:lstStyle/>
        <a:p>
          <a:endParaRPr lang="en-IN"/>
        </a:p>
      </dgm:t>
    </dgm:pt>
    <dgm:pt modelId="{2CE1A8C9-96E0-422F-8876-338D3DC33D1B}" type="sibTrans" cxnId="{1ABA45B6-808A-4D55-81A7-1E1CADD2DE3C}">
      <dgm:prSet/>
      <dgm:spPr/>
      <dgm:t>
        <a:bodyPr/>
        <a:lstStyle/>
        <a:p>
          <a:endParaRPr lang="en-IN"/>
        </a:p>
      </dgm:t>
    </dgm:pt>
    <dgm:pt modelId="{E9135095-9CCD-4D8F-843B-4F5CBE4D7F75}">
      <dgm:prSet custT="1"/>
      <dgm:spPr/>
      <dgm:t>
        <a:bodyPr/>
        <a:lstStyle/>
        <a:p>
          <a:r>
            <a:rPr lang="en-IN" sz="1100" dirty="0" smtClean="0"/>
            <a:t>Removing Rows  and columns with high missing percentage</a:t>
          </a:r>
          <a:endParaRPr lang="en-IN" sz="1100" dirty="0"/>
        </a:p>
      </dgm:t>
    </dgm:pt>
    <dgm:pt modelId="{59F0EF4B-485E-4A75-BC96-7FB334EC2D39}" type="parTrans" cxnId="{4AE7B3A3-2F24-4CB6-BE4C-5B3A6D9C0618}">
      <dgm:prSet/>
      <dgm:spPr/>
      <dgm:t>
        <a:bodyPr/>
        <a:lstStyle/>
        <a:p>
          <a:endParaRPr lang="en-IN"/>
        </a:p>
      </dgm:t>
    </dgm:pt>
    <dgm:pt modelId="{F7CE504F-0F5B-4DED-AA3D-595A47A63BCA}" type="sibTrans" cxnId="{4AE7B3A3-2F24-4CB6-BE4C-5B3A6D9C0618}">
      <dgm:prSet/>
      <dgm:spPr/>
      <dgm:t>
        <a:bodyPr/>
        <a:lstStyle/>
        <a:p>
          <a:endParaRPr lang="en-IN"/>
        </a:p>
      </dgm:t>
    </dgm:pt>
    <dgm:pt modelId="{81681850-C221-4974-A0BD-EF2F3362240E}">
      <dgm:prSet phldrT="[Text]" custT="1"/>
      <dgm:spPr/>
      <dgm:t>
        <a:bodyPr/>
        <a:lstStyle/>
        <a:p>
          <a:r>
            <a:rPr lang="en-IN" sz="2000" dirty="0" smtClean="0"/>
            <a:t>DATA CLEANING -2 </a:t>
          </a:r>
          <a:endParaRPr lang="en-IN" sz="2000" dirty="0"/>
        </a:p>
      </dgm:t>
    </dgm:pt>
    <dgm:pt modelId="{24C78055-C028-47A1-97F8-2C978A7808CA}" type="parTrans" cxnId="{DE8AF8E7-C515-448A-A47F-EB7C930E8182}">
      <dgm:prSet/>
      <dgm:spPr/>
      <dgm:t>
        <a:bodyPr/>
        <a:lstStyle/>
        <a:p>
          <a:endParaRPr lang="en-IN"/>
        </a:p>
      </dgm:t>
    </dgm:pt>
    <dgm:pt modelId="{0C8B050F-4808-40D2-A263-6BFA28AFBD69}" type="sibTrans" cxnId="{DE8AF8E7-C515-448A-A47F-EB7C930E8182}">
      <dgm:prSet/>
      <dgm:spPr/>
      <dgm:t>
        <a:bodyPr/>
        <a:lstStyle/>
        <a:p>
          <a:endParaRPr lang="en-IN"/>
        </a:p>
      </dgm:t>
    </dgm:pt>
    <dgm:pt modelId="{1ADF8241-A6BC-4874-A0BB-1CD08554ADFA}">
      <dgm:prSet phldrT="[Text]" custT="1"/>
      <dgm:spPr/>
      <dgm:t>
        <a:bodyPr/>
        <a:lstStyle/>
        <a:p>
          <a:r>
            <a:rPr lang="en-IN" sz="1100" dirty="0" smtClean="0"/>
            <a:t>Removing attributes which are not relevant</a:t>
          </a:r>
          <a:endParaRPr lang="en-IN" sz="1100" dirty="0"/>
        </a:p>
      </dgm:t>
    </dgm:pt>
    <dgm:pt modelId="{13062B1F-51F7-4335-AC75-63A495F0CB15}" type="parTrans" cxnId="{3A7774DE-64C3-4236-A975-C435C32AC560}">
      <dgm:prSet/>
      <dgm:spPr/>
      <dgm:t>
        <a:bodyPr/>
        <a:lstStyle/>
        <a:p>
          <a:endParaRPr lang="en-IN"/>
        </a:p>
      </dgm:t>
    </dgm:pt>
    <dgm:pt modelId="{CB70D6BA-06CA-4A75-8904-B63E2172F06C}" type="sibTrans" cxnId="{3A7774DE-64C3-4236-A975-C435C32AC560}">
      <dgm:prSet/>
      <dgm:spPr/>
      <dgm:t>
        <a:bodyPr/>
        <a:lstStyle/>
        <a:p>
          <a:endParaRPr lang="en-IN"/>
        </a:p>
      </dgm:t>
    </dgm:pt>
    <dgm:pt modelId="{C1336F61-046E-43DC-B4B4-293BF58BEC54}">
      <dgm:prSet phldrT="[Text]" custT="1"/>
      <dgm:spPr/>
      <dgm:t>
        <a:bodyPr/>
        <a:lstStyle/>
        <a:p>
          <a:r>
            <a:rPr lang="en-IN" sz="1100" dirty="0" smtClean="0"/>
            <a:t>Imputing Data and Changing Data types of Columns to convenient types</a:t>
          </a:r>
        </a:p>
      </dgm:t>
    </dgm:pt>
    <dgm:pt modelId="{254A2F17-971E-45CD-B51C-0FB1B0B53E0A}" type="parTrans" cxnId="{F3365AA9-E3E7-4AD3-9C7D-3A0D8939DEBC}">
      <dgm:prSet/>
      <dgm:spPr/>
      <dgm:t>
        <a:bodyPr/>
        <a:lstStyle/>
        <a:p>
          <a:endParaRPr lang="en-IN"/>
        </a:p>
      </dgm:t>
    </dgm:pt>
    <dgm:pt modelId="{49A359F9-575F-4E84-930A-D7BDD5105D25}" type="sibTrans" cxnId="{F3365AA9-E3E7-4AD3-9C7D-3A0D8939DEBC}">
      <dgm:prSet/>
      <dgm:spPr/>
      <dgm:t>
        <a:bodyPr/>
        <a:lstStyle/>
        <a:p>
          <a:endParaRPr lang="en-IN"/>
        </a:p>
      </dgm:t>
    </dgm:pt>
    <dgm:pt modelId="{D04F51DD-CA16-4479-8FCC-A98FC8FD5DE8}">
      <dgm:prSet custT="1"/>
      <dgm:spPr/>
      <dgm:t>
        <a:bodyPr/>
        <a:lstStyle/>
        <a:p>
          <a:r>
            <a:rPr lang="en-IN" sz="1100" dirty="0" smtClean="0"/>
            <a:t>Validating the  cleanliness and purity of data set</a:t>
          </a:r>
          <a:endParaRPr lang="en-IN" sz="1100" dirty="0"/>
        </a:p>
      </dgm:t>
    </dgm:pt>
    <dgm:pt modelId="{DBDDAAB8-C587-4B87-B122-DD2CDC104136}" type="parTrans" cxnId="{4EDF3D8E-CD78-4181-B221-4D9FB849E68D}">
      <dgm:prSet/>
      <dgm:spPr/>
      <dgm:t>
        <a:bodyPr/>
        <a:lstStyle/>
        <a:p>
          <a:endParaRPr lang="en-IN"/>
        </a:p>
      </dgm:t>
    </dgm:pt>
    <dgm:pt modelId="{DC495DCC-721B-476B-9468-4313FEB20984}" type="sibTrans" cxnId="{4EDF3D8E-CD78-4181-B221-4D9FB849E68D}">
      <dgm:prSet/>
      <dgm:spPr/>
      <dgm:t>
        <a:bodyPr/>
        <a:lstStyle/>
        <a:p>
          <a:endParaRPr lang="en-IN"/>
        </a:p>
      </dgm:t>
    </dgm:pt>
    <dgm:pt modelId="{77AFA2A8-AD65-4A90-9C31-93E0AE0ADB32}">
      <dgm:prSet phldrT="[Text]" custT="1"/>
      <dgm:spPr/>
      <dgm:t>
        <a:bodyPr/>
        <a:lstStyle/>
        <a:p>
          <a:r>
            <a:rPr lang="en-IN" sz="2000" b="0" i="0" dirty="0" smtClean="0"/>
            <a:t>Analysis</a:t>
          </a:r>
          <a:endParaRPr lang="en-IN" sz="2000" dirty="0"/>
        </a:p>
      </dgm:t>
    </dgm:pt>
    <dgm:pt modelId="{FB99C2E1-280A-45E7-B4B4-BE415DBF4311}" type="parTrans" cxnId="{E1D96973-4B61-4C43-A3DA-0EF910888481}">
      <dgm:prSet/>
      <dgm:spPr/>
      <dgm:t>
        <a:bodyPr/>
        <a:lstStyle/>
        <a:p>
          <a:endParaRPr lang="en-IN"/>
        </a:p>
      </dgm:t>
    </dgm:pt>
    <dgm:pt modelId="{1845AA4F-A138-40C1-BA09-5E96D44E84F6}" type="sibTrans" cxnId="{E1D96973-4B61-4C43-A3DA-0EF910888481}">
      <dgm:prSet/>
      <dgm:spPr/>
      <dgm:t>
        <a:bodyPr/>
        <a:lstStyle/>
        <a:p>
          <a:endParaRPr lang="en-IN"/>
        </a:p>
      </dgm:t>
    </dgm:pt>
    <dgm:pt modelId="{1ED51785-ED5C-4DE4-A2B6-032687ACE6E0}">
      <dgm:prSet/>
      <dgm:spPr/>
      <dgm:t>
        <a:bodyPr/>
        <a:lstStyle/>
        <a:p>
          <a:r>
            <a:rPr lang="en-IN" dirty="0" smtClean="0"/>
            <a:t>Bivariate  Analysis</a:t>
          </a:r>
          <a:endParaRPr lang="en-IN" dirty="0"/>
        </a:p>
      </dgm:t>
    </dgm:pt>
    <dgm:pt modelId="{028FFA9A-A7E2-4356-8189-034D5E772C59}" type="parTrans" cxnId="{7D5047DC-2F04-4DC8-AD1D-F40ECD0BD91F}">
      <dgm:prSet/>
      <dgm:spPr/>
      <dgm:t>
        <a:bodyPr/>
        <a:lstStyle/>
        <a:p>
          <a:endParaRPr lang="en-IN"/>
        </a:p>
      </dgm:t>
    </dgm:pt>
    <dgm:pt modelId="{6EA1781B-2AFE-4E0E-B66C-382330D29ABD}" type="sibTrans" cxnId="{7D5047DC-2F04-4DC8-AD1D-F40ECD0BD91F}">
      <dgm:prSet/>
      <dgm:spPr/>
      <dgm:t>
        <a:bodyPr/>
        <a:lstStyle/>
        <a:p>
          <a:endParaRPr lang="en-IN"/>
        </a:p>
      </dgm:t>
    </dgm:pt>
    <dgm:pt modelId="{FCCC1100-4EFD-41B0-B1FB-8C1C16C8F78B}">
      <dgm:prSet/>
      <dgm:spPr/>
      <dgm:t>
        <a:bodyPr/>
        <a:lstStyle/>
        <a:p>
          <a:r>
            <a:rPr lang="en-IN" dirty="0" smtClean="0"/>
            <a:t>Result</a:t>
          </a:r>
          <a:endParaRPr lang="en-IN" dirty="0"/>
        </a:p>
      </dgm:t>
    </dgm:pt>
    <dgm:pt modelId="{0D0CDBE7-3DF8-475C-9257-7932C83133DC}" type="parTrans" cxnId="{BA63C2FE-2A05-4FD5-BC66-A0ACF7F47BEB}">
      <dgm:prSet/>
      <dgm:spPr/>
      <dgm:t>
        <a:bodyPr/>
        <a:lstStyle/>
        <a:p>
          <a:endParaRPr lang="en-IN"/>
        </a:p>
      </dgm:t>
    </dgm:pt>
    <dgm:pt modelId="{F4AFB50D-9DE1-4F5D-AB20-46DC6A3000D3}" type="sibTrans" cxnId="{BA63C2FE-2A05-4FD5-BC66-A0ACF7F47BEB}">
      <dgm:prSet/>
      <dgm:spPr/>
      <dgm:t>
        <a:bodyPr/>
        <a:lstStyle/>
        <a:p>
          <a:endParaRPr lang="en-IN"/>
        </a:p>
      </dgm:t>
    </dgm:pt>
    <dgm:pt modelId="{EC0AB154-51A3-431D-B304-71148AAC80AC}">
      <dgm:prSet phldrT="[Text]" custT="1"/>
      <dgm:spPr/>
      <dgm:t>
        <a:bodyPr/>
        <a:lstStyle/>
        <a:p>
          <a:r>
            <a:rPr lang="en-IN" sz="1100" dirty="0" smtClean="0"/>
            <a:t>Removing those data where important data affecting predictions are missing</a:t>
          </a:r>
          <a:endParaRPr lang="en-IN" sz="1100" dirty="0"/>
        </a:p>
      </dgm:t>
    </dgm:pt>
    <dgm:pt modelId="{2A947552-8709-46B4-858E-D5AA12AC832F}" type="sibTrans" cxnId="{03C85BA0-CDD9-48E8-98BA-517C39B8F520}">
      <dgm:prSet/>
      <dgm:spPr/>
      <dgm:t>
        <a:bodyPr/>
        <a:lstStyle/>
        <a:p>
          <a:endParaRPr lang="en-IN"/>
        </a:p>
      </dgm:t>
    </dgm:pt>
    <dgm:pt modelId="{CCB32F23-5293-417A-985F-6A5D2808F5FD}" type="parTrans" cxnId="{03C85BA0-CDD9-48E8-98BA-517C39B8F520}">
      <dgm:prSet/>
      <dgm:spPr/>
      <dgm:t>
        <a:bodyPr/>
        <a:lstStyle/>
        <a:p>
          <a:endParaRPr lang="en-IN"/>
        </a:p>
      </dgm:t>
    </dgm:pt>
    <dgm:pt modelId="{A408459A-D267-4111-BB6B-44D6F0E971C9}">
      <dgm:prSet phldrT="[Text]"/>
      <dgm:spPr/>
      <dgm:t>
        <a:bodyPr/>
        <a:lstStyle/>
        <a:p>
          <a:r>
            <a:rPr lang="en-IN" dirty="0" err="1" smtClean="0"/>
            <a:t>Univariate</a:t>
          </a:r>
          <a:r>
            <a:rPr lang="en-IN" dirty="0" smtClean="0"/>
            <a:t> Analysis </a:t>
          </a:r>
          <a:endParaRPr lang="en-IN" dirty="0"/>
        </a:p>
      </dgm:t>
    </dgm:pt>
    <dgm:pt modelId="{5015B341-D375-4DDD-997C-07F70D117CAD}" type="sibTrans" cxnId="{15F6B2AF-1AD6-488F-ACFC-74725F104517}">
      <dgm:prSet/>
      <dgm:spPr/>
      <dgm:t>
        <a:bodyPr/>
        <a:lstStyle/>
        <a:p>
          <a:endParaRPr lang="en-IN"/>
        </a:p>
      </dgm:t>
    </dgm:pt>
    <dgm:pt modelId="{16809C93-A235-4A70-BFFB-955234604321}" type="parTrans" cxnId="{15F6B2AF-1AD6-488F-ACFC-74725F104517}">
      <dgm:prSet/>
      <dgm:spPr/>
      <dgm:t>
        <a:bodyPr/>
        <a:lstStyle/>
        <a:p>
          <a:endParaRPr lang="en-IN"/>
        </a:p>
      </dgm:t>
    </dgm:pt>
    <dgm:pt modelId="{2EEE21D9-CFF2-4415-B53A-21654C6D7A9D}" type="pres">
      <dgm:prSet presAssocID="{E557675F-94EB-4480-82FD-BA7F146546A6}" presName="Name0" presStyleCnt="0">
        <dgm:presLayoutVars>
          <dgm:dir/>
          <dgm:animLvl val="lvl"/>
          <dgm:resizeHandles val="exact"/>
        </dgm:presLayoutVars>
      </dgm:prSet>
      <dgm:spPr/>
      <dgm:t>
        <a:bodyPr/>
        <a:lstStyle/>
        <a:p>
          <a:endParaRPr lang="en-US"/>
        </a:p>
      </dgm:t>
    </dgm:pt>
    <dgm:pt modelId="{A1317E5E-759D-4AAD-8332-6A0D77B938A1}" type="pres">
      <dgm:prSet presAssocID="{FCCC1100-4EFD-41B0-B1FB-8C1C16C8F78B}" presName="boxAndChildren" presStyleCnt="0"/>
      <dgm:spPr/>
    </dgm:pt>
    <dgm:pt modelId="{01E9540D-E4E2-4A42-BF92-E0A813804849}" type="pres">
      <dgm:prSet presAssocID="{FCCC1100-4EFD-41B0-B1FB-8C1C16C8F78B}" presName="parentTextBox" presStyleLbl="node1" presStyleIdx="0" presStyleCnt="5" custScaleY="115057" custLinFactNeighborX="1116" custLinFactNeighborY="3811"/>
      <dgm:spPr/>
      <dgm:t>
        <a:bodyPr/>
        <a:lstStyle/>
        <a:p>
          <a:endParaRPr lang="en-IN"/>
        </a:p>
      </dgm:t>
    </dgm:pt>
    <dgm:pt modelId="{5FB2B01E-DEF9-4B15-B187-C3341A13587B}" type="pres">
      <dgm:prSet presAssocID="{1845AA4F-A138-40C1-BA09-5E96D44E84F6}" presName="sp" presStyleCnt="0"/>
      <dgm:spPr/>
    </dgm:pt>
    <dgm:pt modelId="{17F9A3F6-F2C2-4809-92E9-128B87F9DDBF}" type="pres">
      <dgm:prSet presAssocID="{77AFA2A8-AD65-4A90-9C31-93E0AE0ADB32}" presName="arrowAndChildren" presStyleCnt="0"/>
      <dgm:spPr/>
    </dgm:pt>
    <dgm:pt modelId="{584FB39F-4F5D-4B1D-88CB-5E5D7B953373}" type="pres">
      <dgm:prSet presAssocID="{77AFA2A8-AD65-4A90-9C31-93E0AE0ADB32}" presName="parentTextArrow" presStyleLbl="node1" presStyleIdx="0" presStyleCnt="5" custLinFactNeighborX="1116" custLinFactNeighborY="2736"/>
      <dgm:spPr/>
      <dgm:t>
        <a:bodyPr/>
        <a:lstStyle/>
        <a:p>
          <a:endParaRPr lang="en-IN"/>
        </a:p>
      </dgm:t>
    </dgm:pt>
    <dgm:pt modelId="{46E7FB88-EC05-485D-8985-0E28077B35C0}" type="pres">
      <dgm:prSet presAssocID="{77AFA2A8-AD65-4A90-9C31-93E0AE0ADB32}" presName="arrow" presStyleLbl="node1" presStyleIdx="1" presStyleCnt="5" custScaleY="194110"/>
      <dgm:spPr/>
      <dgm:t>
        <a:bodyPr/>
        <a:lstStyle/>
        <a:p>
          <a:endParaRPr lang="en-IN"/>
        </a:p>
      </dgm:t>
    </dgm:pt>
    <dgm:pt modelId="{4B35B78A-D391-4158-B334-EA4DE4A93D6A}" type="pres">
      <dgm:prSet presAssocID="{77AFA2A8-AD65-4A90-9C31-93E0AE0ADB32}" presName="descendantArrow" presStyleCnt="0"/>
      <dgm:spPr/>
    </dgm:pt>
    <dgm:pt modelId="{C5C57B43-AE0C-4A15-A34B-3AB7953FEF92}" type="pres">
      <dgm:prSet presAssocID="{A408459A-D267-4111-BB6B-44D6F0E971C9}" presName="childTextArrow" presStyleLbl="fgAccFollowNode1" presStyleIdx="0" presStyleCnt="10" custScaleY="236510" custLinFactNeighborX="5182" custLinFactNeighborY="18872">
        <dgm:presLayoutVars>
          <dgm:bulletEnabled val="1"/>
        </dgm:presLayoutVars>
      </dgm:prSet>
      <dgm:spPr/>
      <dgm:t>
        <a:bodyPr/>
        <a:lstStyle/>
        <a:p>
          <a:endParaRPr lang="en-IN"/>
        </a:p>
      </dgm:t>
    </dgm:pt>
    <dgm:pt modelId="{C0057A00-C96B-4DDE-A08D-67BDCB2B7EF7}" type="pres">
      <dgm:prSet presAssocID="{1ED51785-ED5C-4DE4-A2B6-032687ACE6E0}" presName="childTextArrow" presStyleLbl="fgAccFollowNode1" presStyleIdx="1" presStyleCnt="10" custScaleY="236510" custLinFactNeighborX="3499" custLinFactNeighborY="18872">
        <dgm:presLayoutVars>
          <dgm:bulletEnabled val="1"/>
        </dgm:presLayoutVars>
      </dgm:prSet>
      <dgm:spPr/>
      <dgm:t>
        <a:bodyPr/>
        <a:lstStyle/>
        <a:p>
          <a:endParaRPr lang="en-IN"/>
        </a:p>
      </dgm:t>
    </dgm:pt>
    <dgm:pt modelId="{5A04491F-D1E0-4FC9-B842-449B0B98DDEF}" type="pres">
      <dgm:prSet presAssocID="{0C8B050F-4808-40D2-A263-6BFA28AFBD69}" presName="sp" presStyleCnt="0"/>
      <dgm:spPr/>
    </dgm:pt>
    <dgm:pt modelId="{2C49405A-F671-40EA-B89C-4644C2ECDA93}" type="pres">
      <dgm:prSet presAssocID="{81681850-C221-4974-A0BD-EF2F3362240E}" presName="arrowAndChildren" presStyleCnt="0"/>
      <dgm:spPr/>
    </dgm:pt>
    <dgm:pt modelId="{52C04967-C598-4541-B4C9-163308731C9A}" type="pres">
      <dgm:prSet presAssocID="{81681850-C221-4974-A0BD-EF2F3362240E}" presName="parentTextArrow" presStyleLbl="node1" presStyleIdx="1" presStyleCnt="5" custLinFactNeighborX="1116" custLinFactNeighborY="5643"/>
      <dgm:spPr/>
      <dgm:t>
        <a:bodyPr/>
        <a:lstStyle/>
        <a:p>
          <a:endParaRPr lang="en-IN"/>
        </a:p>
      </dgm:t>
    </dgm:pt>
    <dgm:pt modelId="{7C756C1A-B2B5-48E1-AD31-09757F9C0465}" type="pres">
      <dgm:prSet presAssocID="{81681850-C221-4974-A0BD-EF2F3362240E}" presName="arrow" presStyleLbl="node1" presStyleIdx="2" presStyleCnt="5" custScaleY="212108"/>
      <dgm:spPr/>
      <dgm:t>
        <a:bodyPr/>
        <a:lstStyle/>
        <a:p>
          <a:endParaRPr lang="en-IN"/>
        </a:p>
      </dgm:t>
    </dgm:pt>
    <dgm:pt modelId="{3116B97C-B97D-476A-824F-762FA2E7C628}" type="pres">
      <dgm:prSet presAssocID="{81681850-C221-4974-A0BD-EF2F3362240E}" presName="descendantArrow" presStyleCnt="0"/>
      <dgm:spPr/>
    </dgm:pt>
    <dgm:pt modelId="{F1A97D9A-E9A3-4EB5-869B-E4022E50F890}" type="pres">
      <dgm:prSet presAssocID="{1ADF8241-A6BC-4874-A0BB-1CD08554ADFA}" presName="childTextArrow" presStyleLbl="fgAccFollowNode1" presStyleIdx="2" presStyleCnt="10" custScaleY="317593" custLinFactNeighborX="514" custLinFactNeighborY="18872">
        <dgm:presLayoutVars>
          <dgm:bulletEnabled val="1"/>
        </dgm:presLayoutVars>
      </dgm:prSet>
      <dgm:spPr/>
      <dgm:t>
        <a:bodyPr/>
        <a:lstStyle/>
        <a:p>
          <a:endParaRPr lang="en-IN"/>
        </a:p>
      </dgm:t>
    </dgm:pt>
    <dgm:pt modelId="{D5F28895-1A1F-4860-9D02-A45E058DF96D}" type="pres">
      <dgm:prSet presAssocID="{C1336F61-046E-43DC-B4B4-293BF58BEC54}" presName="childTextArrow" presStyleLbl="fgAccFollowNode1" presStyleIdx="3" presStyleCnt="10" custScaleY="317593" custLinFactNeighborX="514" custLinFactNeighborY="18872">
        <dgm:presLayoutVars>
          <dgm:bulletEnabled val="1"/>
        </dgm:presLayoutVars>
      </dgm:prSet>
      <dgm:spPr/>
      <dgm:t>
        <a:bodyPr/>
        <a:lstStyle/>
        <a:p>
          <a:endParaRPr lang="en-IN"/>
        </a:p>
      </dgm:t>
    </dgm:pt>
    <dgm:pt modelId="{C6D881A9-53EB-4210-872E-56BFB4B998C6}" type="pres">
      <dgm:prSet presAssocID="{D04F51DD-CA16-4479-8FCC-A98FC8FD5DE8}" presName="childTextArrow" presStyleLbl="fgAccFollowNode1" presStyleIdx="4" presStyleCnt="10" custScaleY="317593" custLinFactNeighborX="-4521" custLinFactNeighborY="18872">
        <dgm:presLayoutVars>
          <dgm:bulletEnabled val="1"/>
        </dgm:presLayoutVars>
      </dgm:prSet>
      <dgm:spPr/>
      <dgm:t>
        <a:bodyPr/>
        <a:lstStyle/>
        <a:p>
          <a:endParaRPr lang="en-IN"/>
        </a:p>
      </dgm:t>
    </dgm:pt>
    <dgm:pt modelId="{DA46E538-2D69-48C6-B5D0-530DB3BBC431}" type="pres">
      <dgm:prSet presAssocID="{2242BE8E-D334-4BA2-B629-1FA6D3237689}" presName="sp" presStyleCnt="0"/>
      <dgm:spPr/>
    </dgm:pt>
    <dgm:pt modelId="{7CA74213-819C-40A2-962A-213CDC0829D4}" type="pres">
      <dgm:prSet presAssocID="{0F480624-EDA2-4B87-B691-A789B81DACE8}" presName="arrowAndChildren" presStyleCnt="0"/>
      <dgm:spPr/>
    </dgm:pt>
    <dgm:pt modelId="{DD943554-F70C-4D56-B154-2E790E03F40D}" type="pres">
      <dgm:prSet presAssocID="{0F480624-EDA2-4B87-B691-A789B81DACE8}" presName="parentTextArrow" presStyleLbl="node1" presStyleIdx="2" presStyleCnt="5" custLinFactNeighborX="1116" custLinFactNeighborY="12497"/>
      <dgm:spPr/>
      <dgm:t>
        <a:bodyPr/>
        <a:lstStyle/>
        <a:p>
          <a:endParaRPr lang="en-IN"/>
        </a:p>
      </dgm:t>
    </dgm:pt>
    <dgm:pt modelId="{3D49BFF4-9FD1-439F-BB45-6AD86E67BAD4}" type="pres">
      <dgm:prSet presAssocID="{0F480624-EDA2-4B87-B691-A789B81DACE8}" presName="arrow" presStyleLbl="node1" presStyleIdx="3" presStyleCnt="5" custScaleY="234426" custLinFactNeighborY="12094"/>
      <dgm:spPr/>
      <dgm:t>
        <a:bodyPr/>
        <a:lstStyle/>
        <a:p>
          <a:endParaRPr lang="en-IN"/>
        </a:p>
      </dgm:t>
    </dgm:pt>
    <dgm:pt modelId="{F182B7FE-F6AC-4694-8EF7-E9153353733F}" type="pres">
      <dgm:prSet presAssocID="{0F480624-EDA2-4B87-B691-A789B81DACE8}" presName="descendantArrow" presStyleCnt="0"/>
      <dgm:spPr/>
    </dgm:pt>
    <dgm:pt modelId="{670AE217-435B-407B-BB5B-44CE14DBCF04}" type="pres">
      <dgm:prSet presAssocID="{C13FB6EB-EE73-421C-B9F9-8192D4A9F2A1}" presName="childTextArrow" presStyleLbl="fgAccFollowNode1" presStyleIdx="5" presStyleCnt="10" custScaleY="276566" custLinFactNeighborX="5182" custLinFactNeighborY="18872">
        <dgm:presLayoutVars>
          <dgm:bulletEnabled val="1"/>
        </dgm:presLayoutVars>
      </dgm:prSet>
      <dgm:spPr/>
      <dgm:t>
        <a:bodyPr/>
        <a:lstStyle/>
        <a:p>
          <a:endParaRPr lang="en-IN"/>
        </a:p>
      </dgm:t>
    </dgm:pt>
    <dgm:pt modelId="{4A093AB0-9B17-42BC-A948-FAD33203AD92}" type="pres">
      <dgm:prSet presAssocID="{E9135095-9CCD-4D8F-843B-4F5CBE4D7F75}" presName="childTextArrow" presStyleLbl="fgAccFollowNode1" presStyleIdx="6" presStyleCnt="10" custScaleY="282922" custLinFactNeighborX="5182" custLinFactNeighborY="18872">
        <dgm:presLayoutVars>
          <dgm:bulletEnabled val="1"/>
        </dgm:presLayoutVars>
      </dgm:prSet>
      <dgm:spPr/>
      <dgm:t>
        <a:bodyPr/>
        <a:lstStyle/>
        <a:p>
          <a:endParaRPr lang="en-IN"/>
        </a:p>
      </dgm:t>
    </dgm:pt>
    <dgm:pt modelId="{8C3935C3-78A9-4B60-AB6B-CCCF441E33E6}" type="pres">
      <dgm:prSet presAssocID="{EC0AB154-51A3-431D-B304-71148AAC80AC}" presName="childTextArrow" presStyleLbl="fgAccFollowNode1" presStyleIdx="7" presStyleCnt="10" custScaleY="282922" custLinFactNeighborX="3499" custLinFactNeighborY="18872">
        <dgm:presLayoutVars>
          <dgm:bulletEnabled val="1"/>
        </dgm:presLayoutVars>
      </dgm:prSet>
      <dgm:spPr/>
      <dgm:t>
        <a:bodyPr/>
        <a:lstStyle/>
        <a:p>
          <a:endParaRPr lang="en-IN"/>
        </a:p>
      </dgm:t>
    </dgm:pt>
    <dgm:pt modelId="{52C94D8E-2C09-4136-95EA-FFEFE48DBD29}" type="pres">
      <dgm:prSet presAssocID="{6BDDA6CC-1A25-4882-9335-66DC78AEE112}" presName="sp" presStyleCnt="0"/>
      <dgm:spPr/>
    </dgm:pt>
    <dgm:pt modelId="{EBB9BF67-F276-4925-9834-F37C9E59D415}" type="pres">
      <dgm:prSet presAssocID="{934DFDC2-EFE5-4E3F-BA1C-79E865611407}" presName="arrowAndChildren" presStyleCnt="0"/>
      <dgm:spPr/>
    </dgm:pt>
    <dgm:pt modelId="{13C0A313-4DF5-4781-8E38-E68E224BDEB6}" type="pres">
      <dgm:prSet presAssocID="{934DFDC2-EFE5-4E3F-BA1C-79E865611407}" presName="parentTextArrow" presStyleLbl="node1" presStyleIdx="3" presStyleCnt="5"/>
      <dgm:spPr/>
      <dgm:t>
        <a:bodyPr/>
        <a:lstStyle/>
        <a:p>
          <a:endParaRPr lang="en-IN"/>
        </a:p>
      </dgm:t>
    </dgm:pt>
    <dgm:pt modelId="{2BF7125B-024F-4C3B-89D6-BF3A00F982E5}" type="pres">
      <dgm:prSet presAssocID="{934DFDC2-EFE5-4E3F-BA1C-79E865611407}" presName="arrow" presStyleLbl="node1" presStyleIdx="4" presStyleCnt="5" custScaleY="180327" custLinFactNeighborX="1116" custLinFactNeighborY="5643"/>
      <dgm:spPr/>
      <dgm:t>
        <a:bodyPr/>
        <a:lstStyle/>
        <a:p>
          <a:endParaRPr lang="en-IN"/>
        </a:p>
      </dgm:t>
    </dgm:pt>
    <dgm:pt modelId="{139AE18A-A4E5-4C72-AD9E-077F5D35ED12}" type="pres">
      <dgm:prSet presAssocID="{934DFDC2-EFE5-4E3F-BA1C-79E865611407}" presName="descendantArrow" presStyleCnt="0"/>
      <dgm:spPr/>
    </dgm:pt>
    <dgm:pt modelId="{093C2C7A-264F-4D9F-8D89-B60DC8B74439}" type="pres">
      <dgm:prSet presAssocID="{48358A5E-D9DE-42C6-8B07-1E1AD4C82AFE}" presName="childTextArrow" presStyleLbl="fgAccFollowNode1" presStyleIdx="8" presStyleCnt="10" custScaleY="204880" custLinFactNeighborX="3451" custLinFactNeighborY="18872">
        <dgm:presLayoutVars>
          <dgm:bulletEnabled val="1"/>
        </dgm:presLayoutVars>
      </dgm:prSet>
      <dgm:spPr/>
      <dgm:t>
        <a:bodyPr/>
        <a:lstStyle/>
        <a:p>
          <a:endParaRPr lang="en-IN"/>
        </a:p>
      </dgm:t>
    </dgm:pt>
    <dgm:pt modelId="{A7C0C0CB-3479-483D-97AE-46AF5C8A06DF}" type="pres">
      <dgm:prSet presAssocID="{DFDACAAA-FF2A-4E99-9714-90DFD6B93D84}" presName="childTextArrow" presStyleLbl="fgAccFollowNode1" presStyleIdx="9" presStyleCnt="10" custScaleY="204880" custLinFactNeighborX="2233" custLinFactNeighborY="18872">
        <dgm:presLayoutVars>
          <dgm:bulletEnabled val="1"/>
        </dgm:presLayoutVars>
      </dgm:prSet>
      <dgm:spPr/>
      <dgm:t>
        <a:bodyPr/>
        <a:lstStyle/>
        <a:p>
          <a:endParaRPr lang="en-IN"/>
        </a:p>
      </dgm:t>
    </dgm:pt>
  </dgm:ptLst>
  <dgm:cxnLst>
    <dgm:cxn modelId="{D3CB0D59-8F97-48F3-947A-6CB44B59564E}" type="presOf" srcId="{E9135095-9CCD-4D8F-843B-4F5CBE4D7F75}" destId="{4A093AB0-9B17-42BC-A948-FAD33203AD92}" srcOrd="0" destOrd="0" presId="urn:microsoft.com/office/officeart/2005/8/layout/process4"/>
    <dgm:cxn modelId="{541D6667-D54B-4268-8E64-455A3949DF88}" type="presOf" srcId="{77AFA2A8-AD65-4A90-9C31-93E0AE0ADB32}" destId="{584FB39F-4F5D-4B1D-88CB-5E5D7B953373}" srcOrd="0" destOrd="0" presId="urn:microsoft.com/office/officeart/2005/8/layout/process4"/>
    <dgm:cxn modelId="{D04AB020-DD5D-4876-B91E-074798372F18}" type="presOf" srcId="{EC0AB154-51A3-431D-B304-71148AAC80AC}" destId="{8C3935C3-78A9-4B60-AB6B-CCCF441E33E6}" srcOrd="0" destOrd="0" presId="urn:microsoft.com/office/officeart/2005/8/layout/process4"/>
    <dgm:cxn modelId="{4EDF3D8E-CD78-4181-B221-4D9FB849E68D}" srcId="{81681850-C221-4974-A0BD-EF2F3362240E}" destId="{D04F51DD-CA16-4479-8FCC-A98FC8FD5DE8}" srcOrd="2" destOrd="0" parTransId="{DBDDAAB8-C587-4B87-B122-DD2CDC104136}" sibTransId="{DC495DCC-721B-476B-9468-4313FEB20984}"/>
    <dgm:cxn modelId="{E1D96973-4B61-4C43-A3DA-0EF910888481}" srcId="{E557675F-94EB-4480-82FD-BA7F146546A6}" destId="{77AFA2A8-AD65-4A90-9C31-93E0AE0ADB32}" srcOrd="3" destOrd="0" parTransId="{FB99C2E1-280A-45E7-B4B4-BE415DBF4311}" sibTransId="{1845AA4F-A138-40C1-BA09-5E96D44E84F6}"/>
    <dgm:cxn modelId="{BA63C2FE-2A05-4FD5-BC66-A0ACF7F47BEB}" srcId="{E557675F-94EB-4480-82FD-BA7F146546A6}" destId="{FCCC1100-4EFD-41B0-B1FB-8C1C16C8F78B}" srcOrd="4" destOrd="0" parTransId="{0D0CDBE7-3DF8-475C-9257-7932C83133DC}" sibTransId="{F4AFB50D-9DE1-4F5D-AB20-46DC6A3000D3}"/>
    <dgm:cxn modelId="{5BA4353C-67C4-40C6-9A12-DC7B1585D1C9}" type="presOf" srcId="{D04F51DD-CA16-4479-8FCC-A98FC8FD5DE8}" destId="{C6D881A9-53EB-4210-872E-56BFB4B998C6}" srcOrd="0" destOrd="0" presId="urn:microsoft.com/office/officeart/2005/8/layout/process4"/>
    <dgm:cxn modelId="{DF64F3BF-08F3-4291-A799-6401B1BF6689}" srcId="{E557675F-94EB-4480-82FD-BA7F146546A6}" destId="{0F480624-EDA2-4B87-B691-A789B81DACE8}" srcOrd="1" destOrd="0" parTransId="{8A75F790-75F4-43E0-98E2-0F4C6F560497}" sibTransId="{2242BE8E-D334-4BA2-B629-1FA6D3237689}"/>
    <dgm:cxn modelId="{03C85BA0-CDD9-48E8-98BA-517C39B8F520}" srcId="{0F480624-EDA2-4B87-B691-A789B81DACE8}" destId="{EC0AB154-51A3-431D-B304-71148AAC80AC}" srcOrd="2" destOrd="0" parTransId="{CCB32F23-5293-417A-985F-6A5D2808F5FD}" sibTransId="{2A947552-8709-46B4-858E-D5AA12AC832F}"/>
    <dgm:cxn modelId="{2F069E44-0CCF-4C50-BDF9-4B7F3FE58AF6}" type="presOf" srcId="{81681850-C221-4974-A0BD-EF2F3362240E}" destId="{52C04967-C598-4541-B4C9-163308731C9A}" srcOrd="0" destOrd="0" presId="urn:microsoft.com/office/officeart/2005/8/layout/process4"/>
    <dgm:cxn modelId="{1FFB0B35-362E-4DFC-8F16-57839EB7644F}" type="presOf" srcId="{1ED51785-ED5C-4DE4-A2B6-032687ACE6E0}" destId="{C0057A00-C96B-4DDE-A08D-67BDCB2B7EF7}" srcOrd="0" destOrd="0" presId="urn:microsoft.com/office/officeart/2005/8/layout/process4"/>
    <dgm:cxn modelId="{E71EB69A-DF7C-4D53-8F8C-8BAEAE0E602A}" type="presOf" srcId="{C13FB6EB-EE73-421C-B9F9-8192D4A9F2A1}" destId="{670AE217-435B-407B-BB5B-44CE14DBCF04}" srcOrd="0" destOrd="0" presId="urn:microsoft.com/office/officeart/2005/8/layout/process4"/>
    <dgm:cxn modelId="{ECD152DC-FAF9-4FC9-8B29-774221877CC5}" type="presOf" srcId="{0F480624-EDA2-4B87-B691-A789B81DACE8}" destId="{3D49BFF4-9FD1-439F-BB45-6AD86E67BAD4}" srcOrd="1" destOrd="0" presId="urn:microsoft.com/office/officeart/2005/8/layout/process4"/>
    <dgm:cxn modelId="{1ABA45B6-808A-4D55-81A7-1E1CADD2DE3C}" srcId="{0F480624-EDA2-4B87-B691-A789B81DACE8}" destId="{C13FB6EB-EE73-421C-B9F9-8192D4A9F2A1}" srcOrd="0" destOrd="0" parTransId="{DB6F9CFF-0A48-4624-AA3D-7BA458E2937B}" sibTransId="{2CE1A8C9-96E0-422F-8876-338D3DC33D1B}"/>
    <dgm:cxn modelId="{95810A14-2F04-4A90-B32E-306C012C9325}" type="presOf" srcId="{0F480624-EDA2-4B87-B691-A789B81DACE8}" destId="{DD943554-F70C-4D56-B154-2E790E03F40D}" srcOrd="0" destOrd="0" presId="urn:microsoft.com/office/officeart/2005/8/layout/process4"/>
    <dgm:cxn modelId="{A728A141-34F8-4063-846F-64961337D38B}" srcId="{934DFDC2-EFE5-4E3F-BA1C-79E865611407}" destId="{48358A5E-D9DE-42C6-8B07-1E1AD4C82AFE}" srcOrd="0" destOrd="0" parTransId="{D3912A4D-57A3-4119-BB32-23ACC14FE54E}" sibTransId="{40957FA8-1644-4967-9AA0-735FCFACD813}"/>
    <dgm:cxn modelId="{59D437FE-0D5E-432E-BF3B-4CFAAF18BF36}" type="presOf" srcId="{934DFDC2-EFE5-4E3F-BA1C-79E865611407}" destId="{13C0A313-4DF5-4781-8E38-E68E224BDEB6}" srcOrd="0" destOrd="0" presId="urn:microsoft.com/office/officeart/2005/8/layout/process4"/>
    <dgm:cxn modelId="{7D5047DC-2F04-4DC8-AD1D-F40ECD0BD91F}" srcId="{77AFA2A8-AD65-4A90-9C31-93E0AE0ADB32}" destId="{1ED51785-ED5C-4DE4-A2B6-032687ACE6E0}" srcOrd="1" destOrd="0" parTransId="{028FFA9A-A7E2-4356-8189-034D5E772C59}" sibTransId="{6EA1781B-2AFE-4E0E-B66C-382330D29ABD}"/>
    <dgm:cxn modelId="{438389A9-4E99-4A5C-B08B-47F6E04FE46D}" type="presOf" srcId="{77AFA2A8-AD65-4A90-9C31-93E0AE0ADB32}" destId="{46E7FB88-EC05-485D-8985-0E28077B35C0}" srcOrd="1" destOrd="0" presId="urn:microsoft.com/office/officeart/2005/8/layout/process4"/>
    <dgm:cxn modelId="{BD107415-7077-4A38-A3A5-2BA9EDBA3CAE}" srcId="{E557675F-94EB-4480-82FD-BA7F146546A6}" destId="{934DFDC2-EFE5-4E3F-BA1C-79E865611407}" srcOrd="0" destOrd="0" parTransId="{4D5019E9-24C3-49FF-934B-A904EAC7F69F}" sibTransId="{6BDDA6CC-1A25-4882-9335-66DC78AEE112}"/>
    <dgm:cxn modelId="{DE8AF8E7-C515-448A-A47F-EB7C930E8182}" srcId="{E557675F-94EB-4480-82FD-BA7F146546A6}" destId="{81681850-C221-4974-A0BD-EF2F3362240E}" srcOrd="2" destOrd="0" parTransId="{24C78055-C028-47A1-97F8-2C978A7808CA}" sibTransId="{0C8B050F-4808-40D2-A263-6BFA28AFBD69}"/>
    <dgm:cxn modelId="{F3365AA9-E3E7-4AD3-9C7D-3A0D8939DEBC}" srcId="{81681850-C221-4974-A0BD-EF2F3362240E}" destId="{C1336F61-046E-43DC-B4B4-293BF58BEC54}" srcOrd="1" destOrd="0" parTransId="{254A2F17-971E-45CD-B51C-0FB1B0B53E0A}" sibTransId="{49A359F9-575F-4E84-930A-D7BDD5105D25}"/>
    <dgm:cxn modelId="{E9F8AF3F-6574-4D62-B1D6-7316A4ECF65E}" type="presOf" srcId="{DFDACAAA-FF2A-4E99-9714-90DFD6B93D84}" destId="{A7C0C0CB-3479-483D-97AE-46AF5C8A06DF}" srcOrd="0" destOrd="0" presId="urn:microsoft.com/office/officeart/2005/8/layout/process4"/>
    <dgm:cxn modelId="{5ADD2183-7C77-4BD5-8A71-2AF14DBB8AAF}" type="presOf" srcId="{C1336F61-046E-43DC-B4B4-293BF58BEC54}" destId="{D5F28895-1A1F-4860-9D02-A45E058DF96D}" srcOrd="0" destOrd="0" presId="urn:microsoft.com/office/officeart/2005/8/layout/process4"/>
    <dgm:cxn modelId="{6CF8A122-9077-4C3B-B1EE-FF3204A7F30E}" srcId="{934DFDC2-EFE5-4E3F-BA1C-79E865611407}" destId="{DFDACAAA-FF2A-4E99-9714-90DFD6B93D84}" srcOrd="1" destOrd="0" parTransId="{F155EF39-695C-4CAA-B664-833125427708}" sibTransId="{C56FA51E-4E08-4FCE-AF4C-0453A6633268}"/>
    <dgm:cxn modelId="{1C864DB6-B3A4-4D22-82C9-7ED1A984DED5}" type="presOf" srcId="{A408459A-D267-4111-BB6B-44D6F0E971C9}" destId="{C5C57B43-AE0C-4A15-A34B-3AB7953FEF92}" srcOrd="0" destOrd="0" presId="urn:microsoft.com/office/officeart/2005/8/layout/process4"/>
    <dgm:cxn modelId="{3A7774DE-64C3-4236-A975-C435C32AC560}" srcId="{81681850-C221-4974-A0BD-EF2F3362240E}" destId="{1ADF8241-A6BC-4874-A0BB-1CD08554ADFA}" srcOrd="0" destOrd="0" parTransId="{13062B1F-51F7-4335-AC75-63A495F0CB15}" sibTransId="{CB70D6BA-06CA-4A75-8904-B63E2172F06C}"/>
    <dgm:cxn modelId="{7DDE2C2E-6660-4B85-AB2D-52371A7148A8}" type="presOf" srcId="{1ADF8241-A6BC-4874-A0BB-1CD08554ADFA}" destId="{F1A97D9A-E9A3-4EB5-869B-E4022E50F890}" srcOrd="0" destOrd="0" presId="urn:microsoft.com/office/officeart/2005/8/layout/process4"/>
    <dgm:cxn modelId="{E8CA3882-EFAC-4A93-98D9-83AA2D48B157}" type="presOf" srcId="{FCCC1100-4EFD-41B0-B1FB-8C1C16C8F78B}" destId="{01E9540D-E4E2-4A42-BF92-E0A813804849}" srcOrd="0" destOrd="0" presId="urn:microsoft.com/office/officeart/2005/8/layout/process4"/>
    <dgm:cxn modelId="{15F6B2AF-1AD6-488F-ACFC-74725F104517}" srcId="{77AFA2A8-AD65-4A90-9C31-93E0AE0ADB32}" destId="{A408459A-D267-4111-BB6B-44D6F0E971C9}" srcOrd="0" destOrd="0" parTransId="{16809C93-A235-4A70-BFFB-955234604321}" sibTransId="{5015B341-D375-4DDD-997C-07F70D117CAD}"/>
    <dgm:cxn modelId="{E81DE210-9092-48C5-B5E5-A0AAD9496753}" type="presOf" srcId="{81681850-C221-4974-A0BD-EF2F3362240E}" destId="{7C756C1A-B2B5-48E1-AD31-09757F9C0465}" srcOrd="1" destOrd="0" presId="urn:microsoft.com/office/officeart/2005/8/layout/process4"/>
    <dgm:cxn modelId="{56833DE1-D525-405D-8145-BC01F3E0CA70}" type="presOf" srcId="{934DFDC2-EFE5-4E3F-BA1C-79E865611407}" destId="{2BF7125B-024F-4C3B-89D6-BF3A00F982E5}" srcOrd="1" destOrd="0" presId="urn:microsoft.com/office/officeart/2005/8/layout/process4"/>
    <dgm:cxn modelId="{4AE7B3A3-2F24-4CB6-BE4C-5B3A6D9C0618}" srcId="{0F480624-EDA2-4B87-B691-A789B81DACE8}" destId="{E9135095-9CCD-4D8F-843B-4F5CBE4D7F75}" srcOrd="1" destOrd="0" parTransId="{59F0EF4B-485E-4A75-BC96-7FB334EC2D39}" sibTransId="{F7CE504F-0F5B-4DED-AA3D-595A47A63BCA}"/>
    <dgm:cxn modelId="{7AB6297E-1A7D-4F8C-821E-9AAFECB5B8E6}" type="presOf" srcId="{48358A5E-D9DE-42C6-8B07-1E1AD4C82AFE}" destId="{093C2C7A-264F-4D9F-8D89-B60DC8B74439}" srcOrd="0" destOrd="0" presId="urn:microsoft.com/office/officeart/2005/8/layout/process4"/>
    <dgm:cxn modelId="{21C7115C-96DE-45BD-B505-EE5E4F303D48}" type="presOf" srcId="{E557675F-94EB-4480-82FD-BA7F146546A6}" destId="{2EEE21D9-CFF2-4415-B53A-21654C6D7A9D}" srcOrd="0" destOrd="0" presId="urn:microsoft.com/office/officeart/2005/8/layout/process4"/>
    <dgm:cxn modelId="{26A0DA78-3835-418F-8119-E9CED5EA46D3}" type="presParOf" srcId="{2EEE21D9-CFF2-4415-B53A-21654C6D7A9D}" destId="{A1317E5E-759D-4AAD-8332-6A0D77B938A1}" srcOrd="0" destOrd="0" presId="urn:microsoft.com/office/officeart/2005/8/layout/process4"/>
    <dgm:cxn modelId="{5CDB353D-E3AA-4D5B-AC0C-FCB629E59CBB}" type="presParOf" srcId="{A1317E5E-759D-4AAD-8332-6A0D77B938A1}" destId="{01E9540D-E4E2-4A42-BF92-E0A813804849}" srcOrd="0" destOrd="0" presId="urn:microsoft.com/office/officeart/2005/8/layout/process4"/>
    <dgm:cxn modelId="{77F83818-7695-4D6F-B78C-4358F469BF77}" type="presParOf" srcId="{2EEE21D9-CFF2-4415-B53A-21654C6D7A9D}" destId="{5FB2B01E-DEF9-4B15-B187-C3341A13587B}" srcOrd="1" destOrd="0" presId="urn:microsoft.com/office/officeart/2005/8/layout/process4"/>
    <dgm:cxn modelId="{E7E8DB4E-3149-4951-847A-A65FF244BE5C}" type="presParOf" srcId="{2EEE21D9-CFF2-4415-B53A-21654C6D7A9D}" destId="{17F9A3F6-F2C2-4809-92E9-128B87F9DDBF}" srcOrd="2" destOrd="0" presId="urn:microsoft.com/office/officeart/2005/8/layout/process4"/>
    <dgm:cxn modelId="{7EA74724-D7BA-42CF-9803-2E1231726F58}" type="presParOf" srcId="{17F9A3F6-F2C2-4809-92E9-128B87F9DDBF}" destId="{584FB39F-4F5D-4B1D-88CB-5E5D7B953373}" srcOrd="0" destOrd="0" presId="urn:microsoft.com/office/officeart/2005/8/layout/process4"/>
    <dgm:cxn modelId="{FCA48681-B710-4FF3-88E5-158116E8314D}" type="presParOf" srcId="{17F9A3F6-F2C2-4809-92E9-128B87F9DDBF}" destId="{46E7FB88-EC05-485D-8985-0E28077B35C0}" srcOrd="1" destOrd="0" presId="urn:microsoft.com/office/officeart/2005/8/layout/process4"/>
    <dgm:cxn modelId="{4D25703B-02B0-420F-B943-BAEF75822B52}" type="presParOf" srcId="{17F9A3F6-F2C2-4809-92E9-128B87F9DDBF}" destId="{4B35B78A-D391-4158-B334-EA4DE4A93D6A}" srcOrd="2" destOrd="0" presId="urn:microsoft.com/office/officeart/2005/8/layout/process4"/>
    <dgm:cxn modelId="{B80848CE-4B6B-4449-945F-BBEB92F13A87}" type="presParOf" srcId="{4B35B78A-D391-4158-B334-EA4DE4A93D6A}" destId="{C5C57B43-AE0C-4A15-A34B-3AB7953FEF92}" srcOrd="0" destOrd="0" presId="urn:microsoft.com/office/officeart/2005/8/layout/process4"/>
    <dgm:cxn modelId="{DB8AC0A6-2E6C-4936-8610-EB4AE9D847C7}" type="presParOf" srcId="{4B35B78A-D391-4158-B334-EA4DE4A93D6A}" destId="{C0057A00-C96B-4DDE-A08D-67BDCB2B7EF7}" srcOrd="1" destOrd="0" presId="urn:microsoft.com/office/officeart/2005/8/layout/process4"/>
    <dgm:cxn modelId="{83B4D003-5CD6-4796-96C3-05B1886E5553}" type="presParOf" srcId="{2EEE21D9-CFF2-4415-B53A-21654C6D7A9D}" destId="{5A04491F-D1E0-4FC9-B842-449B0B98DDEF}" srcOrd="3" destOrd="0" presId="urn:microsoft.com/office/officeart/2005/8/layout/process4"/>
    <dgm:cxn modelId="{5022C527-1EC6-4CC8-B05C-261A6146A978}" type="presParOf" srcId="{2EEE21D9-CFF2-4415-B53A-21654C6D7A9D}" destId="{2C49405A-F671-40EA-B89C-4644C2ECDA93}" srcOrd="4" destOrd="0" presId="urn:microsoft.com/office/officeart/2005/8/layout/process4"/>
    <dgm:cxn modelId="{84E3B138-2393-4BCF-9DBB-B85BDC7FB60E}" type="presParOf" srcId="{2C49405A-F671-40EA-B89C-4644C2ECDA93}" destId="{52C04967-C598-4541-B4C9-163308731C9A}" srcOrd="0" destOrd="0" presId="urn:microsoft.com/office/officeart/2005/8/layout/process4"/>
    <dgm:cxn modelId="{27DFA84B-85A2-42D2-981A-DB1E5B754EDC}" type="presParOf" srcId="{2C49405A-F671-40EA-B89C-4644C2ECDA93}" destId="{7C756C1A-B2B5-48E1-AD31-09757F9C0465}" srcOrd="1" destOrd="0" presId="urn:microsoft.com/office/officeart/2005/8/layout/process4"/>
    <dgm:cxn modelId="{2E466F1A-192B-4629-B939-A3A1F7392BB3}" type="presParOf" srcId="{2C49405A-F671-40EA-B89C-4644C2ECDA93}" destId="{3116B97C-B97D-476A-824F-762FA2E7C628}" srcOrd="2" destOrd="0" presId="urn:microsoft.com/office/officeart/2005/8/layout/process4"/>
    <dgm:cxn modelId="{8BD2780C-4E1E-4BA9-A7F7-A62090243A98}" type="presParOf" srcId="{3116B97C-B97D-476A-824F-762FA2E7C628}" destId="{F1A97D9A-E9A3-4EB5-869B-E4022E50F890}" srcOrd="0" destOrd="0" presId="urn:microsoft.com/office/officeart/2005/8/layout/process4"/>
    <dgm:cxn modelId="{F87F93F7-FFAE-48DE-9598-764F12CBFF2A}" type="presParOf" srcId="{3116B97C-B97D-476A-824F-762FA2E7C628}" destId="{D5F28895-1A1F-4860-9D02-A45E058DF96D}" srcOrd="1" destOrd="0" presId="urn:microsoft.com/office/officeart/2005/8/layout/process4"/>
    <dgm:cxn modelId="{8A26ADAC-7732-4FCC-A430-2508B9CDB586}" type="presParOf" srcId="{3116B97C-B97D-476A-824F-762FA2E7C628}" destId="{C6D881A9-53EB-4210-872E-56BFB4B998C6}" srcOrd="2" destOrd="0" presId="urn:microsoft.com/office/officeart/2005/8/layout/process4"/>
    <dgm:cxn modelId="{1B317963-801A-4487-BF30-EDF20379E672}" type="presParOf" srcId="{2EEE21D9-CFF2-4415-B53A-21654C6D7A9D}" destId="{DA46E538-2D69-48C6-B5D0-530DB3BBC431}" srcOrd="5" destOrd="0" presId="urn:microsoft.com/office/officeart/2005/8/layout/process4"/>
    <dgm:cxn modelId="{947A42B7-7E99-4443-82E5-47F2AFA31DDB}" type="presParOf" srcId="{2EEE21D9-CFF2-4415-B53A-21654C6D7A9D}" destId="{7CA74213-819C-40A2-962A-213CDC0829D4}" srcOrd="6" destOrd="0" presId="urn:microsoft.com/office/officeart/2005/8/layout/process4"/>
    <dgm:cxn modelId="{D89B8FCB-61C6-4315-849D-8FAC638ED412}" type="presParOf" srcId="{7CA74213-819C-40A2-962A-213CDC0829D4}" destId="{DD943554-F70C-4D56-B154-2E790E03F40D}" srcOrd="0" destOrd="0" presId="urn:microsoft.com/office/officeart/2005/8/layout/process4"/>
    <dgm:cxn modelId="{A71C94AB-77B1-4D4C-9579-0FD89FB8FAD2}" type="presParOf" srcId="{7CA74213-819C-40A2-962A-213CDC0829D4}" destId="{3D49BFF4-9FD1-439F-BB45-6AD86E67BAD4}" srcOrd="1" destOrd="0" presId="urn:microsoft.com/office/officeart/2005/8/layout/process4"/>
    <dgm:cxn modelId="{A5E423D5-D995-43C0-A78B-E7099BEC188E}" type="presParOf" srcId="{7CA74213-819C-40A2-962A-213CDC0829D4}" destId="{F182B7FE-F6AC-4694-8EF7-E9153353733F}" srcOrd="2" destOrd="0" presId="urn:microsoft.com/office/officeart/2005/8/layout/process4"/>
    <dgm:cxn modelId="{DA3FD2CA-B7B1-48EF-A95F-64CB23C4014E}" type="presParOf" srcId="{F182B7FE-F6AC-4694-8EF7-E9153353733F}" destId="{670AE217-435B-407B-BB5B-44CE14DBCF04}" srcOrd="0" destOrd="0" presId="urn:microsoft.com/office/officeart/2005/8/layout/process4"/>
    <dgm:cxn modelId="{63C86809-6A17-47C8-B165-96B962E69200}" type="presParOf" srcId="{F182B7FE-F6AC-4694-8EF7-E9153353733F}" destId="{4A093AB0-9B17-42BC-A948-FAD33203AD92}" srcOrd="1" destOrd="0" presId="urn:microsoft.com/office/officeart/2005/8/layout/process4"/>
    <dgm:cxn modelId="{82B407BC-76E5-412E-B86C-70C332000AA5}" type="presParOf" srcId="{F182B7FE-F6AC-4694-8EF7-E9153353733F}" destId="{8C3935C3-78A9-4B60-AB6B-CCCF441E33E6}" srcOrd="2" destOrd="0" presId="urn:microsoft.com/office/officeart/2005/8/layout/process4"/>
    <dgm:cxn modelId="{B4AB6B3D-12E2-4EB9-88B1-5D2EE93560A7}" type="presParOf" srcId="{2EEE21D9-CFF2-4415-B53A-21654C6D7A9D}" destId="{52C94D8E-2C09-4136-95EA-FFEFE48DBD29}" srcOrd="7" destOrd="0" presId="urn:microsoft.com/office/officeart/2005/8/layout/process4"/>
    <dgm:cxn modelId="{16DC707C-72AB-4531-B5D4-89B1BEDE574F}" type="presParOf" srcId="{2EEE21D9-CFF2-4415-B53A-21654C6D7A9D}" destId="{EBB9BF67-F276-4925-9834-F37C9E59D415}" srcOrd="8" destOrd="0" presId="urn:microsoft.com/office/officeart/2005/8/layout/process4"/>
    <dgm:cxn modelId="{C7707FC2-4159-403D-AD12-5146FB0FE748}" type="presParOf" srcId="{EBB9BF67-F276-4925-9834-F37C9E59D415}" destId="{13C0A313-4DF5-4781-8E38-E68E224BDEB6}" srcOrd="0" destOrd="0" presId="urn:microsoft.com/office/officeart/2005/8/layout/process4"/>
    <dgm:cxn modelId="{E6D7E44B-C519-41B7-ADA1-C1DD3CA44D7B}" type="presParOf" srcId="{EBB9BF67-F276-4925-9834-F37C9E59D415}" destId="{2BF7125B-024F-4C3B-89D6-BF3A00F982E5}" srcOrd="1" destOrd="0" presId="urn:microsoft.com/office/officeart/2005/8/layout/process4"/>
    <dgm:cxn modelId="{289C37C7-2207-455C-88C3-6061237C1699}" type="presParOf" srcId="{EBB9BF67-F276-4925-9834-F37C9E59D415}" destId="{139AE18A-A4E5-4C72-AD9E-077F5D35ED12}" srcOrd="2" destOrd="0" presId="urn:microsoft.com/office/officeart/2005/8/layout/process4"/>
    <dgm:cxn modelId="{2AF41F13-1FAA-46E7-8E6D-E09852108C0C}" type="presParOf" srcId="{139AE18A-A4E5-4C72-AD9E-077F5D35ED12}" destId="{093C2C7A-264F-4D9F-8D89-B60DC8B74439}" srcOrd="0" destOrd="0" presId="urn:microsoft.com/office/officeart/2005/8/layout/process4"/>
    <dgm:cxn modelId="{4B222EEE-9C96-4420-8AB6-4CC553AC6523}" type="presParOf" srcId="{139AE18A-A4E5-4C72-AD9E-077F5D35ED12}" destId="{A7C0C0CB-3479-483D-97AE-46AF5C8A06DF}"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9540D-E4E2-4A42-BF92-E0A813804849}">
      <dsp:nvSpPr>
        <dsp:cNvPr id="0" name=""/>
        <dsp:cNvSpPr/>
      </dsp:nvSpPr>
      <dsp:spPr>
        <a:xfrm>
          <a:off x="0" y="4095561"/>
          <a:ext cx="7353300" cy="374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IN" sz="1300" kern="1200" dirty="0" smtClean="0"/>
            <a:t>Result</a:t>
          </a:r>
          <a:endParaRPr lang="en-IN" sz="1300" kern="1200" dirty="0"/>
        </a:p>
      </dsp:txBody>
      <dsp:txXfrm>
        <a:off x="0" y="4095561"/>
        <a:ext cx="7353300" cy="374838"/>
      </dsp:txXfrm>
    </dsp:sp>
    <dsp:sp modelId="{46E7FB88-EC05-485D-8985-0E28077B35C0}">
      <dsp:nvSpPr>
        <dsp:cNvPr id="0" name=""/>
        <dsp:cNvSpPr/>
      </dsp:nvSpPr>
      <dsp:spPr>
        <a:xfrm rot="10800000">
          <a:off x="0" y="3127058"/>
          <a:ext cx="7353300" cy="97260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IN" sz="2000" b="0" i="0" kern="1200" dirty="0" smtClean="0"/>
            <a:t>Analysis</a:t>
          </a:r>
          <a:endParaRPr lang="en-IN" sz="2000" kern="1200" dirty="0"/>
        </a:p>
      </dsp:txBody>
      <dsp:txXfrm rot="-10800000">
        <a:off x="0" y="3127058"/>
        <a:ext cx="7353300" cy="341383"/>
      </dsp:txXfrm>
    </dsp:sp>
    <dsp:sp modelId="{C5C57B43-AE0C-4A15-A34B-3AB7953FEF92}">
      <dsp:nvSpPr>
        <dsp:cNvPr id="0" name=""/>
        <dsp:cNvSpPr/>
      </dsp:nvSpPr>
      <dsp:spPr>
        <a:xfrm>
          <a:off x="190524" y="3464718"/>
          <a:ext cx="3676649" cy="3543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IN" sz="1900" kern="1200" dirty="0" err="1" smtClean="0"/>
            <a:t>Univariate</a:t>
          </a:r>
          <a:r>
            <a:rPr lang="en-IN" sz="1900" kern="1200" dirty="0" smtClean="0"/>
            <a:t> Analysis </a:t>
          </a:r>
          <a:endParaRPr lang="en-IN" sz="1900" kern="1200" dirty="0"/>
        </a:p>
      </dsp:txBody>
      <dsp:txXfrm>
        <a:off x="190524" y="3464718"/>
        <a:ext cx="3676649" cy="354329"/>
      </dsp:txXfrm>
    </dsp:sp>
    <dsp:sp modelId="{C0057A00-C96B-4DDE-A08D-67BDCB2B7EF7}">
      <dsp:nvSpPr>
        <dsp:cNvPr id="0" name=""/>
        <dsp:cNvSpPr/>
      </dsp:nvSpPr>
      <dsp:spPr>
        <a:xfrm>
          <a:off x="3676650" y="3464718"/>
          <a:ext cx="3676649" cy="3543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IN" sz="1800" kern="1200" dirty="0" smtClean="0"/>
            <a:t>Bivariate  Analysis</a:t>
          </a:r>
          <a:endParaRPr lang="en-IN" sz="1800" kern="1200" dirty="0"/>
        </a:p>
      </dsp:txBody>
      <dsp:txXfrm>
        <a:off x="3676650" y="3464718"/>
        <a:ext cx="3676649" cy="354329"/>
      </dsp:txXfrm>
    </dsp:sp>
    <dsp:sp modelId="{7C756C1A-B2B5-48E1-AD31-09757F9C0465}">
      <dsp:nvSpPr>
        <dsp:cNvPr id="0" name=""/>
        <dsp:cNvSpPr/>
      </dsp:nvSpPr>
      <dsp:spPr>
        <a:xfrm rot="10800000">
          <a:off x="0" y="2069163"/>
          <a:ext cx="7353300" cy="106278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IN" sz="2000" kern="1200" dirty="0" smtClean="0"/>
            <a:t>DATA CLEANING -2 </a:t>
          </a:r>
          <a:endParaRPr lang="en-IN" sz="2000" kern="1200" dirty="0"/>
        </a:p>
      </dsp:txBody>
      <dsp:txXfrm rot="-10800000">
        <a:off x="0" y="2069163"/>
        <a:ext cx="7353300" cy="373036"/>
      </dsp:txXfrm>
    </dsp:sp>
    <dsp:sp modelId="{F1A97D9A-E9A3-4EB5-869B-E4022E50F890}">
      <dsp:nvSpPr>
        <dsp:cNvPr id="0" name=""/>
        <dsp:cNvSpPr/>
      </dsp:nvSpPr>
      <dsp:spPr>
        <a:xfrm>
          <a:off x="16176" y="2391175"/>
          <a:ext cx="2448706" cy="475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Removing attributes which are not relevant</a:t>
          </a:r>
          <a:endParaRPr lang="en-IN" sz="1100" kern="1200" dirty="0"/>
        </a:p>
      </dsp:txBody>
      <dsp:txXfrm>
        <a:off x="16176" y="2391175"/>
        <a:ext cx="2448706" cy="475805"/>
      </dsp:txXfrm>
    </dsp:sp>
    <dsp:sp modelId="{D5F28895-1A1F-4860-9D02-A45E058DF96D}">
      <dsp:nvSpPr>
        <dsp:cNvPr id="0" name=""/>
        <dsp:cNvSpPr/>
      </dsp:nvSpPr>
      <dsp:spPr>
        <a:xfrm>
          <a:off x="2464883" y="2391175"/>
          <a:ext cx="2448706" cy="475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Imputing Data and Changing Data types of Columns to convenient types</a:t>
          </a:r>
        </a:p>
      </dsp:txBody>
      <dsp:txXfrm>
        <a:off x="2464883" y="2391175"/>
        <a:ext cx="2448706" cy="475805"/>
      </dsp:txXfrm>
    </dsp:sp>
    <dsp:sp modelId="{C6D881A9-53EB-4210-872E-56BFB4B998C6}">
      <dsp:nvSpPr>
        <dsp:cNvPr id="0" name=""/>
        <dsp:cNvSpPr/>
      </dsp:nvSpPr>
      <dsp:spPr>
        <a:xfrm>
          <a:off x="4790297" y="2391175"/>
          <a:ext cx="2448706" cy="47580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Validating the  cleanliness and purity of data set</a:t>
          </a:r>
          <a:endParaRPr lang="en-IN" sz="1100" kern="1200" dirty="0"/>
        </a:p>
      </dsp:txBody>
      <dsp:txXfrm>
        <a:off x="4790297" y="2391175"/>
        <a:ext cx="2448706" cy="475805"/>
      </dsp:txXfrm>
    </dsp:sp>
    <dsp:sp modelId="{3D49BFF4-9FD1-439F-BB45-6AD86E67BAD4}">
      <dsp:nvSpPr>
        <dsp:cNvPr id="0" name=""/>
        <dsp:cNvSpPr/>
      </dsp:nvSpPr>
      <dsp:spPr>
        <a:xfrm rot="10800000">
          <a:off x="0" y="960040"/>
          <a:ext cx="7353300" cy="117460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IN" sz="2000" kern="1200" dirty="0" smtClean="0"/>
            <a:t>DATA CLEANING -1 </a:t>
          </a:r>
          <a:endParaRPr lang="en-IN" sz="2000" kern="1200" dirty="0"/>
        </a:p>
      </dsp:txBody>
      <dsp:txXfrm rot="-10800000">
        <a:off x="0" y="960040"/>
        <a:ext cx="7353300" cy="412287"/>
      </dsp:txXfrm>
    </dsp:sp>
    <dsp:sp modelId="{670AE217-435B-407B-BB5B-44CE14DBCF04}">
      <dsp:nvSpPr>
        <dsp:cNvPr id="0" name=""/>
        <dsp:cNvSpPr/>
      </dsp:nvSpPr>
      <dsp:spPr>
        <a:xfrm>
          <a:off x="130482" y="1308100"/>
          <a:ext cx="2448706" cy="4143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Extracting data to computable format</a:t>
          </a:r>
          <a:endParaRPr lang="en-IN" sz="1100" kern="1200" dirty="0"/>
        </a:p>
      </dsp:txBody>
      <dsp:txXfrm>
        <a:off x="130482" y="1308100"/>
        <a:ext cx="2448706" cy="414340"/>
      </dsp:txXfrm>
    </dsp:sp>
    <dsp:sp modelId="{4A093AB0-9B17-42BC-A948-FAD33203AD92}">
      <dsp:nvSpPr>
        <dsp:cNvPr id="0" name=""/>
        <dsp:cNvSpPr/>
      </dsp:nvSpPr>
      <dsp:spPr>
        <a:xfrm>
          <a:off x="2579188" y="1303338"/>
          <a:ext cx="2448706" cy="423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Removing Rows  and columns with high missing percentage</a:t>
          </a:r>
          <a:endParaRPr lang="en-IN" sz="1100" kern="1200" dirty="0"/>
        </a:p>
      </dsp:txBody>
      <dsp:txXfrm>
        <a:off x="2579188" y="1303338"/>
        <a:ext cx="2448706" cy="423862"/>
      </dsp:txXfrm>
    </dsp:sp>
    <dsp:sp modelId="{8C3935C3-78A9-4B60-AB6B-CCCF441E33E6}">
      <dsp:nvSpPr>
        <dsp:cNvPr id="0" name=""/>
        <dsp:cNvSpPr/>
      </dsp:nvSpPr>
      <dsp:spPr>
        <a:xfrm>
          <a:off x="4904593" y="1303338"/>
          <a:ext cx="2448706" cy="423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Removing those data where important data affecting predictions are missing</a:t>
          </a:r>
          <a:endParaRPr lang="en-IN" sz="1100" kern="1200" dirty="0"/>
        </a:p>
      </dsp:txBody>
      <dsp:txXfrm>
        <a:off x="4904593" y="1303338"/>
        <a:ext cx="2448706" cy="423862"/>
      </dsp:txXfrm>
    </dsp:sp>
    <dsp:sp modelId="{2BF7125B-024F-4C3B-89D6-BF3A00F982E5}">
      <dsp:nvSpPr>
        <dsp:cNvPr id="0" name=""/>
        <dsp:cNvSpPr/>
      </dsp:nvSpPr>
      <dsp:spPr>
        <a:xfrm rot="10800000">
          <a:off x="0" y="29062"/>
          <a:ext cx="7353300" cy="90354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IN" sz="2000" kern="1200" dirty="0" smtClean="0"/>
            <a:t>Business</a:t>
          </a:r>
          <a:r>
            <a:rPr lang="en-IN" sz="2400" kern="1200" dirty="0" smtClean="0"/>
            <a:t> and Data Understanding</a:t>
          </a:r>
          <a:endParaRPr lang="en-IN" sz="2400" kern="1200" dirty="0"/>
        </a:p>
      </dsp:txBody>
      <dsp:txXfrm rot="-10800000">
        <a:off x="0" y="29062"/>
        <a:ext cx="7353300" cy="317142"/>
      </dsp:txXfrm>
    </dsp:sp>
    <dsp:sp modelId="{093C2C7A-264F-4D9F-8D89-B60DC8B74439}">
      <dsp:nvSpPr>
        <dsp:cNvPr id="0" name=""/>
        <dsp:cNvSpPr/>
      </dsp:nvSpPr>
      <dsp:spPr>
        <a:xfrm>
          <a:off x="126881" y="327611"/>
          <a:ext cx="3676649" cy="3069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Understanding Business  Requirement</a:t>
          </a:r>
          <a:endParaRPr lang="en-IN" sz="1100" kern="1200" dirty="0"/>
        </a:p>
      </dsp:txBody>
      <dsp:txXfrm>
        <a:off x="126881" y="327611"/>
        <a:ext cx="3676649" cy="306943"/>
      </dsp:txXfrm>
    </dsp:sp>
    <dsp:sp modelId="{A7C0C0CB-3479-483D-97AE-46AF5C8A06DF}">
      <dsp:nvSpPr>
        <dsp:cNvPr id="0" name=""/>
        <dsp:cNvSpPr/>
      </dsp:nvSpPr>
      <dsp:spPr>
        <a:xfrm>
          <a:off x="3676650" y="327611"/>
          <a:ext cx="3676649" cy="3069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IN" sz="1100" kern="1200" dirty="0" smtClean="0"/>
            <a:t>Understanding available data , their relevance and target column</a:t>
          </a:r>
          <a:endParaRPr lang="en-IN" sz="1200" kern="1200" dirty="0"/>
        </a:p>
      </dsp:txBody>
      <dsp:txXfrm>
        <a:off x="3676650" y="327611"/>
        <a:ext cx="3676649" cy="3069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16-11-2020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ASSIGNMENT</a:t>
            </a:r>
            <a:r>
              <a:rPr lang="en-IN" sz="2800" dirty="0"/>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a:t>
            </a:r>
          </a:p>
          <a:p>
            <a:pPr marL="342900" indent="-342900" algn="l">
              <a:buFont typeface="+mj-lt"/>
              <a:buAutoNum type="arabicPeriod"/>
            </a:pPr>
            <a:r>
              <a:rPr lang="en-IN" sz="1800" dirty="0" err="1" smtClean="0"/>
              <a:t>Murali</a:t>
            </a:r>
            <a:r>
              <a:rPr lang="en-IN" sz="1800" dirty="0" smtClean="0"/>
              <a:t> </a:t>
            </a:r>
            <a:r>
              <a:rPr lang="en-IN" sz="1800" dirty="0" err="1"/>
              <a:t>Divya</a:t>
            </a:r>
            <a:r>
              <a:rPr lang="en-IN" sz="1800" dirty="0"/>
              <a:t> </a:t>
            </a:r>
            <a:r>
              <a:rPr lang="en-IN" sz="1800" dirty="0" err="1"/>
              <a:t>Teja</a:t>
            </a:r>
            <a:r>
              <a:rPr lang="en-IN" sz="1800" dirty="0"/>
              <a:t> </a:t>
            </a:r>
            <a:r>
              <a:rPr lang="en-IN" sz="1800" dirty="0" err="1" smtClean="0"/>
              <a:t>Gummadidala</a:t>
            </a:r>
            <a:endParaRPr lang="en-IN" sz="1800" dirty="0" smtClean="0"/>
          </a:p>
          <a:p>
            <a:pPr marL="342900" indent="-342900" algn="l">
              <a:buFont typeface="+mj-lt"/>
              <a:buAutoNum type="arabicPeriod"/>
            </a:pPr>
            <a:r>
              <a:rPr lang="en-IN" sz="1800" dirty="0" smtClean="0"/>
              <a:t>Alex Cherian Paul</a:t>
            </a:r>
          </a:p>
          <a:p>
            <a:pPr marL="342900" indent="-342900" algn="l">
              <a:buFont typeface="+mj-lt"/>
              <a:buAutoNum type="arabicPeriod"/>
            </a:pPr>
            <a:endParaRPr lang="en-IN" sz="1800" dirty="0" smtClean="0"/>
          </a:p>
          <a:p>
            <a:pPr algn="l"/>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b="1" dirty="0" smtClean="0"/>
              <a:t>Major Observations: </a:t>
            </a:r>
          </a:p>
          <a:p>
            <a:r>
              <a:rPr lang="en-IN" sz="1800" b="1" dirty="0" smtClean="0"/>
              <a:t> </a:t>
            </a:r>
            <a:r>
              <a:rPr lang="en-IN" sz="1800" dirty="0" smtClean="0"/>
              <a:t>From the Graph we can say that as Debt to income ratio is increased the default ratio is also more. </a:t>
            </a:r>
          </a:p>
          <a:p>
            <a:r>
              <a:rPr lang="en-IN" sz="1800" b="1" dirty="0"/>
              <a:t> </a:t>
            </a:r>
            <a:r>
              <a:rPr lang="en-IN" sz="1800" dirty="0" smtClean="0"/>
              <a:t>We can recommend that the who has highest DTI ratio is more likely defaulted.</a:t>
            </a:r>
            <a:endParaRPr lang="en-IN" sz="1800" b="1" dirty="0"/>
          </a:p>
          <a:p>
            <a:pPr marL="0" indent="0">
              <a:buNone/>
            </a:pPr>
            <a:endParaRPr lang="en-IN" sz="1800" b="1" dirty="0" smtClean="0"/>
          </a:p>
          <a:p>
            <a:pPr marL="0" indent="0">
              <a:buNone/>
            </a:pPr>
            <a:endParaRPr lang="en-IN" sz="1800" b="1" dirty="0"/>
          </a:p>
        </p:txBody>
      </p:sp>
      <p:sp>
        <p:nvSpPr>
          <p:cNvPr id="6" name="Title 1"/>
          <p:cNvSpPr>
            <a:spLocks noGrp="1"/>
          </p:cNvSpPr>
          <p:nvPr>
            <p:ph type="title"/>
          </p:nvPr>
        </p:nvSpPr>
        <p:spPr>
          <a:xfrm>
            <a:off x="1136469" y="640080"/>
            <a:ext cx="9313817" cy="856138"/>
          </a:xfrm>
        </p:spPr>
        <p:txBody>
          <a:bodyPr/>
          <a:lstStyle/>
          <a:p>
            <a:r>
              <a:rPr lang="en-IN" b="1" dirty="0"/>
              <a:t> </a:t>
            </a:r>
            <a:r>
              <a:rPr lang="en-IN" dirty="0" smtClean="0"/>
              <a:t>Analysis For DTI and Default ration</a:t>
            </a:r>
            <a:endParaRPr lang="en-IN" sz="2800" dirty="0"/>
          </a:p>
        </p:txBody>
      </p:sp>
      <p:pic>
        <p:nvPicPr>
          <p:cNvPr id="2" name="Picture 1"/>
          <p:cNvPicPr>
            <a:picLocks noChangeAspect="1"/>
          </p:cNvPicPr>
          <p:nvPr/>
        </p:nvPicPr>
        <p:blipFill>
          <a:blip r:embed="rId2"/>
          <a:stretch>
            <a:fillRect/>
          </a:stretch>
        </p:blipFill>
        <p:spPr>
          <a:xfrm>
            <a:off x="801597" y="3293880"/>
            <a:ext cx="4501923" cy="2905307"/>
          </a:xfrm>
          <a:prstGeom prst="rect">
            <a:avLst/>
          </a:prstGeom>
        </p:spPr>
      </p:pic>
      <p:pic>
        <p:nvPicPr>
          <p:cNvPr id="4" name="Picture 3"/>
          <p:cNvPicPr>
            <a:picLocks noChangeAspect="1"/>
          </p:cNvPicPr>
          <p:nvPr/>
        </p:nvPicPr>
        <p:blipFill>
          <a:blip r:embed="rId3"/>
          <a:stretch>
            <a:fillRect/>
          </a:stretch>
        </p:blipFill>
        <p:spPr>
          <a:xfrm>
            <a:off x="5891349" y="3293880"/>
            <a:ext cx="5288552" cy="3009900"/>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b="1" dirty="0" smtClean="0"/>
              <a:t>Major Observations: </a:t>
            </a:r>
          </a:p>
          <a:p>
            <a:r>
              <a:rPr lang="en-IN" sz="1800" dirty="0" smtClean="0"/>
              <a:t>As the rate of  interest  getting decreased  the default ratio also getting decreased we can confidently say from graph.</a:t>
            </a:r>
            <a:endParaRPr lang="en-IN" sz="1800" dirty="0"/>
          </a:p>
          <a:p>
            <a:r>
              <a:rPr lang="en-IN" sz="1800" dirty="0" smtClean="0"/>
              <a:t>We can recommend that charging more interest rate may more likely defaulted.</a:t>
            </a: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dirty="0" smtClean="0"/>
              <a:t>Analysis for Interest Rate vs Default Ratio</a:t>
            </a:r>
            <a:endParaRPr lang="en-IN" sz="2800" dirty="0"/>
          </a:p>
        </p:txBody>
      </p:sp>
      <p:pic>
        <p:nvPicPr>
          <p:cNvPr id="2" name="Picture 1"/>
          <p:cNvPicPr>
            <a:picLocks noChangeAspect="1"/>
          </p:cNvPicPr>
          <p:nvPr/>
        </p:nvPicPr>
        <p:blipFill>
          <a:blip r:embed="rId2"/>
          <a:stretch>
            <a:fillRect/>
          </a:stretch>
        </p:blipFill>
        <p:spPr>
          <a:xfrm>
            <a:off x="561703" y="3370217"/>
            <a:ext cx="5917474" cy="2828970"/>
          </a:xfrm>
          <a:prstGeom prst="rect">
            <a:avLst/>
          </a:prstGeom>
        </p:spPr>
      </p:pic>
      <p:pic>
        <p:nvPicPr>
          <p:cNvPr id="4" name="Picture 3"/>
          <p:cNvPicPr>
            <a:picLocks noChangeAspect="1"/>
          </p:cNvPicPr>
          <p:nvPr/>
        </p:nvPicPr>
        <p:blipFill>
          <a:blip r:embed="rId3"/>
          <a:stretch>
            <a:fillRect/>
          </a:stretch>
        </p:blipFill>
        <p:spPr>
          <a:xfrm>
            <a:off x="6830649" y="3370217"/>
            <a:ext cx="3990975" cy="2609850"/>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for Annual Income Vs Default Ratio</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Major Observations: </a:t>
            </a:r>
          </a:p>
          <a:p>
            <a:pPr marL="0" indent="0">
              <a:buNone/>
            </a:pPr>
            <a:r>
              <a:rPr lang="en-US" sz="2400" dirty="0" smtClean="0"/>
              <a:t>From below graphs we can say that the lower income will have highest default rate than any other.</a:t>
            </a:r>
            <a:endParaRPr lang="en-US" sz="2400" dirty="0"/>
          </a:p>
        </p:txBody>
      </p:sp>
      <p:pic>
        <p:nvPicPr>
          <p:cNvPr id="4" name="Picture 3"/>
          <p:cNvPicPr>
            <a:picLocks noChangeAspect="1"/>
          </p:cNvPicPr>
          <p:nvPr/>
        </p:nvPicPr>
        <p:blipFill>
          <a:blip r:embed="rId2"/>
          <a:stretch>
            <a:fillRect/>
          </a:stretch>
        </p:blipFill>
        <p:spPr>
          <a:xfrm>
            <a:off x="814524" y="3532550"/>
            <a:ext cx="4057650" cy="2562225"/>
          </a:xfrm>
          <a:prstGeom prst="rect">
            <a:avLst/>
          </a:prstGeom>
        </p:spPr>
      </p:pic>
      <p:pic>
        <p:nvPicPr>
          <p:cNvPr id="5" name="Picture 4"/>
          <p:cNvPicPr>
            <a:picLocks noChangeAspect="1"/>
          </p:cNvPicPr>
          <p:nvPr/>
        </p:nvPicPr>
        <p:blipFill>
          <a:blip r:embed="rId3"/>
          <a:stretch>
            <a:fillRect/>
          </a:stretch>
        </p:blipFill>
        <p:spPr>
          <a:xfrm>
            <a:off x="5281749" y="3492612"/>
            <a:ext cx="5634309" cy="2642099"/>
          </a:xfrm>
          <a:prstGeom prst="rect">
            <a:avLst/>
          </a:prstGeom>
        </p:spPr>
      </p:pic>
    </p:spTree>
    <p:extLst>
      <p:ext uri="{BB962C8B-B14F-4D97-AF65-F5344CB8AC3E}">
        <p14:creationId xmlns:p14="http://schemas.microsoft.com/office/powerpoint/2010/main" val="295766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for state address and default ratio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Observations: </a:t>
            </a:r>
          </a:p>
          <a:p>
            <a:pPr marL="0" indent="0">
              <a:buNone/>
            </a:pPr>
            <a:r>
              <a:rPr lang="en-US" sz="2400" dirty="0" smtClean="0"/>
              <a:t>From below graph We can recommend that the state NV is having default ratio.</a:t>
            </a:r>
            <a:endParaRPr lang="en-US" sz="2400" dirty="0"/>
          </a:p>
          <a:p>
            <a:pPr marL="0" indent="0">
              <a:buNone/>
            </a:pPr>
            <a:endParaRPr lang="en-US" dirty="0"/>
          </a:p>
        </p:txBody>
      </p:sp>
      <p:pic>
        <p:nvPicPr>
          <p:cNvPr id="4" name="Picture 3"/>
          <p:cNvPicPr>
            <a:picLocks noChangeAspect="1"/>
          </p:cNvPicPr>
          <p:nvPr/>
        </p:nvPicPr>
        <p:blipFill>
          <a:blip r:embed="rId2"/>
          <a:stretch>
            <a:fillRect/>
          </a:stretch>
        </p:blipFill>
        <p:spPr>
          <a:xfrm>
            <a:off x="1473789" y="3481320"/>
            <a:ext cx="9401175" cy="3076575"/>
          </a:xfrm>
          <a:prstGeom prst="rect">
            <a:avLst/>
          </a:prstGeom>
        </p:spPr>
      </p:pic>
    </p:spTree>
    <p:extLst>
      <p:ext uri="{BB962C8B-B14F-4D97-AF65-F5344CB8AC3E}">
        <p14:creationId xmlns:p14="http://schemas.microsoft.com/office/powerpoint/2010/main" val="369921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smtClean="0"/>
              <a:t>Results:</a:t>
            </a:r>
          </a:p>
          <a:p>
            <a:pPr marL="0" indent="0">
              <a:buNone/>
            </a:pPr>
            <a:r>
              <a:rPr lang="en-US" dirty="0" smtClean="0"/>
              <a:t>1. High </a:t>
            </a:r>
            <a:r>
              <a:rPr lang="en-US" dirty="0"/>
              <a:t>grade loans have high tendency to default. Grading system is working as expected. </a:t>
            </a:r>
            <a:endParaRPr lang="en-US" dirty="0" smtClean="0"/>
          </a:p>
          <a:p>
            <a:pPr marL="0" indent="0">
              <a:buNone/>
            </a:pPr>
            <a:r>
              <a:rPr lang="en-US" dirty="0" smtClean="0"/>
              <a:t>2</a:t>
            </a:r>
            <a:r>
              <a:rPr lang="en-US" dirty="0"/>
              <a:t>. Loans having higher interest rate have more defaulters. Check the background of applicant thoroughly if interest rate is high. </a:t>
            </a:r>
            <a:endParaRPr lang="en-US" dirty="0" smtClean="0"/>
          </a:p>
          <a:p>
            <a:pPr marL="0" indent="0">
              <a:buNone/>
            </a:pPr>
            <a:r>
              <a:rPr lang="en-US" dirty="0" smtClean="0"/>
              <a:t>3</a:t>
            </a:r>
            <a:r>
              <a:rPr lang="en-US" dirty="0"/>
              <a:t>. </a:t>
            </a:r>
            <a:r>
              <a:rPr lang="en-US" dirty="0" smtClean="0"/>
              <a:t>Check the term loan borrowing as the term is more like to be defaulted</a:t>
            </a:r>
          </a:p>
          <a:p>
            <a:pPr marL="0" indent="0">
              <a:buNone/>
            </a:pPr>
            <a:r>
              <a:rPr lang="en-US" dirty="0" smtClean="0"/>
              <a:t>4</a:t>
            </a:r>
            <a:r>
              <a:rPr lang="en-US" dirty="0"/>
              <a:t>. When the purpose is debt consolidation check applicant thoroughly as it has high tendency to default</a:t>
            </a:r>
            <a:r>
              <a:rPr lang="en-US" dirty="0" smtClean="0"/>
              <a:t>.</a:t>
            </a:r>
          </a:p>
          <a:p>
            <a:pPr marL="0" indent="0">
              <a:buNone/>
            </a:pPr>
            <a:r>
              <a:rPr lang="en-US" dirty="0" smtClean="0"/>
              <a:t>5. Check Annual Income of applicant </a:t>
            </a:r>
            <a:r>
              <a:rPr lang="en-US" dirty="0"/>
              <a:t>thoroughly as it has high tendency to default</a:t>
            </a:r>
            <a:r>
              <a:rPr lang="en-US" dirty="0" smtClean="0"/>
              <a:t>.</a:t>
            </a:r>
          </a:p>
          <a:p>
            <a:pPr marL="0" indent="0">
              <a:buNone/>
            </a:pPr>
            <a:r>
              <a:rPr lang="en-US" dirty="0" smtClean="0"/>
              <a:t>6. Deriving factors for loan are:</a:t>
            </a:r>
          </a:p>
          <a:p>
            <a:r>
              <a:rPr lang="en-US" dirty="0"/>
              <a:t> </a:t>
            </a:r>
            <a:r>
              <a:rPr lang="en-US" dirty="0" smtClean="0"/>
              <a:t>  Annual Income</a:t>
            </a:r>
          </a:p>
          <a:p>
            <a:r>
              <a:rPr lang="en-US" dirty="0"/>
              <a:t> </a:t>
            </a:r>
            <a:r>
              <a:rPr lang="en-US" dirty="0" smtClean="0"/>
              <a:t> Grade of  Loan</a:t>
            </a:r>
          </a:p>
          <a:p>
            <a:r>
              <a:rPr lang="en-US" dirty="0"/>
              <a:t> </a:t>
            </a:r>
            <a:r>
              <a:rPr lang="en-US" dirty="0" smtClean="0"/>
              <a:t> Interest rate</a:t>
            </a:r>
          </a:p>
          <a:p>
            <a:r>
              <a:rPr lang="en-US" dirty="0" smtClean="0"/>
              <a:t>  purpose</a:t>
            </a:r>
          </a:p>
          <a:p>
            <a:r>
              <a:rPr lang="en-US" dirty="0"/>
              <a:t> </a:t>
            </a:r>
            <a:r>
              <a:rPr lang="en-US" dirty="0" smtClean="0"/>
              <a:t> Term</a:t>
            </a:r>
            <a:endParaRPr lang="en-US" dirty="0"/>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6172200" y="2263366"/>
            <a:ext cx="5181600" cy="3475855"/>
          </a:xfrm>
          <a:prstGeom prst="rect">
            <a:avLst/>
          </a:prstGeom>
        </p:spPr>
      </p:pic>
    </p:spTree>
    <p:extLst>
      <p:ext uri="{BB962C8B-B14F-4D97-AF65-F5344CB8AC3E}">
        <p14:creationId xmlns:p14="http://schemas.microsoft.com/office/powerpoint/2010/main" val="188801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IN" sz="1400" dirty="0" smtClean="0">
              <a:latin typeface="+mn-lt"/>
            </a:endParaRPr>
          </a:p>
          <a:p>
            <a:pPr marL="0" indent="0" algn="just">
              <a:buNone/>
            </a:pPr>
            <a:r>
              <a:rPr lang="en-IN" sz="2000" dirty="0" smtClean="0">
                <a:latin typeface="+mn-lt"/>
              </a:rPr>
              <a:t>Lending Club Company </a:t>
            </a:r>
            <a:r>
              <a:rPr lang="en-IN" sz="2000" dirty="0">
                <a:latin typeface="+mn-lt"/>
              </a:rPr>
              <a:t>is the largest online loan marketplace, facilitating personal loans, business loans, and financing of medical procedures. Borrowers can easily access lower interest rate loans through a fast online interface. </a:t>
            </a:r>
            <a:r>
              <a:rPr lang="en-IN" sz="2000" dirty="0" smtClean="0">
                <a:latin typeface="+mn-lt"/>
              </a:rPr>
              <a:t>L</a:t>
            </a:r>
            <a:r>
              <a:rPr lang="en-IN" sz="2000" dirty="0">
                <a:latin typeface="+mn-lt"/>
              </a:rPr>
              <a:t>ending loans to ‘risky’ applicants is the largest source of financial loss (called credit loss</a:t>
            </a:r>
            <a:r>
              <a:rPr lang="en-IN" sz="2000" dirty="0" smtClean="0">
                <a:latin typeface="+mn-lt"/>
              </a:rPr>
              <a:t>). </a:t>
            </a:r>
          </a:p>
          <a:p>
            <a:pPr marL="0" indent="0" algn="just">
              <a:buNone/>
            </a:pPr>
            <a:r>
              <a:rPr lang="en-IN" sz="2000" dirty="0" smtClean="0">
                <a:latin typeface="+mn-lt"/>
              </a:rPr>
              <a:t>The  </a:t>
            </a:r>
            <a:r>
              <a:rPr lang="en-IN" sz="2000" dirty="0">
                <a:latin typeface="+mn-lt"/>
              </a:rPr>
              <a:t>given </a:t>
            </a:r>
            <a:r>
              <a:rPr lang="en-IN" sz="2000" dirty="0" smtClean="0">
                <a:latin typeface="+mn-lt"/>
              </a:rPr>
              <a:t> data set contains </a:t>
            </a:r>
            <a:r>
              <a:rPr lang="en-IN" sz="2000" dirty="0">
                <a:latin typeface="+mn-lt"/>
              </a:rPr>
              <a:t>the information about past loan applicants and whether they ‘defaulted’ or </a:t>
            </a:r>
            <a:r>
              <a:rPr lang="en-IN" sz="2000" dirty="0" smtClean="0">
                <a:latin typeface="+mn-lt"/>
              </a:rPr>
              <a:t>not</a:t>
            </a:r>
            <a:r>
              <a:rPr lang="en-IN" sz="2000" dirty="0">
                <a:latin typeface="+mn-lt"/>
              </a:rPr>
              <a:t> So our </a:t>
            </a:r>
            <a:r>
              <a:rPr lang="en-IN" sz="2000" b="1" dirty="0">
                <a:latin typeface="+mn-lt"/>
              </a:rPr>
              <a:t>objective</a:t>
            </a:r>
            <a:r>
              <a:rPr lang="en-IN" sz="2000" dirty="0">
                <a:latin typeface="+mn-lt"/>
              </a:rPr>
              <a:t> </a:t>
            </a:r>
            <a:r>
              <a:rPr lang="en-IN" sz="2000" dirty="0" smtClean="0">
                <a:latin typeface="+mn-lt"/>
              </a:rPr>
              <a:t>is </a:t>
            </a:r>
            <a:r>
              <a:rPr lang="en-IN" sz="2000" dirty="0">
                <a:latin typeface="+mn-lt"/>
              </a:rPr>
              <a:t>to identify patterns which indicate if a person is likely to default, which may be used for taking actions such as denying the loan, reducing the amount of loan, lending (to risky applicants) at a higher interest rate, </a:t>
            </a:r>
            <a:r>
              <a:rPr lang="en-IN" sz="2000" dirty="0" smtClean="0">
                <a:latin typeface="+mn-lt"/>
              </a:rPr>
              <a:t>etc.</a:t>
            </a:r>
            <a:endParaRPr lang="en-IN" sz="2000" dirty="0">
              <a:latin typeface="+mn-lt"/>
            </a:endParaRPr>
          </a:p>
          <a:p>
            <a:pPr marL="0" indent="0">
              <a:buNone/>
            </a:pPr>
            <a:endParaRPr lang="en-IN" sz="1400" dirty="0">
              <a:latin typeface="+mn-lt"/>
            </a:endParaRP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574800"/>
            <a:ext cx="11228252" cy="5130800"/>
          </a:xfrm>
        </p:spPr>
        <p:txBody>
          <a:bodyPr>
            <a:normAutofit/>
          </a:bodyPr>
          <a:lstStyle/>
          <a:p>
            <a:pPr marL="0" indent="0">
              <a:buNone/>
            </a:pP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&lt;Problem </a:t>
            </a:r>
            <a:r>
              <a:rPr lang="en-IN" sz="2800" dirty="0"/>
              <a:t>solving </a:t>
            </a:r>
            <a:r>
              <a:rPr lang="en-IN" sz="2800" dirty="0" smtClean="0"/>
              <a:t>methodology&gt;</a:t>
            </a:r>
            <a:endParaRPr lang="en-IN" sz="2800" dirty="0"/>
          </a:p>
        </p:txBody>
      </p:sp>
      <p:graphicFrame>
        <p:nvGraphicFramePr>
          <p:cNvPr id="2" name="Diagram 1"/>
          <p:cNvGraphicFramePr/>
          <p:nvPr>
            <p:extLst>
              <p:ext uri="{D42A27DB-BD31-4B8C-83A1-F6EECF244321}">
                <p14:modId xmlns:p14="http://schemas.microsoft.com/office/powerpoint/2010/main" val="1675015360"/>
              </p:ext>
            </p:extLst>
          </p:nvPr>
        </p:nvGraphicFramePr>
        <p:xfrm>
          <a:off x="2260600" y="1854200"/>
          <a:ext cx="73533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Analysis</a:t>
            </a:r>
            <a:r>
              <a:rPr lang="en-IN" sz="2800" dirty="0"/>
              <a:t>:</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latin typeface="+mn-lt"/>
              </a:rPr>
              <a:t>For neat and good analysis we need to understand the data .The data can be divided into three categories </a:t>
            </a:r>
          </a:p>
          <a:p>
            <a:pPr marL="342900" indent="-342900">
              <a:buFont typeface="+mj-lt"/>
              <a:buAutoNum type="arabicPeriod"/>
            </a:pPr>
            <a:r>
              <a:rPr lang="en-IN" sz="1400" dirty="0" smtClean="0">
                <a:latin typeface="+mn-lt"/>
              </a:rPr>
              <a:t>Customer Information ( Information related to his financial status , employment , assets etc.)</a:t>
            </a:r>
          </a:p>
          <a:p>
            <a:pPr marL="342900" indent="-342900">
              <a:buFont typeface="+mj-lt"/>
              <a:buAutoNum type="arabicPeriod"/>
            </a:pPr>
            <a:r>
              <a:rPr lang="en-IN" sz="1400" dirty="0" smtClean="0">
                <a:latin typeface="+mn-lt"/>
              </a:rPr>
              <a:t>Loan Characteristics ( Type of Loan , Reason for loan ,Interest Rate, Loan  Status)</a:t>
            </a:r>
          </a:p>
          <a:p>
            <a:pPr marL="342900" indent="-342900">
              <a:buFont typeface="+mj-lt"/>
              <a:buAutoNum type="arabicPeriod"/>
            </a:pPr>
            <a:r>
              <a:rPr lang="en-IN" sz="1400" dirty="0" smtClean="0">
                <a:latin typeface="+mn-lt"/>
              </a:rPr>
              <a:t>Customer-Loan Behaviour ( next payment details, payment mode etc.)</a:t>
            </a:r>
          </a:p>
          <a:p>
            <a:pPr marL="342900" indent="-342900">
              <a:buFont typeface="+mj-lt"/>
              <a:buAutoNum type="arabicPeriod"/>
            </a:pPr>
            <a:endParaRPr lang="en-IN" sz="1400" dirty="0">
              <a:latin typeface="+mn-lt"/>
            </a:endParaRPr>
          </a:p>
          <a:p>
            <a:pPr marL="0" indent="0">
              <a:buNone/>
            </a:pPr>
            <a:r>
              <a:rPr lang="en-IN" sz="1400" dirty="0" smtClean="0">
                <a:latin typeface="+mn-lt"/>
              </a:rPr>
              <a:t>The  Customer – Loan Behaviour Data can be discarded along with other missing attributes as it wont be available at the time of disposing the loan or they wont contribute to our scope of study. </a:t>
            </a:r>
            <a:r>
              <a:rPr lang="en-IN" sz="1400" dirty="0">
                <a:latin typeface="+mn-lt"/>
              </a:rPr>
              <a:t>The target variable for our analysis is Loan Status </a:t>
            </a:r>
            <a:r>
              <a:rPr lang="en-IN" sz="1400" dirty="0" smtClean="0">
                <a:latin typeface="+mn-lt"/>
              </a:rPr>
              <a:t>.Those attributes with loan status as current are also discarded as we don’t know the future of these loans so we are discarding entries with loan payment status as current. The target variable have to 2 categorical data and it  is changed to numerical ( 0 | 1) .</a:t>
            </a:r>
          </a:p>
          <a:p>
            <a:pPr marL="0" indent="0">
              <a:buNone/>
            </a:pPr>
            <a:endParaRPr lang="en-IN" sz="1400" dirty="0">
              <a:latin typeface="+mn-lt"/>
            </a:endParaRPr>
          </a:p>
          <a:p>
            <a:pPr marL="0" indent="0">
              <a:buNone/>
            </a:pPr>
            <a:r>
              <a:rPr lang="en-IN" sz="1400" dirty="0" smtClean="0">
                <a:latin typeface="+mn-lt"/>
              </a:rPr>
              <a:t>We are analysing the target variables with  various variables like Term, Interest Rate, Grades, Subgrades, Reason for loan etc.</a:t>
            </a:r>
            <a:endParaRPr lang="en-IN" sz="1400" dirty="0">
              <a:latin typeface="+mn-lt"/>
            </a:endParaRPr>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 Up Steps</a:t>
            </a:r>
            <a:endParaRPr lang="en-US" dirty="0"/>
          </a:p>
        </p:txBody>
      </p:sp>
      <p:sp>
        <p:nvSpPr>
          <p:cNvPr id="3" name="Content Placeholder 2"/>
          <p:cNvSpPr>
            <a:spLocks noGrp="1"/>
          </p:cNvSpPr>
          <p:nvPr>
            <p:ph idx="1"/>
          </p:nvPr>
        </p:nvSpPr>
        <p:spPr/>
        <p:txBody>
          <a:bodyPr/>
          <a:lstStyle/>
          <a:p>
            <a:r>
              <a:rPr lang="en-US" dirty="0" smtClean="0"/>
              <a:t> Delete </a:t>
            </a:r>
            <a:r>
              <a:rPr lang="en-US" dirty="0"/>
              <a:t>columns: Delete unnecessary columns. </a:t>
            </a:r>
            <a:endParaRPr lang="en-US" dirty="0" smtClean="0"/>
          </a:p>
          <a:p>
            <a:r>
              <a:rPr lang="en-US" dirty="0" smtClean="0"/>
              <a:t>Missing </a:t>
            </a:r>
            <a:r>
              <a:rPr lang="en-US" dirty="0"/>
              <a:t>values: Treat missing values with appropriate approach. </a:t>
            </a:r>
            <a:endParaRPr lang="en-US" dirty="0" smtClean="0"/>
          </a:p>
          <a:p>
            <a:r>
              <a:rPr lang="en-US" dirty="0" smtClean="0"/>
              <a:t> </a:t>
            </a:r>
            <a:r>
              <a:rPr lang="en-US" dirty="0"/>
              <a:t>Duplicate data: Remove identical rows, remove rows where some columns are identical. </a:t>
            </a:r>
            <a:endParaRPr lang="en-US" dirty="0" smtClean="0"/>
          </a:p>
          <a:p>
            <a:r>
              <a:rPr lang="en-US" dirty="0" smtClean="0"/>
              <a:t>Binning-columns: Bin few columns which are very much useful for Analysis.</a:t>
            </a:r>
          </a:p>
          <a:p>
            <a:r>
              <a:rPr lang="en-US" dirty="0" smtClean="0"/>
              <a:t> </a:t>
            </a:r>
            <a:r>
              <a:rPr lang="en-US" dirty="0"/>
              <a:t>Filter rows: Filter by segment, filter by date period to get only the rows relevant to the analysis.</a:t>
            </a:r>
          </a:p>
        </p:txBody>
      </p:sp>
    </p:spTree>
    <p:extLst>
      <p:ext uri="{BB962C8B-B14F-4D97-AF65-F5344CB8AC3E}">
        <p14:creationId xmlns:p14="http://schemas.microsoft.com/office/powerpoint/2010/main" val="103755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Status Analysis</a:t>
            </a:r>
          </a:p>
        </p:txBody>
      </p:sp>
      <p:sp>
        <p:nvSpPr>
          <p:cNvPr id="3" name="Content Placeholder 2"/>
          <p:cNvSpPr>
            <a:spLocks noGrp="1"/>
          </p:cNvSpPr>
          <p:nvPr>
            <p:ph idx="1"/>
          </p:nvPr>
        </p:nvSpPr>
        <p:spPr/>
        <p:txBody>
          <a:bodyPr/>
          <a:lstStyle/>
          <a:p>
            <a:pPr marL="0" indent="0">
              <a:buNone/>
            </a:pPr>
            <a:r>
              <a:rPr lang="en-US" dirty="0" smtClean="0"/>
              <a:t>Observations :</a:t>
            </a:r>
          </a:p>
          <a:p>
            <a:pPr marL="514350" indent="-514350">
              <a:buAutoNum type="arabicPeriod"/>
            </a:pPr>
            <a:r>
              <a:rPr lang="en-US" dirty="0" smtClean="0"/>
              <a:t>Most </a:t>
            </a:r>
            <a:r>
              <a:rPr lang="en-US" dirty="0"/>
              <a:t>of the loans are Fully Paid</a:t>
            </a:r>
            <a:r>
              <a:rPr lang="en-US" dirty="0" smtClean="0"/>
              <a:t>.</a:t>
            </a:r>
          </a:p>
          <a:p>
            <a:pPr marL="0" indent="0">
              <a:buNone/>
            </a:pPr>
            <a:r>
              <a:rPr lang="en-US" dirty="0" smtClean="0"/>
              <a:t>2. bout </a:t>
            </a:r>
            <a:r>
              <a:rPr lang="en-US" dirty="0"/>
              <a:t>14% of loan are having </a:t>
            </a:r>
            <a:endParaRPr lang="en-US" dirty="0" smtClean="0"/>
          </a:p>
          <a:p>
            <a:pPr marL="0" indent="0">
              <a:buNone/>
            </a:pPr>
            <a:r>
              <a:rPr lang="en-US" dirty="0" smtClean="0"/>
              <a:t>status </a:t>
            </a:r>
            <a:r>
              <a:rPr lang="en-US" dirty="0"/>
              <a:t>as defaulters. </a:t>
            </a:r>
            <a:endParaRPr lang="en-US" dirty="0" smtClean="0"/>
          </a:p>
        </p:txBody>
      </p:sp>
      <p:pic>
        <p:nvPicPr>
          <p:cNvPr id="5" name="Picture 4"/>
          <p:cNvPicPr>
            <a:picLocks noChangeAspect="1"/>
          </p:cNvPicPr>
          <p:nvPr/>
        </p:nvPicPr>
        <p:blipFill>
          <a:blip r:embed="rId2"/>
          <a:stretch>
            <a:fillRect/>
          </a:stretch>
        </p:blipFill>
        <p:spPr>
          <a:xfrm>
            <a:off x="5989320" y="1732053"/>
            <a:ext cx="5438775" cy="4172358"/>
          </a:xfrm>
          <a:prstGeom prst="rect">
            <a:avLst/>
          </a:prstGeom>
        </p:spPr>
      </p:pic>
    </p:spTree>
    <p:extLst>
      <p:ext uri="{BB962C8B-B14F-4D97-AF65-F5344CB8AC3E}">
        <p14:creationId xmlns:p14="http://schemas.microsoft.com/office/powerpoint/2010/main" val="22686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Analysis for Grade and Default Rate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latin typeface="Roboto"/>
              </a:rPr>
              <a:t>Major Observations </a:t>
            </a:r>
          </a:p>
          <a:p>
            <a:pPr marL="0" indent="0">
              <a:buNone/>
            </a:pPr>
            <a:r>
              <a:rPr lang="en-IN" sz="1800" dirty="0" smtClean="0"/>
              <a:t>1. As </a:t>
            </a:r>
            <a:r>
              <a:rPr lang="en-IN" sz="1800" dirty="0"/>
              <a:t>the grade </a:t>
            </a:r>
            <a:r>
              <a:rPr lang="en-IN" sz="1800" dirty="0" smtClean="0"/>
              <a:t>changes from</a:t>
            </a:r>
            <a:r>
              <a:rPr lang="en-IN" sz="1800" dirty="0"/>
              <a:t> </a:t>
            </a:r>
            <a:r>
              <a:rPr lang="en-IN" sz="1800" b="1" dirty="0"/>
              <a:t>A to </a:t>
            </a:r>
            <a:r>
              <a:rPr lang="en-IN" sz="1800" b="1" dirty="0" smtClean="0"/>
              <a:t>G, the </a:t>
            </a:r>
            <a:r>
              <a:rPr lang="en-IN" sz="1800" b="1" dirty="0"/>
              <a:t>default rate is </a:t>
            </a:r>
            <a:r>
              <a:rPr lang="en-IN" sz="1800" b="1" dirty="0" smtClean="0"/>
              <a:t>increased significantly.</a:t>
            </a:r>
            <a:endParaRPr lang="en-IN" sz="1800" b="1" dirty="0">
              <a:latin typeface="Roboto"/>
            </a:endParaRPr>
          </a:p>
          <a:p>
            <a:pPr marL="0" indent="0">
              <a:buNone/>
            </a:pPr>
            <a:r>
              <a:rPr lang="en-IN" sz="2400" b="1" dirty="0">
                <a:latin typeface="Roboto"/>
              </a:rPr>
              <a:t>	</a:t>
            </a:r>
            <a:r>
              <a:rPr lang="en-IN" sz="1600" dirty="0" smtClean="0">
                <a:latin typeface="+mj-lt"/>
              </a:rPr>
              <a:t>It can be observed that less than 5% with A grade defaults where as more than 35% people in G grade defaults their loan</a:t>
            </a:r>
            <a:r>
              <a:rPr lang="en-IN" sz="1600" dirty="0" smtClean="0">
                <a:latin typeface="+mj-lt"/>
              </a:rPr>
              <a:t>.</a:t>
            </a:r>
          </a:p>
          <a:p>
            <a:pPr marL="0" indent="0">
              <a:buNone/>
            </a:pPr>
            <a:r>
              <a:rPr lang="en-IN" sz="1600" dirty="0" smtClean="0">
                <a:latin typeface="+mj-lt"/>
              </a:rPr>
              <a:t>2.  We can recommend that as the grade of loan changes there more likely defaulted.</a:t>
            </a:r>
            <a:endParaRPr lang="en-IN" sz="1600" dirty="0" smtClean="0">
              <a:latin typeface="+mj-lt"/>
            </a:endParaRPr>
          </a:p>
          <a:p>
            <a:pPr marL="0" indent="0">
              <a:buNone/>
            </a:pPr>
            <a:r>
              <a:rPr lang="en-IN" sz="1600" dirty="0">
                <a:latin typeface="+mj-lt"/>
              </a:rPr>
              <a:t> </a:t>
            </a:r>
            <a:r>
              <a:rPr lang="en-IN" sz="1600" b="1" dirty="0" smtClean="0">
                <a:latin typeface="+mj-lt"/>
              </a:rPr>
              <a:t>Note:  </a:t>
            </a:r>
            <a:r>
              <a:rPr lang="en-IN" sz="1600" dirty="0" smtClean="0">
                <a:latin typeface="+mj-lt"/>
              </a:rPr>
              <a:t> </a:t>
            </a:r>
            <a:r>
              <a:rPr lang="en-IN" sz="1600" dirty="0" err="1" smtClean="0">
                <a:latin typeface="+mj-lt"/>
              </a:rPr>
              <a:t>Loan_status_bin</a:t>
            </a:r>
            <a:r>
              <a:rPr lang="en-IN" sz="1600" dirty="0" smtClean="0">
                <a:latin typeface="+mj-lt"/>
              </a:rPr>
              <a:t> is the </a:t>
            </a:r>
            <a:r>
              <a:rPr lang="en-IN" sz="1600" b="1" dirty="0" smtClean="0">
                <a:latin typeface="+mj-lt"/>
              </a:rPr>
              <a:t>Default Rate</a:t>
            </a:r>
            <a:r>
              <a:rPr lang="en-IN" sz="1600" dirty="0" smtClean="0">
                <a:latin typeface="+mj-lt"/>
              </a:rPr>
              <a:t>.</a:t>
            </a:r>
            <a:endParaRPr lang="en-IN" sz="1600" dirty="0" smtClean="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069" y="4122765"/>
            <a:ext cx="3813412" cy="25422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99" y="4008465"/>
            <a:ext cx="6075491" cy="2542275"/>
          </a:xfrm>
          <a:prstGeom prst="rect">
            <a:avLst/>
          </a:prstGeom>
        </p:spPr>
      </p:pic>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dirty="0" smtClean="0"/>
              <a:t>Analysis for Purpose and Default Ratio</a:t>
            </a:r>
            <a:endParaRPr lang="en-IN" dirty="0"/>
          </a:p>
        </p:txBody>
      </p:sp>
      <p:sp>
        <p:nvSpPr>
          <p:cNvPr id="3" name="Content Placeholder 2"/>
          <p:cNvSpPr>
            <a:spLocks noGrp="1"/>
          </p:cNvSpPr>
          <p:nvPr>
            <p:ph idx="1"/>
          </p:nvPr>
        </p:nvSpPr>
        <p:spPr>
          <a:xfrm>
            <a:off x="417648" y="1550126"/>
            <a:ext cx="11380651" cy="4344261"/>
          </a:xfrm>
        </p:spPr>
        <p:txBody>
          <a:bodyPr>
            <a:normAutofit/>
          </a:bodyPr>
          <a:lstStyle/>
          <a:p>
            <a:pPr marL="0" indent="0">
              <a:buNone/>
            </a:pPr>
            <a:r>
              <a:rPr lang="en-IN" sz="2400" dirty="0" smtClean="0">
                <a:latin typeface="Roboto"/>
              </a:rPr>
              <a:t>Major Observations</a:t>
            </a:r>
            <a:endParaRPr lang="en-IN" sz="2400" dirty="0">
              <a:latin typeface="Roboto"/>
            </a:endParaRPr>
          </a:p>
          <a:p>
            <a:pPr marL="342900" indent="-342900">
              <a:buAutoNum type="arabicPeriod"/>
            </a:pPr>
            <a:r>
              <a:rPr lang="en-IN" sz="1600" dirty="0" smtClean="0"/>
              <a:t>Bivariate </a:t>
            </a:r>
            <a:r>
              <a:rPr lang="en-IN" sz="1600" dirty="0" smtClean="0"/>
              <a:t>Analysis on Grade and purpose .We can observe that </a:t>
            </a:r>
            <a:r>
              <a:rPr lang="en-IN" sz="1600" dirty="0"/>
              <a:t>loans for “</a:t>
            </a:r>
            <a:r>
              <a:rPr lang="en-IN" sz="1600" dirty="0" err="1"/>
              <a:t>small_business</a:t>
            </a:r>
            <a:r>
              <a:rPr lang="en-IN" sz="1600" dirty="0" smtClean="0"/>
              <a:t>” (</a:t>
            </a:r>
            <a:r>
              <a:rPr lang="en-IN" sz="1600" dirty="0"/>
              <a:t>Mean Default </a:t>
            </a:r>
            <a:r>
              <a:rPr lang="en-IN" sz="1600" dirty="0" smtClean="0"/>
              <a:t>Rate&gt;33%)seems more risky and its risk increases from A-&gt;G, while loans </a:t>
            </a:r>
            <a:r>
              <a:rPr lang="en-IN" sz="1600" dirty="0"/>
              <a:t>for “</a:t>
            </a:r>
            <a:r>
              <a:rPr lang="en-IN" sz="1600" dirty="0" err="1"/>
              <a:t>credit_card</a:t>
            </a:r>
            <a:r>
              <a:rPr lang="en-IN" sz="1600" dirty="0"/>
              <a:t>”, “</a:t>
            </a:r>
            <a:r>
              <a:rPr lang="en-IN" sz="1600" dirty="0" err="1"/>
              <a:t>home_improvement</a:t>
            </a:r>
            <a:r>
              <a:rPr lang="en-IN" sz="1600" dirty="0"/>
              <a:t>”,” </a:t>
            </a:r>
            <a:r>
              <a:rPr lang="en-IN" sz="1600" dirty="0" err="1" smtClean="0"/>
              <a:t>major_purchase</a:t>
            </a:r>
            <a:r>
              <a:rPr lang="en-IN" sz="1600" dirty="0"/>
              <a:t>”,” vacation” </a:t>
            </a:r>
            <a:r>
              <a:rPr lang="en-IN" sz="1600" dirty="0" smtClean="0"/>
              <a:t>are less risky (Mean Default Rate&lt;=17</a:t>
            </a:r>
            <a:r>
              <a:rPr lang="en-IN" sz="1600" dirty="0" smtClean="0"/>
              <a:t>%).</a:t>
            </a:r>
          </a:p>
          <a:p>
            <a:pPr marL="342900" indent="-342900">
              <a:buAutoNum type="arabicPeriod"/>
            </a:pPr>
            <a:r>
              <a:rPr lang="en-IN" sz="1600" dirty="0" smtClean="0"/>
              <a:t>We can recommend that loan for small business is more likely to be defaulted more than any thing.</a:t>
            </a:r>
            <a:endParaRPr lang="en-IN" sz="1600" dirty="0"/>
          </a:p>
          <a:p>
            <a:pPr marL="0" indent="0">
              <a:buNone/>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00" y="3356332"/>
            <a:ext cx="6642100" cy="31156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47" y="3512990"/>
            <a:ext cx="4509395" cy="2802368"/>
          </a:xfrm>
          <a:prstGeom prst="rect">
            <a:avLst/>
          </a:prstGeom>
        </p:spPr>
      </p:pic>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latin typeface="Roboto"/>
              </a:rPr>
              <a:t>Major </a:t>
            </a:r>
            <a:r>
              <a:rPr lang="en-IN" sz="1800" dirty="0" smtClean="0">
                <a:latin typeface="Roboto"/>
              </a:rPr>
              <a:t>Observations:</a:t>
            </a:r>
            <a:endParaRPr lang="en-IN" sz="1800" dirty="0" smtClean="0">
              <a:latin typeface="Roboto"/>
            </a:endParaRPr>
          </a:p>
          <a:p>
            <a:pPr marL="342900" indent="-342900">
              <a:buAutoNum type="arabicPeriod"/>
            </a:pPr>
            <a:r>
              <a:rPr lang="en-IN" sz="1600" dirty="0" smtClean="0"/>
              <a:t>On </a:t>
            </a:r>
            <a:r>
              <a:rPr lang="en-IN" sz="1600" dirty="0" err="1" smtClean="0"/>
              <a:t>Uni</a:t>
            </a:r>
            <a:r>
              <a:rPr lang="en-IN" sz="1600" dirty="0" smtClean="0"/>
              <a:t>-variate analysis between loan period and default rate. Loans with longer duration tends to have larger Default </a:t>
            </a:r>
            <a:r>
              <a:rPr lang="en-IN" sz="1600" dirty="0" smtClean="0"/>
              <a:t>rate.</a:t>
            </a:r>
          </a:p>
          <a:p>
            <a:pPr marL="342900" indent="-342900">
              <a:buAutoNum type="arabicPeriod"/>
            </a:pPr>
            <a:r>
              <a:rPr lang="en-IN" sz="1600" dirty="0"/>
              <a:t> </a:t>
            </a:r>
            <a:r>
              <a:rPr lang="en-IN" sz="1600" dirty="0" smtClean="0"/>
              <a:t>We can recommend that loan with long period may likely defaulted.</a:t>
            </a:r>
            <a:endParaRPr lang="en-IN" sz="1600" dirty="0" smtClean="0"/>
          </a:p>
          <a:p>
            <a:pPr marL="0" indent="0">
              <a:buNone/>
            </a:pPr>
            <a:endParaRPr lang="en-IN" sz="16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dirty="0" smtClean="0"/>
              <a:t>Analysis for Term and Default ratio</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281" y="3390521"/>
            <a:ext cx="4604320" cy="3069547"/>
          </a:xfrm>
          <a:prstGeom prst="rect">
            <a:avLst/>
          </a:prstGeom>
        </p:spPr>
      </p:pic>
      <p:pic>
        <p:nvPicPr>
          <p:cNvPr id="4" name="Picture 3"/>
          <p:cNvPicPr>
            <a:picLocks noChangeAspect="1"/>
          </p:cNvPicPr>
          <p:nvPr/>
        </p:nvPicPr>
        <p:blipFill>
          <a:blip r:embed="rId3"/>
          <a:stretch>
            <a:fillRect/>
          </a:stretch>
        </p:blipFill>
        <p:spPr>
          <a:xfrm>
            <a:off x="352294" y="3544026"/>
            <a:ext cx="6246642" cy="2655161"/>
          </a:xfrm>
          <a:prstGeom prst="rect">
            <a:avLst/>
          </a:prstGeom>
        </p:spPr>
      </p:pic>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688</TotalTime>
  <Words>985</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Times New Roman</vt:lpstr>
      <vt:lpstr>Office Theme</vt:lpstr>
      <vt:lpstr>LENDING CLUB ASSIGNMENT  SUBMISSION </vt:lpstr>
      <vt:lpstr> Abstract</vt:lpstr>
      <vt:lpstr> &lt;Problem solving methodology&gt;</vt:lpstr>
      <vt:lpstr> Analysis:</vt:lpstr>
      <vt:lpstr>Data Clean Up Steps</vt:lpstr>
      <vt:lpstr>Loan Status Analysis</vt:lpstr>
      <vt:lpstr>Analysis for Grade and Default Rate</vt:lpstr>
      <vt:lpstr> Analysis for Purpose and Default Ratio</vt:lpstr>
      <vt:lpstr> Analysis for Term and Default ratio</vt:lpstr>
      <vt:lpstr> Analysis For DTI and Default ration</vt:lpstr>
      <vt:lpstr> Analysis for Interest Rate vs Default Ratio</vt:lpstr>
      <vt:lpstr>Analysis for Annual Income Vs Default Ratio</vt:lpstr>
      <vt:lpstr>Analysis for state address and default ratio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murali teja</cp:lastModifiedBy>
  <cp:revision>47</cp:revision>
  <dcterms:created xsi:type="dcterms:W3CDTF">2016-06-09T08:16:28Z</dcterms:created>
  <dcterms:modified xsi:type="dcterms:W3CDTF">2020-11-16T17:21:28Z</dcterms:modified>
</cp:coreProperties>
</file>